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59"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4B49F4-7F3B-4CF5-BF8D-6109BB71A185}" v="27" dt="2024-03-17T20:36:44.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871C0-8BEE-4F2C-9BA2-9663CC719E28}" type="datetimeFigureOut">
              <a:rPr lang="en-IN" smtClean="0"/>
              <a:t>18-03-2024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2771B-BEB5-4FB3-B61F-E76DEDD3338E}" type="slidenum">
              <a:rPr lang="en-IN" smtClean="0"/>
              <a:t>‹#›</a:t>
            </a:fld>
            <a:endParaRPr lang="en-IN"/>
          </a:p>
        </p:txBody>
      </p:sp>
    </p:spTree>
    <p:extLst>
      <p:ext uri="{BB962C8B-B14F-4D97-AF65-F5344CB8AC3E}">
        <p14:creationId xmlns:p14="http://schemas.microsoft.com/office/powerpoint/2010/main" val="348747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DC9A4A-20DB-4C13-9C25-10139B0F9FD9}" type="slidenum">
              <a:rPr lang="en-IN" smtClean="0"/>
              <a:t>3</a:t>
            </a:fld>
            <a:endParaRPr lang="en-IN"/>
          </a:p>
        </p:txBody>
      </p:sp>
    </p:spTree>
    <p:extLst>
      <p:ext uri="{BB962C8B-B14F-4D97-AF65-F5344CB8AC3E}">
        <p14:creationId xmlns:p14="http://schemas.microsoft.com/office/powerpoint/2010/main" val="318116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A272-1B98-7756-B21D-54AAC768F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3D5F1B-4535-A2CC-2E76-4C3E08AB7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19326F-9633-C770-4B8F-7702EBEF0CB0}"/>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51865CEE-93A8-E77E-6149-12E0B72E9B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4CE0A-13B3-E099-E264-C749A7B6214A}"/>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141867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DEF5-A1E3-0C1C-2C6E-142BA12845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F65151-E340-3CEB-4AFA-7C5714CDEF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08C60-E7E8-81EA-A947-47256BC329E8}"/>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1F99A804-05B2-EE20-D132-C0DECA6F4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38010-95BD-A089-B2CF-B4AF734AB9AC}"/>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4229283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232CA-53A0-450B-6F51-AB548EF167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016648-C986-9603-5B32-52BCDD9F91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EA637-E232-A575-29D6-B4EEDF7A942A}"/>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026F9487-326B-7ECC-D7A1-7BE136C06E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57CB21-880F-CDC8-E646-6D4260DEEAD1}"/>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415173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1EDA-F949-7762-7345-3EC6336A0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7A73D-C754-E2B5-B616-EE1480432E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E5502-7739-DABC-1D3C-EC9EE6EFE0D2}"/>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28CBC613-DEAF-0DBB-2AA4-0A2804E35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2A365-36F6-273A-E85F-BE3BCFAAB068}"/>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420175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CC3A-3FE1-0608-AF69-62F314B8EA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87BFE7-64BF-F955-094B-CA2D54AD65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81B074-72EE-75D3-1713-81A7286EF637}"/>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1366CCFA-1C8C-CAA4-A448-D1FD6D9D93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53996-BA9A-1D0B-135F-621431AB8669}"/>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3181465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690F-9551-239D-5BE0-BB7D7E641A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0743-FEC6-B634-E47C-2987E9236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7011FE-B5BC-2B1A-0E68-A1AA89031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2F7494-671A-302E-FF25-F0539C405137}"/>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6" name="Footer Placeholder 5">
            <a:extLst>
              <a:ext uri="{FF2B5EF4-FFF2-40B4-BE49-F238E27FC236}">
                <a16:creationId xmlns:a16="http://schemas.microsoft.com/office/drawing/2014/main" id="{CE0A0D23-4063-0C13-5F2E-5877DB790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D95E66-F455-7267-A757-23F63A213EAB}"/>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389961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BB620-4238-7450-B7BC-8A6EA49FAE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087683-D4EF-2932-696B-91C263731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13E9DB-B890-C5C4-54FD-A2AB329D65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4FCF46-E11B-100C-6B4F-FB77397BB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BEB23-E520-032B-ECF0-C43E6673BC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8C44EB-328B-4AD2-5360-ECDFC49769AE}"/>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8" name="Footer Placeholder 7">
            <a:extLst>
              <a:ext uri="{FF2B5EF4-FFF2-40B4-BE49-F238E27FC236}">
                <a16:creationId xmlns:a16="http://schemas.microsoft.com/office/drawing/2014/main" id="{1FB424E9-59CD-981C-46F0-CC55DFE5E0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D0DAEA-7228-8F58-41E8-8B79C6E6EC14}"/>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159099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3E66-949C-AC89-6293-B7A652B9A5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13521A-E520-485D-AD89-7160A045E0BE}"/>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4" name="Footer Placeholder 3">
            <a:extLst>
              <a:ext uri="{FF2B5EF4-FFF2-40B4-BE49-F238E27FC236}">
                <a16:creationId xmlns:a16="http://schemas.microsoft.com/office/drawing/2014/main" id="{48342267-8C95-AF4C-3D24-656E66D7D0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072F4F-E0A7-505D-B933-0946FE12C6BF}"/>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3369746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EEB1B-8DB2-5E31-79ED-CDE4854D90F7}"/>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3" name="Footer Placeholder 2">
            <a:extLst>
              <a:ext uri="{FF2B5EF4-FFF2-40B4-BE49-F238E27FC236}">
                <a16:creationId xmlns:a16="http://schemas.microsoft.com/office/drawing/2014/main" id="{DFFF6A68-F836-43CF-B9BA-0517B5FD0E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5C9473-7CFF-9FF1-EBDE-A4075A963F2D}"/>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98525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FF25-1B80-BD56-5515-20E9EE088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FCBF-D5F2-3396-AB47-A27716D1D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207F9-5A0E-F62C-4DA1-4DCB33A1FF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DB421-A61B-A0DB-D6D7-311EE5A11776}"/>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6" name="Footer Placeholder 5">
            <a:extLst>
              <a:ext uri="{FF2B5EF4-FFF2-40B4-BE49-F238E27FC236}">
                <a16:creationId xmlns:a16="http://schemas.microsoft.com/office/drawing/2014/main" id="{A249CE3C-D57C-0257-F894-2D6A0B887E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BD095-FCD1-90DA-7B92-6409F2C0109D}"/>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231674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142A-5BB7-2BA1-A4F3-94EB9E8BE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638CC8-3D10-819F-0FB9-BEF0A1036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39A2A6-26B8-2245-BD02-03BC123ED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E48A9-22F3-816D-263C-E6D870EDDC1E}"/>
              </a:ext>
            </a:extLst>
          </p:cNvPr>
          <p:cNvSpPr>
            <a:spLocks noGrp="1"/>
          </p:cNvSpPr>
          <p:nvPr>
            <p:ph type="dt" sz="half" idx="10"/>
          </p:nvPr>
        </p:nvSpPr>
        <p:spPr/>
        <p:txBody>
          <a:bodyPr/>
          <a:lstStyle/>
          <a:p>
            <a:fld id="{DE9B0F70-53CE-49CD-B891-B37EF8D7894A}" type="datetimeFigureOut">
              <a:rPr lang="en-IN" smtClean="0"/>
              <a:t>18-03-2024</a:t>
            </a:fld>
            <a:endParaRPr lang="en-IN"/>
          </a:p>
        </p:txBody>
      </p:sp>
      <p:sp>
        <p:nvSpPr>
          <p:cNvPr id="6" name="Footer Placeholder 5">
            <a:extLst>
              <a:ext uri="{FF2B5EF4-FFF2-40B4-BE49-F238E27FC236}">
                <a16:creationId xmlns:a16="http://schemas.microsoft.com/office/drawing/2014/main" id="{93FA7162-128A-A367-07B3-7EE66B6D3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4A55A-9700-199B-4EAC-4DA03BE56C59}"/>
              </a:ext>
            </a:extLst>
          </p:cNvPr>
          <p:cNvSpPr>
            <a:spLocks noGrp="1"/>
          </p:cNvSpPr>
          <p:nvPr>
            <p:ph type="sldNum" sz="quarter" idx="12"/>
          </p:nvPr>
        </p:nvSpPr>
        <p:spPr/>
        <p:txBody>
          <a:bodyPr/>
          <a:lstStyle/>
          <a:p>
            <a:fld id="{749190E0-096E-4EF8-9A40-A5C3D29F08D1}" type="slidenum">
              <a:rPr lang="en-IN" smtClean="0"/>
              <a:t>‹#›</a:t>
            </a:fld>
            <a:endParaRPr lang="en-IN"/>
          </a:p>
        </p:txBody>
      </p:sp>
    </p:spTree>
    <p:extLst>
      <p:ext uri="{BB962C8B-B14F-4D97-AF65-F5344CB8AC3E}">
        <p14:creationId xmlns:p14="http://schemas.microsoft.com/office/powerpoint/2010/main" val="406178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16AD6-6273-F245-1B4D-3F28F5ED8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9F935-570D-F9DE-AA2F-2A8E4ECB0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5F35A-7F0F-1AC4-4E86-1D90A0E705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B0F70-53CE-49CD-B891-B37EF8D7894A}" type="datetimeFigureOut">
              <a:rPr lang="en-IN" smtClean="0"/>
              <a:t>18-03-2024</a:t>
            </a:fld>
            <a:endParaRPr lang="en-IN"/>
          </a:p>
        </p:txBody>
      </p:sp>
      <p:sp>
        <p:nvSpPr>
          <p:cNvPr id="5" name="Footer Placeholder 4">
            <a:extLst>
              <a:ext uri="{FF2B5EF4-FFF2-40B4-BE49-F238E27FC236}">
                <a16:creationId xmlns:a16="http://schemas.microsoft.com/office/drawing/2014/main" id="{66348B0D-38BA-D763-AE90-58B9068CB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B16088-B3A2-F26B-E57E-9062E9421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190E0-096E-4EF8-9A40-A5C3D29F08D1}" type="slidenum">
              <a:rPr lang="en-IN" smtClean="0"/>
              <a:t>‹#›</a:t>
            </a:fld>
            <a:endParaRPr lang="en-IN"/>
          </a:p>
        </p:txBody>
      </p:sp>
    </p:spTree>
    <p:extLst>
      <p:ext uri="{BB962C8B-B14F-4D97-AF65-F5344CB8AC3E}">
        <p14:creationId xmlns:p14="http://schemas.microsoft.com/office/powerpoint/2010/main" val="373045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3D0TpPXrRA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microsoft/presidio" TargetMode="External"/><Relationship Id="rId3" Type="http://schemas.openxmlformats.org/officeDocument/2006/relationships/hyperlink" Target="https://blog.px.dev/detect-pii/" TargetMode="External"/><Relationship Id="rId7" Type="http://schemas.openxmlformats.org/officeDocument/2006/relationships/hyperlink" Target="https://www.kaggle.com/code/awsaf49/pii-data-detection-kerasnlp-starter-notebook" TargetMode="External"/><Relationship Id="rId2" Type="http://schemas.openxmlformats.org/officeDocument/2006/relationships/hyperlink" Target="https://towardsdatascience.com/custom-named-entity-recognition-with-bert-cf1fd4510804" TargetMode="External"/><Relationship Id="rId1" Type="http://schemas.openxmlformats.org/officeDocument/2006/relationships/slideLayout" Target="../slideLayouts/slideLayout7.xml"/><Relationship Id="rId6" Type="http://schemas.openxmlformats.org/officeDocument/2006/relationships/hyperlink" Target="https://www.kaggle.com/code/emiz6413/rule-based-approach" TargetMode="External"/><Relationship Id="rId5" Type="http://schemas.openxmlformats.org/officeDocument/2006/relationships/hyperlink" Target="https://github.com/dmoonat/Named-Entity-Recognition/blob/main/NER_with_spaCy.ipynb" TargetMode="External"/><Relationship Id="rId4" Type="http://schemas.openxmlformats.org/officeDocument/2006/relationships/hyperlink" Target="https://www.forbes.com/sites/forbestechcouncil/2023/07/18/the-future-of-personally-identifiable-information-and-health-data/?sh=d8a11012468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A76E-8DAD-6730-42AF-16D46B969C21}"/>
              </a:ext>
            </a:extLst>
          </p:cNvPr>
          <p:cNvSpPr>
            <a:spLocks noGrp="1"/>
          </p:cNvSpPr>
          <p:nvPr>
            <p:ph type="ctrTitle"/>
          </p:nvPr>
        </p:nvSpPr>
        <p:spPr/>
        <p:txBody>
          <a:bodyPr/>
          <a:lstStyle/>
          <a:p>
            <a:r>
              <a:rPr lang="en-US" dirty="0"/>
              <a:t>Precision Care Challenge 2023</a:t>
            </a:r>
            <a:endParaRPr lang="en-IN" dirty="0"/>
          </a:p>
        </p:txBody>
      </p:sp>
      <p:sp>
        <p:nvSpPr>
          <p:cNvPr id="3" name="Subtitle 2">
            <a:extLst>
              <a:ext uri="{FF2B5EF4-FFF2-40B4-BE49-F238E27FC236}">
                <a16:creationId xmlns:a16="http://schemas.microsoft.com/office/drawing/2014/main" id="{AED0015F-B2D4-B19B-0042-89659684D8F4}"/>
              </a:ext>
            </a:extLst>
          </p:cNvPr>
          <p:cNvSpPr>
            <a:spLocks noGrp="1"/>
          </p:cNvSpPr>
          <p:nvPr>
            <p:ph type="subTitle" idx="1"/>
          </p:nvPr>
        </p:nvSpPr>
        <p:spPr/>
        <p:txBody>
          <a:bodyPr/>
          <a:lstStyle/>
          <a:p>
            <a:r>
              <a:rPr lang="en-US" dirty="0"/>
              <a:t>Phase 1 – Idea Submission</a:t>
            </a:r>
            <a:endParaRPr lang="en-IN" dirty="0"/>
          </a:p>
        </p:txBody>
      </p:sp>
    </p:spTree>
    <p:extLst>
      <p:ext uri="{BB962C8B-B14F-4D97-AF65-F5344CB8AC3E}">
        <p14:creationId xmlns:p14="http://schemas.microsoft.com/office/powerpoint/2010/main" val="213019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95360" y="1260558"/>
            <a:ext cx="10875600" cy="5089442"/>
          </a:xfrm>
          <a:prstGeom prst="rect">
            <a:avLst/>
          </a:prstGeom>
          <a:solidFill>
            <a:srgbClr val="FFFFFF"/>
          </a:solidFill>
          <a:ln w="10800">
            <a:solidFill>
              <a:srgbClr val="005EB8"/>
            </a:solidFill>
            <a:round/>
          </a:ln>
        </p:spPr>
        <p:txBody>
          <a:bodyPr lIns="0" tIns="0" rIns="0" bIns="0"/>
          <a:lstStyle/>
          <a:p>
            <a:pPr>
              <a:lnSpc>
                <a:spcPct val="100000"/>
              </a:lnSpc>
            </a:pPr>
            <a:r>
              <a:rPr lang="en-GB" sz="1600" b="1" i="1" spc="-1" dirty="0">
                <a:latin typeface="GE Inspira Sans"/>
              </a:rPr>
              <a:t>Imagine a world where medical devices protect patient privacy automatically and Health information and log records can be shared instantly across the world to get analysis without being worried about the patient’s identity getting exposed, an unbiased opinion towards decentralized ownership of data to build a Secure multiparty computation (SMPC). This is what we believe to achieve. </a:t>
            </a:r>
          </a:p>
          <a:p>
            <a:pPr marL="285750" indent="-285750">
              <a:lnSpc>
                <a:spcPct val="100000"/>
              </a:lnSpc>
              <a:buFont typeface="Arial" panose="020B0604020202020204" pitchFamily="34" charset="0"/>
              <a:buChar char="•"/>
            </a:pPr>
            <a:r>
              <a:rPr lang="en-GB" sz="1600" i="1" dirty="0"/>
              <a:t>One of the biggest cybersecurity challenges is securing Personally Identifiable Information (PII) and Protected Health Information (PHI) on medical devices in on-premises, edge, and cloud environments.</a:t>
            </a:r>
          </a:p>
          <a:p>
            <a:pPr marL="285750" indent="-285750">
              <a:lnSpc>
                <a:spcPct val="100000"/>
              </a:lnSpc>
              <a:buFont typeface="Arial" panose="020B0604020202020204" pitchFamily="34" charset="0"/>
              <a:buChar char="•"/>
            </a:pPr>
            <a:r>
              <a:rPr lang="en-GB" sz="1600" i="1" dirty="0"/>
              <a:t>Adherence to legal statutes like HIPAA is vital to avert illicit access, revelation, or recording of confidential patient information.</a:t>
            </a:r>
          </a:p>
          <a:p>
            <a:pPr marL="285750" indent="-285750">
              <a:lnSpc>
                <a:spcPct val="100000"/>
              </a:lnSpc>
              <a:buFont typeface="Arial" panose="020B0604020202020204" pitchFamily="34" charset="0"/>
              <a:buChar char="•"/>
            </a:pPr>
            <a:r>
              <a:rPr lang="en-GB" sz="1600" i="1" dirty="0"/>
              <a:t>There are serious security risks associated with directly entering PHI/PII into system logs, which could result in fraud, identity theft, or other nefarious activity.</a:t>
            </a:r>
          </a:p>
          <a:p>
            <a:pPr marL="285750" indent="-285750">
              <a:lnSpc>
                <a:spcPct val="100000"/>
              </a:lnSpc>
              <a:buFont typeface="Arial" panose="020B0604020202020204" pitchFamily="34" charset="0"/>
              <a:buChar char="•"/>
            </a:pPr>
            <a:r>
              <a:rPr lang="en-GB" sz="1600" i="1" dirty="0"/>
              <a:t>Because healthcare equipment create large amounts of log data and require automated algorithms to read and analyse logs in real-time, detecting such direct logging is challenging.</a:t>
            </a:r>
          </a:p>
          <a:p>
            <a:pPr marL="285750" indent="-285750">
              <a:lnSpc>
                <a:spcPct val="100000"/>
              </a:lnSpc>
              <a:buFont typeface="Arial" panose="020B0604020202020204" pitchFamily="34" charset="0"/>
              <a:buChar char="•"/>
            </a:pPr>
            <a:r>
              <a:rPr lang="en-GB" sz="1600" i="1" dirty="0"/>
              <a:t>Ignoring this problem might have dire repercussions for healthcare organizations—legal ramifications, monetary losses, and harm to their brand.</a:t>
            </a:r>
          </a:p>
          <a:p>
            <a:pPr marL="285750" indent="-285750">
              <a:lnSpc>
                <a:spcPct val="100000"/>
              </a:lnSpc>
              <a:buFont typeface="Arial" panose="020B0604020202020204" pitchFamily="34" charset="0"/>
              <a:buChar char="•"/>
            </a:pPr>
            <a:r>
              <a:rPr lang="en-GB" sz="1600" i="1" dirty="0"/>
              <a:t>Trust between patients is crucial, and disclosures of private information can damage that trust and result in lost revenue.</a:t>
            </a:r>
          </a:p>
          <a:p>
            <a:pPr marL="285750" indent="-285750">
              <a:buFont typeface="Arial" panose="020B0604020202020204" pitchFamily="34" charset="0"/>
              <a:buChar char="•"/>
            </a:pPr>
            <a:r>
              <a:rPr lang="en-GB" sz="1600" i="1" dirty="0"/>
              <a:t>To limit the risks associated with the direct logging of PHI/PII and protect the security and integrity of patient data, a comprehensive strategy combining technical controls, compliance procedures, and continual monitoring and testing is required. </a:t>
            </a:r>
          </a:p>
          <a:p>
            <a:pPr marL="285750" indent="-285750">
              <a:buFont typeface="Arial" panose="020B0604020202020204" pitchFamily="34" charset="0"/>
              <a:buChar char="•"/>
            </a:pPr>
            <a:r>
              <a:rPr lang="en-GB" sz="1600" i="1" dirty="0"/>
              <a:t>By anonymizing the data itself, the suggested approach adds another level of security, making it difficult for unauthorised actors to identify patients connected to the data—even if they manage to access the logs. The suggested technique has several advantages, including better compliance with laws like HIPAA, increased security as anonymized data is less valuable to attackers, and a lower chance of data breaches because PII is removed from logs.</a:t>
            </a:r>
          </a:p>
          <a:p>
            <a:pPr marL="285750" indent="-285750">
              <a:lnSpc>
                <a:spcPct val="100000"/>
              </a:lnSpc>
              <a:spcBef>
                <a:spcPts val="2401"/>
              </a:spcBef>
              <a:buFont typeface="Arial" panose="020B0604020202020204" pitchFamily="34" charset="0"/>
              <a:buChar char="•"/>
            </a:pPr>
            <a:endParaRPr lang="en-GB" sz="1600" i="1" dirty="0"/>
          </a:p>
        </p:txBody>
      </p:sp>
      <p:sp>
        <p:nvSpPr>
          <p:cNvPr id="95" name="TextShape 2"/>
          <p:cNvSpPr txBox="1"/>
          <p:nvPr/>
        </p:nvSpPr>
        <p:spPr>
          <a:xfrm>
            <a:off x="495360" y="269280"/>
            <a:ext cx="11201040" cy="573840"/>
          </a:xfrm>
          <a:prstGeom prst="rect">
            <a:avLst/>
          </a:prstGeom>
          <a:noFill/>
          <a:ln>
            <a:noFill/>
          </a:ln>
        </p:spPr>
        <p:txBody>
          <a:bodyPr lIns="0" tIns="0" rIns="0" bIns="0"/>
          <a:lstStyle/>
          <a:p>
            <a:pPr>
              <a:lnSpc>
                <a:spcPct val="90000"/>
              </a:lnSpc>
            </a:pPr>
            <a:r>
              <a:rPr lang="en-US" sz="3200" b="1" strike="noStrike" spc="-1" dirty="0">
                <a:solidFill>
                  <a:srgbClr val="63666A"/>
                </a:solidFill>
                <a:latin typeface="Calibri" panose="020F0502020204030204" pitchFamily="34" charset="0"/>
                <a:cs typeface="Calibri" panose="020F0502020204030204" pitchFamily="34" charset="0"/>
              </a:rPr>
              <a:t>Explain The Problem You Are Attempting to Solve</a:t>
            </a:r>
            <a:endParaRPr lang="en-US" sz="3200" b="0" strike="noStrike" spc="-1" dirty="0">
              <a:solidFill>
                <a:srgbClr val="63666A"/>
              </a:solidFill>
              <a:latin typeface="Calibri" panose="020F0502020204030204" pitchFamily="34" charset="0"/>
              <a:cs typeface="Calibri" panose="020F0502020204030204" pitchFamily="34" charset="0"/>
            </a:endParaRPr>
          </a:p>
        </p:txBody>
      </p:sp>
      <p:sp>
        <p:nvSpPr>
          <p:cNvPr id="96"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42D94C85-2365-49DA-BCD4-70B3431B4E03}" type="slidenum">
              <a:rPr lang="en-US" sz="1000" b="0" strike="noStrike" spc="-1">
                <a:solidFill>
                  <a:srgbClr val="63666A"/>
                </a:solidFill>
                <a:latin typeface="GE Inspira Sans"/>
              </a:rPr>
              <a:t>2</a:t>
            </a:fld>
            <a:endParaRPr lang="en-US" sz="1000" b="0" strike="noStrike" spc="-1" dirty="0">
              <a:latin typeface="Times New Roman"/>
            </a:endParaRPr>
          </a:p>
        </p:txBody>
      </p:sp>
      <p:sp>
        <p:nvSpPr>
          <p:cNvPr id="97"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52E87FF5-7F64-4B48-8509-4F9009C639D9}" type="datetime3">
              <a:rPr lang="en-US" sz="1000" b="0" strike="noStrike" spc="-1">
                <a:solidFill>
                  <a:srgbClr val="63666A"/>
                </a:solidFill>
                <a:latin typeface="GE Inspira Sans"/>
              </a:rPr>
              <a:t>18 March 2024</a:t>
            </a:fld>
            <a:endParaRPr lang="en-US" sz="10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199" y="1061990"/>
            <a:ext cx="10468378" cy="4426198"/>
          </a:xfrm>
          <a:prstGeom prst="rect">
            <a:avLst/>
          </a:prstGeom>
          <a:solidFill>
            <a:srgbClr val="FFFFFF"/>
          </a:solidFill>
          <a:ln w="10800">
            <a:solidFill>
              <a:srgbClr val="005EB8"/>
            </a:solidFill>
            <a:round/>
          </a:ln>
        </p:spPr>
        <p:txBody>
          <a:bodyPr lIns="0" tIns="0" rIns="0" bIns="0"/>
          <a:lstStyle/>
          <a:p>
            <a:pPr>
              <a:spcBef>
                <a:spcPts val="2400"/>
              </a:spcBef>
            </a:pPr>
            <a:r>
              <a:rPr lang="en-GB" sz="1400" b="1" i="1" spc="-1" dirty="0">
                <a:latin typeface="GE Inspira Sans"/>
              </a:rPr>
              <a:t>Imagine a world where medical devices protect patient privacy automatically. </a:t>
            </a:r>
            <a:r>
              <a:rPr lang="en-GB" sz="1400" b="0" i="1" strike="noStrike" spc="-1" dirty="0">
                <a:latin typeface="GE Inspira Sans"/>
              </a:rPr>
              <a:t>The suggested method attempts to reduce the likelihood of unintentional disclosure from breaches or unauthorised access by anonymizing the data prior to logging it. This approach tackles the problem of protecting sensitive patient data (PII and PHI) on medical devices. </a:t>
            </a:r>
            <a:r>
              <a:rPr lang="en-GB" sz="1400" i="1" strike="noStrike" spc="-1" dirty="0">
                <a:latin typeface="GE Inspira Sans"/>
              </a:rPr>
              <a:t>Python is being used to build this application</a:t>
            </a:r>
            <a:r>
              <a:rPr lang="en-GB" sz="1400" b="1" i="1" strike="noStrike" spc="-1" dirty="0">
                <a:latin typeface="GE Inspira Sans"/>
              </a:rPr>
              <a:t>. </a:t>
            </a:r>
            <a:r>
              <a:rPr lang="en-GB" sz="1400" b="0" i="1" strike="noStrike" spc="-1" dirty="0">
                <a:latin typeface="GE Inspira Sans"/>
              </a:rPr>
              <a:t>Access control measures are the foundation of conventional systems, however they might not always be sufficient because authorised users could unintentionally reveal sensitive data. But putting the idea into practice comes with various opportunities to learn, notably the difficulty of creating and maintaining machine learning models for tasks like data anonymization and Named Entity Recognition (NER). In general, the suggested solution presents a viable method for protecting confidential information on medical devices; nevertheless, to guarantee efficacy and compliance, a thorough evaluation of its advantages and disadvantages must be conducted prior to deployment. </a:t>
            </a:r>
            <a:r>
              <a:rPr lang="en-GB" sz="1400" i="1" spc="-1" dirty="0">
                <a:latin typeface="GE Inspira Sans"/>
              </a:rPr>
              <a:t>We explore a novel idea: anonymizing Personally Identifiable Information (PII) directly on medical equipment before it's even logged. Thus, instantly making sharing and using the data for research. </a:t>
            </a:r>
            <a:r>
              <a:rPr lang="en-US" sz="1400" i="1" spc="-1" dirty="0">
                <a:latin typeface="GE Inspira Sans"/>
              </a:rPr>
              <a:t>The problem statement can be broken down into simple problems, </a:t>
            </a:r>
          </a:p>
          <a:p>
            <a:pPr marL="342900" indent="-342900">
              <a:lnSpc>
                <a:spcPct val="100000"/>
              </a:lnSpc>
              <a:buFont typeface="+mj-lt"/>
              <a:buAutoNum type="arabicPeriod"/>
            </a:pPr>
            <a:r>
              <a:rPr lang="en-US" sz="1400" i="1" spc="-1" dirty="0">
                <a:latin typeface="GE Inspira Sans"/>
              </a:rPr>
              <a:t>One parse the data from logs, this can be structured and unstructured or custom. Build custom readers for parsing</a:t>
            </a:r>
          </a:p>
          <a:p>
            <a:pPr marL="342900" indent="-342900">
              <a:lnSpc>
                <a:spcPct val="100000"/>
              </a:lnSpc>
              <a:buFont typeface="+mj-lt"/>
              <a:buAutoNum type="arabicPeriod"/>
            </a:pPr>
            <a:r>
              <a:rPr lang="en-US" sz="1400" i="1" spc="-1" dirty="0">
                <a:latin typeface="GE Inspira Sans"/>
              </a:rPr>
              <a:t>Train and finetune necessary Language based ML models(BERT) to do NER(Named Entity Recognition) with PHI. </a:t>
            </a:r>
          </a:p>
          <a:p>
            <a:pPr marL="342900" indent="-342900">
              <a:lnSpc>
                <a:spcPct val="100000"/>
              </a:lnSpc>
              <a:buFont typeface="+mj-lt"/>
              <a:buAutoNum type="arabicPeriod"/>
            </a:pPr>
            <a:r>
              <a:rPr lang="en-US" sz="1400" i="1" spc="-1" dirty="0">
                <a:latin typeface="GE Inspira Sans"/>
              </a:rPr>
              <a:t>Identify the PII by first pre-processing Rule based recognition and then with a trained model.</a:t>
            </a:r>
          </a:p>
          <a:p>
            <a:pPr marL="342900" indent="-342900">
              <a:lnSpc>
                <a:spcPct val="100000"/>
              </a:lnSpc>
              <a:buFont typeface="+mj-lt"/>
              <a:buAutoNum type="arabicPeriod"/>
            </a:pPr>
            <a:r>
              <a:rPr lang="en-US" sz="1400" i="1" spc="-1" dirty="0">
                <a:latin typeface="GE Inspira Sans"/>
              </a:rPr>
              <a:t>Stack results from mixture of models and get the highest performance</a:t>
            </a:r>
          </a:p>
          <a:p>
            <a:pPr marL="342900" indent="-342900">
              <a:lnSpc>
                <a:spcPct val="100000"/>
              </a:lnSpc>
              <a:buFont typeface="+mj-lt"/>
              <a:buAutoNum type="arabicPeriod"/>
            </a:pPr>
            <a:r>
              <a:rPr lang="en-US" sz="1400" i="1" spc="-1" dirty="0">
                <a:latin typeface="GE Inspira Sans"/>
              </a:rPr>
              <a:t>Store the resulting identified PII information and redact the information</a:t>
            </a:r>
          </a:p>
          <a:p>
            <a:pPr marL="342900" indent="-342900">
              <a:lnSpc>
                <a:spcPct val="100000"/>
              </a:lnSpc>
              <a:buFont typeface="+mj-lt"/>
              <a:buAutoNum type="arabicPeriod"/>
            </a:pPr>
            <a:r>
              <a:rPr lang="en-US" sz="1400" i="1" spc="-1" dirty="0">
                <a:latin typeface="GE Inspira Sans"/>
              </a:rPr>
              <a:t>Anonymize the data using the identified PII and use a cache for faster access to rules</a:t>
            </a:r>
          </a:p>
          <a:p>
            <a:pPr marL="342900" indent="-342900">
              <a:lnSpc>
                <a:spcPct val="100000"/>
              </a:lnSpc>
              <a:buFont typeface="+mj-lt"/>
              <a:buAutoNum type="arabicPeriod"/>
            </a:pPr>
            <a:r>
              <a:rPr lang="en-US" sz="1400" i="1" spc="-1" dirty="0">
                <a:latin typeface="GE Inspira Sans"/>
              </a:rPr>
              <a:t>Automatic </a:t>
            </a:r>
            <a:r>
              <a:rPr lang="en-US" sz="1400" i="1" spc="-1" dirty="0" err="1">
                <a:latin typeface="GE Inspira Sans"/>
              </a:rPr>
              <a:t>updation</a:t>
            </a:r>
            <a:r>
              <a:rPr lang="en-US" sz="1400" i="1" spc="-1" dirty="0">
                <a:latin typeface="GE Inspira Sans"/>
              </a:rPr>
              <a:t> and retraining module for future scrapping of dataset and finetuning.</a:t>
            </a:r>
          </a:p>
          <a:p>
            <a:pPr marL="342900" indent="-342900">
              <a:lnSpc>
                <a:spcPct val="100000"/>
              </a:lnSpc>
              <a:buFont typeface="+mj-lt"/>
              <a:buAutoNum type="arabicPeriod"/>
            </a:pPr>
            <a:endParaRPr lang="en-US" sz="1400" i="1" spc="-1" dirty="0">
              <a:latin typeface="GE Inspira Sans"/>
            </a:endParaRPr>
          </a:p>
          <a:p>
            <a:pPr>
              <a:lnSpc>
                <a:spcPct val="100000"/>
              </a:lnSpc>
            </a:pPr>
            <a:r>
              <a:rPr lang="en-US" sz="1400" b="1" i="1" spc="-1" dirty="0">
                <a:latin typeface="GE Inspira Sans"/>
              </a:rPr>
              <a:t>YouTube Explanation link : </a:t>
            </a:r>
            <a:r>
              <a:rPr lang="en-US" sz="1400" i="1" spc="-1" dirty="0">
                <a:latin typeface="GE Inspira Sans"/>
                <a:hlinkClick r:id="rId3"/>
              </a:rPr>
              <a:t>https://youtu.be/3D0TpPXrRAs</a:t>
            </a:r>
            <a:endParaRPr lang="en-US" sz="1400" i="1" spc="-1" dirty="0">
              <a:latin typeface="GE Inspira Sans"/>
            </a:endParaRPr>
          </a:p>
          <a:p>
            <a:pPr>
              <a:lnSpc>
                <a:spcPct val="100000"/>
              </a:lnSpc>
            </a:pPr>
            <a:endParaRPr lang="en-US" sz="1400" i="1" spc="-1" dirty="0">
              <a:latin typeface="GE Inspira Sans"/>
            </a:endParaRPr>
          </a:p>
          <a:p>
            <a:pPr>
              <a:lnSpc>
                <a:spcPct val="100000"/>
              </a:lnSpc>
              <a:spcBef>
                <a:spcPts val="2400"/>
              </a:spcBef>
            </a:pPr>
            <a:endParaRPr lang="en-US" sz="1400" i="1" spc="-1" dirty="0">
              <a:solidFill>
                <a:srgbClr val="63666A"/>
              </a:solidFill>
              <a:latin typeface="Calibri Light" panose="020F0302020204030204" pitchFamily="34" charset="0"/>
              <a:cs typeface="Calibri Light" panose="020F0302020204030204" pitchFamily="34" charset="0"/>
            </a:endParaRPr>
          </a:p>
          <a:p>
            <a:pPr marL="342900" indent="-342900">
              <a:lnSpc>
                <a:spcPct val="100000"/>
              </a:lnSpc>
              <a:spcBef>
                <a:spcPts val="2401"/>
              </a:spcBef>
              <a:buFont typeface="Arial" panose="020B0604020202020204" pitchFamily="34" charset="0"/>
              <a:buChar char="•"/>
            </a:pPr>
            <a:endParaRPr lang="en-US" sz="1400" b="0" i="1" strike="noStrike" spc="-1" dirty="0">
              <a:solidFill>
                <a:srgbClr val="63666A"/>
              </a:solidFill>
              <a:latin typeface="Calibri Light" panose="020F0302020204030204" pitchFamily="34" charset="0"/>
              <a:cs typeface="Calibri Light" panose="020F0302020204030204" pitchFamily="34" charset="0"/>
            </a:endParaRPr>
          </a:p>
        </p:txBody>
      </p:sp>
      <p:sp>
        <p:nvSpPr>
          <p:cNvPr id="89" name="TextShape 2"/>
          <p:cNvSpPr txBox="1"/>
          <p:nvPr/>
        </p:nvSpPr>
        <p:spPr>
          <a:xfrm>
            <a:off x="453788" y="373936"/>
            <a:ext cx="10447319" cy="448166"/>
          </a:xfrm>
          <a:prstGeom prst="rect">
            <a:avLst/>
          </a:prstGeom>
          <a:noFill/>
          <a:ln>
            <a:noFill/>
          </a:ln>
        </p:spPr>
        <p:txBody>
          <a:bodyPr lIns="0" tIns="0" rIns="0" bIns="0"/>
          <a:lstStyle/>
          <a:p>
            <a:pPr>
              <a:lnSpc>
                <a:spcPct val="90000"/>
              </a:lnSpc>
            </a:pPr>
            <a:r>
              <a:rPr lang="en-US" sz="3200" b="1" strike="noStrike" spc="-1" dirty="0">
                <a:solidFill>
                  <a:srgbClr val="63666A"/>
                </a:solidFill>
                <a:latin typeface="Calibri" panose="020F0502020204030204" pitchFamily="34" charset="0"/>
                <a:cs typeface="Calibri" panose="020F0502020204030204" pitchFamily="34" charset="0"/>
              </a:rPr>
              <a:t>Briefly</a:t>
            </a:r>
            <a:r>
              <a:rPr lang="en-US" sz="3200" b="1" strike="noStrike" spc="-1" dirty="0">
                <a:solidFill>
                  <a:srgbClr val="63666A"/>
                </a:solidFill>
                <a:latin typeface="GE Inspira Sans" panose="020B0503060000000003" pitchFamily="34" charset="0"/>
              </a:rPr>
              <a:t> Explain Your Idea/Solution</a:t>
            </a:r>
            <a:endParaRPr lang="en-US" sz="3200" b="0" strike="noStrike" spc="-1" dirty="0">
              <a:solidFill>
                <a:srgbClr val="63666A"/>
              </a:solidFill>
              <a:latin typeface="GE Inspira Sans" panose="020B0503060000000003" pitchFamily="34" charset="0"/>
            </a:endParaRPr>
          </a:p>
        </p:txBody>
      </p:sp>
      <p:sp>
        <p:nvSpPr>
          <p:cNvPr id="90"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5EB7DB07-F122-4776-9FDC-659BDAA8ED09}" type="slidenum">
              <a:rPr lang="en-US" sz="1000" b="0" strike="noStrike" spc="-1">
                <a:solidFill>
                  <a:srgbClr val="63666A"/>
                </a:solidFill>
                <a:latin typeface="GE Inspira Sans"/>
              </a:rPr>
              <a:t>3</a:t>
            </a:fld>
            <a:endParaRPr lang="en-US" sz="1000" b="0" strike="noStrike" spc="-1" dirty="0">
              <a:latin typeface="Times New Roman"/>
            </a:endParaRPr>
          </a:p>
        </p:txBody>
      </p:sp>
      <p:sp>
        <p:nvSpPr>
          <p:cNvPr id="91"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A1334763-60F7-45E6-AFA4-4D4C3BD1CFC5}" type="datetime3">
              <a:rPr lang="en-US" sz="1000" b="0" strike="noStrike" spc="-1">
                <a:solidFill>
                  <a:srgbClr val="63666A"/>
                </a:solidFill>
                <a:latin typeface="GE Inspira Sans"/>
              </a:rPr>
              <a:t>18 March 2024</a:t>
            </a:fld>
            <a:endParaRPr lang="en-US" sz="1000" b="0" strike="noStrike" spc="-1" dirty="0">
              <a:latin typeface="Times New Roman"/>
            </a:endParaRPr>
          </a:p>
        </p:txBody>
      </p:sp>
      <p:sp>
        <p:nvSpPr>
          <p:cNvPr id="92" name="CustomShape 5"/>
          <p:cNvSpPr/>
          <p:nvPr/>
        </p:nvSpPr>
        <p:spPr>
          <a:xfrm>
            <a:off x="457199" y="5866171"/>
            <a:ext cx="10468378" cy="480811"/>
          </a:xfrm>
          <a:prstGeom prst="rect">
            <a:avLst/>
          </a:prstGeom>
          <a:ln>
            <a:round/>
          </a:ln>
        </p:spPr>
        <p:style>
          <a:lnRef idx="2">
            <a:schemeClr val="accent1"/>
          </a:lnRef>
          <a:fillRef idx="1">
            <a:schemeClr val="lt1"/>
          </a:fillRef>
          <a:effectRef idx="0">
            <a:schemeClr val="accent1"/>
          </a:effectRef>
          <a:fontRef idx="minor"/>
        </p:style>
        <p:txBody>
          <a:bodyPr lIns="0" tIns="0" rIns="0" bIns="0"/>
          <a:lstStyle/>
          <a:p>
            <a:pPr>
              <a:spcBef>
                <a:spcPts val="2401"/>
              </a:spcBef>
            </a:pPr>
            <a:r>
              <a:rPr lang="en-US" sz="1500" b="0" i="1" strike="noStrike" spc="-1" dirty="0">
                <a:latin typeface="GE Inspira Sans"/>
              </a:rPr>
              <a:t>Our Idea is Unique as it extensively uses all possible techniques that can be used for NER with fine tuning and stacking to get optimal results. </a:t>
            </a:r>
          </a:p>
        </p:txBody>
      </p:sp>
      <p:sp>
        <p:nvSpPr>
          <p:cNvPr id="93" name="CustomShape 6"/>
          <p:cNvSpPr/>
          <p:nvPr/>
        </p:nvSpPr>
        <p:spPr>
          <a:xfrm>
            <a:off x="446670" y="5488188"/>
            <a:ext cx="10468377" cy="334385"/>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90000"/>
              </a:lnSpc>
            </a:pPr>
            <a:r>
              <a:rPr lang="en-US" sz="2100" b="1" strike="noStrike" spc="-1" dirty="0">
                <a:solidFill>
                  <a:srgbClr val="63666A"/>
                </a:solidFill>
                <a:latin typeface="Calibri" panose="020F0502020204030204" pitchFamily="34" charset="0"/>
                <a:cs typeface="Calibri" panose="020F0502020204030204" pitchFamily="34" charset="0"/>
              </a:rPr>
              <a:t>Is Your Idea unique or is an improvisation of an existing solution?</a:t>
            </a:r>
            <a:endParaRPr lang="en-US" sz="2100" b="0" strike="noStrike" spc="-1" dirty="0">
              <a:latin typeface="Calibri" panose="020F0502020204030204" pitchFamily="34" charset="0"/>
              <a:cs typeface="Calibri" panose="020F0502020204030204" pitchFamily="34" charset="0"/>
            </a:endParaRPr>
          </a:p>
        </p:txBody>
      </p:sp>
      <p:pic>
        <p:nvPicPr>
          <p:cNvPr id="3" name="Picture 2" descr="A diagram of a software process&#10;&#10;Description automatically generated">
            <a:extLst>
              <a:ext uri="{FF2B5EF4-FFF2-40B4-BE49-F238E27FC236}">
                <a16:creationId xmlns:a16="http://schemas.microsoft.com/office/drawing/2014/main" id="{1C7A00E0-4877-4EF1-76CE-535DF0D5F3C1}"/>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965" b="96857" l="6667" r="97312">
                        <a14:foregroundMark x1="44839" y1="42829" x2="44839" y2="42829"/>
                        <a14:foregroundMark x1="47097" y1="42633" x2="47097" y2="42633"/>
                        <a14:foregroundMark x1="50538" y1="45187" x2="49677" y2="42829"/>
                        <a14:foregroundMark x1="48817" y1="36346" x2="48602" y2="36149"/>
                        <a14:foregroundMark x1="48602" y1="33595" x2="60215" y2="24754"/>
                        <a14:foregroundMark x1="60215" y1="24754" x2="57742" y2="30648"/>
                        <a14:foregroundMark x1="9462" y1="81925" x2="52473" y2="72299"/>
                        <a14:foregroundMark x1="52473" y1="72299" x2="27849" y2="69352"/>
                        <a14:foregroundMark x1="27849" y1="69352" x2="70215" y2="67583"/>
                        <a14:foregroundMark x1="70215" y1="67583" x2="58495" y2="87819"/>
                        <a14:foregroundMark x1="58495" y1="87819" x2="29892" y2="85069"/>
                        <a14:foregroundMark x1="29892" y1="85069" x2="69247" y2="72495"/>
                        <a14:foregroundMark x1="81183" y1="25344" x2="83441" y2="47151"/>
                        <a14:foregroundMark x1="83441" y1="47151" x2="72366" y2="24165"/>
                        <a14:foregroundMark x1="72366" y1="24165" x2="87204" y2="46955"/>
                        <a14:foregroundMark x1="87204" y1="46955" x2="79247" y2="1965"/>
                        <a14:foregroundMark x1="77823" y1="3733" x2="65484" y2="19057"/>
                        <a14:foregroundMark x1="79247" y1="1965" x2="77823" y2="3733"/>
                        <a14:foregroundMark x1="65484" y1="19057" x2="62151" y2="19253"/>
                        <a14:foregroundMark x1="83333" y1="15521" x2="83656" y2="47741"/>
                        <a14:foregroundMark x1="83656" y1="47741" x2="79892" y2="68173"/>
                        <a14:foregroundMark x1="79892" y1="68173" x2="68495" y2="80550"/>
                        <a14:foregroundMark x1="68495" y1="80550" x2="70968" y2="85462"/>
                        <a14:foregroundMark x1="90753" y1="75049" x2="76989" y2="81139"/>
                        <a14:foregroundMark x1="76989" y1="81139" x2="87204" y2="88212"/>
                        <a14:foregroundMark x1="94194" y1="82908" x2="94194" y2="82908"/>
                        <a14:foregroundMark x1="83871" y1="70138" x2="83871" y2="70138"/>
                        <a14:foregroundMark x1="9677" y1="81139" x2="12366" y2="83497"/>
                        <a14:foregroundMark x1="7957" y1="81336" x2="15914" y2="80354"/>
                        <a14:foregroundMark x1="8495" y1="80354" x2="14946" y2="79568"/>
                        <a14:foregroundMark x1="13656" y1="79568" x2="6774" y2="79175"/>
                        <a14:foregroundMark x1="9355" y1="84283" x2="12903" y2="84283"/>
                        <a14:foregroundMark x1="15806" y1="83694" x2="15806" y2="83694"/>
                        <a14:foregroundMark x1="46774" y1="23969" x2="54624" y2="24558"/>
                        <a14:foregroundMark x1="48495" y1="24951" x2="48495" y2="24951"/>
                        <a14:foregroundMark x1="48065" y1="28880" x2="48065" y2="28880"/>
                        <a14:foregroundMark x1="48065" y1="30059" x2="48065" y2="30059"/>
                        <a14:foregroundMark x1="44731" y1="35953" x2="48387" y2="27308"/>
                        <a14:foregroundMark x1="39570" y1="55599" x2="46989" y2="35363"/>
                        <a14:foregroundMark x1="46989" y1="35363" x2="48495" y2="35756"/>
                        <a14:foregroundMark x1="23011" y1="71906" x2="48065" y2="27112"/>
                        <a14:foregroundMark x1="90968" y1="46955" x2="90968" y2="46955"/>
                        <a14:foregroundMark x1="91183" y1="42240" x2="91183" y2="42240"/>
                        <a14:foregroundMark x1="91183" y1="37525" x2="91183" y2="37525"/>
                        <a14:foregroundMark x1="91183" y1="31238" x2="91183" y2="31238"/>
                        <a14:foregroundMark x1="91613" y1="12770" x2="94516" y2="70923"/>
                        <a14:foregroundMark x1="97419" y1="80747" x2="97419" y2="80747"/>
                        <a14:foregroundMark x1="64839" y1="87623" x2="64839" y2="87623"/>
                        <a14:foregroundMark x1="66667" y1="90177" x2="66667" y2="90177"/>
                        <a14:foregroundMark x1="66237" y1="83694" x2="66237" y2="83694"/>
                        <a14:foregroundMark x1="66237" y1="83694" x2="66237" y2="83694"/>
                        <a14:foregroundMark x1="39570" y1="92141" x2="39570" y2="92141"/>
                        <a14:foregroundMark x1="59677" y1="13949" x2="54409" y2="23183"/>
                        <a14:foregroundMark x1="18065" y1="83694" x2="28710" y2="96464"/>
                        <a14:foregroundMark x1="28710" y1="96464" x2="48925" y2="96857"/>
                        <a14:foregroundMark x1="48925" y1="96857" x2="96667" y2="95481"/>
                        <a14:backgroundMark x1="8925" y1="19843" x2="33978" y2="3733"/>
                        <a14:backgroundMark x1="33333" y1="4912" x2="33333" y2="4912"/>
                        <a14:backgroundMark x1="37312" y1="5697" x2="37312" y2="5697"/>
                        <a14:backgroundMark x1="40000" y1="5697" x2="40000" y2="5697"/>
                        <a14:backgroundMark x1="47742" y1="5697" x2="47742" y2="5697"/>
                        <a14:backgroundMark x1="43011" y1="4126" x2="43011" y2="4126"/>
                        <a14:backgroundMark x1="52903" y1="4126" x2="52903" y2="4126"/>
                        <a14:backgroundMark x1="55269" y1="4126" x2="55269" y2="4126"/>
                        <a14:backgroundMark x1="76129" y1="3733" x2="76129" y2="3733"/>
                      </a14:backgroundRemoval>
                    </a14:imgEffect>
                  </a14:imgLayer>
                </a14:imgProps>
              </a:ext>
              <a:ext uri="{28A0092B-C50C-407E-A947-70E740481C1C}">
                <a14:useLocalDpi xmlns:a14="http://schemas.microsoft.com/office/drawing/2010/main" val="0"/>
              </a:ext>
            </a:extLst>
          </a:blip>
          <a:srcRect t="6429" r="2053" b="5577"/>
          <a:stretch/>
        </p:blipFill>
        <p:spPr>
          <a:xfrm>
            <a:off x="6878605" y="2977058"/>
            <a:ext cx="5062887" cy="248933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97808" y="1025616"/>
            <a:ext cx="10866913" cy="5005989"/>
          </a:xfrm>
          <a:prstGeom prst="rect">
            <a:avLst/>
          </a:prstGeom>
          <a:solidFill>
            <a:srgbClr val="FFFFFF"/>
          </a:solidFill>
          <a:ln w="10800">
            <a:solidFill>
              <a:srgbClr val="005EB8"/>
            </a:solidFill>
            <a:round/>
          </a:ln>
        </p:spPr>
        <p:txBody>
          <a:bodyPr lIns="0" tIns="0" rIns="0" bIns="0"/>
          <a:lstStyle/>
          <a:p>
            <a:pPr algn="l"/>
            <a:r>
              <a:rPr lang="en-GB" sz="1200" b="1" i="1" spc="-1" dirty="0">
                <a:latin typeface="GE Inspira Sans"/>
              </a:rPr>
              <a:t>Data Sources:</a:t>
            </a:r>
          </a:p>
          <a:p>
            <a:pPr algn="l">
              <a:buFont typeface="Arial" panose="020B0604020202020204" pitchFamily="34" charset="0"/>
              <a:buChar char="•"/>
            </a:pPr>
            <a:r>
              <a:rPr lang="en-GB" sz="1200" i="1" spc="-1" dirty="0">
                <a:latin typeface="GE Inspira Sans"/>
              </a:rPr>
              <a:t>Unstructured and Structured Logs Data Reader: This reads unstructured data, which could be text files, logs, or other formats without a predefined structure.</a:t>
            </a:r>
          </a:p>
          <a:p>
            <a:pPr algn="l">
              <a:buFont typeface="Arial" panose="020B0604020202020204" pitchFamily="34" charset="0"/>
              <a:buChar char="•"/>
            </a:pPr>
            <a:r>
              <a:rPr lang="en-GB" sz="1200" i="1" spc="-1" dirty="0">
                <a:latin typeface="GE Inspira Sans"/>
              </a:rPr>
              <a:t>REST Based Application: This refers to a software application that uses REST architectural style for communication. </a:t>
            </a:r>
          </a:p>
          <a:p>
            <a:pPr algn="l"/>
            <a:r>
              <a:rPr lang="en-GB" sz="1200" b="1" i="1" spc="-1" dirty="0">
                <a:latin typeface="GE Inspira Sans"/>
              </a:rPr>
              <a:t>PII Identification:</a:t>
            </a:r>
          </a:p>
          <a:p>
            <a:pPr algn="l">
              <a:buFont typeface="Arial" panose="020B0604020202020204" pitchFamily="34" charset="0"/>
              <a:buChar char="•"/>
            </a:pPr>
            <a:r>
              <a:rPr lang="en-GB" sz="1200" i="1" spc="-1" dirty="0">
                <a:latin typeface="GE Inspira Sans"/>
              </a:rPr>
              <a:t>Spacy NER: </a:t>
            </a:r>
            <a:r>
              <a:rPr lang="en-GB" sz="1200" i="1" spc="-1" dirty="0" err="1">
                <a:latin typeface="GE Inspira Sans"/>
              </a:rPr>
              <a:t>spaCy</a:t>
            </a:r>
            <a:r>
              <a:rPr lang="en-GB" sz="1200" i="1" spc="-1" dirty="0">
                <a:latin typeface="GE Inspira Sans"/>
              </a:rPr>
              <a:t> is a free, open-source library for natural language processing (NLP) that includes named entity recognition (NER) capabilities. It can be used to identify and classify named entities such as people's names, locations, organizations, monetary values, percentages, dates, times, quantities, ordinal numbers, and cardinal numbers.</a:t>
            </a:r>
          </a:p>
          <a:p>
            <a:pPr algn="l">
              <a:buFont typeface="Arial" panose="020B0604020202020204" pitchFamily="34" charset="0"/>
              <a:buChar char="•"/>
            </a:pPr>
            <a:r>
              <a:rPr lang="en-GB" sz="1200" i="1" spc="-1" dirty="0">
                <a:latin typeface="GE Inspira Sans"/>
              </a:rPr>
              <a:t>DEBERTA: This is a pre-trained transformer model for natural language understanding tasks, achieving state-of-the-art performance in many benchmarks. It can be fine-tuned for specific tasks like named entity recognition. Here the entity to recognise is PII and PHI information from unencrypted logs.</a:t>
            </a:r>
          </a:p>
          <a:p>
            <a:pPr algn="l">
              <a:buFont typeface="Arial" panose="020B0604020202020204" pitchFamily="34" charset="0"/>
              <a:buChar char="•"/>
            </a:pPr>
            <a:r>
              <a:rPr lang="en-GB" sz="1200" i="1" spc="-1" dirty="0">
                <a:latin typeface="GE Inspira Sans"/>
              </a:rPr>
              <a:t>QLORA Fine-Tune: </a:t>
            </a:r>
            <a:r>
              <a:rPr lang="en-GB" sz="1200" i="1" spc="-1" dirty="0" err="1">
                <a:latin typeface="GE Inspira Sans"/>
              </a:rPr>
              <a:t>QLoRA</a:t>
            </a:r>
            <a:r>
              <a:rPr lang="en-GB" sz="1200" i="1" spc="-1" dirty="0">
                <a:latin typeface="GE Inspira Sans"/>
              </a:rPr>
              <a:t> (</a:t>
            </a:r>
            <a:r>
              <a:rPr lang="en-GB" sz="1200" i="1" spc="-1" dirty="0" err="1">
                <a:latin typeface="GE Inspira Sans"/>
              </a:rPr>
              <a:t>QUery</a:t>
            </a:r>
            <a:r>
              <a:rPr lang="en-GB" sz="1200" i="1" spc="-1" dirty="0">
                <a:latin typeface="GE Inspira Sans"/>
              </a:rPr>
              <a:t>-Less Optimal Rationalization) is a technique for fine-tuning large language models (LLMs) to identify PII</a:t>
            </a:r>
          </a:p>
          <a:p>
            <a:pPr algn="l">
              <a:buFont typeface="Arial" panose="020B0604020202020204" pitchFamily="34" charset="0"/>
              <a:buChar char="•"/>
            </a:pPr>
            <a:r>
              <a:rPr lang="en-GB" sz="1200" i="1" spc="-1" dirty="0">
                <a:latin typeface="GE Inspira Sans"/>
              </a:rPr>
              <a:t>Rule-based Redaction: This refers to defining a set of rules to identify and redact PII data. The rules could be based on patterns or regular expressions.</a:t>
            </a:r>
          </a:p>
          <a:p>
            <a:pPr algn="l">
              <a:buFont typeface="Arial" panose="020B0604020202020204" pitchFamily="34" charset="0"/>
              <a:buChar char="•"/>
            </a:pPr>
            <a:r>
              <a:rPr lang="en-GB" sz="1200" i="1" spc="-1" dirty="0">
                <a:latin typeface="GE Inspira Sans"/>
              </a:rPr>
              <a:t>NER Based Redaction: This uses a named entity recognition (NER) model to identify PII entities in the text, and then redacts those entities.</a:t>
            </a:r>
          </a:p>
          <a:p>
            <a:pPr algn="l"/>
            <a:r>
              <a:rPr lang="en-GB" sz="1200" b="1" i="1" spc="-1" dirty="0">
                <a:latin typeface="GE Inspira Sans"/>
              </a:rPr>
              <a:t>Other Techniques:</a:t>
            </a:r>
          </a:p>
          <a:p>
            <a:pPr algn="l">
              <a:buFont typeface="Arial" panose="020B0604020202020204" pitchFamily="34" charset="0"/>
              <a:buChar char="•"/>
            </a:pPr>
            <a:r>
              <a:rPr lang="en-GB" sz="1200" i="1" spc="-1" dirty="0">
                <a:latin typeface="GE Inspira Sans"/>
              </a:rPr>
              <a:t>Presidio and PII Mapping: Presidio is an open-source library for information extraction and entity recognition, specifically designed to identify and classify PII data. </a:t>
            </a:r>
          </a:p>
          <a:p>
            <a:pPr algn="l">
              <a:buFont typeface="Arial" panose="020B0604020202020204" pitchFamily="34" charset="0"/>
              <a:buChar char="•"/>
            </a:pPr>
            <a:r>
              <a:rPr lang="en-GB" sz="1200" i="1" spc="-1" dirty="0">
                <a:latin typeface="GE Inspira Sans"/>
              </a:rPr>
              <a:t>Cache for PII Mapping: This stores frequently used PII mappings to improve efficiency. Furthermore, we can combine blockchain technology to make access of PII/PHI remain tamper-proof</a:t>
            </a:r>
          </a:p>
          <a:p>
            <a:pPr algn="just">
              <a:lnSpc>
                <a:spcPct val="100000"/>
              </a:lnSpc>
              <a:spcBef>
                <a:spcPts val="600"/>
              </a:spcBef>
            </a:pPr>
            <a:endParaRPr lang="en-GB" sz="1200" i="1" spc="-1" dirty="0">
              <a:solidFill>
                <a:srgbClr val="63666A"/>
              </a:solidFill>
              <a:latin typeface="GE Inspira Sans"/>
            </a:endParaRPr>
          </a:p>
          <a:p>
            <a:pPr algn="just">
              <a:lnSpc>
                <a:spcPct val="100000"/>
              </a:lnSpc>
              <a:spcBef>
                <a:spcPts val="600"/>
              </a:spcBef>
            </a:pPr>
            <a:endParaRPr lang="en-GB" sz="1200" i="1" spc="-1" dirty="0">
              <a:latin typeface="GE Inspira Sans"/>
            </a:endParaRPr>
          </a:p>
          <a:p>
            <a:pPr algn="just">
              <a:lnSpc>
                <a:spcPct val="100000"/>
              </a:lnSpc>
              <a:spcBef>
                <a:spcPts val="600"/>
              </a:spcBef>
            </a:pPr>
            <a:r>
              <a:rPr lang="en-GB" sz="1200" i="1" spc="-1" dirty="0">
                <a:latin typeface="GE Inspira Sans"/>
              </a:rPr>
              <a:t>                                                                   </a:t>
            </a:r>
            <a:r>
              <a:rPr lang="en-GB" sz="1200" b="1" i="1" spc="-1" dirty="0">
                <a:latin typeface="GE Inspira Sans"/>
              </a:rPr>
              <a:t> Architecture diagram</a:t>
            </a:r>
          </a:p>
          <a:p>
            <a:pPr algn="just">
              <a:lnSpc>
                <a:spcPct val="100000"/>
              </a:lnSpc>
              <a:spcBef>
                <a:spcPts val="600"/>
              </a:spcBef>
            </a:pPr>
            <a:endParaRPr lang="en-GB" sz="1200" i="1" spc="-1" dirty="0">
              <a:solidFill>
                <a:srgbClr val="63666A"/>
              </a:solidFill>
              <a:latin typeface="GE Inspira Sans"/>
            </a:endParaRPr>
          </a:p>
          <a:p>
            <a:pPr algn="just">
              <a:lnSpc>
                <a:spcPct val="100000"/>
              </a:lnSpc>
              <a:spcBef>
                <a:spcPts val="600"/>
              </a:spcBef>
            </a:pPr>
            <a:endParaRPr lang="en-US" sz="1200" b="0" i="1" strike="noStrike" spc="-1" dirty="0">
              <a:solidFill>
                <a:srgbClr val="63666A"/>
              </a:solidFill>
              <a:latin typeface="GE Inspira Sans"/>
            </a:endParaRPr>
          </a:p>
        </p:txBody>
      </p:sp>
      <p:sp>
        <p:nvSpPr>
          <p:cNvPr id="99" name="TextShape 2"/>
          <p:cNvSpPr txBox="1"/>
          <p:nvPr/>
        </p:nvSpPr>
        <p:spPr>
          <a:xfrm>
            <a:off x="495360" y="250426"/>
            <a:ext cx="11201040" cy="573840"/>
          </a:xfrm>
          <a:prstGeom prst="rect">
            <a:avLst/>
          </a:prstGeom>
          <a:noFill/>
          <a:ln>
            <a:noFill/>
          </a:ln>
        </p:spPr>
        <p:txBody>
          <a:bodyPr lIns="0" tIns="0" rIns="0" bIns="0"/>
          <a:lstStyle/>
          <a:p>
            <a:pPr>
              <a:lnSpc>
                <a:spcPct val="90000"/>
              </a:lnSpc>
            </a:pPr>
            <a:r>
              <a:rPr lang="en-US" sz="3200" b="1" strike="noStrike" spc="-1" dirty="0">
                <a:solidFill>
                  <a:srgbClr val="63666A"/>
                </a:solidFill>
                <a:latin typeface="Calibri" panose="020F0502020204030204" pitchFamily="34" charset="0"/>
                <a:cs typeface="Calibri" panose="020F0502020204030204" pitchFamily="34" charset="0"/>
              </a:rPr>
              <a:t>Explain Your Solution</a:t>
            </a:r>
            <a:endParaRPr lang="en-US" sz="3200" b="0" strike="noStrike" spc="-1" dirty="0">
              <a:solidFill>
                <a:srgbClr val="63666A"/>
              </a:solidFill>
              <a:latin typeface="Calibri" panose="020F0502020204030204" pitchFamily="34" charset="0"/>
              <a:cs typeface="Calibri" panose="020F0502020204030204" pitchFamily="34" charset="0"/>
            </a:endParaRPr>
          </a:p>
        </p:txBody>
      </p:sp>
      <p:sp>
        <p:nvSpPr>
          <p:cNvPr id="100" name="TextShape 3"/>
          <p:cNvSpPr txBox="1"/>
          <p:nvPr/>
        </p:nvSpPr>
        <p:spPr>
          <a:xfrm>
            <a:off x="11370960" y="6432480"/>
            <a:ext cx="329400" cy="182520"/>
          </a:xfrm>
          <a:prstGeom prst="rect">
            <a:avLst/>
          </a:prstGeom>
          <a:noFill/>
          <a:ln>
            <a:noFill/>
          </a:ln>
        </p:spPr>
        <p:txBody>
          <a:bodyPr lIns="0" tIns="0" rIns="0" bIns="0"/>
          <a:lstStyle/>
          <a:p>
            <a:pPr algn="r">
              <a:lnSpc>
                <a:spcPct val="100000"/>
              </a:lnSpc>
            </a:pPr>
            <a:fld id="{4585DC05-A314-46F0-B650-3AAE9FF55CEC}" type="slidenum">
              <a:rPr lang="en-US" sz="1000" b="0" strike="noStrike" spc="-1">
                <a:solidFill>
                  <a:srgbClr val="63666A"/>
                </a:solidFill>
                <a:latin typeface="GE Inspira Sans"/>
              </a:rPr>
              <a:t>4</a:t>
            </a:fld>
            <a:endParaRPr lang="en-US" sz="1000" b="0" strike="noStrike" spc="-1" dirty="0">
              <a:latin typeface="Times New Roman"/>
            </a:endParaRPr>
          </a:p>
        </p:txBody>
      </p:sp>
      <p:sp>
        <p:nvSpPr>
          <p:cNvPr id="101"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BE3947DD-1D76-410A-847F-37A2DB0FDD8D}" type="datetime3">
              <a:rPr lang="en-US" sz="1000" b="0" strike="noStrike" spc="-1">
                <a:solidFill>
                  <a:srgbClr val="63666A"/>
                </a:solidFill>
                <a:latin typeface="GE Inspira Sans"/>
              </a:rPr>
              <a:t>18 March 2024</a:t>
            </a:fld>
            <a:endParaRPr lang="en-US" sz="1000" b="0" strike="noStrike" spc="-1" dirty="0">
              <a:latin typeface="Times New Roman"/>
            </a:endParaRPr>
          </a:p>
        </p:txBody>
      </p:sp>
      <p:pic>
        <p:nvPicPr>
          <p:cNvPr id="2" name="Picture 1" descr="Solution Architecture diagram">
            <a:extLst>
              <a:ext uri="{FF2B5EF4-FFF2-40B4-BE49-F238E27FC236}">
                <a16:creationId xmlns:a16="http://schemas.microsoft.com/office/drawing/2014/main" id="{AF3B8986-0958-BDC3-9AEF-04D603C09DBD}"/>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169" t="4735" r="1305" b="2974"/>
          <a:stretch/>
        </p:blipFill>
        <p:spPr>
          <a:xfrm>
            <a:off x="2428875" y="3600450"/>
            <a:ext cx="6229349" cy="283203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2"/>
          <p:cNvSpPr txBox="1"/>
          <p:nvPr/>
        </p:nvSpPr>
        <p:spPr>
          <a:xfrm>
            <a:off x="495360" y="269280"/>
            <a:ext cx="11201040" cy="573840"/>
          </a:xfrm>
          <a:prstGeom prst="rect">
            <a:avLst/>
          </a:prstGeom>
          <a:noFill/>
          <a:ln>
            <a:noFill/>
          </a:ln>
        </p:spPr>
        <p:txBody>
          <a:bodyPr lIns="0" tIns="0" rIns="0" bIns="0"/>
          <a:lstStyle/>
          <a:p>
            <a:pPr>
              <a:lnSpc>
                <a:spcPct val="90000"/>
              </a:lnSpc>
            </a:pPr>
            <a:r>
              <a:rPr lang="en-US" sz="2800" b="1" strike="noStrike" spc="-1" dirty="0">
                <a:solidFill>
                  <a:srgbClr val="63666A"/>
                </a:solidFill>
                <a:latin typeface="GE Inspira Sans"/>
              </a:rPr>
              <a:t>Any Additional Information / References </a:t>
            </a:r>
            <a:endParaRPr lang="en-US" sz="2800" b="0" strike="noStrike" spc="-1" dirty="0">
              <a:solidFill>
                <a:srgbClr val="63666A"/>
              </a:solidFill>
              <a:latin typeface="GE Inspira Sans"/>
            </a:endParaRPr>
          </a:p>
        </p:txBody>
      </p:sp>
      <p:sp>
        <p:nvSpPr>
          <p:cNvPr id="105" name="TextShape 4"/>
          <p:cNvSpPr txBox="1"/>
          <p:nvPr/>
        </p:nvSpPr>
        <p:spPr>
          <a:xfrm>
            <a:off x="4598640" y="6432480"/>
            <a:ext cx="1670760" cy="182520"/>
          </a:xfrm>
          <a:prstGeom prst="rect">
            <a:avLst/>
          </a:prstGeom>
          <a:noFill/>
          <a:ln>
            <a:noFill/>
          </a:ln>
        </p:spPr>
        <p:txBody>
          <a:bodyPr lIns="0" tIns="0" rIns="0" bIns="0"/>
          <a:lstStyle/>
          <a:p>
            <a:pPr>
              <a:lnSpc>
                <a:spcPct val="100000"/>
              </a:lnSpc>
            </a:pPr>
            <a:fld id="{87E41CB5-519F-4DB2-9CC9-E6B26775E2B1}" type="datetime3">
              <a:rPr lang="en-US" sz="900" b="0" strike="noStrike" spc="-1">
                <a:solidFill>
                  <a:srgbClr val="63666A"/>
                </a:solidFill>
                <a:latin typeface="GE Inspira Sans"/>
              </a:rPr>
              <a:t>18 March 2024</a:t>
            </a:fld>
            <a:endParaRPr lang="en-US" sz="900" b="0" strike="noStrike" spc="-1" dirty="0">
              <a:latin typeface="Times New Roman"/>
            </a:endParaRPr>
          </a:p>
        </p:txBody>
      </p:sp>
      <p:sp>
        <p:nvSpPr>
          <p:cNvPr id="7" name="TextShape 4">
            <a:extLst>
              <a:ext uri="{FF2B5EF4-FFF2-40B4-BE49-F238E27FC236}">
                <a16:creationId xmlns:a16="http://schemas.microsoft.com/office/drawing/2014/main" id="{7D315A83-C8AE-42BD-A631-6DEB0D5DC2CB}"/>
              </a:ext>
            </a:extLst>
          </p:cNvPr>
          <p:cNvSpPr txBox="1"/>
          <p:nvPr/>
        </p:nvSpPr>
        <p:spPr>
          <a:xfrm>
            <a:off x="4598640" y="6432480"/>
            <a:ext cx="1670760" cy="182520"/>
          </a:xfrm>
          <a:prstGeom prst="rect">
            <a:avLst/>
          </a:prstGeom>
          <a:noFill/>
          <a:ln>
            <a:noFill/>
          </a:ln>
        </p:spPr>
        <p:txBody>
          <a:bodyPr lIns="0" tIns="0" rIns="0" bIns="0"/>
          <a:lstStyle/>
          <a:p>
            <a:pPr>
              <a:lnSpc>
                <a:spcPct val="100000"/>
              </a:lnSpc>
            </a:pPr>
            <a:fld id="{87E41CB5-519F-4DB2-9CC9-E6B26775E2B1}" type="datetime3">
              <a:rPr lang="en-US" sz="900" b="0" strike="noStrike" spc="-1">
                <a:solidFill>
                  <a:srgbClr val="63666A"/>
                </a:solidFill>
                <a:latin typeface="GE Inspira Sans"/>
              </a:rPr>
              <a:t>18 March 2024</a:t>
            </a:fld>
            <a:endParaRPr lang="en-US" sz="900" b="0" strike="noStrike" spc="-1" dirty="0">
              <a:latin typeface="Times New Roman"/>
            </a:endParaRPr>
          </a:p>
        </p:txBody>
      </p:sp>
      <p:sp>
        <p:nvSpPr>
          <p:cNvPr id="28" name="TextShape 1">
            <a:extLst>
              <a:ext uri="{FF2B5EF4-FFF2-40B4-BE49-F238E27FC236}">
                <a16:creationId xmlns:a16="http://schemas.microsoft.com/office/drawing/2014/main" id="{27E1EC15-D34E-4C87-95A7-CA15B3F848E5}"/>
              </a:ext>
            </a:extLst>
          </p:cNvPr>
          <p:cNvSpPr txBox="1"/>
          <p:nvPr/>
        </p:nvSpPr>
        <p:spPr>
          <a:xfrm>
            <a:off x="495360" y="965515"/>
            <a:ext cx="10866913" cy="5005989"/>
          </a:xfrm>
          <a:prstGeom prst="rect">
            <a:avLst/>
          </a:prstGeom>
          <a:solidFill>
            <a:srgbClr val="FFFFFF"/>
          </a:solidFill>
          <a:ln w="10800">
            <a:solidFill>
              <a:srgbClr val="005EB8"/>
            </a:solidFill>
            <a:round/>
          </a:ln>
        </p:spPr>
        <p:txBody>
          <a:bodyPr lIns="0" tIns="0" rIns="0" bIns="0"/>
          <a:lstStyle/>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rPr>
              <a:t>Here are the references that are used for creating the solution and mock architecture diagram</a:t>
            </a: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2"/>
              </a:rPr>
              <a:t>https://towardsdatascience.com/custom-named-entity-recognition-with-bert-cf1fd4510804</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3"/>
              </a:rPr>
              <a:t>https://blog.px.dev/detect-pii/</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4"/>
              </a:rPr>
              <a:t>https://www.forbes.com/sites/forbestechcouncil/2023/07/18/the-future-of-personally-identifiable-information-and-health-data/?sh=d8a110124686</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5"/>
              </a:rPr>
              <a:t>https://github.com/dmoonat/Named-Entity-Recognition/blob/main/NER_with_spaCy.ipynb</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6"/>
              </a:rPr>
              <a:t>https://www.kaggle.com/code/emiz6413/rule-based-approach</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7"/>
              </a:rPr>
              <a:t>https://www.kaggle.com/code/awsaf49/pii-data-detection-kerasnlp-starter-notebook</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r>
              <a:rPr lang="en-US" sz="2000" i="1" spc="-1" dirty="0">
                <a:solidFill>
                  <a:srgbClr val="63666A"/>
                </a:solidFill>
                <a:latin typeface="GE Inspira Sans"/>
                <a:hlinkClick r:id="rId8"/>
              </a:rPr>
              <a:t>https://github.com/microsoft/presidio</a:t>
            </a:r>
            <a:endParaRPr lang="en-US" sz="2000" i="1" spc="-1" dirty="0">
              <a:solidFill>
                <a:srgbClr val="63666A"/>
              </a:solidFill>
              <a:latin typeface="GE Inspira Sans"/>
            </a:endParaRPr>
          </a:p>
          <a:p>
            <a:pPr marL="914400" lvl="1" indent="-457200" algn="just">
              <a:spcBef>
                <a:spcPts val="600"/>
              </a:spcBef>
              <a:buFont typeface="Arial" panose="020B0604020202020204" pitchFamily="34" charset="0"/>
              <a:buChar char="•"/>
            </a:pPr>
            <a:endParaRPr lang="en-US" sz="2000" i="1" spc="-1" dirty="0">
              <a:solidFill>
                <a:srgbClr val="63666A"/>
              </a:solidFill>
              <a:latin typeface="GE Inspira Sans"/>
            </a:endParaRPr>
          </a:p>
          <a:p>
            <a:pPr lvl="1" algn="just">
              <a:spcBef>
                <a:spcPts val="600"/>
              </a:spcBef>
            </a:pPr>
            <a:r>
              <a:rPr lang="en-US" sz="2000" i="1" spc="-1" dirty="0">
                <a:solidFill>
                  <a:srgbClr val="63666A"/>
                </a:solidFill>
                <a:latin typeface="GE Inspira Sans"/>
              </a:rPr>
              <a:t> </a:t>
            </a:r>
          </a:p>
          <a:p>
            <a:pPr marL="914400" lvl="1" indent="-457200" algn="just">
              <a:spcBef>
                <a:spcPts val="600"/>
              </a:spcBef>
              <a:buFont typeface="Arial" panose="020B0604020202020204" pitchFamily="34" charset="0"/>
              <a:buChar char="•"/>
            </a:pPr>
            <a:endParaRPr lang="en-US" sz="2000" b="0" i="1" strike="noStrike" spc="-1" dirty="0">
              <a:solidFill>
                <a:srgbClr val="63666A"/>
              </a:solidFill>
              <a:latin typeface="GE Inspira Sans"/>
            </a:endParaRPr>
          </a:p>
        </p:txBody>
      </p:sp>
      <p:sp>
        <p:nvSpPr>
          <p:cNvPr id="31" name="TextShape 3">
            <a:extLst>
              <a:ext uri="{FF2B5EF4-FFF2-40B4-BE49-F238E27FC236}">
                <a16:creationId xmlns:a16="http://schemas.microsoft.com/office/drawing/2014/main" id="{345C4CAC-2FE8-41B0-A9AB-E8C00E5F5D6F}"/>
              </a:ext>
            </a:extLst>
          </p:cNvPr>
          <p:cNvSpPr txBox="1"/>
          <p:nvPr/>
        </p:nvSpPr>
        <p:spPr>
          <a:xfrm>
            <a:off x="11370960" y="6432480"/>
            <a:ext cx="329400" cy="182520"/>
          </a:xfrm>
          <a:prstGeom prst="rect">
            <a:avLst/>
          </a:prstGeom>
          <a:noFill/>
          <a:ln>
            <a:noFill/>
          </a:ln>
        </p:spPr>
        <p:txBody>
          <a:bodyPr lIns="0" tIns="0" rIns="0" bIns="0"/>
          <a:lstStyle/>
          <a:p>
            <a:pPr algn="r">
              <a:lnSpc>
                <a:spcPct val="100000"/>
              </a:lnSpc>
            </a:pPr>
            <a:fld id="{4585DC05-A314-46F0-B650-3AAE9FF55CEC}" type="slidenum">
              <a:rPr lang="en-US" sz="1000" b="0" strike="noStrike" spc="-1">
                <a:solidFill>
                  <a:srgbClr val="63666A"/>
                </a:solidFill>
                <a:latin typeface="GE Inspira Sans"/>
              </a:rPr>
              <a:t>5</a:t>
            </a:fld>
            <a:endParaRPr lang="en-US" sz="1000" b="0" strike="noStrike" spc="-1" dirty="0">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8b35688-4182-4923-8f18-a71d5d341a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180B35E97A2C418A131BB3027A26C0" ma:contentTypeVersion="5" ma:contentTypeDescription="Create a new document." ma:contentTypeScope="" ma:versionID="3636f83aea51218017eb06d01676064e">
  <xsd:schema xmlns:xsd="http://www.w3.org/2001/XMLSchema" xmlns:xs="http://www.w3.org/2001/XMLSchema" xmlns:p="http://schemas.microsoft.com/office/2006/metadata/properties" xmlns:ns3="28b35688-4182-4923-8f18-a71d5d341a4d" targetNamespace="http://schemas.microsoft.com/office/2006/metadata/properties" ma:root="true" ma:fieldsID="687692c7d3ba15df04d4c7e22466eed5" ns3:_="">
    <xsd:import namespace="28b35688-4182-4923-8f18-a71d5d341a4d"/>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35688-4182-4923-8f18-a71d5d341a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48BADD-B641-47B6-8520-456DAFC892A6}">
  <ds:schemaRefs>
    <ds:schemaRef ds:uri="http://schemas.microsoft.com/sharepoint/v3/contenttype/forms"/>
  </ds:schemaRefs>
</ds:datastoreItem>
</file>

<file path=customXml/itemProps2.xml><?xml version="1.0" encoding="utf-8"?>
<ds:datastoreItem xmlns:ds="http://schemas.openxmlformats.org/officeDocument/2006/customXml" ds:itemID="{4607FBFC-0E95-438F-ACD9-28E7FF6849B7}">
  <ds:schemaRefs>
    <ds:schemaRef ds:uri="http://schemas.microsoft.com/office/2006/metadata/properties"/>
    <ds:schemaRef ds:uri="http://www.w3.org/XML/1998/namespace"/>
    <ds:schemaRef ds:uri="http://purl.org/dc/dcmitype/"/>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28b35688-4182-4923-8f18-a71d5d341a4d"/>
    <ds:schemaRef ds:uri="http://purl.org/dc/terms/"/>
  </ds:schemaRefs>
</ds:datastoreItem>
</file>

<file path=customXml/itemProps3.xml><?xml version="1.0" encoding="utf-8"?>
<ds:datastoreItem xmlns:ds="http://schemas.openxmlformats.org/officeDocument/2006/customXml" ds:itemID="{6D677E1E-20CD-40A5-96A5-BE6C069B3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35688-4182-4923-8f18-a71d5d341a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772</TotalTime>
  <Words>1163</Words>
  <Application>Microsoft Office PowerPoint</Application>
  <PresentationFormat>Widescreen</PresentationFormat>
  <Paragraphs>63</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GE Inspira Sans</vt:lpstr>
      <vt:lpstr>Times New Roman</vt:lpstr>
      <vt:lpstr>Office Theme</vt:lpstr>
      <vt:lpstr>Precision Care Challenge 2023</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Precision Care Challenge 2023</dc:title>
  <dc:creator>Sailesh, Surekha (GE HealthCare)</dc:creator>
  <cp:lastModifiedBy>Kaushik S</cp:lastModifiedBy>
  <cp:revision>5</cp:revision>
  <dcterms:created xsi:type="dcterms:W3CDTF">2023-07-11T13:48:39Z</dcterms:created>
  <dcterms:modified xsi:type="dcterms:W3CDTF">2024-03-17T20:38:53Z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0x01010047180B35E97A2C418A131BB3027A26C0</vt:lpwstr>
  </property>
</Properties>
</file>