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1" r:id="rId2"/>
    <p:sldId id="256" r:id="rId3"/>
    <p:sldId id="257" r:id="rId4"/>
    <p:sldId id="258" r:id="rId5"/>
    <p:sldId id="259" r:id="rId6"/>
    <p:sldId id="260" r:id="rId7"/>
    <p:sldId id="261" r:id="rId8"/>
    <p:sldId id="263" r:id="rId9"/>
    <p:sldId id="262" r:id="rId10"/>
    <p:sldId id="266" r:id="rId11"/>
    <p:sldId id="264" r:id="rId12"/>
    <p:sldId id="265" r:id="rId13"/>
    <p:sldId id="268" r:id="rId14"/>
    <p:sldId id="269" r:id="rId15"/>
    <p:sldId id="270" r:id="rId16"/>
    <p:sldId id="272" r:id="rId17"/>
    <p:sldId id="275" r:id="rId18"/>
    <p:sldId id="271" r:id="rId19"/>
    <p:sldId id="273" r:id="rId20"/>
    <p:sldId id="274"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FF"/>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91" d="100"/>
          <a:sy n="91" d="100"/>
        </p:scale>
        <p:origin x="36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A4261-5266-4091-B491-F6EEC8B0A725}" type="datetimeFigureOut">
              <a:rPr lang="en-IN" smtClean="0"/>
              <a:t>02-07-2023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17C1B-CBF2-4FC6-BB18-4FA262D0C0A1}" type="slidenum">
              <a:rPr lang="en-IN" smtClean="0"/>
              <a:t>‹#›</a:t>
            </a:fld>
            <a:endParaRPr lang="en-IN"/>
          </a:p>
        </p:txBody>
      </p:sp>
    </p:spTree>
    <p:extLst>
      <p:ext uri="{BB962C8B-B14F-4D97-AF65-F5344CB8AC3E}">
        <p14:creationId xmlns:p14="http://schemas.microsoft.com/office/powerpoint/2010/main" val="1854221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513B-0746-2209-E777-84966EFBEA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6C106E-D816-728D-2B91-21E061A6C3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86756E-AD03-4441-DDC5-7285CB61044C}"/>
              </a:ext>
            </a:extLst>
          </p:cNvPr>
          <p:cNvSpPr>
            <a:spLocks noGrp="1"/>
          </p:cNvSpPr>
          <p:nvPr>
            <p:ph type="dt" sz="half" idx="10"/>
          </p:nvPr>
        </p:nvSpPr>
        <p:spPr/>
        <p:txBody>
          <a:bodyPr/>
          <a:lstStyle/>
          <a:p>
            <a:fld id="{AB01C9F3-C370-4082-BF10-620D26B4F36F}" type="datetimeFigureOut">
              <a:rPr lang="en-IN" smtClean="0"/>
              <a:t>02-07-2023</a:t>
            </a:fld>
            <a:endParaRPr lang="en-IN"/>
          </a:p>
        </p:txBody>
      </p:sp>
      <p:sp>
        <p:nvSpPr>
          <p:cNvPr id="5" name="Footer Placeholder 4">
            <a:extLst>
              <a:ext uri="{FF2B5EF4-FFF2-40B4-BE49-F238E27FC236}">
                <a16:creationId xmlns:a16="http://schemas.microsoft.com/office/drawing/2014/main" id="{8CF76373-C783-F823-2127-7909E8B84F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12B022-2420-8BDF-76A9-11D04DBD15D1}"/>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380554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01FA0-DDBA-1F8F-5A30-285991A109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037B6D-5530-D1F6-B1CB-0B00912627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575848-1BFD-1452-E807-AD089009FC15}"/>
              </a:ext>
            </a:extLst>
          </p:cNvPr>
          <p:cNvSpPr>
            <a:spLocks noGrp="1"/>
          </p:cNvSpPr>
          <p:nvPr>
            <p:ph type="dt" sz="half" idx="10"/>
          </p:nvPr>
        </p:nvSpPr>
        <p:spPr/>
        <p:txBody>
          <a:bodyPr/>
          <a:lstStyle/>
          <a:p>
            <a:fld id="{AB01C9F3-C370-4082-BF10-620D26B4F36F}" type="datetimeFigureOut">
              <a:rPr lang="en-IN" smtClean="0"/>
              <a:t>02-07-2023</a:t>
            </a:fld>
            <a:endParaRPr lang="en-IN"/>
          </a:p>
        </p:txBody>
      </p:sp>
      <p:sp>
        <p:nvSpPr>
          <p:cNvPr id="5" name="Footer Placeholder 4">
            <a:extLst>
              <a:ext uri="{FF2B5EF4-FFF2-40B4-BE49-F238E27FC236}">
                <a16:creationId xmlns:a16="http://schemas.microsoft.com/office/drawing/2014/main" id="{7F3C54B6-C670-CCEF-292F-9A87DD8A14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57BDB1-AF72-BA86-C151-2539089C7E5C}"/>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226902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528725-0CD6-7079-09AD-F232D9CF71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14E4CA-3208-8A08-A470-62693C7CB3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81A5A2-815C-3E3C-7C31-6CE8B1A61570}"/>
              </a:ext>
            </a:extLst>
          </p:cNvPr>
          <p:cNvSpPr>
            <a:spLocks noGrp="1"/>
          </p:cNvSpPr>
          <p:nvPr>
            <p:ph type="dt" sz="half" idx="10"/>
          </p:nvPr>
        </p:nvSpPr>
        <p:spPr/>
        <p:txBody>
          <a:bodyPr/>
          <a:lstStyle/>
          <a:p>
            <a:fld id="{AB01C9F3-C370-4082-BF10-620D26B4F36F}" type="datetimeFigureOut">
              <a:rPr lang="en-IN" smtClean="0"/>
              <a:t>02-07-2023</a:t>
            </a:fld>
            <a:endParaRPr lang="en-IN"/>
          </a:p>
        </p:txBody>
      </p:sp>
      <p:sp>
        <p:nvSpPr>
          <p:cNvPr id="5" name="Footer Placeholder 4">
            <a:extLst>
              <a:ext uri="{FF2B5EF4-FFF2-40B4-BE49-F238E27FC236}">
                <a16:creationId xmlns:a16="http://schemas.microsoft.com/office/drawing/2014/main" id="{39F87B5E-FE83-C7BA-4E2F-0C4591752F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82D0AC-C336-FE90-597B-D13716C18409}"/>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638270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AA12-A572-C085-7214-4EC96F83A4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75534A-17A5-A514-7AB7-BA0A236D16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D0E6EF-44B3-7386-53E8-7A8B5991999F}"/>
              </a:ext>
            </a:extLst>
          </p:cNvPr>
          <p:cNvSpPr>
            <a:spLocks noGrp="1"/>
          </p:cNvSpPr>
          <p:nvPr>
            <p:ph type="dt" sz="half" idx="10"/>
          </p:nvPr>
        </p:nvSpPr>
        <p:spPr/>
        <p:txBody>
          <a:bodyPr/>
          <a:lstStyle/>
          <a:p>
            <a:fld id="{AB01C9F3-C370-4082-BF10-620D26B4F36F}" type="datetimeFigureOut">
              <a:rPr lang="en-IN" smtClean="0"/>
              <a:t>02-07-2023</a:t>
            </a:fld>
            <a:endParaRPr lang="en-IN"/>
          </a:p>
        </p:txBody>
      </p:sp>
      <p:sp>
        <p:nvSpPr>
          <p:cNvPr id="5" name="Footer Placeholder 4">
            <a:extLst>
              <a:ext uri="{FF2B5EF4-FFF2-40B4-BE49-F238E27FC236}">
                <a16:creationId xmlns:a16="http://schemas.microsoft.com/office/drawing/2014/main" id="{4E781A3C-5A82-66AE-3672-1DCDF6B135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5B187D-035E-3551-6099-CE62D83580FE}"/>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354825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6E7B-A097-6338-EBDC-AD13344D31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48352A-197E-5200-70D4-AEBB07519E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A48866-3BCA-7C8B-B1CA-65CE4B84862D}"/>
              </a:ext>
            </a:extLst>
          </p:cNvPr>
          <p:cNvSpPr>
            <a:spLocks noGrp="1"/>
          </p:cNvSpPr>
          <p:nvPr>
            <p:ph type="dt" sz="half" idx="10"/>
          </p:nvPr>
        </p:nvSpPr>
        <p:spPr/>
        <p:txBody>
          <a:bodyPr/>
          <a:lstStyle/>
          <a:p>
            <a:fld id="{AB01C9F3-C370-4082-BF10-620D26B4F36F}" type="datetimeFigureOut">
              <a:rPr lang="en-IN" smtClean="0"/>
              <a:t>02-07-2023</a:t>
            </a:fld>
            <a:endParaRPr lang="en-IN"/>
          </a:p>
        </p:txBody>
      </p:sp>
      <p:sp>
        <p:nvSpPr>
          <p:cNvPr id="5" name="Footer Placeholder 4">
            <a:extLst>
              <a:ext uri="{FF2B5EF4-FFF2-40B4-BE49-F238E27FC236}">
                <a16:creationId xmlns:a16="http://schemas.microsoft.com/office/drawing/2014/main" id="{B90B8B7C-33B5-09C9-ACF9-0E28DAE7BE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E4E02-E929-15B7-DCF7-5C146810F9DE}"/>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287806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E39C-95A1-BF8C-87EB-93C15D7AAE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3236B1-3941-A489-E044-C2CBB5E485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B7AC85-51EE-278F-9657-4EB0D7235D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6C4503-4F54-AEE7-5BF3-B605E3072A0A}"/>
              </a:ext>
            </a:extLst>
          </p:cNvPr>
          <p:cNvSpPr>
            <a:spLocks noGrp="1"/>
          </p:cNvSpPr>
          <p:nvPr>
            <p:ph type="dt" sz="half" idx="10"/>
          </p:nvPr>
        </p:nvSpPr>
        <p:spPr/>
        <p:txBody>
          <a:bodyPr/>
          <a:lstStyle/>
          <a:p>
            <a:fld id="{AB01C9F3-C370-4082-BF10-620D26B4F36F}" type="datetimeFigureOut">
              <a:rPr lang="en-IN" smtClean="0"/>
              <a:t>02-07-2023</a:t>
            </a:fld>
            <a:endParaRPr lang="en-IN"/>
          </a:p>
        </p:txBody>
      </p:sp>
      <p:sp>
        <p:nvSpPr>
          <p:cNvPr id="6" name="Footer Placeholder 5">
            <a:extLst>
              <a:ext uri="{FF2B5EF4-FFF2-40B4-BE49-F238E27FC236}">
                <a16:creationId xmlns:a16="http://schemas.microsoft.com/office/drawing/2014/main" id="{9B58223E-1953-82A2-D207-9536E35EE4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1BB6DE-AFEC-CE7D-679B-A868F44DEA9A}"/>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93468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D457C-A159-D243-A60A-BDB8C7E47C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D7F6FB-D763-BB17-5C5F-77D7411C6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7C446-5D9A-BD80-2A7E-7BFF4EE3D7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868E0C-ED09-A938-70E3-153685F7F3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2134C4-1A0D-8885-6543-D277A09293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D2D234-D063-0D4C-CBFB-38F6FD0AE3E8}"/>
              </a:ext>
            </a:extLst>
          </p:cNvPr>
          <p:cNvSpPr>
            <a:spLocks noGrp="1"/>
          </p:cNvSpPr>
          <p:nvPr>
            <p:ph type="dt" sz="half" idx="10"/>
          </p:nvPr>
        </p:nvSpPr>
        <p:spPr/>
        <p:txBody>
          <a:bodyPr/>
          <a:lstStyle/>
          <a:p>
            <a:fld id="{AB01C9F3-C370-4082-BF10-620D26B4F36F}" type="datetimeFigureOut">
              <a:rPr lang="en-IN" smtClean="0"/>
              <a:t>02-07-2023</a:t>
            </a:fld>
            <a:endParaRPr lang="en-IN"/>
          </a:p>
        </p:txBody>
      </p:sp>
      <p:sp>
        <p:nvSpPr>
          <p:cNvPr id="8" name="Footer Placeholder 7">
            <a:extLst>
              <a:ext uri="{FF2B5EF4-FFF2-40B4-BE49-F238E27FC236}">
                <a16:creationId xmlns:a16="http://schemas.microsoft.com/office/drawing/2014/main" id="{64B4EED0-F875-EDD8-071F-395CB0BDC7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DCF2F5-A3BB-105F-D64D-EBF83C83A245}"/>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391523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B1F5-F65C-8002-8E81-A9B25BA9EE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D71FF1-F6B1-1375-3FDC-C4F66BC37E5A}"/>
              </a:ext>
            </a:extLst>
          </p:cNvPr>
          <p:cNvSpPr>
            <a:spLocks noGrp="1"/>
          </p:cNvSpPr>
          <p:nvPr>
            <p:ph type="dt" sz="half" idx="10"/>
          </p:nvPr>
        </p:nvSpPr>
        <p:spPr/>
        <p:txBody>
          <a:bodyPr/>
          <a:lstStyle/>
          <a:p>
            <a:fld id="{AB01C9F3-C370-4082-BF10-620D26B4F36F}" type="datetimeFigureOut">
              <a:rPr lang="en-IN" smtClean="0"/>
              <a:t>02-07-2023</a:t>
            </a:fld>
            <a:endParaRPr lang="en-IN"/>
          </a:p>
        </p:txBody>
      </p:sp>
      <p:sp>
        <p:nvSpPr>
          <p:cNvPr id="4" name="Footer Placeholder 3">
            <a:extLst>
              <a:ext uri="{FF2B5EF4-FFF2-40B4-BE49-F238E27FC236}">
                <a16:creationId xmlns:a16="http://schemas.microsoft.com/office/drawing/2014/main" id="{ABC05B6E-93D0-F1FA-E30D-B7C14A835D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0B200F-89A8-F98C-DFE0-E63626D7B3E2}"/>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1942843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598849-CEF6-10FA-AB22-CE055CA98999}"/>
              </a:ext>
            </a:extLst>
          </p:cNvPr>
          <p:cNvSpPr>
            <a:spLocks noGrp="1"/>
          </p:cNvSpPr>
          <p:nvPr>
            <p:ph type="dt" sz="half" idx="10"/>
          </p:nvPr>
        </p:nvSpPr>
        <p:spPr/>
        <p:txBody>
          <a:bodyPr/>
          <a:lstStyle/>
          <a:p>
            <a:fld id="{AB01C9F3-C370-4082-BF10-620D26B4F36F}" type="datetimeFigureOut">
              <a:rPr lang="en-IN" smtClean="0"/>
              <a:t>02-07-2023</a:t>
            </a:fld>
            <a:endParaRPr lang="en-IN"/>
          </a:p>
        </p:txBody>
      </p:sp>
      <p:sp>
        <p:nvSpPr>
          <p:cNvPr id="3" name="Footer Placeholder 2">
            <a:extLst>
              <a:ext uri="{FF2B5EF4-FFF2-40B4-BE49-F238E27FC236}">
                <a16:creationId xmlns:a16="http://schemas.microsoft.com/office/drawing/2014/main" id="{F0CCDCB1-7F07-6376-C202-2A12B35C7C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64C192-03C3-71A4-8F4D-820DC26F5AC6}"/>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300549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B76A-A169-7008-68A9-FD1C499F4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B1A64B-10DF-BF47-450A-51502AE286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532B2A-D9CC-F224-D959-BB3806A5C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11F219-59B9-EA13-BE71-7449E313AAAE}"/>
              </a:ext>
            </a:extLst>
          </p:cNvPr>
          <p:cNvSpPr>
            <a:spLocks noGrp="1"/>
          </p:cNvSpPr>
          <p:nvPr>
            <p:ph type="dt" sz="half" idx="10"/>
          </p:nvPr>
        </p:nvSpPr>
        <p:spPr/>
        <p:txBody>
          <a:bodyPr/>
          <a:lstStyle/>
          <a:p>
            <a:fld id="{AB01C9F3-C370-4082-BF10-620D26B4F36F}" type="datetimeFigureOut">
              <a:rPr lang="en-IN" smtClean="0"/>
              <a:t>02-07-2023</a:t>
            </a:fld>
            <a:endParaRPr lang="en-IN"/>
          </a:p>
        </p:txBody>
      </p:sp>
      <p:sp>
        <p:nvSpPr>
          <p:cNvPr id="6" name="Footer Placeholder 5">
            <a:extLst>
              <a:ext uri="{FF2B5EF4-FFF2-40B4-BE49-F238E27FC236}">
                <a16:creationId xmlns:a16="http://schemas.microsoft.com/office/drawing/2014/main" id="{FB92100A-0BB1-E6C6-41F0-6328C5EF0D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B59B61-7313-81CD-8D33-4B7F8A8C44EE}"/>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108153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7E61-059F-E5EF-71E7-95961FFBE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966B39-1952-BA51-4344-D31262BFF3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0EC207-64C8-C969-F5BB-8DA83EDE45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62835-4FBE-1A11-A5F3-CF7ADE9610CB}"/>
              </a:ext>
            </a:extLst>
          </p:cNvPr>
          <p:cNvSpPr>
            <a:spLocks noGrp="1"/>
          </p:cNvSpPr>
          <p:nvPr>
            <p:ph type="dt" sz="half" idx="10"/>
          </p:nvPr>
        </p:nvSpPr>
        <p:spPr/>
        <p:txBody>
          <a:bodyPr/>
          <a:lstStyle/>
          <a:p>
            <a:fld id="{AB01C9F3-C370-4082-BF10-620D26B4F36F}" type="datetimeFigureOut">
              <a:rPr lang="en-IN" smtClean="0"/>
              <a:t>02-07-2023</a:t>
            </a:fld>
            <a:endParaRPr lang="en-IN"/>
          </a:p>
        </p:txBody>
      </p:sp>
      <p:sp>
        <p:nvSpPr>
          <p:cNvPr id="6" name="Footer Placeholder 5">
            <a:extLst>
              <a:ext uri="{FF2B5EF4-FFF2-40B4-BE49-F238E27FC236}">
                <a16:creationId xmlns:a16="http://schemas.microsoft.com/office/drawing/2014/main" id="{E93F430C-60F8-2EFB-3D46-FB97A575F9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5C9783-99A6-A767-7EC7-0870C4624F05}"/>
              </a:ext>
            </a:extLst>
          </p:cNvPr>
          <p:cNvSpPr>
            <a:spLocks noGrp="1"/>
          </p:cNvSpPr>
          <p:nvPr>
            <p:ph type="sldNum" sz="quarter" idx="12"/>
          </p:nvPr>
        </p:nvSpPr>
        <p:spPr/>
        <p:txBody>
          <a:bodyPr/>
          <a:lstStyle/>
          <a:p>
            <a:fld id="{3E17FCB6-0BC6-46DC-ACC6-9F4F4F7D981A}" type="slidenum">
              <a:rPr lang="en-IN" smtClean="0"/>
              <a:t>‹#›</a:t>
            </a:fld>
            <a:endParaRPr lang="en-IN"/>
          </a:p>
        </p:txBody>
      </p:sp>
    </p:spTree>
    <p:extLst>
      <p:ext uri="{BB962C8B-B14F-4D97-AF65-F5344CB8AC3E}">
        <p14:creationId xmlns:p14="http://schemas.microsoft.com/office/powerpoint/2010/main" val="482379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B6A306-075F-38EF-380D-6D74F82633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14335F-F6D9-2098-53FD-8AE832CF7D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7B236D-181B-4108-8949-FB452AECD5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01C9F3-C370-4082-BF10-620D26B4F36F}" type="datetimeFigureOut">
              <a:rPr lang="en-IN" smtClean="0"/>
              <a:t>02-07-2023</a:t>
            </a:fld>
            <a:endParaRPr lang="en-IN"/>
          </a:p>
        </p:txBody>
      </p:sp>
      <p:sp>
        <p:nvSpPr>
          <p:cNvPr id="5" name="Footer Placeholder 4">
            <a:extLst>
              <a:ext uri="{FF2B5EF4-FFF2-40B4-BE49-F238E27FC236}">
                <a16:creationId xmlns:a16="http://schemas.microsoft.com/office/drawing/2014/main" id="{2C545DA7-2A0A-5D93-0DBF-AC224B181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6B09A7-5736-4C05-ECA7-6A02402D9A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7FCB6-0BC6-46DC-ACC6-9F4F4F7D981A}" type="slidenum">
              <a:rPr lang="en-IN" smtClean="0"/>
              <a:t>‹#›</a:t>
            </a:fld>
            <a:endParaRPr lang="en-IN"/>
          </a:p>
        </p:txBody>
      </p:sp>
    </p:spTree>
    <p:extLst>
      <p:ext uri="{BB962C8B-B14F-4D97-AF65-F5344CB8AC3E}">
        <p14:creationId xmlns:p14="http://schemas.microsoft.com/office/powerpoint/2010/main" val="132885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733192" y="4885728"/>
            <a:ext cx="529149" cy="534816"/>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2598003"/>
            <a:ext cx="4967308" cy="1661993"/>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Marketing Insights</a:t>
            </a:r>
          </a:p>
        </p:txBody>
      </p:sp>
      <p:sp>
        <p:nvSpPr>
          <p:cNvPr id="55" name="Rectangle 54">
            <a:extLst>
              <a:ext uri="{FF2B5EF4-FFF2-40B4-BE49-F238E27FC236}">
                <a16:creationId xmlns:a16="http://schemas.microsoft.com/office/drawing/2014/main" id="{6BBBCB2E-F413-4381-8378-02FDC20EA4F6}"/>
              </a:ext>
            </a:extLst>
          </p:cNvPr>
          <p:cNvSpPr/>
          <p:nvPr/>
        </p:nvSpPr>
        <p:spPr>
          <a:xfrm>
            <a:off x="776961" y="4344118"/>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Food &amp; Beverage Industry</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855953" y="-297062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 name="Rectangle 3">
            <a:extLst>
              <a:ext uri="{FF2B5EF4-FFF2-40B4-BE49-F238E27FC236}">
                <a16:creationId xmlns:a16="http://schemas.microsoft.com/office/drawing/2014/main" id="{0831849E-7FAC-DBD7-2068-64F23FA5219F}"/>
              </a:ext>
            </a:extLst>
          </p:cNvPr>
          <p:cNvSpPr/>
          <p:nvPr/>
        </p:nvSpPr>
        <p:spPr>
          <a:xfrm>
            <a:off x="665466" y="5649009"/>
            <a:ext cx="3536195" cy="369332"/>
          </a:xfrm>
          <a:prstGeom prst="rect">
            <a:avLst/>
          </a:prstGeom>
        </p:spPr>
        <p:txBody>
          <a:bodyPr wrap="square" lIns="0" tIns="0" rIns="0" bIns="0">
            <a:spAutoFit/>
          </a:bodyPr>
          <a:lstStyle/>
          <a:p>
            <a:r>
              <a:rPr lang="en-US" sz="2400" b="1" i="1" dirty="0">
                <a:solidFill>
                  <a:srgbClr val="002060"/>
                </a:solidFill>
                <a:latin typeface="Aharoni" panose="02010803020104030203" pitchFamily="2" charset="-79"/>
                <a:cs typeface="Aharoni" panose="02010803020104030203" pitchFamily="2" charset="-79"/>
              </a:rPr>
              <a:t>Simran Kaushik</a:t>
            </a:r>
          </a:p>
        </p:txBody>
      </p:sp>
      <p:pic>
        <p:nvPicPr>
          <p:cNvPr id="7" name="Picture 2" descr="codebasics - YouTube">
            <a:extLst>
              <a:ext uri="{FF2B5EF4-FFF2-40B4-BE49-F238E27FC236}">
                <a16:creationId xmlns:a16="http://schemas.microsoft.com/office/drawing/2014/main" id="{BBBA8427-9B2A-7B97-ED83-71AF01B37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71" y="216257"/>
            <a:ext cx="1134050" cy="11340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1000845-CAA2-03C1-EF83-7CDA7444C56F}"/>
              </a:ext>
            </a:extLst>
          </p:cNvPr>
          <p:cNvSpPr txBox="1"/>
          <p:nvPr/>
        </p:nvSpPr>
        <p:spPr>
          <a:xfrm>
            <a:off x="1616342" y="524788"/>
            <a:ext cx="231474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CodeX</a:t>
            </a:r>
          </a:p>
        </p:txBody>
      </p:sp>
    </p:spTree>
    <p:extLst>
      <p:ext uri="{BB962C8B-B14F-4D97-AF65-F5344CB8AC3E}">
        <p14:creationId xmlns:p14="http://schemas.microsoft.com/office/powerpoint/2010/main" val="3254356326"/>
      </p:ext>
    </p:extLst>
  </p:cSld>
  <p:clrMapOvr>
    <a:masterClrMapping/>
  </p:clrMapOvr>
  <mc:AlternateContent xmlns:mc="http://schemas.openxmlformats.org/markup-compatibility/2006">
    <mc:Choice xmlns:p14="http://schemas.microsoft.com/office/powerpoint/2010/main" Requires="p14">
      <p:transition spd="slow" p14:dur="2000" advTm="17959"/>
    </mc:Choice>
    <mc:Fallback>
      <p:transition spd="slow" advTm="1795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3A38D5-8D24-4388-DAC2-5ED87E5A221D}"/>
              </a:ext>
            </a:extLst>
          </p:cNvPr>
          <p:cNvPicPr>
            <a:picLocks noChangeAspect="1"/>
          </p:cNvPicPr>
          <p:nvPr/>
        </p:nvPicPr>
        <p:blipFill rotWithShape="1">
          <a:blip r:embed="rId2"/>
          <a:srcRect l="20574" t="36697" r="17018" b="11682"/>
          <a:stretch/>
        </p:blipFill>
        <p:spPr>
          <a:xfrm>
            <a:off x="469783" y="3162649"/>
            <a:ext cx="7608815" cy="3540155"/>
          </a:xfrm>
          <a:prstGeom prst="rect">
            <a:avLst/>
          </a:prstGeom>
        </p:spPr>
      </p:pic>
      <p:pic>
        <p:nvPicPr>
          <p:cNvPr id="3" name="Picture 2">
            <a:extLst>
              <a:ext uri="{FF2B5EF4-FFF2-40B4-BE49-F238E27FC236}">
                <a16:creationId xmlns:a16="http://schemas.microsoft.com/office/drawing/2014/main" id="{F5D01FE8-EC27-FBB7-C974-C4CA2BE7A8B7}"/>
              </a:ext>
            </a:extLst>
          </p:cNvPr>
          <p:cNvPicPr>
            <a:picLocks noChangeAspect="1"/>
          </p:cNvPicPr>
          <p:nvPr/>
        </p:nvPicPr>
        <p:blipFill rotWithShape="1">
          <a:blip r:embed="rId3"/>
          <a:srcRect l="32133" t="33027" r="29128" b="10826"/>
          <a:stretch/>
        </p:blipFill>
        <p:spPr>
          <a:xfrm>
            <a:off x="7083104" y="663773"/>
            <a:ext cx="4723002" cy="3850547"/>
          </a:xfrm>
          <a:prstGeom prst="rect">
            <a:avLst/>
          </a:prstGeom>
        </p:spPr>
      </p:pic>
      <p:sp>
        <p:nvSpPr>
          <p:cNvPr id="8" name="Rectangle 7">
            <a:extLst>
              <a:ext uri="{FF2B5EF4-FFF2-40B4-BE49-F238E27FC236}">
                <a16:creationId xmlns:a16="http://schemas.microsoft.com/office/drawing/2014/main" id="{E34F9F05-D2F1-0822-141C-349ABD88587C}"/>
              </a:ext>
            </a:extLst>
          </p:cNvPr>
          <p:cNvSpPr/>
          <p:nvPr/>
        </p:nvSpPr>
        <p:spPr>
          <a:xfrm>
            <a:off x="2466363" y="2686557"/>
            <a:ext cx="3808602" cy="1446550"/>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More </a:t>
            </a:r>
            <a:r>
              <a:rPr lang="en-US" i="1" dirty="0">
                <a:solidFill>
                  <a:srgbClr val="002060"/>
                </a:solidFill>
                <a:latin typeface="+mj-lt"/>
                <a:cs typeface="Segoe UI" panose="020B0502040204020203" pitchFamily="34" charset="0"/>
              </a:rPr>
              <a:t>then</a:t>
            </a:r>
            <a:r>
              <a:rPr lang="en-US" b="1" i="1" dirty="0">
                <a:solidFill>
                  <a:srgbClr val="002060"/>
                </a:solidFill>
                <a:latin typeface="+mj-lt"/>
                <a:cs typeface="Segoe UI" panose="020B0502040204020203" pitchFamily="34" charset="0"/>
              </a:rPr>
              <a:t> </a:t>
            </a:r>
          </a:p>
          <a:p>
            <a:pPr algn="ctr"/>
            <a:r>
              <a:rPr lang="en-US" sz="4000" b="1" i="1" dirty="0">
                <a:solidFill>
                  <a:srgbClr val="002060"/>
                </a:solidFill>
                <a:latin typeface="+mj-lt"/>
                <a:cs typeface="Segoe UI" panose="020B0502040204020203" pitchFamily="34" charset="0"/>
              </a:rPr>
              <a:t>93% </a:t>
            </a:r>
          </a:p>
          <a:p>
            <a:pPr algn="ctr"/>
            <a:r>
              <a:rPr lang="en-US" i="1" dirty="0">
                <a:solidFill>
                  <a:srgbClr val="002060"/>
                </a:solidFill>
                <a:latin typeface="+mj-lt"/>
                <a:cs typeface="Segoe UI" panose="020B0502040204020203" pitchFamily="34" charset="0"/>
              </a:rPr>
              <a:t>of </a:t>
            </a:r>
            <a:r>
              <a:rPr lang="en-US" b="1" i="1" dirty="0">
                <a:solidFill>
                  <a:srgbClr val="002060"/>
                </a:solidFill>
                <a:latin typeface="+mj-lt"/>
                <a:cs typeface="Segoe UI" panose="020B0502040204020203" pitchFamily="34" charset="0"/>
              </a:rPr>
              <a:t>CodeX </a:t>
            </a:r>
            <a:r>
              <a:rPr lang="en-US" i="1" dirty="0">
                <a:solidFill>
                  <a:srgbClr val="002060"/>
                </a:solidFill>
                <a:latin typeface="+mj-lt"/>
                <a:cs typeface="Segoe UI" panose="020B0502040204020203" pitchFamily="34" charset="0"/>
              </a:rPr>
              <a:t>customers</a:t>
            </a:r>
            <a:r>
              <a:rPr lang="en-US" b="1" i="1" dirty="0">
                <a:solidFill>
                  <a:srgbClr val="002060"/>
                </a:solidFill>
                <a:latin typeface="+mj-lt"/>
                <a:cs typeface="Segoe UI" panose="020B0502040204020203" pitchFamily="34" charset="0"/>
              </a:rPr>
              <a:t> </a:t>
            </a:r>
          </a:p>
          <a:p>
            <a:pPr algn="ctr"/>
            <a:r>
              <a:rPr lang="en-US" i="1" dirty="0">
                <a:solidFill>
                  <a:srgbClr val="002060"/>
                </a:solidFill>
                <a:latin typeface="+mj-lt"/>
                <a:cs typeface="Segoe UI" panose="020B0502040204020203" pitchFamily="34" charset="0"/>
              </a:rPr>
              <a:t>belongs to </a:t>
            </a:r>
            <a:r>
              <a:rPr lang="en-US" b="1" i="1" dirty="0">
                <a:solidFill>
                  <a:srgbClr val="002060"/>
                </a:solidFill>
                <a:latin typeface="+mj-lt"/>
                <a:cs typeface="Segoe UI" panose="020B0502040204020203" pitchFamily="34" charset="0"/>
              </a:rPr>
              <a:t>15-45 </a:t>
            </a:r>
            <a:r>
              <a:rPr lang="en-US" i="1" dirty="0">
                <a:solidFill>
                  <a:srgbClr val="002060"/>
                </a:solidFill>
                <a:latin typeface="+mj-lt"/>
                <a:cs typeface="Segoe UI" panose="020B0502040204020203" pitchFamily="34" charset="0"/>
              </a:rPr>
              <a:t>age group!</a:t>
            </a:r>
          </a:p>
        </p:txBody>
      </p:sp>
      <p:sp>
        <p:nvSpPr>
          <p:cNvPr id="10" name="Rectangle 9">
            <a:extLst>
              <a:ext uri="{FF2B5EF4-FFF2-40B4-BE49-F238E27FC236}">
                <a16:creationId xmlns:a16="http://schemas.microsoft.com/office/drawing/2014/main" id="{844C708E-70B3-3D77-BF4B-60EB75528864}"/>
              </a:ext>
            </a:extLst>
          </p:cNvPr>
          <p:cNvSpPr/>
          <p:nvPr/>
        </p:nvSpPr>
        <p:spPr>
          <a:xfrm>
            <a:off x="7540304" y="4682100"/>
            <a:ext cx="3808602" cy="1169551"/>
          </a:xfrm>
          <a:prstGeom prst="rect">
            <a:avLst/>
          </a:prstGeom>
        </p:spPr>
        <p:txBody>
          <a:bodyPr wrap="square" lIns="0" tIns="0" rIns="0" bIns="0">
            <a:spAutoFit/>
          </a:bodyPr>
          <a:lstStyle/>
          <a:p>
            <a:pPr algn="ctr"/>
            <a:r>
              <a:rPr lang="en-US" sz="4000" b="1" i="1" dirty="0">
                <a:solidFill>
                  <a:srgbClr val="002060"/>
                </a:solidFill>
                <a:latin typeface="+mj-lt"/>
                <a:cs typeface="Segoe UI" panose="020B0502040204020203" pitchFamily="34" charset="0"/>
              </a:rPr>
              <a:t>60.2% </a:t>
            </a:r>
          </a:p>
          <a:p>
            <a:pPr algn="ctr"/>
            <a:r>
              <a:rPr lang="en-US" i="1" dirty="0">
                <a:solidFill>
                  <a:srgbClr val="002060"/>
                </a:solidFill>
                <a:latin typeface="+mj-lt"/>
                <a:cs typeface="Segoe UI" panose="020B0502040204020203" pitchFamily="34" charset="0"/>
              </a:rPr>
              <a:t>of </a:t>
            </a:r>
            <a:r>
              <a:rPr lang="en-US" b="1" i="1" dirty="0">
                <a:solidFill>
                  <a:srgbClr val="002060"/>
                </a:solidFill>
                <a:latin typeface="+mj-lt"/>
                <a:cs typeface="Segoe UI" panose="020B0502040204020203" pitchFamily="34" charset="0"/>
              </a:rPr>
              <a:t>CodeX </a:t>
            </a:r>
            <a:r>
              <a:rPr lang="en-US" i="1" dirty="0">
                <a:solidFill>
                  <a:srgbClr val="002060"/>
                </a:solidFill>
                <a:latin typeface="+mj-lt"/>
                <a:cs typeface="Segoe UI" panose="020B0502040204020203" pitchFamily="34" charset="0"/>
              </a:rPr>
              <a:t>customers</a:t>
            </a:r>
            <a:r>
              <a:rPr lang="en-US" b="1" i="1" dirty="0">
                <a:solidFill>
                  <a:srgbClr val="002060"/>
                </a:solidFill>
                <a:latin typeface="+mj-lt"/>
                <a:cs typeface="Segoe UI" panose="020B0502040204020203" pitchFamily="34" charset="0"/>
              </a:rPr>
              <a:t> </a:t>
            </a:r>
          </a:p>
          <a:p>
            <a:pPr algn="ctr"/>
            <a:r>
              <a:rPr lang="en-US" i="1" dirty="0">
                <a:solidFill>
                  <a:srgbClr val="002060"/>
                </a:solidFill>
                <a:latin typeface="+mj-lt"/>
                <a:cs typeface="Segoe UI" panose="020B0502040204020203" pitchFamily="34" charset="0"/>
              </a:rPr>
              <a:t>are </a:t>
            </a:r>
            <a:r>
              <a:rPr lang="en-US" b="1" i="1" dirty="0">
                <a:solidFill>
                  <a:srgbClr val="002060"/>
                </a:solidFill>
                <a:latin typeface="+mj-lt"/>
                <a:cs typeface="Segoe UI" panose="020B0502040204020203" pitchFamily="34" charset="0"/>
              </a:rPr>
              <a:t>Males</a:t>
            </a:r>
            <a:r>
              <a:rPr lang="en-US" i="1" dirty="0">
                <a:solidFill>
                  <a:srgbClr val="002060"/>
                </a:solidFill>
                <a:latin typeface="+mj-lt"/>
                <a:cs typeface="Segoe UI" panose="020B0502040204020203" pitchFamily="34" charset="0"/>
              </a:rPr>
              <a:t>!</a:t>
            </a:r>
          </a:p>
        </p:txBody>
      </p:sp>
      <p:sp>
        <p:nvSpPr>
          <p:cNvPr id="2" name="TextBox 1">
            <a:extLst>
              <a:ext uri="{FF2B5EF4-FFF2-40B4-BE49-F238E27FC236}">
                <a16:creationId xmlns:a16="http://schemas.microsoft.com/office/drawing/2014/main" id="{921DD799-73D5-EA53-A5D3-3AAFBDD51DF0}"/>
              </a:ext>
            </a:extLst>
          </p:cNvPr>
          <p:cNvSpPr txBox="1"/>
          <p:nvPr/>
        </p:nvSpPr>
        <p:spPr>
          <a:xfrm>
            <a:off x="620785" y="569947"/>
            <a:ext cx="5500382" cy="553998"/>
          </a:xfrm>
          <a:prstGeom prst="rect">
            <a:avLst/>
          </a:prstGeom>
          <a:noFill/>
        </p:spPr>
        <p:txBody>
          <a:bodyPr wrap="square" lIns="0" tIns="0" rIns="0" bIns="0" rtlCol="0">
            <a:spAutoFit/>
          </a:bodyPr>
          <a:lstStyle/>
          <a:p>
            <a:r>
              <a:rPr lang="en-US" sz="3600" b="1" dirty="0">
                <a:solidFill>
                  <a:srgbClr val="002060"/>
                </a:solidFill>
                <a:latin typeface="+mj-lt"/>
                <a:cs typeface="Segoe UI" panose="020B0502040204020203" pitchFamily="34" charset="0"/>
              </a:rPr>
              <a:t>CodeX customers</a:t>
            </a:r>
          </a:p>
        </p:txBody>
      </p:sp>
    </p:spTree>
    <p:extLst>
      <p:ext uri="{BB962C8B-B14F-4D97-AF65-F5344CB8AC3E}">
        <p14:creationId xmlns:p14="http://schemas.microsoft.com/office/powerpoint/2010/main" val="2740323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4128869"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Marketing Channels</a:t>
            </a:r>
          </a:p>
        </p:txBody>
      </p:sp>
      <p:sp>
        <p:nvSpPr>
          <p:cNvPr id="7" name="TextBox 6">
            <a:extLst>
              <a:ext uri="{FF2B5EF4-FFF2-40B4-BE49-F238E27FC236}">
                <a16:creationId xmlns:a16="http://schemas.microsoft.com/office/drawing/2014/main" id="{C2FD7815-F6EC-FA38-DCDB-DECC0324DDAC}"/>
              </a:ext>
            </a:extLst>
          </p:cNvPr>
          <p:cNvSpPr txBox="1"/>
          <p:nvPr/>
        </p:nvSpPr>
        <p:spPr>
          <a:xfrm>
            <a:off x="550754" y="1630616"/>
            <a:ext cx="5500382"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a. Which marketing channel can be used to reach more customers?</a:t>
            </a:r>
          </a:p>
        </p:txBody>
      </p:sp>
      <p:pic>
        <p:nvPicPr>
          <p:cNvPr id="13" name="Picture 12">
            <a:extLst>
              <a:ext uri="{FF2B5EF4-FFF2-40B4-BE49-F238E27FC236}">
                <a16:creationId xmlns:a16="http://schemas.microsoft.com/office/drawing/2014/main" id="{D8291297-DF98-E5AC-6CE3-239117D48A11}"/>
              </a:ext>
            </a:extLst>
          </p:cNvPr>
          <p:cNvPicPr>
            <a:picLocks noChangeAspect="1"/>
          </p:cNvPicPr>
          <p:nvPr/>
        </p:nvPicPr>
        <p:blipFill rotWithShape="1">
          <a:blip r:embed="rId2"/>
          <a:srcRect l="26860" t="41468" r="20183" b="13517"/>
          <a:stretch/>
        </p:blipFill>
        <p:spPr>
          <a:xfrm>
            <a:off x="433819" y="3469969"/>
            <a:ext cx="6578634" cy="3145497"/>
          </a:xfrm>
          <a:prstGeom prst="rect">
            <a:avLst/>
          </a:prstGeom>
        </p:spPr>
      </p:pic>
      <p:sp>
        <p:nvSpPr>
          <p:cNvPr id="9" name="Rectangle 8">
            <a:extLst>
              <a:ext uri="{FF2B5EF4-FFF2-40B4-BE49-F238E27FC236}">
                <a16:creationId xmlns:a16="http://schemas.microsoft.com/office/drawing/2014/main" id="{32FE1846-DAA6-3170-CF6D-57F0AABE1D6F}"/>
              </a:ext>
            </a:extLst>
          </p:cNvPr>
          <p:cNvSpPr/>
          <p:nvPr/>
        </p:nvSpPr>
        <p:spPr>
          <a:xfrm>
            <a:off x="1715797" y="2442283"/>
            <a:ext cx="3170295" cy="1508105"/>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Online Ads </a:t>
            </a:r>
            <a:r>
              <a:rPr lang="en-US" i="1" dirty="0">
                <a:solidFill>
                  <a:srgbClr val="002060"/>
                </a:solidFill>
                <a:latin typeface="+mj-lt"/>
                <a:cs typeface="Segoe UI" panose="020B0502040204020203" pitchFamily="34" charset="0"/>
              </a:rPr>
              <a:t>and</a:t>
            </a:r>
            <a:r>
              <a:rPr lang="en-US" b="1" i="1" dirty="0">
                <a:solidFill>
                  <a:srgbClr val="002060"/>
                </a:solidFill>
                <a:latin typeface="+mj-lt"/>
                <a:cs typeface="Segoe UI" panose="020B0502040204020203" pitchFamily="34" charset="0"/>
              </a:rPr>
              <a:t> TV commercials </a:t>
            </a:r>
            <a:r>
              <a:rPr lang="en-US" i="1" dirty="0">
                <a:solidFill>
                  <a:srgbClr val="002060"/>
                </a:solidFill>
                <a:latin typeface="+mj-lt"/>
                <a:cs typeface="Segoe UI" panose="020B0502040204020203" pitchFamily="34" charset="0"/>
              </a:rPr>
              <a:t>reached</a:t>
            </a:r>
            <a:r>
              <a:rPr lang="en-US" b="1" i="1" dirty="0">
                <a:solidFill>
                  <a:srgbClr val="002060"/>
                </a:solidFill>
                <a:latin typeface="+mj-lt"/>
                <a:cs typeface="Segoe UI" panose="020B0502040204020203" pitchFamily="34" charset="0"/>
              </a:rPr>
              <a:t> </a:t>
            </a:r>
          </a:p>
          <a:p>
            <a:pPr algn="ctr"/>
            <a:r>
              <a:rPr lang="en-US" sz="4400" b="1" i="1" dirty="0">
                <a:solidFill>
                  <a:srgbClr val="002060"/>
                </a:solidFill>
                <a:latin typeface="+mj-lt"/>
                <a:cs typeface="Segoe UI" panose="020B0502040204020203" pitchFamily="34" charset="0"/>
              </a:rPr>
              <a:t>65%</a:t>
            </a:r>
          </a:p>
          <a:p>
            <a:pPr algn="ctr"/>
            <a:r>
              <a:rPr lang="en-US" i="1" dirty="0">
                <a:solidFill>
                  <a:srgbClr val="002060"/>
                </a:solidFill>
                <a:latin typeface="+mj-lt"/>
                <a:cs typeface="Segoe UI" panose="020B0502040204020203" pitchFamily="34" charset="0"/>
              </a:rPr>
              <a:t>Of the </a:t>
            </a:r>
            <a:r>
              <a:rPr lang="en-US" b="1" i="1" dirty="0">
                <a:solidFill>
                  <a:srgbClr val="002060"/>
                </a:solidFill>
                <a:latin typeface="+mj-lt"/>
                <a:cs typeface="Segoe UI" panose="020B0502040204020203" pitchFamily="34" charset="0"/>
              </a:rPr>
              <a:t>customers </a:t>
            </a:r>
            <a:r>
              <a:rPr lang="en-US" i="1" dirty="0">
                <a:solidFill>
                  <a:srgbClr val="002060"/>
                </a:solidFill>
                <a:latin typeface="+mj-lt"/>
                <a:cs typeface="Segoe UI" panose="020B0502040204020203" pitchFamily="34" charset="0"/>
              </a:rPr>
              <a:t>in general!</a:t>
            </a:r>
          </a:p>
        </p:txBody>
      </p:sp>
      <p:pic>
        <p:nvPicPr>
          <p:cNvPr id="15" name="Picture 14">
            <a:extLst>
              <a:ext uri="{FF2B5EF4-FFF2-40B4-BE49-F238E27FC236}">
                <a16:creationId xmlns:a16="http://schemas.microsoft.com/office/drawing/2014/main" id="{BABDA807-6432-D714-F564-0465D8AB16C2}"/>
              </a:ext>
            </a:extLst>
          </p:cNvPr>
          <p:cNvPicPr>
            <a:picLocks noChangeAspect="1"/>
          </p:cNvPicPr>
          <p:nvPr/>
        </p:nvPicPr>
        <p:blipFill rotWithShape="1">
          <a:blip r:embed="rId3"/>
          <a:srcRect l="18303" t="14975" r="19564" b="9357"/>
          <a:stretch/>
        </p:blipFill>
        <p:spPr>
          <a:xfrm>
            <a:off x="7113121" y="2229693"/>
            <a:ext cx="4819848" cy="3301716"/>
          </a:xfrm>
          <a:prstGeom prst="rect">
            <a:avLst/>
          </a:prstGeom>
        </p:spPr>
      </p:pic>
      <p:sp>
        <p:nvSpPr>
          <p:cNvPr id="23" name="Rectangle 22">
            <a:extLst>
              <a:ext uri="{FF2B5EF4-FFF2-40B4-BE49-F238E27FC236}">
                <a16:creationId xmlns:a16="http://schemas.microsoft.com/office/drawing/2014/main" id="{FC829301-7425-1A6A-A1E0-48F02C042C94}"/>
              </a:ext>
            </a:extLst>
          </p:cNvPr>
          <p:cNvSpPr/>
          <p:nvPr/>
        </p:nvSpPr>
        <p:spPr>
          <a:xfrm>
            <a:off x="4643408" y="4300303"/>
            <a:ext cx="2469713" cy="1231106"/>
          </a:xfrm>
          <a:prstGeom prst="rect">
            <a:avLst/>
          </a:prstGeom>
        </p:spPr>
        <p:txBody>
          <a:bodyPr wrap="square" lIns="0" tIns="0" rIns="0" bIns="0">
            <a:spAutoFit/>
          </a:bodyPr>
          <a:lstStyle/>
          <a:p>
            <a:pPr algn="ctr"/>
            <a:r>
              <a:rPr lang="en-US" sz="1400" b="1" i="1" dirty="0">
                <a:solidFill>
                  <a:srgbClr val="002060"/>
                </a:solidFill>
                <a:latin typeface="+mj-lt"/>
                <a:cs typeface="Segoe UI" panose="020B0502040204020203" pitchFamily="34" charset="0"/>
              </a:rPr>
              <a:t>More </a:t>
            </a:r>
            <a:r>
              <a:rPr lang="en-US" sz="1400" i="1" dirty="0">
                <a:solidFill>
                  <a:srgbClr val="002060"/>
                </a:solidFill>
                <a:latin typeface="+mj-lt"/>
                <a:cs typeface="Segoe UI" panose="020B0502040204020203" pitchFamily="34" charset="0"/>
              </a:rPr>
              <a:t>then</a:t>
            </a:r>
            <a:r>
              <a:rPr lang="en-US" sz="1400" b="1" i="1" dirty="0">
                <a:solidFill>
                  <a:srgbClr val="002060"/>
                </a:solidFill>
                <a:latin typeface="+mj-lt"/>
                <a:cs typeface="Segoe UI" panose="020B0502040204020203" pitchFamily="34" charset="0"/>
              </a:rPr>
              <a:t> </a:t>
            </a:r>
          </a:p>
          <a:p>
            <a:pPr algn="ctr"/>
            <a:r>
              <a:rPr lang="en-US" sz="2000" b="1" i="1" dirty="0">
                <a:solidFill>
                  <a:srgbClr val="002060"/>
                </a:solidFill>
                <a:latin typeface="+mj-lt"/>
                <a:cs typeface="Segoe UI" panose="020B0502040204020203" pitchFamily="34" charset="0"/>
              </a:rPr>
              <a:t>68%</a:t>
            </a:r>
          </a:p>
          <a:p>
            <a:pPr algn="ctr"/>
            <a:r>
              <a:rPr lang="en-US" b="1" i="1" dirty="0">
                <a:solidFill>
                  <a:srgbClr val="002060"/>
                </a:solidFill>
                <a:latin typeface="+mj-lt"/>
                <a:cs typeface="Segoe UI" panose="020B0502040204020203" pitchFamily="34" charset="0"/>
              </a:rPr>
              <a:t> </a:t>
            </a:r>
            <a:r>
              <a:rPr lang="en-US" sz="1400" i="1" dirty="0">
                <a:solidFill>
                  <a:srgbClr val="002060"/>
                </a:solidFill>
                <a:latin typeface="+mj-lt"/>
                <a:cs typeface="Segoe UI" panose="020B0502040204020203" pitchFamily="34" charset="0"/>
              </a:rPr>
              <a:t>of customers got to know about </a:t>
            </a:r>
          </a:p>
          <a:p>
            <a:pPr algn="ctr"/>
            <a:r>
              <a:rPr lang="en-US" sz="1400" b="1" i="1" dirty="0">
                <a:solidFill>
                  <a:srgbClr val="002060"/>
                </a:solidFill>
                <a:latin typeface="+mj-lt"/>
                <a:cs typeface="Segoe UI" panose="020B0502040204020203" pitchFamily="34" charset="0"/>
              </a:rPr>
              <a:t>CodeX </a:t>
            </a:r>
            <a:r>
              <a:rPr lang="en-US" sz="1400" i="1" dirty="0">
                <a:solidFill>
                  <a:srgbClr val="002060"/>
                </a:solidFill>
                <a:latin typeface="+mj-lt"/>
                <a:cs typeface="Segoe UI" panose="020B0502040204020203" pitchFamily="34" charset="0"/>
              </a:rPr>
              <a:t>through</a:t>
            </a:r>
            <a:r>
              <a:rPr lang="en-US" sz="1400" b="1" i="1" dirty="0">
                <a:solidFill>
                  <a:srgbClr val="002060"/>
                </a:solidFill>
                <a:latin typeface="+mj-lt"/>
                <a:cs typeface="Segoe UI" panose="020B0502040204020203" pitchFamily="34" charset="0"/>
              </a:rPr>
              <a:t> Online Ads </a:t>
            </a:r>
            <a:r>
              <a:rPr lang="en-US" sz="1400" i="1" dirty="0">
                <a:solidFill>
                  <a:srgbClr val="002060"/>
                </a:solidFill>
                <a:latin typeface="+mj-lt"/>
                <a:cs typeface="Segoe UI" panose="020B0502040204020203" pitchFamily="34" charset="0"/>
              </a:rPr>
              <a:t>and</a:t>
            </a:r>
            <a:r>
              <a:rPr lang="en-US" sz="1400" b="1" i="1" dirty="0">
                <a:solidFill>
                  <a:srgbClr val="002060"/>
                </a:solidFill>
                <a:latin typeface="+mj-lt"/>
                <a:cs typeface="Segoe UI" panose="020B0502040204020203" pitchFamily="34" charset="0"/>
              </a:rPr>
              <a:t> TV commercials!</a:t>
            </a:r>
          </a:p>
        </p:txBody>
      </p:sp>
      <p:sp>
        <p:nvSpPr>
          <p:cNvPr id="27" name="TextBox 26">
            <a:extLst>
              <a:ext uri="{FF2B5EF4-FFF2-40B4-BE49-F238E27FC236}">
                <a16:creationId xmlns:a16="http://schemas.microsoft.com/office/drawing/2014/main" id="{4DDC4CBD-669C-6153-1601-DEEF4CB2657A}"/>
              </a:ext>
            </a:extLst>
          </p:cNvPr>
          <p:cNvSpPr txBox="1"/>
          <p:nvPr/>
        </p:nvSpPr>
        <p:spPr>
          <a:xfrm>
            <a:off x="6140866" y="1631516"/>
            <a:ext cx="5500382" cy="369332"/>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b. How effective are different marketing strategies and channels in reaching our customers?</a:t>
            </a:r>
          </a:p>
        </p:txBody>
      </p:sp>
    </p:spTree>
    <p:extLst>
      <p:ext uri="{BB962C8B-B14F-4D97-AF65-F5344CB8AC3E}">
        <p14:creationId xmlns:p14="http://schemas.microsoft.com/office/powerpoint/2010/main" val="3197020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3516473"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Brand Awareness</a:t>
            </a:r>
          </a:p>
        </p:txBody>
      </p:sp>
      <p:sp>
        <p:nvSpPr>
          <p:cNvPr id="8" name="Rectangle 7">
            <a:extLst>
              <a:ext uri="{FF2B5EF4-FFF2-40B4-BE49-F238E27FC236}">
                <a16:creationId xmlns:a16="http://schemas.microsoft.com/office/drawing/2014/main" id="{E34F9F05-D2F1-0822-141C-349ABD88587C}"/>
              </a:ext>
            </a:extLst>
          </p:cNvPr>
          <p:cNvSpPr/>
          <p:nvPr/>
        </p:nvSpPr>
        <p:spPr>
          <a:xfrm>
            <a:off x="698882" y="1855560"/>
            <a:ext cx="2198771" cy="1446550"/>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More </a:t>
            </a:r>
            <a:r>
              <a:rPr lang="en-US" i="1" dirty="0">
                <a:solidFill>
                  <a:srgbClr val="002060"/>
                </a:solidFill>
                <a:latin typeface="+mj-lt"/>
                <a:cs typeface="Segoe UI" panose="020B0502040204020203" pitchFamily="34" charset="0"/>
              </a:rPr>
              <a:t>then</a:t>
            </a:r>
            <a:r>
              <a:rPr lang="en-US" b="1" i="1" dirty="0">
                <a:solidFill>
                  <a:srgbClr val="002060"/>
                </a:solidFill>
                <a:latin typeface="+mj-lt"/>
                <a:cs typeface="Segoe UI" panose="020B0502040204020203" pitchFamily="34" charset="0"/>
              </a:rPr>
              <a:t> </a:t>
            </a:r>
          </a:p>
          <a:p>
            <a:pPr algn="ctr"/>
            <a:r>
              <a:rPr lang="en-US" sz="4000" b="1" i="1" dirty="0">
                <a:solidFill>
                  <a:srgbClr val="C00000"/>
                </a:solidFill>
                <a:latin typeface="+mj-lt"/>
                <a:cs typeface="Segoe UI" panose="020B0502040204020203" pitchFamily="34" charset="0"/>
              </a:rPr>
              <a:t>50%</a:t>
            </a:r>
          </a:p>
          <a:p>
            <a:pPr algn="ctr"/>
            <a:r>
              <a:rPr lang="en-US" i="1" dirty="0">
                <a:solidFill>
                  <a:srgbClr val="002060"/>
                </a:solidFill>
                <a:latin typeface="+mj-lt"/>
                <a:cs typeface="Segoe UI" panose="020B0502040204020203" pitchFamily="34" charset="0"/>
              </a:rPr>
              <a:t>did</a:t>
            </a:r>
            <a:r>
              <a:rPr lang="en-US" i="1" dirty="0">
                <a:solidFill>
                  <a:srgbClr val="C00000"/>
                </a:solidFill>
                <a:latin typeface="+mj-lt"/>
                <a:cs typeface="Segoe UI" panose="020B0502040204020203" pitchFamily="34" charset="0"/>
              </a:rPr>
              <a:t> </a:t>
            </a:r>
            <a:r>
              <a:rPr lang="en-US" b="1" i="1" dirty="0">
                <a:solidFill>
                  <a:srgbClr val="C00000"/>
                </a:solidFill>
                <a:latin typeface="+mj-lt"/>
                <a:cs typeface="Segoe UI" panose="020B0502040204020203" pitchFamily="34" charset="0"/>
              </a:rPr>
              <a:t>not</a:t>
            </a:r>
            <a:r>
              <a:rPr lang="en-US" i="1" dirty="0">
                <a:solidFill>
                  <a:srgbClr val="C00000"/>
                </a:solidFill>
                <a:latin typeface="+mj-lt"/>
                <a:cs typeface="Segoe UI" panose="020B0502040204020203" pitchFamily="34" charset="0"/>
              </a:rPr>
              <a:t> </a:t>
            </a:r>
            <a:r>
              <a:rPr lang="en-US" i="1" dirty="0">
                <a:solidFill>
                  <a:srgbClr val="002060"/>
                </a:solidFill>
                <a:latin typeface="+mj-lt"/>
                <a:cs typeface="Segoe UI" panose="020B0502040204020203" pitchFamily="34" charset="0"/>
              </a:rPr>
              <a:t>even</a:t>
            </a:r>
            <a:r>
              <a:rPr lang="en-US" i="1" dirty="0">
                <a:solidFill>
                  <a:srgbClr val="C00000"/>
                </a:solidFill>
                <a:latin typeface="+mj-lt"/>
                <a:cs typeface="Segoe UI" panose="020B0502040204020203" pitchFamily="34" charset="0"/>
              </a:rPr>
              <a:t> </a:t>
            </a:r>
            <a:r>
              <a:rPr lang="en-US" b="1" i="1" dirty="0">
                <a:solidFill>
                  <a:srgbClr val="C00000"/>
                </a:solidFill>
                <a:latin typeface="+mj-lt"/>
                <a:cs typeface="Segoe UI" panose="020B0502040204020203" pitchFamily="34" charset="0"/>
              </a:rPr>
              <a:t>heard</a:t>
            </a:r>
            <a:r>
              <a:rPr lang="en-US" i="1" dirty="0">
                <a:solidFill>
                  <a:srgbClr val="C00000"/>
                </a:solidFill>
                <a:latin typeface="+mj-lt"/>
                <a:cs typeface="Segoe UI" panose="020B0502040204020203" pitchFamily="34" charset="0"/>
              </a:rPr>
              <a:t> </a:t>
            </a:r>
            <a:r>
              <a:rPr lang="en-US" i="1" dirty="0">
                <a:solidFill>
                  <a:srgbClr val="002060"/>
                </a:solidFill>
                <a:latin typeface="+mj-lt"/>
                <a:cs typeface="Segoe UI" panose="020B0502040204020203" pitchFamily="34" charset="0"/>
              </a:rPr>
              <a:t>about </a:t>
            </a:r>
            <a:r>
              <a:rPr lang="en-US" b="1" i="1" dirty="0">
                <a:solidFill>
                  <a:srgbClr val="002060"/>
                </a:solidFill>
                <a:latin typeface="+mj-lt"/>
                <a:cs typeface="Segoe UI" panose="020B0502040204020203" pitchFamily="34" charset="0"/>
              </a:rPr>
              <a:t>CodeX!</a:t>
            </a:r>
            <a:r>
              <a:rPr lang="en-US" i="1" dirty="0">
                <a:solidFill>
                  <a:srgbClr val="C00000"/>
                </a:solidFill>
                <a:latin typeface="+mj-lt"/>
                <a:cs typeface="Segoe UI" panose="020B0502040204020203" pitchFamily="34" charset="0"/>
              </a:rPr>
              <a:t> </a:t>
            </a:r>
          </a:p>
        </p:txBody>
      </p:sp>
      <p:pic>
        <p:nvPicPr>
          <p:cNvPr id="12" name="Picture 11">
            <a:extLst>
              <a:ext uri="{FF2B5EF4-FFF2-40B4-BE49-F238E27FC236}">
                <a16:creationId xmlns:a16="http://schemas.microsoft.com/office/drawing/2014/main" id="{728ED142-48F5-9223-EB99-2F592298E6EC}"/>
              </a:ext>
            </a:extLst>
          </p:cNvPr>
          <p:cNvPicPr>
            <a:picLocks noChangeAspect="1"/>
          </p:cNvPicPr>
          <p:nvPr/>
        </p:nvPicPr>
        <p:blipFill rotWithShape="1">
          <a:blip r:embed="rId2"/>
          <a:srcRect l="10046" t="26544" r="13990" b="9236"/>
          <a:stretch/>
        </p:blipFill>
        <p:spPr>
          <a:xfrm>
            <a:off x="453005" y="3758268"/>
            <a:ext cx="5859399" cy="2786399"/>
          </a:xfrm>
          <a:prstGeom prst="rect">
            <a:avLst/>
          </a:prstGeom>
        </p:spPr>
      </p:pic>
      <p:pic>
        <p:nvPicPr>
          <p:cNvPr id="17" name="Picture 16">
            <a:extLst>
              <a:ext uri="{FF2B5EF4-FFF2-40B4-BE49-F238E27FC236}">
                <a16:creationId xmlns:a16="http://schemas.microsoft.com/office/drawing/2014/main" id="{BCC3801E-C3E3-4087-346A-B7F3FA7CB47A}"/>
              </a:ext>
            </a:extLst>
          </p:cNvPr>
          <p:cNvPicPr>
            <a:picLocks noChangeAspect="1"/>
          </p:cNvPicPr>
          <p:nvPr/>
        </p:nvPicPr>
        <p:blipFill rotWithShape="1">
          <a:blip r:embed="rId3"/>
          <a:srcRect l="20505" t="18348" r="29197" b="4569"/>
          <a:stretch/>
        </p:blipFill>
        <p:spPr>
          <a:xfrm>
            <a:off x="7480383" y="805777"/>
            <a:ext cx="4012735" cy="3459128"/>
          </a:xfrm>
          <a:prstGeom prst="rect">
            <a:avLst/>
          </a:prstGeom>
        </p:spPr>
      </p:pic>
      <p:sp>
        <p:nvSpPr>
          <p:cNvPr id="18" name="Rectangle 17">
            <a:extLst>
              <a:ext uri="{FF2B5EF4-FFF2-40B4-BE49-F238E27FC236}">
                <a16:creationId xmlns:a16="http://schemas.microsoft.com/office/drawing/2014/main" id="{5D52AE5F-82EA-CDC0-D942-7F0F914FE54E}"/>
              </a:ext>
            </a:extLst>
          </p:cNvPr>
          <p:cNvSpPr/>
          <p:nvPr/>
        </p:nvSpPr>
        <p:spPr>
          <a:xfrm>
            <a:off x="3867325" y="1319633"/>
            <a:ext cx="2617365" cy="954107"/>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 </a:t>
            </a:r>
            <a:r>
              <a:rPr lang="en-US" sz="1600" i="1" dirty="0">
                <a:solidFill>
                  <a:srgbClr val="002060"/>
                </a:solidFill>
                <a:latin typeface="+mj-lt"/>
                <a:cs typeface="Segoe UI" panose="020B0502040204020203" pitchFamily="34" charset="0"/>
              </a:rPr>
              <a:t>Out of </a:t>
            </a:r>
            <a:r>
              <a:rPr lang="en-US" sz="1600" b="1" i="1" dirty="0">
                <a:solidFill>
                  <a:srgbClr val="002060"/>
                </a:solidFill>
                <a:latin typeface="+mj-lt"/>
                <a:cs typeface="Segoe UI" panose="020B0502040204020203" pitchFamily="34" charset="0"/>
              </a:rPr>
              <a:t>4447</a:t>
            </a:r>
            <a:r>
              <a:rPr lang="en-US" sz="1600" i="1" dirty="0">
                <a:solidFill>
                  <a:srgbClr val="002060"/>
                </a:solidFill>
                <a:latin typeface="+mj-lt"/>
                <a:cs typeface="Segoe UI" panose="020B0502040204020203" pitchFamily="34" charset="0"/>
              </a:rPr>
              <a:t> people heard</a:t>
            </a:r>
          </a:p>
          <a:p>
            <a:pPr algn="ctr"/>
            <a:r>
              <a:rPr lang="en-US" sz="2800" b="1" i="1" dirty="0">
                <a:solidFill>
                  <a:srgbClr val="002060"/>
                </a:solidFill>
                <a:latin typeface="+mj-lt"/>
                <a:cs typeface="Segoe UI" panose="020B0502040204020203" pitchFamily="34" charset="0"/>
              </a:rPr>
              <a:t>45%</a:t>
            </a:r>
            <a:r>
              <a:rPr lang="en-US" i="1" dirty="0">
                <a:solidFill>
                  <a:srgbClr val="002060"/>
                </a:solidFill>
                <a:latin typeface="+mj-lt"/>
                <a:cs typeface="Segoe UI" panose="020B0502040204020203" pitchFamily="34" charset="0"/>
              </a:rPr>
              <a:t> </a:t>
            </a:r>
          </a:p>
          <a:p>
            <a:pPr algn="ctr"/>
            <a:r>
              <a:rPr lang="en-US" sz="1600" i="1" dirty="0">
                <a:solidFill>
                  <a:srgbClr val="002060"/>
                </a:solidFill>
                <a:latin typeface="+mj-lt"/>
                <a:cs typeface="Segoe UI" panose="020B0502040204020203" pitchFamily="34" charset="0"/>
              </a:rPr>
              <a:t>of the people </a:t>
            </a:r>
            <a:r>
              <a:rPr lang="en-US" sz="1600" b="1" i="1" dirty="0">
                <a:solidFill>
                  <a:srgbClr val="002060"/>
                </a:solidFill>
                <a:latin typeface="+mj-lt"/>
                <a:cs typeface="Segoe UI" panose="020B0502040204020203" pitchFamily="34" charset="0"/>
              </a:rPr>
              <a:t>tried</a:t>
            </a:r>
            <a:r>
              <a:rPr lang="en-US" sz="1600" i="1" dirty="0">
                <a:solidFill>
                  <a:srgbClr val="002060"/>
                </a:solidFill>
                <a:latin typeface="+mj-lt"/>
                <a:cs typeface="Segoe UI" panose="020B0502040204020203" pitchFamily="34" charset="0"/>
              </a:rPr>
              <a:t> </a:t>
            </a:r>
            <a:r>
              <a:rPr lang="en-US" sz="1600" b="1" i="1" dirty="0">
                <a:solidFill>
                  <a:srgbClr val="002060"/>
                </a:solidFill>
                <a:latin typeface="+mj-lt"/>
                <a:cs typeface="Segoe UI" panose="020B0502040204020203" pitchFamily="34" charset="0"/>
              </a:rPr>
              <a:t>CodeX</a:t>
            </a:r>
            <a:r>
              <a:rPr lang="en-US" sz="1600" i="1" dirty="0">
                <a:solidFill>
                  <a:srgbClr val="002060"/>
                </a:solidFill>
                <a:latin typeface="+mj-lt"/>
                <a:cs typeface="Segoe UI" panose="020B0502040204020203" pitchFamily="34" charset="0"/>
              </a:rPr>
              <a:t>!</a:t>
            </a:r>
          </a:p>
        </p:txBody>
      </p:sp>
      <p:cxnSp>
        <p:nvCxnSpPr>
          <p:cNvPr id="20" name="Connector: Curved 19">
            <a:extLst>
              <a:ext uri="{FF2B5EF4-FFF2-40B4-BE49-F238E27FC236}">
                <a16:creationId xmlns:a16="http://schemas.microsoft.com/office/drawing/2014/main" id="{EB7DB31E-221B-336D-0B79-3DCF917A34B0}"/>
              </a:ext>
            </a:extLst>
          </p:cNvPr>
          <p:cNvCxnSpPr>
            <a:cxnSpLocks/>
          </p:cNvCxnSpPr>
          <p:nvPr/>
        </p:nvCxnSpPr>
        <p:spPr>
          <a:xfrm>
            <a:off x="6312404" y="1963090"/>
            <a:ext cx="1167979" cy="880778"/>
          </a:xfrm>
          <a:prstGeom prst="curvedConnector3">
            <a:avLst>
              <a:gd name="adj1" fmla="val 50000"/>
            </a:avLst>
          </a:prstGeom>
          <a:ln w="12700">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A715BBA-DF74-9DB3-56E4-3961C46291F3}"/>
              </a:ext>
            </a:extLst>
          </p:cNvPr>
          <p:cNvSpPr/>
          <p:nvPr/>
        </p:nvSpPr>
        <p:spPr>
          <a:xfrm>
            <a:off x="8661635" y="5472950"/>
            <a:ext cx="2617365" cy="738664"/>
          </a:xfrm>
          <a:prstGeom prst="rect">
            <a:avLst/>
          </a:prstGeom>
        </p:spPr>
        <p:txBody>
          <a:bodyPr wrap="square" lIns="0" tIns="0" rIns="0" bIns="0">
            <a:spAutoFit/>
          </a:bodyPr>
          <a:lstStyle/>
          <a:p>
            <a:pPr algn="ctr"/>
            <a:r>
              <a:rPr lang="en-US" sz="1600" b="1" i="1" dirty="0">
                <a:solidFill>
                  <a:srgbClr val="C00000"/>
                </a:solidFill>
                <a:latin typeface="+mj-lt"/>
                <a:cs typeface="Segoe UI" panose="020B0502040204020203" pitchFamily="34" charset="0"/>
              </a:rPr>
              <a:t>Rest</a:t>
            </a:r>
            <a:r>
              <a:rPr lang="en-US" sz="1600" i="1" dirty="0">
                <a:solidFill>
                  <a:srgbClr val="002060"/>
                </a:solidFill>
                <a:latin typeface="+mj-lt"/>
                <a:cs typeface="Segoe UI" panose="020B0502040204020203" pitchFamily="34" charset="0"/>
              </a:rPr>
              <a:t> of the people did </a:t>
            </a:r>
            <a:r>
              <a:rPr lang="en-US" sz="1600" b="1" i="1" dirty="0">
                <a:solidFill>
                  <a:srgbClr val="C00000"/>
                </a:solidFill>
                <a:latin typeface="+mj-lt"/>
                <a:cs typeface="Segoe UI" panose="020B0502040204020203" pitchFamily="34" charset="0"/>
              </a:rPr>
              <a:t>not tried</a:t>
            </a:r>
            <a:r>
              <a:rPr lang="en-US" sz="1600" i="1" dirty="0">
                <a:solidFill>
                  <a:srgbClr val="C00000"/>
                </a:solidFill>
                <a:latin typeface="+mj-lt"/>
                <a:cs typeface="Segoe UI" panose="020B0502040204020203" pitchFamily="34" charset="0"/>
              </a:rPr>
              <a:t> </a:t>
            </a:r>
            <a:r>
              <a:rPr lang="en-US" sz="1600" i="1" dirty="0">
                <a:solidFill>
                  <a:srgbClr val="002060"/>
                </a:solidFill>
                <a:latin typeface="+mj-lt"/>
                <a:cs typeface="Segoe UI" panose="020B0502040204020203" pitchFamily="34" charset="0"/>
              </a:rPr>
              <a:t>because of </a:t>
            </a:r>
            <a:r>
              <a:rPr lang="en-US" sz="1600" b="1" i="1" dirty="0">
                <a:solidFill>
                  <a:srgbClr val="C00000"/>
                </a:solidFill>
                <a:latin typeface="+mj-lt"/>
                <a:cs typeface="Segoe UI" panose="020B0502040204020203" pitchFamily="34" charset="0"/>
              </a:rPr>
              <a:t>Health concerns </a:t>
            </a:r>
            <a:r>
              <a:rPr lang="en-US" sz="1600" i="1" dirty="0">
                <a:solidFill>
                  <a:srgbClr val="002060"/>
                </a:solidFill>
                <a:latin typeface="+mj-lt"/>
                <a:cs typeface="Segoe UI" panose="020B0502040204020203" pitchFamily="34" charset="0"/>
              </a:rPr>
              <a:t>and </a:t>
            </a:r>
            <a:r>
              <a:rPr lang="en-US" sz="1600" b="1" i="1" dirty="0">
                <a:solidFill>
                  <a:srgbClr val="C00000"/>
                </a:solidFill>
                <a:latin typeface="+mj-lt"/>
                <a:cs typeface="Segoe UI" panose="020B0502040204020203" pitchFamily="34" charset="0"/>
              </a:rPr>
              <a:t>unavailability!</a:t>
            </a:r>
          </a:p>
        </p:txBody>
      </p:sp>
      <p:cxnSp>
        <p:nvCxnSpPr>
          <p:cNvPr id="24" name="Connector: Curved 23">
            <a:extLst>
              <a:ext uri="{FF2B5EF4-FFF2-40B4-BE49-F238E27FC236}">
                <a16:creationId xmlns:a16="http://schemas.microsoft.com/office/drawing/2014/main" id="{E796FB9A-4A91-0966-6CCA-8C72B9CA32A5}"/>
              </a:ext>
            </a:extLst>
          </p:cNvPr>
          <p:cNvCxnSpPr>
            <a:cxnSpLocks/>
          </p:cNvCxnSpPr>
          <p:nvPr/>
        </p:nvCxnSpPr>
        <p:spPr>
          <a:xfrm rot="16200000" flipV="1">
            <a:off x="9479563" y="4647504"/>
            <a:ext cx="989900" cy="453000"/>
          </a:xfrm>
          <a:prstGeom prst="curvedConnector3">
            <a:avLst>
              <a:gd name="adj1" fmla="val 50000"/>
            </a:avLst>
          </a:prstGeom>
          <a:ln w="19050">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39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3516473"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Brand Awareness</a:t>
            </a:r>
          </a:p>
        </p:txBody>
      </p:sp>
      <p:pic>
        <p:nvPicPr>
          <p:cNvPr id="3" name="Picture 2">
            <a:extLst>
              <a:ext uri="{FF2B5EF4-FFF2-40B4-BE49-F238E27FC236}">
                <a16:creationId xmlns:a16="http://schemas.microsoft.com/office/drawing/2014/main" id="{2C00BF53-9A2D-CCA8-26F2-2B08A7E58D36}"/>
              </a:ext>
            </a:extLst>
          </p:cNvPr>
          <p:cNvPicPr>
            <a:picLocks noChangeAspect="1"/>
          </p:cNvPicPr>
          <p:nvPr/>
        </p:nvPicPr>
        <p:blipFill rotWithShape="1">
          <a:blip r:embed="rId2"/>
          <a:srcRect l="1582" t="23608" r="3326" b="2630"/>
          <a:stretch/>
        </p:blipFill>
        <p:spPr>
          <a:xfrm>
            <a:off x="558775" y="2984852"/>
            <a:ext cx="8194227" cy="3575340"/>
          </a:xfrm>
          <a:prstGeom prst="rect">
            <a:avLst/>
          </a:prstGeom>
        </p:spPr>
      </p:pic>
      <p:sp>
        <p:nvSpPr>
          <p:cNvPr id="8" name="Rectangle 7">
            <a:extLst>
              <a:ext uri="{FF2B5EF4-FFF2-40B4-BE49-F238E27FC236}">
                <a16:creationId xmlns:a16="http://schemas.microsoft.com/office/drawing/2014/main" id="{E34F9F05-D2F1-0822-141C-349ABD88587C}"/>
              </a:ext>
            </a:extLst>
          </p:cNvPr>
          <p:cNvSpPr/>
          <p:nvPr/>
        </p:nvSpPr>
        <p:spPr>
          <a:xfrm>
            <a:off x="4355628" y="2908232"/>
            <a:ext cx="3110573" cy="1231106"/>
          </a:xfrm>
          <a:prstGeom prst="rect">
            <a:avLst/>
          </a:prstGeom>
        </p:spPr>
        <p:txBody>
          <a:bodyPr wrap="square" lIns="0" tIns="0" rIns="0" bIns="0">
            <a:spAutoFit/>
          </a:bodyPr>
          <a:lstStyle/>
          <a:p>
            <a:pPr algn="ctr"/>
            <a:r>
              <a:rPr lang="en-US" i="1" dirty="0">
                <a:solidFill>
                  <a:srgbClr val="002060"/>
                </a:solidFill>
                <a:latin typeface="+mj-lt"/>
                <a:cs typeface="Segoe UI" panose="020B0502040204020203" pitchFamily="34" charset="0"/>
              </a:rPr>
              <a:t>Out of </a:t>
            </a:r>
            <a:r>
              <a:rPr lang="en-US" b="1" i="1" dirty="0">
                <a:solidFill>
                  <a:srgbClr val="002060"/>
                </a:solidFill>
                <a:latin typeface="+mj-lt"/>
                <a:cs typeface="Segoe UI" panose="020B0502040204020203" pitchFamily="34" charset="0"/>
              </a:rPr>
              <a:t>2026</a:t>
            </a:r>
            <a:r>
              <a:rPr lang="en-US" i="1" dirty="0">
                <a:solidFill>
                  <a:srgbClr val="002060"/>
                </a:solidFill>
                <a:latin typeface="+mj-lt"/>
                <a:cs typeface="Segoe UI" panose="020B0502040204020203" pitchFamily="34" charset="0"/>
              </a:rPr>
              <a:t> people who </a:t>
            </a:r>
            <a:r>
              <a:rPr lang="en-US" b="1" i="1" dirty="0">
                <a:solidFill>
                  <a:srgbClr val="002060"/>
                </a:solidFill>
                <a:latin typeface="+mj-lt"/>
                <a:cs typeface="Segoe UI" panose="020B0502040204020203" pitchFamily="34" charset="0"/>
              </a:rPr>
              <a:t>tried</a:t>
            </a:r>
          </a:p>
          <a:p>
            <a:pPr algn="ctr"/>
            <a:r>
              <a:rPr lang="en-US" sz="4400" i="1" dirty="0">
                <a:solidFill>
                  <a:srgbClr val="002060"/>
                </a:solidFill>
                <a:latin typeface="+mj-lt"/>
                <a:cs typeface="Segoe UI" panose="020B0502040204020203" pitchFamily="34" charset="0"/>
              </a:rPr>
              <a:t> </a:t>
            </a:r>
            <a:r>
              <a:rPr lang="en-US" sz="4400" b="1" i="1" dirty="0">
                <a:solidFill>
                  <a:srgbClr val="002060"/>
                </a:solidFill>
                <a:latin typeface="+mj-lt"/>
                <a:cs typeface="Segoe UI" panose="020B0502040204020203" pitchFamily="34" charset="0"/>
              </a:rPr>
              <a:t>10%</a:t>
            </a:r>
            <a:r>
              <a:rPr lang="en-US" sz="4400" i="1" dirty="0">
                <a:solidFill>
                  <a:srgbClr val="002060"/>
                </a:solidFill>
                <a:latin typeface="+mj-lt"/>
                <a:cs typeface="Segoe UI" panose="020B0502040204020203" pitchFamily="34" charset="0"/>
              </a:rPr>
              <a:t> </a:t>
            </a:r>
          </a:p>
          <a:p>
            <a:pPr algn="ctr"/>
            <a:r>
              <a:rPr lang="en-US" i="1" dirty="0">
                <a:solidFill>
                  <a:srgbClr val="002060"/>
                </a:solidFill>
                <a:latin typeface="+mj-lt"/>
                <a:cs typeface="Segoe UI" panose="020B0502040204020203" pitchFamily="34" charset="0"/>
              </a:rPr>
              <a:t>made </a:t>
            </a:r>
            <a:r>
              <a:rPr lang="en-US" b="1" i="1" dirty="0">
                <a:solidFill>
                  <a:srgbClr val="002060"/>
                </a:solidFill>
                <a:latin typeface="+mj-lt"/>
                <a:cs typeface="Segoe UI" panose="020B0502040204020203" pitchFamily="34" charset="0"/>
              </a:rPr>
              <a:t>CodeX</a:t>
            </a:r>
            <a:r>
              <a:rPr lang="en-US" i="1" dirty="0">
                <a:solidFill>
                  <a:srgbClr val="002060"/>
                </a:solidFill>
                <a:latin typeface="+mj-lt"/>
                <a:cs typeface="Segoe UI" panose="020B0502040204020203" pitchFamily="34" charset="0"/>
              </a:rPr>
              <a:t>  their </a:t>
            </a:r>
            <a:r>
              <a:rPr lang="en-US" b="1" i="1" dirty="0">
                <a:solidFill>
                  <a:srgbClr val="002060"/>
                </a:solidFill>
                <a:latin typeface="+mj-lt"/>
                <a:cs typeface="Segoe UI" panose="020B0502040204020203" pitchFamily="34" charset="0"/>
              </a:rPr>
              <a:t>current brand!</a:t>
            </a:r>
          </a:p>
        </p:txBody>
      </p:sp>
      <p:sp>
        <p:nvSpPr>
          <p:cNvPr id="5" name="Right Brace 4">
            <a:extLst>
              <a:ext uri="{FF2B5EF4-FFF2-40B4-BE49-F238E27FC236}">
                <a16:creationId xmlns:a16="http://schemas.microsoft.com/office/drawing/2014/main" id="{055DB275-401F-5512-10D4-D4049277614B}"/>
              </a:ext>
            </a:extLst>
          </p:cNvPr>
          <p:cNvSpPr/>
          <p:nvPr/>
        </p:nvSpPr>
        <p:spPr>
          <a:xfrm rot="16200000">
            <a:off x="5517935" y="3974357"/>
            <a:ext cx="641608" cy="1224795"/>
          </a:xfrm>
          <a:prstGeom prst="rightBrac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ectangle 6">
            <a:extLst>
              <a:ext uri="{FF2B5EF4-FFF2-40B4-BE49-F238E27FC236}">
                <a16:creationId xmlns:a16="http://schemas.microsoft.com/office/drawing/2014/main" id="{676F589B-C623-7FA0-93F5-06BA391B4324}"/>
              </a:ext>
            </a:extLst>
          </p:cNvPr>
          <p:cNvSpPr/>
          <p:nvPr/>
        </p:nvSpPr>
        <p:spPr>
          <a:xfrm>
            <a:off x="8277570" y="1187230"/>
            <a:ext cx="3516473" cy="830997"/>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Rest</a:t>
            </a:r>
            <a:r>
              <a:rPr lang="en-US" i="1" dirty="0">
                <a:solidFill>
                  <a:srgbClr val="002060"/>
                </a:solidFill>
                <a:latin typeface="+mj-lt"/>
                <a:cs typeface="Segoe UI" panose="020B0502040204020203" pitchFamily="34" charset="0"/>
              </a:rPr>
              <a:t> of the people </a:t>
            </a:r>
            <a:r>
              <a:rPr lang="en-US" b="1" i="1" dirty="0">
                <a:solidFill>
                  <a:srgbClr val="002060"/>
                </a:solidFill>
                <a:latin typeface="+mj-lt"/>
                <a:cs typeface="Segoe UI" panose="020B0502040204020203" pitchFamily="34" charset="0"/>
              </a:rPr>
              <a:t>selected</a:t>
            </a:r>
            <a:r>
              <a:rPr lang="en-US" i="1" dirty="0">
                <a:solidFill>
                  <a:srgbClr val="002060"/>
                </a:solidFill>
                <a:latin typeface="+mj-lt"/>
                <a:cs typeface="Segoe UI" panose="020B0502040204020203" pitchFamily="34" charset="0"/>
              </a:rPr>
              <a:t> </a:t>
            </a:r>
            <a:r>
              <a:rPr lang="en-US" b="1" i="1" dirty="0">
                <a:solidFill>
                  <a:srgbClr val="002060"/>
                </a:solidFill>
                <a:latin typeface="+mj-lt"/>
                <a:cs typeface="Segoe UI" panose="020B0502040204020203" pitchFamily="34" charset="0"/>
              </a:rPr>
              <a:t>other</a:t>
            </a:r>
            <a:r>
              <a:rPr lang="en-US" i="1" dirty="0">
                <a:solidFill>
                  <a:srgbClr val="002060"/>
                </a:solidFill>
                <a:latin typeface="+mj-lt"/>
                <a:cs typeface="Segoe UI" panose="020B0502040204020203" pitchFamily="34" charset="0"/>
              </a:rPr>
              <a:t> </a:t>
            </a:r>
            <a:r>
              <a:rPr lang="en-US" b="1" i="1" dirty="0">
                <a:solidFill>
                  <a:srgbClr val="002060"/>
                </a:solidFill>
                <a:latin typeface="+mj-lt"/>
                <a:cs typeface="Segoe UI" panose="020B0502040204020203" pitchFamily="34" charset="0"/>
              </a:rPr>
              <a:t>brands</a:t>
            </a:r>
            <a:r>
              <a:rPr lang="en-US" i="1" dirty="0">
                <a:solidFill>
                  <a:srgbClr val="002060"/>
                </a:solidFill>
                <a:latin typeface="+mj-lt"/>
                <a:cs typeface="Segoe UI" panose="020B0502040204020203" pitchFamily="34" charset="0"/>
              </a:rPr>
              <a:t> because of </a:t>
            </a:r>
            <a:r>
              <a:rPr lang="en-US" b="1" i="1" dirty="0">
                <a:solidFill>
                  <a:srgbClr val="002060"/>
                </a:solidFill>
                <a:latin typeface="+mj-lt"/>
                <a:cs typeface="Segoe UI" panose="020B0502040204020203" pitchFamily="34" charset="0"/>
              </a:rPr>
              <a:t>Brand Reputation</a:t>
            </a:r>
            <a:r>
              <a:rPr lang="en-US" i="1" dirty="0">
                <a:solidFill>
                  <a:srgbClr val="002060"/>
                </a:solidFill>
                <a:latin typeface="+mj-lt"/>
                <a:cs typeface="Segoe UI" panose="020B0502040204020203" pitchFamily="34" charset="0"/>
              </a:rPr>
              <a:t> and </a:t>
            </a:r>
            <a:r>
              <a:rPr lang="en-US" b="1" i="1" dirty="0">
                <a:solidFill>
                  <a:srgbClr val="002060"/>
                </a:solidFill>
                <a:latin typeface="+mj-lt"/>
                <a:cs typeface="Segoe UI" panose="020B0502040204020203" pitchFamily="34" charset="0"/>
              </a:rPr>
              <a:t>Unavailability!</a:t>
            </a:r>
          </a:p>
        </p:txBody>
      </p:sp>
      <p:sp>
        <p:nvSpPr>
          <p:cNvPr id="9" name="Freeform 2">
            <a:extLst>
              <a:ext uri="{FF2B5EF4-FFF2-40B4-BE49-F238E27FC236}">
                <a16:creationId xmlns:a16="http://schemas.microsoft.com/office/drawing/2014/main" id="{33E292FB-D194-4A5D-6489-49E2B0E2CEF1}"/>
              </a:ext>
            </a:extLst>
          </p:cNvPr>
          <p:cNvSpPr/>
          <p:nvPr/>
        </p:nvSpPr>
        <p:spPr>
          <a:xfrm>
            <a:off x="8480519" y="2199993"/>
            <a:ext cx="3110573" cy="3162878"/>
          </a:xfrm>
          <a:custGeom>
            <a:avLst/>
            <a:gdLst/>
            <a:ahLst/>
            <a:cxnLst/>
            <a:rect l="l" t="t" r="r" b="b"/>
            <a:pathLst>
              <a:path w="10737138" h="4744317">
                <a:moveTo>
                  <a:pt x="0" y="0"/>
                </a:moveTo>
                <a:lnTo>
                  <a:pt x="10737138" y="0"/>
                </a:lnTo>
                <a:lnTo>
                  <a:pt x="10737138" y="4744317"/>
                </a:lnTo>
                <a:lnTo>
                  <a:pt x="0" y="4744317"/>
                </a:lnTo>
                <a:lnTo>
                  <a:pt x="0" y="0"/>
                </a:lnTo>
                <a:close/>
              </a:path>
            </a:pathLst>
          </a:custGeom>
          <a:blipFill>
            <a:blip r:embed="rId3"/>
            <a:stretch>
              <a:fillRect l="-24368" t="-41674" r="-161392" b="-16408"/>
            </a:stretch>
          </a:blipFill>
        </p:spPr>
        <p:txBody>
          <a:bodyPr/>
          <a:lstStyle/>
          <a:p>
            <a:endParaRPr lang="en-IN" dirty="0"/>
          </a:p>
        </p:txBody>
      </p:sp>
    </p:spTree>
    <p:extLst>
      <p:ext uri="{BB962C8B-B14F-4D97-AF65-F5344CB8AC3E}">
        <p14:creationId xmlns:p14="http://schemas.microsoft.com/office/powerpoint/2010/main" val="3569167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3516473"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Brand Penetration</a:t>
            </a:r>
          </a:p>
        </p:txBody>
      </p:sp>
      <p:sp>
        <p:nvSpPr>
          <p:cNvPr id="2" name="TextBox 1">
            <a:extLst>
              <a:ext uri="{FF2B5EF4-FFF2-40B4-BE49-F238E27FC236}">
                <a16:creationId xmlns:a16="http://schemas.microsoft.com/office/drawing/2014/main" id="{17B2F98D-DB4B-942D-99A3-952D55F35DB1}"/>
              </a:ext>
            </a:extLst>
          </p:cNvPr>
          <p:cNvSpPr txBox="1"/>
          <p:nvPr/>
        </p:nvSpPr>
        <p:spPr>
          <a:xfrm>
            <a:off x="550754" y="1630616"/>
            <a:ext cx="5500382"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a. What do people think about our brand? (overall rating)</a:t>
            </a:r>
          </a:p>
        </p:txBody>
      </p:sp>
      <p:pic>
        <p:nvPicPr>
          <p:cNvPr id="10" name="Picture 9">
            <a:extLst>
              <a:ext uri="{FF2B5EF4-FFF2-40B4-BE49-F238E27FC236}">
                <a16:creationId xmlns:a16="http://schemas.microsoft.com/office/drawing/2014/main" id="{A275F167-A1C2-CF53-9702-CB40E657F8E8}"/>
              </a:ext>
            </a:extLst>
          </p:cNvPr>
          <p:cNvPicPr>
            <a:picLocks noChangeAspect="1"/>
          </p:cNvPicPr>
          <p:nvPr/>
        </p:nvPicPr>
        <p:blipFill rotWithShape="1">
          <a:blip r:embed="rId2"/>
          <a:srcRect l="10046" t="30389" r="17157" b="11926"/>
          <a:stretch/>
        </p:blipFill>
        <p:spPr>
          <a:xfrm>
            <a:off x="3918253" y="3107943"/>
            <a:ext cx="7985724" cy="3559421"/>
          </a:xfrm>
          <a:prstGeom prst="rect">
            <a:avLst/>
          </a:prstGeom>
        </p:spPr>
      </p:pic>
      <p:sp>
        <p:nvSpPr>
          <p:cNvPr id="11" name="Rectangle 10">
            <a:extLst>
              <a:ext uri="{FF2B5EF4-FFF2-40B4-BE49-F238E27FC236}">
                <a16:creationId xmlns:a16="http://schemas.microsoft.com/office/drawing/2014/main" id="{FA04DE38-5607-8C97-7CF1-F414847C275D}"/>
              </a:ext>
            </a:extLst>
          </p:cNvPr>
          <p:cNvSpPr/>
          <p:nvPr/>
        </p:nvSpPr>
        <p:spPr>
          <a:xfrm>
            <a:off x="4185575" y="2418895"/>
            <a:ext cx="3293550" cy="1477328"/>
          </a:xfrm>
          <a:prstGeom prst="rect">
            <a:avLst/>
          </a:prstGeom>
        </p:spPr>
        <p:txBody>
          <a:bodyPr wrap="square" lIns="0" tIns="0" rIns="0" bIns="0">
            <a:spAutoFit/>
          </a:bodyPr>
          <a:lstStyle/>
          <a:p>
            <a:pPr algn="ctr"/>
            <a:r>
              <a:rPr lang="en-US" i="1" dirty="0">
                <a:solidFill>
                  <a:srgbClr val="002060"/>
                </a:solidFill>
                <a:latin typeface="+mj-lt"/>
                <a:cs typeface="Segoe UI" panose="020B0502040204020203" pitchFamily="34" charset="0"/>
              </a:rPr>
              <a:t>Out of </a:t>
            </a:r>
            <a:r>
              <a:rPr lang="en-US" b="1" i="1" dirty="0">
                <a:solidFill>
                  <a:srgbClr val="002060"/>
                </a:solidFill>
                <a:latin typeface="+mj-lt"/>
                <a:cs typeface="Segoe UI" panose="020B0502040204020203" pitchFamily="34" charset="0"/>
              </a:rPr>
              <a:t>2026 </a:t>
            </a:r>
            <a:r>
              <a:rPr lang="en-US" i="1" dirty="0">
                <a:solidFill>
                  <a:srgbClr val="002060"/>
                </a:solidFill>
                <a:latin typeface="+mj-lt"/>
                <a:cs typeface="Segoe UI" panose="020B0502040204020203" pitchFamily="34" charset="0"/>
              </a:rPr>
              <a:t>people who </a:t>
            </a:r>
            <a:r>
              <a:rPr lang="en-US" b="1" i="1" dirty="0">
                <a:solidFill>
                  <a:srgbClr val="002060"/>
                </a:solidFill>
                <a:latin typeface="+mj-lt"/>
                <a:cs typeface="Segoe UI" panose="020B0502040204020203" pitchFamily="34" charset="0"/>
              </a:rPr>
              <a:t>tried</a:t>
            </a:r>
            <a:r>
              <a:rPr lang="en-US" i="1" dirty="0">
                <a:solidFill>
                  <a:srgbClr val="002060"/>
                </a:solidFill>
                <a:latin typeface="+mj-lt"/>
                <a:cs typeface="Segoe UI" panose="020B0502040204020203" pitchFamily="34" charset="0"/>
              </a:rPr>
              <a:t> </a:t>
            </a:r>
            <a:r>
              <a:rPr lang="en-US" b="1" i="1" dirty="0">
                <a:solidFill>
                  <a:srgbClr val="002060"/>
                </a:solidFill>
                <a:latin typeface="+mj-lt"/>
                <a:cs typeface="Segoe UI" panose="020B0502040204020203" pitchFamily="34" charset="0"/>
              </a:rPr>
              <a:t>CodeX</a:t>
            </a:r>
            <a:r>
              <a:rPr lang="en-US" i="1" dirty="0">
                <a:solidFill>
                  <a:srgbClr val="002060"/>
                </a:solidFill>
                <a:latin typeface="+mj-lt"/>
                <a:cs typeface="Segoe UI" panose="020B0502040204020203" pitchFamily="34" charset="0"/>
              </a:rPr>
              <a:t> </a:t>
            </a:r>
          </a:p>
          <a:p>
            <a:pPr algn="ctr"/>
            <a:r>
              <a:rPr lang="en-US" sz="6000" b="1" i="1" dirty="0">
                <a:solidFill>
                  <a:srgbClr val="002060"/>
                </a:solidFill>
                <a:latin typeface="+mj-lt"/>
                <a:cs typeface="Segoe UI" panose="020B0502040204020203" pitchFamily="34" charset="0"/>
              </a:rPr>
              <a:t>30%</a:t>
            </a:r>
            <a:r>
              <a:rPr lang="en-US" sz="6000" i="1" dirty="0">
                <a:solidFill>
                  <a:srgbClr val="002060"/>
                </a:solidFill>
                <a:latin typeface="+mj-lt"/>
                <a:cs typeface="Segoe UI" panose="020B0502040204020203" pitchFamily="34" charset="0"/>
              </a:rPr>
              <a:t> </a:t>
            </a:r>
          </a:p>
          <a:p>
            <a:pPr algn="ctr"/>
            <a:r>
              <a:rPr lang="en-US" i="1" dirty="0">
                <a:solidFill>
                  <a:srgbClr val="002060"/>
                </a:solidFill>
                <a:latin typeface="+mj-lt"/>
                <a:cs typeface="Segoe UI" panose="020B0502040204020203" pitchFamily="34" charset="0"/>
              </a:rPr>
              <a:t>people found it </a:t>
            </a:r>
            <a:r>
              <a:rPr lang="en-US" b="1" i="1" dirty="0">
                <a:solidFill>
                  <a:srgbClr val="002060"/>
                </a:solidFill>
                <a:latin typeface="+mj-lt"/>
                <a:cs typeface="Segoe UI" panose="020B0502040204020203" pitchFamily="34" charset="0"/>
              </a:rPr>
              <a:t>average!</a:t>
            </a:r>
          </a:p>
        </p:txBody>
      </p:sp>
      <p:sp>
        <p:nvSpPr>
          <p:cNvPr id="12" name="Right Brace 11">
            <a:extLst>
              <a:ext uri="{FF2B5EF4-FFF2-40B4-BE49-F238E27FC236}">
                <a16:creationId xmlns:a16="http://schemas.microsoft.com/office/drawing/2014/main" id="{9360D07C-8844-833E-F002-2302DAFC30BC}"/>
              </a:ext>
            </a:extLst>
          </p:cNvPr>
          <p:cNvSpPr/>
          <p:nvPr/>
        </p:nvSpPr>
        <p:spPr>
          <a:xfrm rot="16200000">
            <a:off x="9740492" y="1682838"/>
            <a:ext cx="1048624" cy="3110576"/>
          </a:xfrm>
          <a:prstGeom prst="rightBrace">
            <a:avLst/>
          </a:prstGeom>
          <a:ln w="28575">
            <a:solidFill>
              <a:srgbClr val="00206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Rectangle 12">
            <a:extLst>
              <a:ext uri="{FF2B5EF4-FFF2-40B4-BE49-F238E27FC236}">
                <a16:creationId xmlns:a16="http://schemas.microsoft.com/office/drawing/2014/main" id="{D80D9595-52B5-0208-6827-A3349BDCAF71}"/>
              </a:ext>
            </a:extLst>
          </p:cNvPr>
          <p:cNvSpPr/>
          <p:nvPr/>
        </p:nvSpPr>
        <p:spPr>
          <a:xfrm>
            <a:off x="8526542" y="1413841"/>
            <a:ext cx="3293550" cy="1200329"/>
          </a:xfrm>
          <a:prstGeom prst="rect">
            <a:avLst/>
          </a:prstGeom>
        </p:spPr>
        <p:txBody>
          <a:bodyPr wrap="square" lIns="0" tIns="0" rIns="0" bIns="0">
            <a:spAutoFit/>
          </a:bodyPr>
          <a:lstStyle/>
          <a:p>
            <a:pPr algn="ctr"/>
            <a:r>
              <a:rPr lang="en-US" sz="6000" b="1" i="1" dirty="0">
                <a:solidFill>
                  <a:srgbClr val="002060"/>
                </a:solidFill>
                <a:latin typeface="+mj-lt"/>
                <a:cs typeface="Segoe UI" panose="020B0502040204020203" pitchFamily="34" charset="0"/>
              </a:rPr>
              <a:t>44%</a:t>
            </a:r>
            <a:r>
              <a:rPr lang="en-US" sz="6000" i="1" dirty="0">
                <a:solidFill>
                  <a:srgbClr val="002060"/>
                </a:solidFill>
                <a:latin typeface="+mj-lt"/>
                <a:cs typeface="Segoe UI" panose="020B0502040204020203" pitchFamily="34" charset="0"/>
              </a:rPr>
              <a:t> </a:t>
            </a:r>
          </a:p>
          <a:p>
            <a:pPr algn="ctr"/>
            <a:r>
              <a:rPr lang="en-US" i="1" dirty="0">
                <a:solidFill>
                  <a:srgbClr val="002060"/>
                </a:solidFill>
                <a:latin typeface="+mj-lt"/>
                <a:cs typeface="Segoe UI" panose="020B0502040204020203" pitchFamily="34" charset="0"/>
              </a:rPr>
              <a:t>people liked it!</a:t>
            </a:r>
          </a:p>
        </p:txBody>
      </p:sp>
      <p:pic>
        <p:nvPicPr>
          <p:cNvPr id="15" name="Picture 14">
            <a:extLst>
              <a:ext uri="{FF2B5EF4-FFF2-40B4-BE49-F238E27FC236}">
                <a16:creationId xmlns:a16="http://schemas.microsoft.com/office/drawing/2014/main" id="{EC8BFF56-4249-2624-1DF8-5A4ED12040F5}"/>
              </a:ext>
            </a:extLst>
          </p:cNvPr>
          <p:cNvPicPr>
            <a:picLocks noChangeAspect="1"/>
          </p:cNvPicPr>
          <p:nvPr/>
        </p:nvPicPr>
        <p:blipFill rotWithShape="1">
          <a:blip r:embed="rId3"/>
          <a:srcRect l="24083" t="17976" r="23280" b="7795"/>
          <a:stretch/>
        </p:blipFill>
        <p:spPr>
          <a:xfrm>
            <a:off x="542643" y="2078942"/>
            <a:ext cx="3642932" cy="2889685"/>
          </a:xfrm>
          <a:prstGeom prst="rect">
            <a:avLst/>
          </a:prstGeom>
        </p:spPr>
      </p:pic>
      <p:sp>
        <p:nvSpPr>
          <p:cNvPr id="16" name="Rectangle 15">
            <a:extLst>
              <a:ext uri="{FF2B5EF4-FFF2-40B4-BE49-F238E27FC236}">
                <a16:creationId xmlns:a16="http://schemas.microsoft.com/office/drawing/2014/main" id="{B15B795D-F3A0-1DBE-59ED-369024F4483C}"/>
              </a:ext>
            </a:extLst>
          </p:cNvPr>
          <p:cNvSpPr/>
          <p:nvPr/>
        </p:nvSpPr>
        <p:spPr>
          <a:xfrm>
            <a:off x="390959" y="5000847"/>
            <a:ext cx="3527294" cy="1200329"/>
          </a:xfrm>
          <a:prstGeom prst="rect">
            <a:avLst/>
          </a:prstGeom>
        </p:spPr>
        <p:txBody>
          <a:bodyPr wrap="square" lIns="0" tIns="0" rIns="0" bIns="0">
            <a:spAutoFit/>
          </a:bodyPr>
          <a:lstStyle/>
          <a:p>
            <a:pPr algn="ctr"/>
            <a:r>
              <a:rPr lang="en-US" sz="6000" b="1" i="1" dirty="0">
                <a:solidFill>
                  <a:srgbClr val="002060"/>
                </a:solidFill>
                <a:latin typeface="+mj-lt"/>
                <a:cs typeface="Segoe UI" panose="020B0502040204020203" pitchFamily="34" charset="0"/>
              </a:rPr>
              <a:t>24%</a:t>
            </a:r>
            <a:r>
              <a:rPr lang="en-US" sz="6000" i="1" dirty="0">
                <a:solidFill>
                  <a:srgbClr val="002060"/>
                </a:solidFill>
                <a:latin typeface="+mj-lt"/>
                <a:cs typeface="Segoe UI" panose="020B0502040204020203" pitchFamily="34" charset="0"/>
              </a:rPr>
              <a:t> </a:t>
            </a:r>
          </a:p>
          <a:p>
            <a:pPr algn="ctr"/>
            <a:r>
              <a:rPr lang="en-US" i="1" dirty="0">
                <a:solidFill>
                  <a:srgbClr val="002060"/>
                </a:solidFill>
                <a:latin typeface="+mj-lt"/>
                <a:cs typeface="Segoe UI" panose="020B0502040204020203" pitchFamily="34" charset="0"/>
              </a:rPr>
              <a:t>have a </a:t>
            </a:r>
            <a:r>
              <a:rPr lang="en-US" b="1" i="1" dirty="0">
                <a:solidFill>
                  <a:srgbClr val="002060"/>
                </a:solidFill>
                <a:latin typeface="+mj-lt"/>
                <a:cs typeface="Segoe UI" panose="020B0502040204020203" pitchFamily="34" charset="0"/>
              </a:rPr>
              <a:t>positive</a:t>
            </a:r>
            <a:r>
              <a:rPr lang="en-US" i="1" dirty="0">
                <a:solidFill>
                  <a:srgbClr val="002060"/>
                </a:solidFill>
                <a:latin typeface="+mj-lt"/>
                <a:cs typeface="Segoe UI" panose="020B0502040204020203" pitchFamily="34" charset="0"/>
              </a:rPr>
              <a:t> </a:t>
            </a:r>
            <a:r>
              <a:rPr lang="en-US" b="1" i="1" dirty="0">
                <a:solidFill>
                  <a:srgbClr val="002060"/>
                </a:solidFill>
                <a:latin typeface="+mj-lt"/>
                <a:cs typeface="Segoe UI" panose="020B0502040204020203" pitchFamily="34" charset="0"/>
              </a:rPr>
              <a:t>perception</a:t>
            </a:r>
            <a:r>
              <a:rPr lang="en-US" i="1" dirty="0">
                <a:solidFill>
                  <a:srgbClr val="002060"/>
                </a:solidFill>
                <a:latin typeface="+mj-lt"/>
                <a:cs typeface="Segoe UI" panose="020B0502040204020203" pitchFamily="34" charset="0"/>
              </a:rPr>
              <a:t> for </a:t>
            </a:r>
            <a:r>
              <a:rPr lang="en-US" b="1" i="1" dirty="0">
                <a:solidFill>
                  <a:srgbClr val="002060"/>
                </a:solidFill>
                <a:latin typeface="+mj-lt"/>
                <a:cs typeface="Segoe UI" panose="020B0502040204020203" pitchFamily="34" charset="0"/>
              </a:rPr>
              <a:t>CodeX!</a:t>
            </a:r>
          </a:p>
        </p:txBody>
      </p:sp>
    </p:spTree>
    <p:extLst>
      <p:ext uri="{BB962C8B-B14F-4D97-AF65-F5344CB8AC3E}">
        <p14:creationId xmlns:p14="http://schemas.microsoft.com/office/powerpoint/2010/main" val="3646067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3516473"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Brand Penetration</a:t>
            </a:r>
          </a:p>
        </p:txBody>
      </p:sp>
      <p:sp>
        <p:nvSpPr>
          <p:cNvPr id="2" name="TextBox 1">
            <a:extLst>
              <a:ext uri="{FF2B5EF4-FFF2-40B4-BE49-F238E27FC236}">
                <a16:creationId xmlns:a16="http://schemas.microsoft.com/office/drawing/2014/main" id="{17B2F98D-DB4B-942D-99A3-952D55F35DB1}"/>
              </a:ext>
            </a:extLst>
          </p:cNvPr>
          <p:cNvSpPr txBox="1"/>
          <p:nvPr/>
        </p:nvSpPr>
        <p:spPr>
          <a:xfrm>
            <a:off x="550754" y="1630616"/>
            <a:ext cx="5500382"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b. Which cities do we need to focus more on?</a:t>
            </a:r>
          </a:p>
        </p:txBody>
      </p:sp>
      <p:pic>
        <p:nvPicPr>
          <p:cNvPr id="4" name="Picture 3">
            <a:extLst>
              <a:ext uri="{FF2B5EF4-FFF2-40B4-BE49-F238E27FC236}">
                <a16:creationId xmlns:a16="http://schemas.microsoft.com/office/drawing/2014/main" id="{E6B045B2-FFB6-45EE-23E5-BB578D471E12}"/>
              </a:ext>
            </a:extLst>
          </p:cNvPr>
          <p:cNvPicPr>
            <a:picLocks noChangeAspect="1"/>
          </p:cNvPicPr>
          <p:nvPr/>
        </p:nvPicPr>
        <p:blipFill rotWithShape="1">
          <a:blip r:embed="rId2"/>
          <a:srcRect l="9346" t="20616" r="4517" b="11926"/>
          <a:stretch/>
        </p:blipFill>
        <p:spPr>
          <a:xfrm>
            <a:off x="820507" y="2550253"/>
            <a:ext cx="9155714" cy="4033246"/>
          </a:xfrm>
          <a:prstGeom prst="rect">
            <a:avLst/>
          </a:prstGeom>
        </p:spPr>
      </p:pic>
      <p:sp>
        <p:nvSpPr>
          <p:cNvPr id="5" name="Rectangle 4">
            <a:extLst>
              <a:ext uri="{FF2B5EF4-FFF2-40B4-BE49-F238E27FC236}">
                <a16:creationId xmlns:a16="http://schemas.microsoft.com/office/drawing/2014/main" id="{F5AF82B4-8F97-EA0E-A9BB-1A0327504A70}"/>
              </a:ext>
            </a:extLst>
          </p:cNvPr>
          <p:cNvSpPr/>
          <p:nvPr/>
        </p:nvSpPr>
        <p:spPr>
          <a:xfrm>
            <a:off x="6161398" y="2326902"/>
            <a:ext cx="5268818" cy="2492990"/>
          </a:xfrm>
          <a:prstGeom prst="rect">
            <a:avLst/>
          </a:prstGeom>
        </p:spPr>
        <p:txBody>
          <a:bodyPr wrap="square" lIns="0" tIns="0" rIns="0" bIns="0">
            <a:spAutoFit/>
          </a:bodyPr>
          <a:lstStyle/>
          <a:p>
            <a:pPr>
              <a:lnSpc>
                <a:spcPct val="150000"/>
              </a:lnSpc>
            </a:pPr>
            <a:r>
              <a:rPr lang="en-US" i="1" dirty="0">
                <a:solidFill>
                  <a:srgbClr val="002060"/>
                </a:solidFill>
                <a:latin typeface="+mj-lt"/>
                <a:cs typeface="Segoe UI" panose="020B0502040204020203" pitchFamily="34" charset="0"/>
              </a:rPr>
              <a:t>Out of all the </a:t>
            </a:r>
            <a:r>
              <a:rPr lang="en-US" b="1" i="1" dirty="0">
                <a:solidFill>
                  <a:srgbClr val="002060"/>
                </a:solidFill>
                <a:latin typeface="+mj-lt"/>
                <a:cs typeface="Segoe UI" panose="020B0502040204020203" pitchFamily="34" charset="0"/>
              </a:rPr>
              <a:t>10 cities</a:t>
            </a:r>
            <a:r>
              <a:rPr lang="en-US" i="1" dirty="0">
                <a:solidFill>
                  <a:srgbClr val="002060"/>
                </a:solidFill>
                <a:latin typeface="+mj-lt"/>
                <a:cs typeface="Segoe UI" panose="020B0502040204020203" pitchFamily="34" charset="0"/>
              </a:rPr>
              <a:t>, CodeX should </a:t>
            </a:r>
            <a:r>
              <a:rPr lang="en-US" b="1" i="1" dirty="0">
                <a:solidFill>
                  <a:srgbClr val="002060"/>
                </a:solidFill>
                <a:latin typeface="+mj-lt"/>
                <a:cs typeface="Segoe UI" panose="020B0502040204020203" pitchFamily="34" charset="0"/>
              </a:rPr>
              <a:t>primarily focus </a:t>
            </a:r>
            <a:r>
              <a:rPr lang="en-US" i="1" dirty="0">
                <a:solidFill>
                  <a:srgbClr val="002060"/>
                </a:solidFill>
                <a:latin typeface="+mj-lt"/>
                <a:cs typeface="Segoe UI" panose="020B0502040204020203" pitchFamily="34" charset="0"/>
              </a:rPr>
              <a:t>on :</a:t>
            </a:r>
          </a:p>
          <a:p>
            <a:pPr marL="285750" indent="-285750">
              <a:lnSpc>
                <a:spcPct val="150000"/>
              </a:lnSpc>
              <a:buFont typeface="Arial" panose="020B0604020202020204" pitchFamily="34" charset="0"/>
              <a:buChar char="•"/>
            </a:pPr>
            <a:r>
              <a:rPr lang="en-US" b="1" i="1" dirty="0">
                <a:solidFill>
                  <a:srgbClr val="002060"/>
                </a:solidFill>
                <a:latin typeface="+mj-lt"/>
                <a:cs typeface="Segoe UI" panose="020B0502040204020203" pitchFamily="34" charset="0"/>
              </a:rPr>
              <a:t>Bangalore</a:t>
            </a:r>
          </a:p>
          <a:p>
            <a:pPr marL="285750" indent="-285750">
              <a:buFont typeface="Arial" panose="020B0604020202020204" pitchFamily="34" charset="0"/>
              <a:buChar char="•"/>
            </a:pPr>
            <a:r>
              <a:rPr lang="en-US" b="1" i="1" dirty="0">
                <a:solidFill>
                  <a:srgbClr val="002060"/>
                </a:solidFill>
                <a:latin typeface="+mj-lt"/>
                <a:cs typeface="Segoe UI" panose="020B0502040204020203" pitchFamily="34" charset="0"/>
              </a:rPr>
              <a:t>Hyderabad</a:t>
            </a:r>
          </a:p>
          <a:p>
            <a:pPr marL="285750" indent="-285750">
              <a:buFont typeface="Arial" panose="020B0604020202020204" pitchFamily="34" charset="0"/>
              <a:buChar char="•"/>
            </a:pPr>
            <a:r>
              <a:rPr lang="en-US" b="1" i="1" dirty="0">
                <a:solidFill>
                  <a:srgbClr val="002060"/>
                </a:solidFill>
                <a:latin typeface="+mj-lt"/>
                <a:cs typeface="Segoe UI" panose="020B0502040204020203" pitchFamily="34" charset="0"/>
              </a:rPr>
              <a:t>Chennai</a:t>
            </a:r>
          </a:p>
          <a:p>
            <a:pPr marL="285750" indent="-285750">
              <a:buFont typeface="Arial" panose="020B0604020202020204" pitchFamily="34" charset="0"/>
              <a:buChar char="•"/>
            </a:pPr>
            <a:r>
              <a:rPr lang="en-US" b="1" i="1" dirty="0">
                <a:solidFill>
                  <a:srgbClr val="002060"/>
                </a:solidFill>
                <a:latin typeface="+mj-lt"/>
                <a:cs typeface="Segoe UI" panose="020B0502040204020203" pitchFamily="34" charset="0"/>
              </a:rPr>
              <a:t>Kolkata</a:t>
            </a:r>
          </a:p>
          <a:p>
            <a:pPr marL="285750" indent="-285750">
              <a:buFont typeface="Arial" panose="020B0604020202020204" pitchFamily="34" charset="0"/>
              <a:buChar char="•"/>
            </a:pPr>
            <a:endParaRPr lang="en-US" b="1" i="1" dirty="0">
              <a:solidFill>
                <a:srgbClr val="002060"/>
              </a:solidFill>
              <a:latin typeface="+mj-lt"/>
              <a:cs typeface="Segoe UI" panose="020B0502040204020203" pitchFamily="34" charset="0"/>
            </a:endParaRPr>
          </a:p>
          <a:p>
            <a:r>
              <a:rPr lang="en-US" i="1" dirty="0">
                <a:solidFill>
                  <a:srgbClr val="002060"/>
                </a:solidFill>
                <a:latin typeface="+mj-lt"/>
                <a:cs typeface="Segoe UI" panose="020B0502040204020203" pitchFamily="34" charset="0"/>
              </a:rPr>
              <a:t>As people here </a:t>
            </a:r>
            <a:r>
              <a:rPr lang="en-US" b="1" i="1" dirty="0">
                <a:solidFill>
                  <a:srgbClr val="002060"/>
                </a:solidFill>
                <a:latin typeface="+mj-lt"/>
                <a:cs typeface="Segoe UI" panose="020B0502040204020203" pitchFamily="34" charset="0"/>
              </a:rPr>
              <a:t>liked</a:t>
            </a:r>
            <a:r>
              <a:rPr lang="en-US" i="1" dirty="0">
                <a:solidFill>
                  <a:srgbClr val="002060"/>
                </a:solidFill>
                <a:latin typeface="+mj-lt"/>
                <a:cs typeface="Segoe UI" panose="020B0502040204020203" pitchFamily="34" charset="0"/>
              </a:rPr>
              <a:t> the drink but due to </a:t>
            </a:r>
            <a:r>
              <a:rPr lang="en-US" b="1" i="1" dirty="0">
                <a:solidFill>
                  <a:srgbClr val="C00000"/>
                </a:solidFill>
                <a:latin typeface="+mj-lt"/>
                <a:cs typeface="Segoe UI" panose="020B0502040204020203" pitchFamily="34" charset="0"/>
              </a:rPr>
              <a:t>unavailability</a:t>
            </a:r>
            <a:r>
              <a:rPr lang="en-US" i="1" dirty="0">
                <a:solidFill>
                  <a:srgbClr val="002060"/>
                </a:solidFill>
                <a:latin typeface="+mj-lt"/>
                <a:cs typeface="Segoe UI" panose="020B0502040204020203" pitchFamily="34" charset="0"/>
              </a:rPr>
              <a:t> of the product, there </a:t>
            </a:r>
            <a:r>
              <a:rPr lang="en-US" b="1" i="1" dirty="0">
                <a:solidFill>
                  <a:srgbClr val="002060"/>
                </a:solidFill>
                <a:latin typeface="+mj-lt"/>
                <a:cs typeface="Segoe UI" panose="020B0502040204020203" pitchFamily="34" charset="0"/>
              </a:rPr>
              <a:t>current brand </a:t>
            </a:r>
            <a:r>
              <a:rPr lang="en-US" i="1" dirty="0">
                <a:solidFill>
                  <a:srgbClr val="002060"/>
                </a:solidFill>
                <a:latin typeface="+mj-lt"/>
                <a:cs typeface="Segoe UI" panose="020B0502040204020203" pitchFamily="34" charset="0"/>
              </a:rPr>
              <a:t>is </a:t>
            </a:r>
            <a:r>
              <a:rPr lang="en-US" b="1" i="1" dirty="0">
                <a:solidFill>
                  <a:srgbClr val="C00000"/>
                </a:solidFill>
                <a:latin typeface="+mj-lt"/>
                <a:cs typeface="Segoe UI" panose="020B0502040204020203" pitchFamily="34" charset="0"/>
              </a:rPr>
              <a:t>not</a:t>
            </a:r>
            <a:r>
              <a:rPr lang="en-US" i="1" dirty="0">
                <a:solidFill>
                  <a:srgbClr val="002060"/>
                </a:solidFill>
                <a:latin typeface="+mj-lt"/>
                <a:cs typeface="Segoe UI" panose="020B0502040204020203" pitchFamily="34" charset="0"/>
              </a:rPr>
              <a:t> </a:t>
            </a:r>
            <a:r>
              <a:rPr lang="en-US" b="1" i="1" dirty="0">
                <a:solidFill>
                  <a:srgbClr val="002060"/>
                </a:solidFill>
                <a:latin typeface="+mj-lt"/>
                <a:cs typeface="Segoe UI" panose="020B0502040204020203" pitchFamily="34" charset="0"/>
              </a:rPr>
              <a:t>CodeX</a:t>
            </a:r>
            <a:r>
              <a:rPr lang="en-US" i="1" dirty="0">
                <a:solidFill>
                  <a:srgbClr val="002060"/>
                </a:solidFill>
                <a:latin typeface="+mj-lt"/>
                <a:cs typeface="Segoe UI" panose="020B0502040204020203" pitchFamily="34" charset="0"/>
              </a:rPr>
              <a:t>.</a:t>
            </a:r>
          </a:p>
        </p:txBody>
      </p:sp>
    </p:spTree>
    <p:extLst>
      <p:ext uri="{BB962C8B-B14F-4D97-AF65-F5344CB8AC3E}">
        <p14:creationId xmlns:p14="http://schemas.microsoft.com/office/powerpoint/2010/main" val="1500484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3118DB5-B747-01D7-5484-6E3A35588E2A}"/>
              </a:ext>
            </a:extLst>
          </p:cNvPr>
          <p:cNvPicPr>
            <a:picLocks noChangeAspect="1"/>
          </p:cNvPicPr>
          <p:nvPr/>
        </p:nvPicPr>
        <p:blipFill rotWithShape="1">
          <a:blip r:embed="rId2"/>
          <a:srcRect l="6248" t="26469" r="10619" b="7795"/>
          <a:stretch/>
        </p:blipFill>
        <p:spPr>
          <a:xfrm>
            <a:off x="733230" y="2598522"/>
            <a:ext cx="8784635" cy="3907302"/>
          </a:xfrm>
          <a:prstGeom prst="rect">
            <a:avLst/>
          </a:prstGeom>
        </p:spPr>
      </p:pic>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3684253"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Purchase Behavior</a:t>
            </a:r>
          </a:p>
        </p:txBody>
      </p:sp>
      <p:sp>
        <p:nvSpPr>
          <p:cNvPr id="2" name="TextBox 1">
            <a:extLst>
              <a:ext uri="{FF2B5EF4-FFF2-40B4-BE49-F238E27FC236}">
                <a16:creationId xmlns:a16="http://schemas.microsoft.com/office/drawing/2014/main" id="{17B2F98D-DB4B-942D-99A3-952D55F35DB1}"/>
              </a:ext>
            </a:extLst>
          </p:cNvPr>
          <p:cNvSpPr txBox="1"/>
          <p:nvPr/>
        </p:nvSpPr>
        <p:spPr>
          <a:xfrm>
            <a:off x="550754" y="1630616"/>
            <a:ext cx="5500382"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a. Where do respondents prefer to purchase energy drinks?</a:t>
            </a:r>
          </a:p>
        </p:txBody>
      </p:sp>
      <p:sp>
        <p:nvSpPr>
          <p:cNvPr id="5" name="Rectangle 4">
            <a:extLst>
              <a:ext uri="{FF2B5EF4-FFF2-40B4-BE49-F238E27FC236}">
                <a16:creationId xmlns:a16="http://schemas.microsoft.com/office/drawing/2014/main" id="{F5AF82B4-8F97-EA0E-A9BB-1A0327504A70}"/>
              </a:ext>
            </a:extLst>
          </p:cNvPr>
          <p:cNvSpPr/>
          <p:nvPr/>
        </p:nvSpPr>
        <p:spPr>
          <a:xfrm>
            <a:off x="7055140" y="2242727"/>
            <a:ext cx="3820040" cy="1846659"/>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More</a:t>
            </a:r>
            <a:r>
              <a:rPr lang="en-US" i="1" dirty="0">
                <a:solidFill>
                  <a:srgbClr val="002060"/>
                </a:solidFill>
                <a:latin typeface="+mj-lt"/>
                <a:cs typeface="Segoe UI" panose="020B0502040204020203" pitchFamily="34" charset="0"/>
              </a:rPr>
              <a:t> then </a:t>
            </a:r>
          </a:p>
          <a:p>
            <a:pPr algn="ctr"/>
            <a:r>
              <a:rPr lang="en-US" sz="6600" i="1" dirty="0">
                <a:solidFill>
                  <a:srgbClr val="002060"/>
                </a:solidFill>
                <a:latin typeface="+mj-lt"/>
                <a:cs typeface="Segoe UI" panose="020B0502040204020203" pitchFamily="34" charset="0"/>
              </a:rPr>
              <a:t>70%</a:t>
            </a:r>
          </a:p>
          <a:p>
            <a:pPr algn="ctr"/>
            <a:r>
              <a:rPr lang="en-US" i="1" dirty="0">
                <a:solidFill>
                  <a:srgbClr val="002060"/>
                </a:solidFill>
                <a:latin typeface="+mj-lt"/>
                <a:cs typeface="Segoe UI" panose="020B0502040204020203" pitchFamily="34" charset="0"/>
              </a:rPr>
              <a:t>preferred </a:t>
            </a:r>
            <a:r>
              <a:rPr lang="en-US" b="1" i="1" dirty="0">
                <a:solidFill>
                  <a:srgbClr val="002060"/>
                </a:solidFill>
                <a:latin typeface="+mj-lt"/>
                <a:cs typeface="Segoe UI" panose="020B0502040204020203" pitchFamily="34" charset="0"/>
              </a:rPr>
              <a:t>purchasing</a:t>
            </a:r>
            <a:r>
              <a:rPr lang="en-US" i="1" dirty="0">
                <a:solidFill>
                  <a:srgbClr val="002060"/>
                </a:solidFill>
                <a:latin typeface="+mj-lt"/>
                <a:cs typeface="Segoe UI" panose="020B0502040204020203" pitchFamily="34" charset="0"/>
              </a:rPr>
              <a:t> energy drinks </a:t>
            </a:r>
          </a:p>
          <a:p>
            <a:pPr algn="ctr"/>
            <a:r>
              <a:rPr lang="en-US" i="1" dirty="0">
                <a:solidFill>
                  <a:srgbClr val="002060"/>
                </a:solidFill>
                <a:latin typeface="+mj-lt"/>
                <a:cs typeface="Segoe UI" panose="020B0502040204020203" pitchFamily="34" charset="0"/>
              </a:rPr>
              <a:t>from </a:t>
            </a:r>
            <a:r>
              <a:rPr lang="en-US" b="1" i="1" dirty="0">
                <a:solidFill>
                  <a:srgbClr val="002060"/>
                </a:solidFill>
                <a:latin typeface="+mj-lt"/>
                <a:cs typeface="Segoe UI" panose="020B0502040204020203" pitchFamily="34" charset="0"/>
              </a:rPr>
              <a:t>Supermarkets</a:t>
            </a:r>
            <a:r>
              <a:rPr lang="en-US" i="1" dirty="0">
                <a:solidFill>
                  <a:srgbClr val="002060"/>
                </a:solidFill>
                <a:latin typeface="+mj-lt"/>
                <a:cs typeface="Segoe UI" panose="020B0502040204020203" pitchFamily="34" charset="0"/>
              </a:rPr>
              <a:t> and </a:t>
            </a:r>
            <a:r>
              <a:rPr lang="en-US" b="1" i="1" dirty="0">
                <a:solidFill>
                  <a:srgbClr val="002060"/>
                </a:solidFill>
                <a:latin typeface="+mj-lt"/>
                <a:cs typeface="Segoe UI" panose="020B0502040204020203" pitchFamily="34" charset="0"/>
              </a:rPr>
              <a:t>Online Retailers!</a:t>
            </a:r>
          </a:p>
        </p:txBody>
      </p:sp>
    </p:spTree>
    <p:extLst>
      <p:ext uri="{BB962C8B-B14F-4D97-AF65-F5344CB8AC3E}">
        <p14:creationId xmlns:p14="http://schemas.microsoft.com/office/powerpoint/2010/main" val="76085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3684253"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Purchase Behavior</a:t>
            </a:r>
          </a:p>
        </p:txBody>
      </p:sp>
      <p:sp>
        <p:nvSpPr>
          <p:cNvPr id="2" name="TextBox 1">
            <a:extLst>
              <a:ext uri="{FF2B5EF4-FFF2-40B4-BE49-F238E27FC236}">
                <a16:creationId xmlns:a16="http://schemas.microsoft.com/office/drawing/2014/main" id="{17B2F98D-DB4B-942D-99A3-952D55F35DB1}"/>
              </a:ext>
            </a:extLst>
          </p:cNvPr>
          <p:cNvSpPr txBox="1"/>
          <p:nvPr/>
        </p:nvSpPr>
        <p:spPr>
          <a:xfrm>
            <a:off x="550754" y="1630616"/>
            <a:ext cx="6315872"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b. What are the typical consumption situations for energy drinks among respondents?</a:t>
            </a:r>
          </a:p>
        </p:txBody>
      </p:sp>
      <p:pic>
        <p:nvPicPr>
          <p:cNvPr id="9" name="Picture 8">
            <a:extLst>
              <a:ext uri="{FF2B5EF4-FFF2-40B4-BE49-F238E27FC236}">
                <a16:creationId xmlns:a16="http://schemas.microsoft.com/office/drawing/2014/main" id="{F8CE9347-2671-F057-CCA0-13AF107C88BA}"/>
              </a:ext>
            </a:extLst>
          </p:cNvPr>
          <p:cNvPicPr>
            <a:picLocks noChangeAspect="1"/>
          </p:cNvPicPr>
          <p:nvPr/>
        </p:nvPicPr>
        <p:blipFill rotWithShape="1">
          <a:blip r:embed="rId2"/>
          <a:srcRect l="11604" t="20754" r="20542" b="7794"/>
          <a:stretch/>
        </p:blipFill>
        <p:spPr>
          <a:xfrm>
            <a:off x="2498496" y="2061713"/>
            <a:ext cx="7195007" cy="4261727"/>
          </a:xfrm>
          <a:prstGeom prst="rect">
            <a:avLst/>
          </a:prstGeom>
        </p:spPr>
      </p:pic>
      <p:sp>
        <p:nvSpPr>
          <p:cNvPr id="5" name="Rectangle 4">
            <a:extLst>
              <a:ext uri="{FF2B5EF4-FFF2-40B4-BE49-F238E27FC236}">
                <a16:creationId xmlns:a16="http://schemas.microsoft.com/office/drawing/2014/main" id="{F5AF82B4-8F97-EA0E-A9BB-1A0327504A70}"/>
              </a:ext>
            </a:extLst>
          </p:cNvPr>
          <p:cNvSpPr/>
          <p:nvPr/>
        </p:nvSpPr>
        <p:spPr>
          <a:xfrm>
            <a:off x="8187842" y="4075331"/>
            <a:ext cx="3820040" cy="1292662"/>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More</a:t>
            </a:r>
            <a:r>
              <a:rPr lang="en-US" i="1" dirty="0">
                <a:solidFill>
                  <a:srgbClr val="002060"/>
                </a:solidFill>
                <a:latin typeface="+mj-lt"/>
                <a:cs typeface="Segoe UI" panose="020B0502040204020203" pitchFamily="34" charset="0"/>
              </a:rPr>
              <a:t> then </a:t>
            </a:r>
          </a:p>
          <a:p>
            <a:pPr algn="ctr"/>
            <a:r>
              <a:rPr lang="en-US" sz="6600" i="1" dirty="0">
                <a:solidFill>
                  <a:srgbClr val="002060"/>
                </a:solidFill>
                <a:latin typeface="+mj-lt"/>
                <a:cs typeface="Segoe UI" panose="020B0502040204020203" pitchFamily="34" charset="0"/>
              </a:rPr>
              <a:t>44%</a:t>
            </a:r>
          </a:p>
        </p:txBody>
      </p:sp>
      <p:sp>
        <p:nvSpPr>
          <p:cNvPr id="10" name="Rectangle 9">
            <a:extLst>
              <a:ext uri="{FF2B5EF4-FFF2-40B4-BE49-F238E27FC236}">
                <a16:creationId xmlns:a16="http://schemas.microsoft.com/office/drawing/2014/main" id="{D1B4F889-5583-2E04-9AA4-34E7B0CEDB81}"/>
              </a:ext>
            </a:extLst>
          </p:cNvPr>
          <p:cNvSpPr/>
          <p:nvPr/>
        </p:nvSpPr>
        <p:spPr>
          <a:xfrm>
            <a:off x="0" y="3546245"/>
            <a:ext cx="3820040" cy="1292662"/>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More</a:t>
            </a:r>
            <a:r>
              <a:rPr lang="en-US" i="1" dirty="0">
                <a:solidFill>
                  <a:srgbClr val="002060"/>
                </a:solidFill>
                <a:latin typeface="+mj-lt"/>
                <a:cs typeface="Segoe UI" panose="020B0502040204020203" pitchFamily="34" charset="0"/>
              </a:rPr>
              <a:t> then </a:t>
            </a:r>
          </a:p>
          <a:p>
            <a:pPr algn="ctr"/>
            <a:r>
              <a:rPr lang="en-US" sz="6600" i="1" dirty="0">
                <a:solidFill>
                  <a:srgbClr val="002060"/>
                </a:solidFill>
                <a:latin typeface="+mj-lt"/>
                <a:cs typeface="Segoe UI" panose="020B0502040204020203" pitchFamily="34" charset="0"/>
              </a:rPr>
              <a:t>32%</a:t>
            </a:r>
          </a:p>
        </p:txBody>
      </p:sp>
      <p:cxnSp>
        <p:nvCxnSpPr>
          <p:cNvPr id="12" name="Straight Arrow Connector 11">
            <a:extLst>
              <a:ext uri="{FF2B5EF4-FFF2-40B4-BE49-F238E27FC236}">
                <a16:creationId xmlns:a16="http://schemas.microsoft.com/office/drawing/2014/main" id="{65A8FFCC-3D3D-5585-6A31-588781491D1C}"/>
              </a:ext>
            </a:extLst>
          </p:cNvPr>
          <p:cNvCxnSpPr>
            <a:cxnSpLocks/>
          </p:cNvCxnSpPr>
          <p:nvPr/>
        </p:nvCxnSpPr>
        <p:spPr>
          <a:xfrm flipH="1">
            <a:off x="2981543" y="3709358"/>
            <a:ext cx="1236774" cy="365973"/>
          </a:xfrm>
          <a:prstGeom prst="straightConnector1">
            <a:avLst/>
          </a:prstGeom>
          <a:ln w="28575">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42B5E9F-6AD6-2AF5-CF59-0C21F9AE320C}"/>
              </a:ext>
            </a:extLst>
          </p:cNvPr>
          <p:cNvCxnSpPr>
            <a:cxnSpLocks/>
          </p:cNvCxnSpPr>
          <p:nvPr/>
        </p:nvCxnSpPr>
        <p:spPr>
          <a:xfrm>
            <a:off x="8341743" y="4011283"/>
            <a:ext cx="868714" cy="559789"/>
          </a:xfrm>
          <a:prstGeom prst="straightConnector1">
            <a:avLst/>
          </a:prstGeom>
          <a:ln w="28575">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469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3684253"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Purchase Behavior</a:t>
            </a:r>
          </a:p>
        </p:txBody>
      </p:sp>
      <p:sp>
        <p:nvSpPr>
          <p:cNvPr id="8" name="TextBox 7">
            <a:extLst>
              <a:ext uri="{FF2B5EF4-FFF2-40B4-BE49-F238E27FC236}">
                <a16:creationId xmlns:a16="http://schemas.microsoft.com/office/drawing/2014/main" id="{37D4D317-3594-1D47-76E0-AB7F8103E63B}"/>
              </a:ext>
            </a:extLst>
          </p:cNvPr>
          <p:cNvSpPr txBox="1"/>
          <p:nvPr/>
        </p:nvSpPr>
        <p:spPr>
          <a:xfrm>
            <a:off x="493430" y="1537226"/>
            <a:ext cx="8365344"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c. What factors influence respondents' purchase decisions, such as price range and limited edition packaging?</a:t>
            </a:r>
          </a:p>
        </p:txBody>
      </p:sp>
      <p:pic>
        <p:nvPicPr>
          <p:cNvPr id="10" name="Picture 9">
            <a:extLst>
              <a:ext uri="{FF2B5EF4-FFF2-40B4-BE49-F238E27FC236}">
                <a16:creationId xmlns:a16="http://schemas.microsoft.com/office/drawing/2014/main" id="{A18B3581-34D4-B94E-7CE1-97F7FD283251}"/>
              </a:ext>
            </a:extLst>
          </p:cNvPr>
          <p:cNvPicPr>
            <a:picLocks noChangeAspect="1"/>
          </p:cNvPicPr>
          <p:nvPr/>
        </p:nvPicPr>
        <p:blipFill rotWithShape="1">
          <a:blip r:embed="rId2"/>
          <a:srcRect l="7294" t="21407" r="11100" b="13027"/>
          <a:stretch/>
        </p:blipFill>
        <p:spPr>
          <a:xfrm>
            <a:off x="690912" y="3187817"/>
            <a:ext cx="6938151" cy="3135623"/>
          </a:xfrm>
          <a:prstGeom prst="rect">
            <a:avLst/>
          </a:prstGeom>
        </p:spPr>
      </p:pic>
      <p:pic>
        <p:nvPicPr>
          <p:cNvPr id="11" name="Picture 10">
            <a:extLst>
              <a:ext uri="{FF2B5EF4-FFF2-40B4-BE49-F238E27FC236}">
                <a16:creationId xmlns:a16="http://schemas.microsoft.com/office/drawing/2014/main" id="{6A8C1F93-B611-F3F8-E2D6-7E365B9660DA}"/>
              </a:ext>
            </a:extLst>
          </p:cNvPr>
          <p:cNvPicPr>
            <a:picLocks noChangeAspect="1"/>
          </p:cNvPicPr>
          <p:nvPr/>
        </p:nvPicPr>
        <p:blipFill rotWithShape="1">
          <a:blip r:embed="rId3"/>
          <a:srcRect l="19334" t="33762" r="12685" b="8896"/>
          <a:stretch/>
        </p:blipFill>
        <p:spPr>
          <a:xfrm>
            <a:off x="6593747" y="2232115"/>
            <a:ext cx="5279471" cy="2504962"/>
          </a:xfrm>
          <a:prstGeom prst="rect">
            <a:avLst/>
          </a:prstGeom>
        </p:spPr>
      </p:pic>
      <p:sp>
        <p:nvSpPr>
          <p:cNvPr id="12" name="Rectangle 11">
            <a:extLst>
              <a:ext uri="{FF2B5EF4-FFF2-40B4-BE49-F238E27FC236}">
                <a16:creationId xmlns:a16="http://schemas.microsoft.com/office/drawing/2014/main" id="{F1CF715F-CE34-3402-2859-937DB162DBC0}"/>
              </a:ext>
            </a:extLst>
          </p:cNvPr>
          <p:cNvSpPr/>
          <p:nvPr/>
        </p:nvSpPr>
        <p:spPr>
          <a:xfrm>
            <a:off x="2513213" y="2155968"/>
            <a:ext cx="3401026" cy="1231106"/>
          </a:xfrm>
          <a:prstGeom prst="rect">
            <a:avLst/>
          </a:prstGeom>
        </p:spPr>
        <p:txBody>
          <a:bodyPr wrap="square" lIns="0" tIns="0" rIns="0" bIns="0">
            <a:spAutoFit/>
          </a:bodyPr>
          <a:lstStyle/>
          <a:p>
            <a:pPr algn="ctr"/>
            <a:r>
              <a:rPr lang="en-US" sz="6000" b="1" i="1" dirty="0">
                <a:solidFill>
                  <a:srgbClr val="002060"/>
                </a:solidFill>
                <a:latin typeface="+mj-lt"/>
                <a:cs typeface="Segoe UI" panose="020B0502040204020203" pitchFamily="34" charset="0"/>
              </a:rPr>
              <a:t>42%</a:t>
            </a:r>
            <a:r>
              <a:rPr lang="en-US" b="1" i="1" dirty="0">
                <a:solidFill>
                  <a:srgbClr val="002060"/>
                </a:solidFill>
                <a:latin typeface="+mj-lt"/>
                <a:cs typeface="Segoe UI" panose="020B0502040204020203" pitchFamily="34" charset="0"/>
              </a:rPr>
              <a:t> </a:t>
            </a:r>
            <a:r>
              <a:rPr lang="en-US" i="1" dirty="0">
                <a:solidFill>
                  <a:srgbClr val="002060"/>
                </a:solidFill>
                <a:latin typeface="+mj-lt"/>
                <a:cs typeface="Segoe UI" panose="020B0502040204020203" pitchFamily="34" charset="0"/>
              </a:rPr>
              <a:t>people thinks the ideal price to be between</a:t>
            </a:r>
            <a:r>
              <a:rPr lang="en-US" b="1" i="1" dirty="0">
                <a:solidFill>
                  <a:srgbClr val="002060"/>
                </a:solidFill>
                <a:latin typeface="+mj-lt"/>
                <a:cs typeface="Segoe UI" panose="020B0502040204020203" pitchFamily="34" charset="0"/>
              </a:rPr>
              <a:t> </a:t>
            </a:r>
            <a:r>
              <a:rPr lang="en-US" sz="2000" b="1" i="1" dirty="0">
                <a:solidFill>
                  <a:srgbClr val="002060"/>
                </a:solidFill>
                <a:latin typeface="+mj-lt"/>
                <a:cs typeface="Segoe UI" panose="020B0502040204020203" pitchFamily="34" charset="0"/>
              </a:rPr>
              <a:t>Rs. 50-99!</a:t>
            </a:r>
          </a:p>
        </p:txBody>
      </p:sp>
      <p:sp>
        <p:nvSpPr>
          <p:cNvPr id="14" name="Rectangle 13">
            <a:extLst>
              <a:ext uri="{FF2B5EF4-FFF2-40B4-BE49-F238E27FC236}">
                <a16:creationId xmlns:a16="http://schemas.microsoft.com/office/drawing/2014/main" id="{124B41C6-4434-EE86-3DEE-E3BCEC09DB5D}"/>
              </a:ext>
            </a:extLst>
          </p:cNvPr>
          <p:cNvSpPr/>
          <p:nvPr/>
        </p:nvSpPr>
        <p:spPr>
          <a:xfrm>
            <a:off x="8207904" y="4930094"/>
            <a:ext cx="3401026" cy="1200329"/>
          </a:xfrm>
          <a:prstGeom prst="rect">
            <a:avLst/>
          </a:prstGeom>
        </p:spPr>
        <p:txBody>
          <a:bodyPr wrap="square" lIns="0" tIns="0" rIns="0" bIns="0">
            <a:spAutoFit/>
          </a:bodyPr>
          <a:lstStyle/>
          <a:p>
            <a:pPr algn="ctr"/>
            <a:r>
              <a:rPr lang="en-US" sz="6000" b="1" i="1" dirty="0">
                <a:solidFill>
                  <a:srgbClr val="002060"/>
                </a:solidFill>
                <a:latin typeface="+mj-lt"/>
                <a:cs typeface="Segoe UI" panose="020B0502040204020203" pitchFamily="34" charset="0"/>
              </a:rPr>
              <a:t>39% </a:t>
            </a:r>
            <a:r>
              <a:rPr lang="en-US" i="1" dirty="0">
                <a:solidFill>
                  <a:srgbClr val="002060"/>
                </a:solidFill>
                <a:latin typeface="+mj-lt"/>
                <a:cs typeface="Segoe UI" panose="020B0502040204020203" pitchFamily="34" charset="0"/>
              </a:rPr>
              <a:t>are in the favor of </a:t>
            </a:r>
            <a:r>
              <a:rPr lang="en-US" b="1" i="1" dirty="0">
                <a:solidFill>
                  <a:srgbClr val="002060"/>
                </a:solidFill>
                <a:latin typeface="+mj-lt"/>
                <a:cs typeface="Segoe UI" panose="020B0502040204020203" pitchFamily="34" charset="0"/>
              </a:rPr>
              <a:t>Limited Edition Packaging!</a:t>
            </a:r>
          </a:p>
        </p:txBody>
      </p:sp>
    </p:spTree>
    <p:extLst>
      <p:ext uri="{BB962C8B-B14F-4D97-AF65-F5344CB8AC3E}">
        <p14:creationId xmlns:p14="http://schemas.microsoft.com/office/powerpoint/2010/main" val="3016904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4263093"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Product Development</a:t>
            </a:r>
          </a:p>
        </p:txBody>
      </p:sp>
      <p:sp>
        <p:nvSpPr>
          <p:cNvPr id="8" name="TextBox 7">
            <a:extLst>
              <a:ext uri="{FF2B5EF4-FFF2-40B4-BE49-F238E27FC236}">
                <a16:creationId xmlns:a16="http://schemas.microsoft.com/office/drawing/2014/main" id="{37D4D317-3594-1D47-76E0-AB7F8103E63B}"/>
              </a:ext>
            </a:extLst>
          </p:cNvPr>
          <p:cNvSpPr txBox="1"/>
          <p:nvPr/>
        </p:nvSpPr>
        <p:spPr>
          <a:xfrm>
            <a:off x="493430" y="1663061"/>
            <a:ext cx="7178144" cy="369332"/>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a. Which area of business should we focus more on our product development? (Branding/taste/availability)</a:t>
            </a:r>
          </a:p>
        </p:txBody>
      </p:sp>
      <p:sp>
        <p:nvSpPr>
          <p:cNvPr id="14" name="Rectangle 13">
            <a:extLst>
              <a:ext uri="{FF2B5EF4-FFF2-40B4-BE49-F238E27FC236}">
                <a16:creationId xmlns:a16="http://schemas.microsoft.com/office/drawing/2014/main" id="{124B41C6-4434-EE86-3DEE-E3BCEC09DB5D}"/>
              </a:ext>
            </a:extLst>
          </p:cNvPr>
          <p:cNvSpPr/>
          <p:nvPr/>
        </p:nvSpPr>
        <p:spPr>
          <a:xfrm>
            <a:off x="493430" y="2080951"/>
            <a:ext cx="6603656" cy="276999"/>
          </a:xfrm>
          <a:prstGeom prst="rect">
            <a:avLst/>
          </a:prstGeom>
        </p:spPr>
        <p:txBody>
          <a:bodyPr wrap="square" lIns="0" tIns="0" rIns="0" bIns="0">
            <a:spAutoFit/>
          </a:bodyPr>
          <a:lstStyle/>
          <a:p>
            <a:pPr algn="ctr"/>
            <a:r>
              <a:rPr lang="en-US" i="1" dirty="0">
                <a:solidFill>
                  <a:srgbClr val="002060"/>
                </a:solidFill>
                <a:latin typeface="+mj-lt"/>
                <a:cs typeface="Segoe UI" panose="020B0502040204020203" pitchFamily="34" charset="0"/>
              </a:rPr>
              <a:t>As of now, </a:t>
            </a:r>
            <a:r>
              <a:rPr lang="en-US" b="1" i="1" dirty="0">
                <a:solidFill>
                  <a:srgbClr val="002060"/>
                </a:solidFill>
                <a:latin typeface="+mj-lt"/>
                <a:cs typeface="Segoe UI" panose="020B0502040204020203" pitchFamily="34" charset="0"/>
              </a:rPr>
              <a:t>CodeX</a:t>
            </a:r>
            <a:r>
              <a:rPr lang="en-US" i="1" dirty="0">
                <a:solidFill>
                  <a:srgbClr val="002060"/>
                </a:solidFill>
                <a:latin typeface="+mj-lt"/>
                <a:cs typeface="Segoe UI" panose="020B0502040204020203" pitchFamily="34" charset="0"/>
              </a:rPr>
              <a:t> should </a:t>
            </a:r>
            <a:r>
              <a:rPr lang="en-US" b="1" i="1" dirty="0">
                <a:solidFill>
                  <a:srgbClr val="002060"/>
                </a:solidFill>
                <a:latin typeface="+mj-lt"/>
                <a:cs typeface="Segoe UI" panose="020B0502040204020203" pitchFamily="34" charset="0"/>
              </a:rPr>
              <a:t>focus</a:t>
            </a:r>
            <a:r>
              <a:rPr lang="en-US" i="1" dirty="0">
                <a:solidFill>
                  <a:srgbClr val="002060"/>
                </a:solidFill>
                <a:latin typeface="+mj-lt"/>
                <a:cs typeface="Segoe UI" panose="020B0502040204020203" pitchFamily="34" charset="0"/>
              </a:rPr>
              <a:t> on </a:t>
            </a:r>
            <a:r>
              <a:rPr lang="en-US" b="1" i="1" dirty="0">
                <a:solidFill>
                  <a:srgbClr val="002060"/>
                </a:solidFill>
                <a:latin typeface="+mj-lt"/>
                <a:cs typeface="Segoe UI" panose="020B0502040204020203" pitchFamily="34" charset="0"/>
              </a:rPr>
              <a:t>Branding Reputation</a:t>
            </a:r>
            <a:r>
              <a:rPr lang="en-US" i="1" dirty="0">
                <a:solidFill>
                  <a:srgbClr val="002060"/>
                </a:solidFill>
                <a:latin typeface="+mj-lt"/>
                <a:cs typeface="Segoe UI" panose="020B0502040204020203" pitchFamily="34" charset="0"/>
              </a:rPr>
              <a:t> and </a:t>
            </a:r>
            <a:r>
              <a:rPr lang="en-US" b="1" i="1" dirty="0">
                <a:solidFill>
                  <a:srgbClr val="002060"/>
                </a:solidFill>
                <a:latin typeface="+mj-lt"/>
                <a:cs typeface="Segoe UI" panose="020B0502040204020203" pitchFamily="34" charset="0"/>
              </a:rPr>
              <a:t>Availability</a:t>
            </a:r>
            <a:r>
              <a:rPr lang="en-US" i="1" dirty="0">
                <a:solidFill>
                  <a:srgbClr val="002060"/>
                </a:solidFill>
                <a:latin typeface="+mj-lt"/>
                <a:cs typeface="Segoe UI" panose="020B0502040204020203" pitchFamily="34" charset="0"/>
              </a:rPr>
              <a:t>.</a:t>
            </a:r>
          </a:p>
        </p:txBody>
      </p:sp>
      <p:sp>
        <p:nvSpPr>
          <p:cNvPr id="2" name="Rectangle 1">
            <a:extLst>
              <a:ext uri="{FF2B5EF4-FFF2-40B4-BE49-F238E27FC236}">
                <a16:creationId xmlns:a16="http://schemas.microsoft.com/office/drawing/2014/main" id="{3CAA5A14-EF56-A82E-9077-AD9EC176C22E}"/>
              </a:ext>
            </a:extLst>
          </p:cNvPr>
          <p:cNvSpPr/>
          <p:nvPr/>
        </p:nvSpPr>
        <p:spPr>
          <a:xfrm>
            <a:off x="8371290" y="5460908"/>
            <a:ext cx="2415402" cy="830997"/>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CodeX </a:t>
            </a:r>
            <a:r>
              <a:rPr lang="en-US" i="1" dirty="0">
                <a:solidFill>
                  <a:srgbClr val="002060"/>
                </a:solidFill>
                <a:latin typeface="+mj-lt"/>
                <a:cs typeface="Segoe UI" panose="020B0502040204020203" pitchFamily="34" charset="0"/>
              </a:rPr>
              <a:t>stands</a:t>
            </a:r>
            <a:r>
              <a:rPr lang="en-US" b="1" i="1" dirty="0">
                <a:solidFill>
                  <a:srgbClr val="002060"/>
                </a:solidFill>
                <a:latin typeface="+mj-lt"/>
                <a:cs typeface="Segoe UI" panose="020B0502040204020203" pitchFamily="34" charset="0"/>
              </a:rPr>
              <a:t> </a:t>
            </a:r>
          </a:p>
          <a:p>
            <a:pPr algn="ctr"/>
            <a:r>
              <a:rPr lang="en-US" b="1" i="1" dirty="0">
                <a:solidFill>
                  <a:srgbClr val="002060"/>
                </a:solidFill>
                <a:latin typeface="+mj-lt"/>
                <a:cs typeface="Segoe UI" panose="020B0502040204020203" pitchFamily="34" charset="0"/>
              </a:rPr>
              <a:t>6</a:t>
            </a:r>
            <a:r>
              <a:rPr lang="en-US" b="1" i="1" baseline="30000" dirty="0">
                <a:solidFill>
                  <a:srgbClr val="002060"/>
                </a:solidFill>
                <a:latin typeface="+mj-lt"/>
                <a:cs typeface="Segoe UI" panose="020B0502040204020203" pitchFamily="34" charset="0"/>
              </a:rPr>
              <a:t>th</a:t>
            </a:r>
            <a:r>
              <a:rPr lang="en-US" b="1" i="1" dirty="0">
                <a:solidFill>
                  <a:srgbClr val="002060"/>
                </a:solidFill>
                <a:latin typeface="+mj-lt"/>
                <a:cs typeface="Segoe UI" panose="020B0502040204020203" pitchFamily="34" charset="0"/>
              </a:rPr>
              <a:t> </a:t>
            </a:r>
          </a:p>
          <a:p>
            <a:pPr algn="ctr"/>
            <a:r>
              <a:rPr lang="en-US" i="1" dirty="0">
                <a:solidFill>
                  <a:srgbClr val="002060"/>
                </a:solidFill>
                <a:latin typeface="+mj-lt"/>
                <a:cs typeface="Segoe UI" panose="020B0502040204020203" pitchFamily="34" charset="0"/>
              </a:rPr>
              <a:t>in the </a:t>
            </a:r>
            <a:r>
              <a:rPr lang="en-US" b="1" i="1" dirty="0">
                <a:solidFill>
                  <a:srgbClr val="002060"/>
                </a:solidFill>
                <a:latin typeface="+mj-lt"/>
                <a:cs typeface="Segoe UI" panose="020B0502040204020203" pitchFamily="34" charset="0"/>
              </a:rPr>
              <a:t>Brand Reputation!</a:t>
            </a:r>
          </a:p>
        </p:txBody>
      </p:sp>
      <p:pic>
        <p:nvPicPr>
          <p:cNvPr id="3" name="Picture 2">
            <a:extLst>
              <a:ext uri="{FF2B5EF4-FFF2-40B4-BE49-F238E27FC236}">
                <a16:creationId xmlns:a16="http://schemas.microsoft.com/office/drawing/2014/main" id="{FB91767F-40B5-1AF8-AE0E-FD5E37674E0F}"/>
              </a:ext>
            </a:extLst>
          </p:cNvPr>
          <p:cNvPicPr>
            <a:picLocks noChangeAspect="1"/>
          </p:cNvPicPr>
          <p:nvPr/>
        </p:nvPicPr>
        <p:blipFill rotWithShape="1">
          <a:blip r:embed="rId2"/>
          <a:srcRect l="26628" t="17982" r="32913" b="10703"/>
          <a:stretch/>
        </p:blipFill>
        <p:spPr>
          <a:xfrm>
            <a:off x="7021681" y="334556"/>
            <a:ext cx="5170319" cy="5126352"/>
          </a:xfrm>
          <a:prstGeom prst="rect">
            <a:avLst/>
          </a:prstGeom>
        </p:spPr>
      </p:pic>
      <p:pic>
        <p:nvPicPr>
          <p:cNvPr id="4" name="Picture 3">
            <a:extLst>
              <a:ext uri="{FF2B5EF4-FFF2-40B4-BE49-F238E27FC236}">
                <a16:creationId xmlns:a16="http://schemas.microsoft.com/office/drawing/2014/main" id="{7E93832D-ECF8-9E3D-7A2A-A0F64AFFE6D3}"/>
              </a:ext>
            </a:extLst>
          </p:cNvPr>
          <p:cNvPicPr>
            <a:picLocks noChangeAspect="1"/>
          </p:cNvPicPr>
          <p:nvPr/>
        </p:nvPicPr>
        <p:blipFill rotWithShape="1">
          <a:blip r:embed="rId3"/>
          <a:srcRect l="9346" t="20616" r="56395" b="11926"/>
          <a:stretch/>
        </p:blipFill>
        <p:spPr>
          <a:xfrm>
            <a:off x="652728" y="2591174"/>
            <a:ext cx="3650825" cy="4033246"/>
          </a:xfrm>
          <a:prstGeom prst="rect">
            <a:avLst/>
          </a:prstGeom>
        </p:spPr>
      </p:pic>
      <p:sp>
        <p:nvSpPr>
          <p:cNvPr id="5" name="Rectangle 4">
            <a:extLst>
              <a:ext uri="{FF2B5EF4-FFF2-40B4-BE49-F238E27FC236}">
                <a16:creationId xmlns:a16="http://schemas.microsoft.com/office/drawing/2014/main" id="{07BD2B97-840E-042A-2C43-9BB132C5F3C7}"/>
              </a:ext>
            </a:extLst>
          </p:cNvPr>
          <p:cNvSpPr/>
          <p:nvPr/>
        </p:nvSpPr>
        <p:spPr>
          <a:xfrm>
            <a:off x="5256172" y="3752862"/>
            <a:ext cx="2415402" cy="553998"/>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Unavailability</a:t>
            </a:r>
            <a:r>
              <a:rPr lang="en-US" i="1" dirty="0">
                <a:solidFill>
                  <a:srgbClr val="002060"/>
                </a:solidFill>
                <a:latin typeface="+mj-lt"/>
                <a:cs typeface="Segoe UI" panose="020B0502040204020203" pitchFamily="34" charset="0"/>
              </a:rPr>
              <a:t> in these </a:t>
            </a:r>
            <a:r>
              <a:rPr lang="en-US" b="1" i="1" dirty="0">
                <a:solidFill>
                  <a:srgbClr val="002060"/>
                </a:solidFill>
                <a:latin typeface="+mj-lt"/>
                <a:cs typeface="Segoe UI" panose="020B0502040204020203" pitchFamily="34" charset="0"/>
              </a:rPr>
              <a:t>4</a:t>
            </a:r>
            <a:r>
              <a:rPr lang="en-US" i="1" dirty="0">
                <a:solidFill>
                  <a:srgbClr val="002060"/>
                </a:solidFill>
                <a:latin typeface="+mj-lt"/>
                <a:cs typeface="Segoe UI" panose="020B0502040204020203" pitchFamily="34" charset="0"/>
              </a:rPr>
              <a:t> </a:t>
            </a:r>
            <a:r>
              <a:rPr lang="en-US" b="1" i="1" dirty="0">
                <a:solidFill>
                  <a:srgbClr val="002060"/>
                </a:solidFill>
                <a:latin typeface="+mj-lt"/>
                <a:cs typeface="Segoe UI" panose="020B0502040204020203" pitchFamily="34" charset="0"/>
              </a:rPr>
              <a:t>cities</a:t>
            </a:r>
            <a:r>
              <a:rPr lang="en-US" i="1" dirty="0">
                <a:solidFill>
                  <a:srgbClr val="002060"/>
                </a:solidFill>
                <a:latin typeface="+mj-lt"/>
                <a:cs typeface="Segoe UI" panose="020B0502040204020203" pitchFamily="34" charset="0"/>
              </a:rPr>
              <a:t>.</a:t>
            </a:r>
          </a:p>
        </p:txBody>
      </p:sp>
      <p:sp>
        <p:nvSpPr>
          <p:cNvPr id="7" name="Rectangle 6">
            <a:extLst>
              <a:ext uri="{FF2B5EF4-FFF2-40B4-BE49-F238E27FC236}">
                <a16:creationId xmlns:a16="http://schemas.microsoft.com/office/drawing/2014/main" id="{6A366A9C-342E-69E2-2B3F-02DC0211B684}"/>
              </a:ext>
            </a:extLst>
          </p:cNvPr>
          <p:cNvSpPr/>
          <p:nvPr/>
        </p:nvSpPr>
        <p:spPr>
          <a:xfrm>
            <a:off x="2987108" y="3357692"/>
            <a:ext cx="2415402" cy="1523494"/>
          </a:xfrm>
          <a:prstGeom prst="rect">
            <a:avLst/>
          </a:prstGeom>
        </p:spPr>
        <p:txBody>
          <a:bodyPr wrap="square" lIns="0" tIns="0" rIns="0" bIns="0">
            <a:spAutoFit/>
          </a:bodyPr>
          <a:lstStyle/>
          <a:p>
            <a:pPr marL="285750" indent="-285750">
              <a:lnSpc>
                <a:spcPct val="150000"/>
              </a:lnSpc>
              <a:buFont typeface="Arial" panose="020B0604020202020204" pitchFamily="34" charset="0"/>
              <a:buChar char="•"/>
            </a:pPr>
            <a:r>
              <a:rPr lang="en-US" b="1" i="1" dirty="0">
                <a:solidFill>
                  <a:srgbClr val="002060"/>
                </a:solidFill>
                <a:latin typeface="+mj-lt"/>
                <a:cs typeface="Segoe UI" panose="020B0502040204020203" pitchFamily="34" charset="0"/>
              </a:rPr>
              <a:t>Bangalore</a:t>
            </a:r>
          </a:p>
          <a:p>
            <a:pPr marL="285750" indent="-285750">
              <a:buFont typeface="Arial" panose="020B0604020202020204" pitchFamily="34" charset="0"/>
              <a:buChar char="•"/>
            </a:pPr>
            <a:r>
              <a:rPr lang="en-US" b="1" i="1" dirty="0">
                <a:solidFill>
                  <a:srgbClr val="002060"/>
                </a:solidFill>
                <a:latin typeface="+mj-lt"/>
                <a:cs typeface="Segoe UI" panose="020B0502040204020203" pitchFamily="34" charset="0"/>
              </a:rPr>
              <a:t>Hyderabad</a:t>
            </a:r>
          </a:p>
          <a:p>
            <a:pPr marL="285750" indent="-285750">
              <a:buFont typeface="Arial" panose="020B0604020202020204" pitchFamily="34" charset="0"/>
              <a:buChar char="•"/>
            </a:pPr>
            <a:r>
              <a:rPr lang="en-US" b="1" i="1" dirty="0">
                <a:solidFill>
                  <a:srgbClr val="002060"/>
                </a:solidFill>
                <a:latin typeface="+mj-lt"/>
                <a:cs typeface="Segoe UI" panose="020B0502040204020203" pitchFamily="34" charset="0"/>
              </a:rPr>
              <a:t>Chennai</a:t>
            </a:r>
          </a:p>
          <a:p>
            <a:pPr marL="285750" indent="-285750">
              <a:buFont typeface="Arial" panose="020B0604020202020204" pitchFamily="34" charset="0"/>
              <a:buChar char="•"/>
            </a:pPr>
            <a:r>
              <a:rPr lang="en-US" b="1" i="1" dirty="0">
                <a:solidFill>
                  <a:srgbClr val="002060"/>
                </a:solidFill>
                <a:latin typeface="+mj-lt"/>
                <a:cs typeface="Segoe UI" panose="020B0502040204020203" pitchFamily="34" charset="0"/>
              </a:rPr>
              <a:t>Kolkata</a:t>
            </a:r>
          </a:p>
          <a:p>
            <a:pPr algn="ctr"/>
            <a:endParaRPr lang="en-US" b="1" i="1" dirty="0">
              <a:solidFill>
                <a:srgbClr val="002060"/>
              </a:solidFill>
              <a:latin typeface="+mj-lt"/>
              <a:cs typeface="Segoe UI" panose="020B0502040204020203" pitchFamily="34" charset="0"/>
            </a:endParaRPr>
          </a:p>
        </p:txBody>
      </p:sp>
      <p:sp>
        <p:nvSpPr>
          <p:cNvPr id="9" name="Right Brace 8">
            <a:extLst>
              <a:ext uri="{FF2B5EF4-FFF2-40B4-BE49-F238E27FC236}">
                <a16:creationId xmlns:a16="http://schemas.microsoft.com/office/drawing/2014/main" id="{A3B1FA2A-33DC-BA67-B8E7-FD4F6F482EF5}"/>
              </a:ext>
            </a:extLst>
          </p:cNvPr>
          <p:cNvSpPr/>
          <p:nvPr/>
        </p:nvSpPr>
        <p:spPr>
          <a:xfrm>
            <a:off x="4236441" y="3429000"/>
            <a:ext cx="897621" cy="1201723"/>
          </a:xfrm>
          <a:prstGeom prst="rightBrac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99817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descr="This image is a woman's hand writing on a piece of paper. ">
            <a:extLst>
              <a:ext uri="{FF2B5EF4-FFF2-40B4-BE49-F238E27FC236}">
                <a16:creationId xmlns:a16="http://schemas.microsoft.com/office/drawing/2014/main" id="{B029568A-921D-380B-52C9-CCAD1A6C595C}"/>
              </a:ext>
            </a:extLst>
          </p:cNvPr>
          <p:cNvGrpSpPr/>
          <p:nvPr/>
        </p:nvGrpSpPr>
        <p:grpSpPr>
          <a:xfrm>
            <a:off x="4548391" y="-185419"/>
            <a:ext cx="8739666" cy="8346238"/>
            <a:chOff x="4597682" y="-439156"/>
            <a:chExt cx="7594320" cy="7252450"/>
          </a:xfrm>
        </p:grpSpPr>
        <p:sp>
          <p:nvSpPr>
            <p:cNvPr id="5" name="Freeform 22">
              <a:extLst>
                <a:ext uri="{FF2B5EF4-FFF2-40B4-BE49-F238E27FC236}">
                  <a16:creationId xmlns:a16="http://schemas.microsoft.com/office/drawing/2014/main" id="{2B046E7E-F1DA-1FE7-9725-4680420E3AB7}"/>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Freeform 23">
              <a:extLst>
                <a:ext uri="{FF2B5EF4-FFF2-40B4-BE49-F238E27FC236}">
                  <a16:creationId xmlns:a16="http://schemas.microsoft.com/office/drawing/2014/main" id="{C018C575-9D66-CEEA-21F2-1D5CD1DAC488}"/>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24">
              <a:extLst>
                <a:ext uri="{FF2B5EF4-FFF2-40B4-BE49-F238E27FC236}">
                  <a16:creationId xmlns:a16="http://schemas.microsoft.com/office/drawing/2014/main" id="{90C8C017-FC4E-9BD0-D2F0-7CEBFD0730DA}"/>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25">
              <a:extLst>
                <a:ext uri="{FF2B5EF4-FFF2-40B4-BE49-F238E27FC236}">
                  <a16:creationId xmlns:a16="http://schemas.microsoft.com/office/drawing/2014/main" id="{C9C8CDF1-0A37-95E5-6A97-B77F2BF2BFA3}"/>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26">
              <a:extLst>
                <a:ext uri="{FF2B5EF4-FFF2-40B4-BE49-F238E27FC236}">
                  <a16:creationId xmlns:a16="http://schemas.microsoft.com/office/drawing/2014/main" id="{D0F253D5-E06D-4FD1-5E7E-6A30B77ECB47}"/>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27">
              <a:extLst>
                <a:ext uri="{FF2B5EF4-FFF2-40B4-BE49-F238E27FC236}">
                  <a16:creationId xmlns:a16="http://schemas.microsoft.com/office/drawing/2014/main" id="{ED9E9A50-6A84-16FE-9AF9-A5FB9E322F58}"/>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28">
              <a:extLst>
                <a:ext uri="{FF2B5EF4-FFF2-40B4-BE49-F238E27FC236}">
                  <a16:creationId xmlns:a16="http://schemas.microsoft.com/office/drawing/2014/main" id="{952585DB-F97F-A7DD-0E04-4A0A38C01C0F}"/>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2" name="Group 11">
              <a:extLst>
                <a:ext uri="{FF2B5EF4-FFF2-40B4-BE49-F238E27FC236}">
                  <a16:creationId xmlns:a16="http://schemas.microsoft.com/office/drawing/2014/main" id="{4F1C0F2A-B516-E1C2-8C36-2245B4BC11C6}"/>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19" name="Freeform 29">
                <a:extLst>
                  <a:ext uri="{FF2B5EF4-FFF2-40B4-BE49-F238E27FC236}">
                    <a16:creationId xmlns:a16="http://schemas.microsoft.com/office/drawing/2014/main" id="{5667A815-D042-C37D-4CB7-3D4E6936DB95}"/>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30">
                <a:extLst>
                  <a:ext uri="{FF2B5EF4-FFF2-40B4-BE49-F238E27FC236}">
                    <a16:creationId xmlns:a16="http://schemas.microsoft.com/office/drawing/2014/main" id="{6047A2D4-569A-674D-967E-677DFF84B940}"/>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 name="Freeform 31">
              <a:extLst>
                <a:ext uri="{FF2B5EF4-FFF2-40B4-BE49-F238E27FC236}">
                  <a16:creationId xmlns:a16="http://schemas.microsoft.com/office/drawing/2014/main" id="{5E60CFD0-BFFC-4429-C816-1ADD87E95926}"/>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32">
              <a:extLst>
                <a:ext uri="{FF2B5EF4-FFF2-40B4-BE49-F238E27FC236}">
                  <a16:creationId xmlns:a16="http://schemas.microsoft.com/office/drawing/2014/main" id="{85AB2645-E3C8-1845-D62B-810A0C0654F0}"/>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33">
              <a:extLst>
                <a:ext uri="{FF2B5EF4-FFF2-40B4-BE49-F238E27FC236}">
                  <a16:creationId xmlns:a16="http://schemas.microsoft.com/office/drawing/2014/main" id="{6922D21E-6C99-A9B4-34F6-F116F0648FBE}"/>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4">
              <a:extLst>
                <a:ext uri="{FF2B5EF4-FFF2-40B4-BE49-F238E27FC236}">
                  <a16:creationId xmlns:a16="http://schemas.microsoft.com/office/drawing/2014/main" id="{00458E0C-E5E4-F00B-9E99-EDC60FFDD2E4}"/>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35">
              <a:extLst>
                <a:ext uri="{FF2B5EF4-FFF2-40B4-BE49-F238E27FC236}">
                  <a16:creationId xmlns:a16="http://schemas.microsoft.com/office/drawing/2014/main" id="{F2D91FD1-8578-2B7D-ABD4-02DB5EB51845}"/>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Shape 17">
              <a:extLst>
                <a:ext uri="{FF2B5EF4-FFF2-40B4-BE49-F238E27FC236}">
                  <a16:creationId xmlns:a16="http://schemas.microsoft.com/office/drawing/2014/main" id="{3F3D50B6-1C9B-42B9-9246-096768C29EF2}"/>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21" name="TextBox 20">
            <a:extLst>
              <a:ext uri="{FF2B5EF4-FFF2-40B4-BE49-F238E27FC236}">
                <a16:creationId xmlns:a16="http://schemas.microsoft.com/office/drawing/2014/main" id="{6B4C822D-4A3A-9543-6248-C6B56D2894F1}"/>
              </a:ext>
            </a:extLst>
          </p:cNvPr>
          <p:cNvSpPr txBox="1"/>
          <p:nvPr/>
        </p:nvSpPr>
        <p:spPr>
          <a:xfrm>
            <a:off x="1139418" y="534560"/>
            <a:ext cx="2186415"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AGENDA</a:t>
            </a:r>
          </a:p>
        </p:txBody>
      </p:sp>
      <p:sp>
        <p:nvSpPr>
          <p:cNvPr id="34" name="Rectangle 33">
            <a:extLst>
              <a:ext uri="{FF2B5EF4-FFF2-40B4-BE49-F238E27FC236}">
                <a16:creationId xmlns:a16="http://schemas.microsoft.com/office/drawing/2014/main" id="{92AE22C7-464B-7EC8-ABB0-327CF22353BA}"/>
              </a:ext>
            </a:extLst>
          </p:cNvPr>
          <p:cNvSpPr/>
          <p:nvPr/>
        </p:nvSpPr>
        <p:spPr>
          <a:xfrm>
            <a:off x="585777" y="1570852"/>
            <a:ext cx="5273083" cy="738664"/>
          </a:xfrm>
          <a:prstGeom prst="rect">
            <a:avLst/>
          </a:prstGeom>
        </p:spPr>
        <p:txBody>
          <a:bodyPr wrap="square" lIns="0" tIns="0" rIns="0" bIns="0">
            <a:spAutoFit/>
          </a:bodyPr>
          <a:lstStyle/>
          <a:p>
            <a:pPr algn="just"/>
            <a:r>
              <a:rPr lang="en-US" sz="1600" b="1" i="1" dirty="0">
                <a:solidFill>
                  <a:srgbClr val="002060"/>
                </a:solidFill>
                <a:latin typeface="+mj-lt"/>
                <a:cs typeface="Segoe UI" panose="020B0502040204020203" pitchFamily="34" charset="0"/>
              </a:rPr>
              <a:t>CodeX</a:t>
            </a:r>
            <a:r>
              <a:rPr lang="en-US" sz="1600" i="1" dirty="0">
                <a:solidFill>
                  <a:srgbClr val="002060"/>
                </a:solidFill>
                <a:latin typeface="+mj-lt"/>
                <a:cs typeface="Segoe UI" panose="020B0502040204020203" pitchFamily="34" charset="0"/>
              </a:rPr>
              <a:t> is a German beverage company that is aiming to make its mark in the Indian market. A few months ago, they launched their energy drink in 10 cities of India. </a:t>
            </a:r>
          </a:p>
        </p:txBody>
      </p:sp>
      <p:sp>
        <p:nvSpPr>
          <p:cNvPr id="35" name="Rectangle 34">
            <a:extLst>
              <a:ext uri="{FF2B5EF4-FFF2-40B4-BE49-F238E27FC236}">
                <a16:creationId xmlns:a16="http://schemas.microsoft.com/office/drawing/2014/main" id="{41BCE65C-AE3B-02F0-3361-BF830903AA11}"/>
              </a:ext>
            </a:extLst>
          </p:cNvPr>
          <p:cNvSpPr/>
          <p:nvPr/>
        </p:nvSpPr>
        <p:spPr>
          <a:xfrm>
            <a:off x="541508" y="2564530"/>
            <a:ext cx="5317352" cy="738664"/>
          </a:xfrm>
          <a:prstGeom prst="rect">
            <a:avLst/>
          </a:prstGeom>
        </p:spPr>
        <p:txBody>
          <a:bodyPr wrap="square" lIns="0" tIns="0" rIns="0" bIns="0">
            <a:spAutoFit/>
          </a:bodyPr>
          <a:lstStyle/>
          <a:p>
            <a:pPr algn="just"/>
            <a:r>
              <a:rPr lang="en-US" sz="1600" b="1" i="1" dirty="0">
                <a:solidFill>
                  <a:srgbClr val="002060"/>
                </a:solidFill>
                <a:latin typeface="+mj-lt"/>
                <a:cs typeface="Segoe UI" panose="020B0502040204020203" pitchFamily="34" charset="0"/>
              </a:rPr>
              <a:t>The agenda is to use that survey data and give company some primary and secondary insights to help the company grow their business. </a:t>
            </a:r>
            <a:endParaRPr lang="en-US" sz="1600" i="1" dirty="0">
              <a:solidFill>
                <a:srgbClr val="002060"/>
              </a:solidFill>
              <a:latin typeface="+mj-lt"/>
              <a:cs typeface="Segoe UI" panose="020B0502040204020203" pitchFamily="34" charset="0"/>
            </a:endParaRPr>
          </a:p>
        </p:txBody>
      </p:sp>
      <p:sp>
        <p:nvSpPr>
          <p:cNvPr id="36" name="Rectangle 35">
            <a:extLst>
              <a:ext uri="{FF2B5EF4-FFF2-40B4-BE49-F238E27FC236}">
                <a16:creationId xmlns:a16="http://schemas.microsoft.com/office/drawing/2014/main" id="{13DC1881-AA69-548C-92FC-DE8F4413F184}"/>
              </a:ext>
            </a:extLst>
          </p:cNvPr>
          <p:cNvSpPr/>
          <p:nvPr/>
        </p:nvSpPr>
        <p:spPr>
          <a:xfrm>
            <a:off x="541508" y="3568339"/>
            <a:ext cx="5317352" cy="2462213"/>
          </a:xfrm>
          <a:prstGeom prst="rect">
            <a:avLst/>
          </a:prstGeom>
        </p:spPr>
        <p:txBody>
          <a:bodyPr wrap="square" lIns="0" tIns="0" rIns="0" bIns="0">
            <a:spAutoFit/>
          </a:bodyPr>
          <a:lstStyle/>
          <a:p>
            <a:pPr algn="just">
              <a:lnSpc>
                <a:spcPct val="150000"/>
              </a:lnSpc>
            </a:pPr>
            <a:r>
              <a:rPr lang="en-US" sz="1600" i="1" dirty="0">
                <a:solidFill>
                  <a:srgbClr val="002060"/>
                </a:solidFill>
                <a:latin typeface="+mj-lt"/>
                <a:cs typeface="Segoe UI" panose="020B0502040204020203" pitchFamily="34" charset="0"/>
              </a:rPr>
              <a:t>This presentation includes the following insights:</a:t>
            </a:r>
          </a:p>
          <a:p>
            <a:pPr marL="285750" indent="-285750" algn="just">
              <a:lnSpc>
                <a:spcPct val="150000"/>
              </a:lnSpc>
              <a:buFont typeface="Arial" panose="020B0604020202020204" pitchFamily="34" charset="0"/>
              <a:buChar char="•"/>
            </a:pPr>
            <a:r>
              <a:rPr lang="en-US" sz="1600" i="1" dirty="0">
                <a:solidFill>
                  <a:srgbClr val="002060"/>
                </a:solidFill>
                <a:latin typeface="+mj-lt"/>
                <a:cs typeface="Segoe UI" panose="020B0502040204020203" pitchFamily="34" charset="0"/>
              </a:rPr>
              <a:t>Demographic Insights</a:t>
            </a:r>
          </a:p>
          <a:p>
            <a:pPr marL="285750" indent="-285750" algn="just">
              <a:buFont typeface="Arial" panose="020B0604020202020204" pitchFamily="34" charset="0"/>
              <a:buChar char="•"/>
            </a:pPr>
            <a:r>
              <a:rPr lang="en-US" sz="1600" i="1" dirty="0">
                <a:solidFill>
                  <a:srgbClr val="002060"/>
                </a:solidFill>
                <a:latin typeface="+mj-lt"/>
                <a:cs typeface="Segoe UI" panose="020B0502040204020203" pitchFamily="34" charset="0"/>
              </a:rPr>
              <a:t>Consumer Preferences</a:t>
            </a:r>
          </a:p>
          <a:p>
            <a:pPr marL="285750" indent="-285750" algn="just">
              <a:buFont typeface="Arial" panose="020B0604020202020204" pitchFamily="34" charset="0"/>
              <a:buChar char="•"/>
            </a:pPr>
            <a:r>
              <a:rPr lang="en-US" sz="1600" i="1" dirty="0">
                <a:solidFill>
                  <a:srgbClr val="002060"/>
                </a:solidFill>
                <a:latin typeface="+mj-lt"/>
                <a:cs typeface="Segoe UI" panose="020B0502040204020203" pitchFamily="34" charset="0"/>
              </a:rPr>
              <a:t>Competition Analysis</a:t>
            </a:r>
          </a:p>
          <a:p>
            <a:pPr marL="285750" indent="-285750" algn="just">
              <a:buFont typeface="Arial" panose="020B0604020202020204" pitchFamily="34" charset="0"/>
              <a:buChar char="•"/>
            </a:pPr>
            <a:r>
              <a:rPr lang="en-US" sz="1600" i="1" dirty="0">
                <a:solidFill>
                  <a:srgbClr val="002060"/>
                </a:solidFill>
                <a:latin typeface="+mj-lt"/>
                <a:cs typeface="Segoe UI" panose="020B0502040204020203" pitchFamily="34" charset="0"/>
              </a:rPr>
              <a:t>Marketing Channels and Brand Awareness</a:t>
            </a:r>
          </a:p>
          <a:p>
            <a:pPr marL="285750" indent="-285750" algn="just">
              <a:buFont typeface="Arial" panose="020B0604020202020204" pitchFamily="34" charset="0"/>
              <a:buChar char="•"/>
            </a:pPr>
            <a:r>
              <a:rPr lang="en-US" sz="1600" i="1" dirty="0">
                <a:solidFill>
                  <a:srgbClr val="002060"/>
                </a:solidFill>
                <a:latin typeface="+mj-lt"/>
                <a:cs typeface="Segoe UI" panose="020B0502040204020203" pitchFamily="34" charset="0"/>
              </a:rPr>
              <a:t>Brand Penetration</a:t>
            </a:r>
          </a:p>
          <a:p>
            <a:pPr marL="285750" indent="-285750" algn="just">
              <a:buFont typeface="Arial" panose="020B0604020202020204" pitchFamily="34" charset="0"/>
              <a:buChar char="•"/>
            </a:pPr>
            <a:r>
              <a:rPr lang="en-US" sz="1600" i="1" dirty="0">
                <a:solidFill>
                  <a:srgbClr val="002060"/>
                </a:solidFill>
                <a:latin typeface="+mj-lt"/>
                <a:cs typeface="Segoe UI" panose="020B0502040204020203" pitchFamily="34" charset="0"/>
              </a:rPr>
              <a:t>Purchase Behavior</a:t>
            </a:r>
          </a:p>
          <a:p>
            <a:pPr marL="285750" indent="-285750" algn="just">
              <a:buFont typeface="Arial" panose="020B0604020202020204" pitchFamily="34" charset="0"/>
              <a:buChar char="•"/>
            </a:pPr>
            <a:r>
              <a:rPr lang="en-US" sz="1600" i="1" dirty="0">
                <a:solidFill>
                  <a:srgbClr val="002060"/>
                </a:solidFill>
                <a:latin typeface="+mj-lt"/>
                <a:cs typeface="Segoe UI" panose="020B0502040204020203" pitchFamily="34" charset="0"/>
              </a:rPr>
              <a:t>Product Development</a:t>
            </a:r>
          </a:p>
          <a:p>
            <a:pPr marL="285750" indent="-285750" algn="just">
              <a:buFont typeface="Arial" panose="020B0604020202020204" pitchFamily="34" charset="0"/>
              <a:buChar char="•"/>
            </a:pPr>
            <a:r>
              <a:rPr lang="en-US" sz="1600" i="1" dirty="0">
                <a:solidFill>
                  <a:srgbClr val="002060"/>
                </a:solidFill>
                <a:latin typeface="+mj-lt"/>
                <a:cs typeface="Segoe UI" panose="020B0502040204020203" pitchFamily="34" charset="0"/>
              </a:rPr>
              <a:t>Recommendations for CodeX</a:t>
            </a:r>
          </a:p>
        </p:txBody>
      </p:sp>
      <p:sp>
        <p:nvSpPr>
          <p:cNvPr id="37" name="Rectangle 36">
            <a:extLst>
              <a:ext uri="{FF2B5EF4-FFF2-40B4-BE49-F238E27FC236}">
                <a16:creationId xmlns:a16="http://schemas.microsoft.com/office/drawing/2014/main" id="{D35B8622-C47F-95AD-63E5-199EC2E782A0}"/>
              </a:ext>
            </a:extLst>
          </p:cNvPr>
          <p:cNvSpPr/>
          <p:nvPr/>
        </p:nvSpPr>
        <p:spPr>
          <a:xfrm>
            <a:off x="541508" y="2569595"/>
            <a:ext cx="5317352" cy="738664"/>
          </a:xfrm>
          <a:prstGeom prst="rect">
            <a:avLst/>
          </a:prstGeom>
        </p:spPr>
        <p:txBody>
          <a:bodyPr wrap="square" lIns="0" tIns="0" rIns="0" bIns="0">
            <a:spAutoFit/>
          </a:bodyPr>
          <a:lstStyle/>
          <a:p>
            <a:pPr algn="just"/>
            <a:r>
              <a:rPr lang="en-US" sz="1600" b="1" i="1" dirty="0">
                <a:solidFill>
                  <a:srgbClr val="002060"/>
                </a:solidFill>
                <a:latin typeface="+mj-lt"/>
                <a:cs typeface="Segoe UI" panose="020B0502040204020203" pitchFamily="34" charset="0"/>
              </a:rPr>
              <a:t>The agenda is to use that survey data and give company some primary and secondary insights to help the company grow their business. </a:t>
            </a:r>
            <a:endParaRPr lang="en-US" sz="1600" i="1" dirty="0">
              <a:solidFill>
                <a:srgbClr val="002060"/>
              </a:solidFill>
              <a:latin typeface="+mj-lt"/>
              <a:cs typeface="Segoe UI" panose="020B0502040204020203" pitchFamily="34" charset="0"/>
            </a:endParaRPr>
          </a:p>
        </p:txBody>
      </p:sp>
    </p:spTree>
    <p:extLst>
      <p:ext uri="{BB962C8B-B14F-4D97-AF65-F5344CB8AC3E}">
        <p14:creationId xmlns:p14="http://schemas.microsoft.com/office/powerpoint/2010/main" val="3430738882"/>
      </p:ext>
    </p:extLst>
  </p:cSld>
  <p:clrMapOvr>
    <a:masterClrMapping/>
  </p:clrMapOvr>
  <mc:AlternateContent xmlns:mc="http://schemas.openxmlformats.org/markup-compatibility/2006">
    <mc:Choice xmlns:p14="http://schemas.microsoft.com/office/powerpoint/2010/main" Requires="p14">
      <p:transition spd="slow" p14:dur="2000" advTm="41447"/>
    </mc:Choice>
    <mc:Fallback>
      <p:transition spd="slow" advTm="4144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577896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Recommendations for CodeX</a:t>
            </a:r>
          </a:p>
        </p:txBody>
      </p:sp>
      <p:sp>
        <p:nvSpPr>
          <p:cNvPr id="8" name="TextBox 7">
            <a:extLst>
              <a:ext uri="{FF2B5EF4-FFF2-40B4-BE49-F238E27FC236}">
                <a16:creationId xmlns:a16="http://schemas.microsoft.com/office/drawing/2014/main" id="{37D4D317-3594-1D47-76E0-AB7F8103E63B}"/>
              </a:ext>
            </a:extLst>
          </p:cNvPr>
          <p:cNvSpPr txBox="1"/>
          <p:nvPr/>
        </p:nvSpPr>
        <p:spPr>
          <a:xfrm>
            <a:off x="493430" y="1663061"/>
            <a:ext cx="8365344"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a. What immediate improvements can we bring to the product?</a:t>
            </a:r>
          </a:p>
        </p:txBody>
      </p:sp>
      <p:sp>
        <p:nvSpPr>
          <p:cNvPr id="14" name="Rectangle 13">
            <a:extLst>
              <a:ext uri="{FF2B5EF4-FFF2-40B4-BE49-F238E27FC236}">
                <a16:creationId xmlns:a16="http://schemas.microsoft.com/office/drawing/2014/main" id="{124B41C6-4434-EE86-3DEE-E3BCEC09DB5D}"/>
              </a:ext>
            </a:extLst>
          </p:cNvPr>
          <p:cNvSpPr/>
          <p:nvPr/>
        </p:nvSpPr>
        <p:spPr>
          <a:xfrm>
            <a:off x="1079394" y="2316433"/>
            <a:ext cx="4432176" cy="553998"/>
          </a:xfrm>
          <a:prstGeom prst="rect">
            <a:avLst/>
          </a:prstGeom>
        </p:spPr>
        <p:txBody>
          <a:bodyPr wrap="square" lIns="0" tIns="0" rIns="0" bIns="0">
            <a:spAutoFit/>
          </a:bodyPr>
          <a:lstStyle/>
          <a:p>
            <a:pPr algn="ctr"/>
            <a:r>
              <a:rPr lang="en-US" i="1" dirty="0">
                <a:solidFill>
                  <a:srgbClr val="002060"/>
                </a:solidFill>
                <a:latin typeface="+mj-lt"/>
                <a:cs typeface="Segoe UI" panose="020B0502040204020203" pitchFamily="34" charset="0"/>
              </a:rPr>
              <a:t>Out of </a:t>
            </a:r>
            <a:r>
              <a:rPr lang="en-US" b="1" i="1" dirty="0">
                <a:solidFill>
                  <a:srgbClr val="002060"/>
                </a:solidFill>
                <a:latin typeface="+mj-lt"/>
                <a:cs typeface="Segoe UI" panose="020B0502040204020203" pitchFamily="34" charset="0"/>
              </a:rPr>
              <a:t>10,000</a:t>
            </a:r>
            <a:r>
              <a:rPr lang="en-US" i="1" dirty="0">
                <a:solidFill>
                  <a:srgbClr val="002060"/>
                </a:solidFill>
                <a:latin typeface="+mj-lt"/>
                <a:cs typeface="Segoe UI" panose="020B0502040204020203" pitchFamily="34" charset="0"/>
              </a:rPr>
              <a:t> people, </a:t>
            </a:r>
            <a:r>
              <a:rPr lang="en-US" b="1" i="1" dirty="0">
                <a:solidFill>
                  <a:srgbClr val="C00000"/>
                </a:solidFill>
                <a:latin typeface="+mj-lt"/>
                <a:cs typeface="Segoe UI" panose="020B0502040204020203" pitchFamily="34" charset="0"/>
              </a:rPr>
              <a:t>22%  (2238)</a:t>
            </a:r>
            <a:r>
              <a:rPr lang="en-US" b="1" i="1" dirty="0">
                <a:solidFill>
                  <a:srgbClr val="002060"/>
                </a:solidFill>
                <a:latin typeface="+mj-lt"/>
                <a:cs typeface="Segoe UI" panose="020B0502040204020203" pitchFamily="34" charset="0"/>
              </a:rPr>
              <a:t> </a:t>
            </a:r>
            <a:r>
              <a:rPr lang="en-US" i="1" dirty="0">
                <a:solidFill>
                  <a:srgbClr val="002060"/>
                </a:solidFill>
                <a:latin typeface="+mj-lt"/>
                <a:cs typeface="Segoe UI" panose="020B0502040204020203" pitchFamily="34" charset="0"/>
              </a:rPr>
              <a:t>of the people </a:t>
            </a:r>
            <a:r>
              <a:rPr lang="en-US" b="1" i="1" dirty="0">
                <a:solidFill>
                  <a:srgbClr val="002060"/>
                </a:solidFill>
                <a:latin typeface="+mj-lt"/>
                <a:cs typeface="Segoe UI" panose="020B0502040204020203" pitchFamily="34" charset="0"/>
              </a:rPr>
              <a:t>thinks</a:t>
            </a:r>
            <a:r>
              <a:rPr lang="en-US" i="1" dirty="0">
                <a:solidFill>
                  <a:srgbClr val="002060"/>
                </a:solidFill>
                <a:latin typeface="+mj-lt"/>
                <a:cs typeface="Segoe UI" panose="020B0502040204020203" pitchFamily="34" charset="0"/>
              </a:rPr>
              <a:t> that </a:t>
            </a:r>
            <a:r>
              <a:rPr lang="en-US" b="1" i="1" dirty="0">
                <a:solidFill>
                  <a:srgbClr val="002060"/>
                </a:solidFill>
                <a:latin typeface="+mj-lt"/>
                <a:cs typeface="Segoe UI" panose="020B0502040204020203" pitchFamily="34" charset="0"/>
              </a:rPr>
              <a:t>energy</a:t>
            </a:r>
            <a:r>
              <a:rPr lang="en-US" i="1" dirty="0">
                <a:solidFill>
                  <a:srgbClr val="002060"/>
                </a:solidFill>
                <a:latin typeface="+mj-lt"/>
                <a:cs typeface="Segoe UI" panose="020B0502040204020203" pitchFamily="34" charset="0"/>
              </a:rPr>
              <a:t> </a:t>
            </a:r>
            <a:r>
              <a:rPr lang="en-US" b="1" i="1" dirty="0">
                <a:solidFill>
                  <a:srgbClr val="002060"/>
                </a:solidFill>
                <a:latin typeface="+mj-lt"/>
                <a:cs typeface="Segoe UI" panose="020B0502040204020203" pitchFamily="34" charset="0"/>
              </a:rPr>
              <a:t>drinks</a:t>
            </a:r>
            <a:r>
              <a:rPr lang="en-US" i="1" dirty="0">
                <a:solidFill>
                  <a:srgbClr val="002060"/>
                </a:solidFill>
                <a:latin typeface="+mj-lt"/>
                <a:cs typeface="Segoe UI" panose="020B0502040204020203" pitchFamily="34" charset="0"/>
              </a:rPr>
              <a:t> are </a:t>
            </a:r>
            <a:r>
              <a:rPr lang="en-US" b="1" i="1" dirty="0">
                <a:solidFill>
                  <a:srgbClr val="C00000"/>
                </a:solidFill>
                <a:latin typeface="+mj-lt"/>
                <a:cs typeface="Segoe UI" panose="020B0502040204020203" pitchFamily="34" charset="0"/>
              </a:rPr>
              <a:t>dangerous</a:t>
            </a:r>
            <a:r>
              <a:rPr lang="en-US" i="1" dirty="0">
                <a:solidFill>
                  <a:srgbClr val="002060"/>
                </a:solidFill>
                <a:latin typeface="+mj-lt"/>
                <a:cs typeface="Segoe UI" panose="020B0502040204020203" pitchFamily="34" charset="0"/>
              </a:rPr>
              <a:t>.</a:t>
            </a:r>
          </a:p>
        </p:txBody>
      </p:sp>
      <p:pic>
        <p:nvPicPr>
          <p:cNvPr id="11" name="Picture 10">
            <a:extLst>
              <a:ext uri="{FF2B5EF4-FFF2-40B4-BE49-F238E27FC236}">
                <a16:creationId xmlns:a16="http://schemas.microsoft.com/office/drawing/2014/main" id="{8E89DB3A-2ECB-2C28-18CC-FDEBF1D67FCD}"/>
              </a:ext>
            </a:extLst>
          </p:cNvPr>
          <p:cNvPicPr>
            <a:picLocks noChangeAspect="1"/>
          </p:cNvPicPr>
          <p:nvPr/>
        </p:nvPicPr>
        <p:blipFill rotWithShape="1">
          <a:blip r:embed="rId2"/>
          <a:srcRect l="7294" t="19205" r="11445" b="14373"/>
          <a:stretch/>
        </p:blipFill>
        <p:spPr>
          <a:xfrm>
            <a:off x="493430" y="3691155"/>
            <a:ext cx="6223527" cy="2861452"/>
          </a:xfrm>
          <a:prstGeom prst="rect">
            <a:avLst/>
          </a:prstGeom>
        </p:spPr>
      </p:pic>
      <p:cxnSp>
        <p:nvCxnSpPr>
          <p:cNvPr id="13" name="Connector: Curved 12">
            <a:extLst>
              <a:ext uri="{FF2B5EF4-FFF2-40B4-BE49-F238E27FC236}">
                <a16:creationId xmlns:a16="http://schemas.microsoft.com/office/drawing/2014/main" id="{8BD9A5A8-50BE-D57D-400F-E77193AF3C89}"/>
              </a:ext>
            </a:extLst>
          </p:cNvPr>
          <p:cNvCxnSpPr>
            <a:cxnSpLocks/>
          </p:cNvCxnSpPr>
          <p:nvPr/>
        </p:nvCxnSpPr>
        <p:spPr>
          <a:xfrm rot="16200000" flipH="1">
            <a:off x="4953701" y="3057790"/>
            <a:ext cx="1157682" cy="914400"/>
          </a:xfrm>
          <a:prstGeom prst="curvedConnector3">
            <a:avLst>
              <a:gd name="adj1" fmla="val 50000"/>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75F4774D-0B2F-55DF-D4F0-4DC6BEA250A0}"/>
              </a:ext>
            </a:extLst>
          </p:cNvPr>
          <p:cNvPicPr>
            <a:picLocks noChangeAspect="1"/>
          </p:cNvPicPr>
          <p:nvPr/>
        </p:nvPicPr>
        <p:blipFill rotWithShape="1">
          <a:blip r:embed="rId3"/>
          <a:srcRect l="7294" t="24250" r="27339" b="9113"/>
          <a:stretch/>
        </p:blipFill>
        <p:spPr>
          <a:xfrm>
            <a:off x="6139841" y="1224196"/>
            <a:ext cx="5477772" cy="3141109"/>
          </a:xfrm>
          <a:prstGeom prst="rect">
            <a:avLst/>
          </a:prstGeom>
        </p:spPr>
      </p:pic>
      <p:sp>
        <p:nvSpPr>
          <p:cNvPr id="23" name="Rectangle 22">
            <a:extLst>
              <a:ext uri="{FF2B5EF4-FFF2-40B4-BE49-F238E27FC236}">
                <a16:creationId xmlns:a16="http://schemas.microsoft.com/office/drawing/2014/main" id="{7986F764-406B-2A39-232C-8DA673EB5325}"/>
              </a:ext>
            </a:extLst>
          </p:cNvPr>
          <p:cNvSpPr/>
          <p:nvPr/>
        </p:nvSpPr>
        <p:spPr>
          <a:xfrm>
            <a:off x="7165726" y="5102140"/>
            <a:ext cx="4432176" cy="615553"/>
          </a:xfrm>
          <a:prstGeom prst="rect">
            <a:avLst/>
          </a:prstGeom>
        </p:spPr>
        <p:txBody>
          <a:bodyPr wrap="square" lIns="0" tIns="0" rIns="0" bIns="0">
            <a:spAutoFit/>
          </a:bodyPr>
          <a:lstStyle/>
          <a:p>
            <a:pPr algn="ctr"/>
            <a:r>
              <a:rPr lang="en-US" sz="2000" i="1" dirty="0">
                <a:solidFill>
                  <a:srgbClr val="002060"/>
                </a:solidFill>
                <a:latin typeface="+mj-lt"/>
                <a:cs typeface="Segoe UI" panose="020B0502040204020203" pitchFamily="34" charset="0"/>
              </a:rPr>
              <a:t>One of the reason for </a:t>
            </a:r>
            <a:r>
              <a:rPr lang="en-US" sz="2000" b="1" i="1" dirty="0">
                <a:solidFill>
                  <a:srgbClr val="002060"/>
                </a:solidFill>
                <a:latin typeface="+mj-lt"/>
                <a:cs typeface="Segoe UI" panose="020B0502040204020203" pitchFamily="34" charset="0"/>
              </a:rPr>
              <a:t>not trying CodeX </a:t>
            </a:r>
            <a:r>
              <a:rPr lang="en-US" sz="2000" i="1" dirty="0">
                <a:solidFill>
                  <a:srgbClr val="002060"/>
                </a:solidFill>
                <a:latin typeface="+mj-lt"/>
                <a:cs typeface="Segoe UI" panose="020B0502040204020203" pitchFamily="34" charset="0"/>
              </a:rPr>
              <a:t>is </a:t>
            </a:r>
            <a:r>
              <a:rPr lang="en-US" sz="2000" b="1" i="1" dirty="0">
                <a:solidFill>
                  <a:srgbClr val="002060"/>
                </a:solidFill>
                <a:latin typeface="+mj-lt"/>
                <a:cs typeface="Segoe UI" panose="020B0502040204020203" pitchFamily="34" charset="0"/>
              </a:rPr>
              <a:t>Health Concern!</a:t>
            </a:r>
          </a:p>
        </p:txBody>
      </p:sp>
    </p:spTree>
    <p:extLst>
      <p:ext uri="{BB962C8B-B14F-4D97-AF65-F5344CB8AC3E}">
        <p14:creationId xmlns:p14="http://schemas.microsoft.com/office/powerpoint/2010/main" val="2353198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577896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Recommendations for CodeX</a:t>
            </a:r>
          </a:p>
        </p:txBody>
      </p:sp>
      <p:pic>
        <p:nvPicPr>
          <p:cNvPr id="3" name="Picture 2">
            <a:extLst>
              <a:ext uri="{FF2B5EF4-FFF2-40B4-BE49-F238E27FC236}">
                <a16:creationId xmlns:a16="http://schemas.microsoft.com/office/drawing/2014/main" id="{35F8AABF-3493-362A-59EC-E69AEF325EE0}"/>
              </a:ext>
            </a:extLst>
          </p:cNvPr>
          <p:cNvPicPr>
            <a:picLocks noChangeAspect="1"/>
          </p:cNvPicPr>
          <p:nvPr/>
        </p:nvPicPr>
        <p:blipFill rotWithShape="1">
          <a:blip r:embed="rId2"/>
          <a:srcRect l="6124" t="23364" r="10963" b="10704"/>
          <a:stretch/>
        </p:blipFill>
        <p:spPr>
          <a:xfrm>
            <a:off x="429291" y="3145872"/>
            <a:ext cx="7618020" cy="3407563"/>
          </a:xfrm>
          <a:prstGeom prst="rect">
            <a:avLst/>
          </a:prstGeom>
        </p:spPr>
      </p:pic>
      <p:sp>
        <p:nvSpPr>
          <p:cNvPr id="14" name="Rectangle 13">
            <a:extLst>
              <a:ext uri="{FF2B5EF4-FFF2-40B4-BE49-F238E27FC236}">
                <a16:creationId xmlns:a16="http://schemas.microsoft.com/office/drawing/2014/main" id="{124B41C6-4434-EE86-3DEE-E3BCEC09DB5D}"/>
              </a:ext>
            </a:extLst>
          </p:cNvPr>
          <p:cNvSpPr/>
          <p:nvPr/>
        </p:nvSpPr>
        <p:spPr>
          <a:xfrm>
            <a:off x="3048306" y="1640901"/>
            <a:ext cx="3402828" cy="1653875"/>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More</a:t>
            </a:r>
            <a:r>
              <a:rPr lang="en-US" i="1" dirty="0">
                <a:solidFill>
                  <a:srgbClr val="002060"/>
                </a:solidFill>
                <a:latin typeface="+mj-lt"/>
                <a:cs typeface="Segoe UI" panose="020B0502040204020203" pitchFamily="34" charset="0"/>
              </a:rPr>
              <a:t> then </a:t>
            </a:r>
          </a:p>
          <a:p>
            <a:pPr algn="ctr"/>
            <a:r>
              <a:rPr lang="en-US" sz="5400" b="1" i="1" dirty="0">
                <a:solidFill>
                  <a:srgbClr val="002060"/>
                </a:solidFill>
                <a:latin typeface="+mj-lt"/>
                <a:cs typeface="Segoe UI" panose="020B0502040204020203" pitchFamily="34" charset="0"/>
              </a:rPr>
              <a:t>49%</a:t>
            </a:r>
          </a:p>
          <a:p>
            <a:pPr algn="ctr"/>
            <a:r>
              <a:rPr lang="en-US" i="1" dirty="0">
                <a:solidFill>
                  <a:srgbClr val="002060"/>
                </a:solidFill>
                <a:latin typeface="+mj-lt"/>
                <a:cs typeface="Segoe UI" panose="020B0502040204020203" pitchFamily="34" charset="0"/>
              </a:rPr>
              <a:t>respondents are in the </a:t>
            </a:r>
            <a:r>
              <a:rPr lang="en-US" b="1" i="1" dirty="0">
                <a:solidFill>
                  <a:srgbClr val="002060"/>
                </a:solidFill>
                <a:latin typeface="+mj-lt"/>
                <a:cs typeface="Segoe UI" panose="020B0502040204020203" pitchFamily="34" charset="0"/>
              </a:rPr>
              <a:t>favor</a:t>
            </a:r>
            <a:r>
              <a:rPr lang="en-US" i="1" dirty="0">
                <a:solidFill>
                  <a:srgbClr val="002060"/>
                </a:solidFill>
                <a:latin typeface="+mj-lt"/>
                <a:cs typeface="Segoe UI" panose="020B0502040204020203" pitchFamily="34" charset="0"/>
              </a:rPr>
              <a:t> of adding </a:t>
            </a:r>
            <a:r>
              <a:rPr lang="en-US" b="1" i="1" dirty="0">
                <a:solidFill>
                  <a:srgbClr val="002060"/>
                </a:solidFill>
                <a:latin typeface="+mj-lt"/>
                <a:cs typeface="Segoe UI" panose="020B0502040204020203" pitchFamily="34" charset="0"/>
              </a:rPr>
              <a:t>natural/organic content!</a:t>
            </a:r>
          </a:p>
        </p:txBody>
      </p:sp>
      <p:sp>
        <p:nvSpPr>
          <p:cNvPr id="4" name="Rectangle 3">
            <a:extLst>
              <a:ext uri="{FF2B5EF4-FFF2-40B4-BE49-F238E27FC236}">
                <a16:creationId xmlns:a16="http://schemas.microsoft.com/office/drawing/2014/main" id="{A627C8CD-0FF1-7605-A431-BBBA73407D4A}"/>
              </a:ext>
            </a:extLst>
          </p:cNvPr>
          <p:cNvSpPr/>
          <p:nvPr/>
        </p:nvSpPr>
        <p:spPr>
          <a:xfrm>
            <a:off x="7466202" y="3767143"/>
            <a:ext cx="4446165" cy="830997"/>
          </a:xfrm>
          <a:prstGeom prst="rect">
            <a:avLst/>
          </a:prstGeom>
        </p:spPr>
        <p:txBody>
          <a:bodyPr wrap="square" lIns="0" tIns="0" rIns="0" bIns="0">
            <a:spAutoFit/>
          </a:bodyPr>
          <a:lstStyle/>
          <a:p>
            <a:pPr algn="ctr"/>
            <a:r>
              <a:rPr lang="en-US" i="1" dirty="0">
                <a:latin typeface="+mj-lt"/>
                <a:cs typeface="Segoe UI" panose="020B0502040204020203" pitchFamily="34" charset="0"/>
              </a:rPr>
              <a:t>Therefore, taking all the things into consideration, </a:t>
            </a:r>
            <a:r>
              <a:rPr lang="en-US" b="1" i="1" dirty="0">
                <a:latin typeface="+mj-lt"/>
                <a:cs typeface="Segoe UI" panose="020B0502040204020203" pitchFamily="34" charset="0"/>
              </a:rPr>
              <a:t>CodeX</a:t>
            </a:r>
            <a:r>
              <a:rPr lang="en-US" i="1" dirty="0">
                <a:latin typeface="+mj-lt"/>
                <a:cs typeface="Segoe UI" panose="020B0502040204020203" pitchFamily="34" charset="0"/>
              </a:rPr>
              <a:t> should try </a:t>
            </a:r>
            <a:r>
              <a:rPr lang="en-US" b="1" i="1" dirty="0">
                <a:latin typeface="+mj-lt"/>
                <a:cs typeface="Segoe UI" panose="020B0502040204020203" pitchFamily="34" charset="0"/>
              </a:rPr>
              <a:t>adding</a:t>
            </a:r>
            <a:r>
              <a:rPr lang="en-US" i="1" dirty="0">
                <a:latin typeface="+mj-lt"/>
                <a:cs typeface="Segoe UI" panose="020B0502040204020203" pitchFamily="34" charset="0"/>
              </a:rPr>
              <a:t> some </a:t>
            </a:r>
            <a:r>
              <a:rPr lang="en-US" b="1" i="1" dirty="0">
                <a:latin typeface="+mj-lt"/>
                <a:cs typeface="Segoe UI" panose="020B0502040204020203" pitchFamily="34" charset="0"/>
              </a:rPr>
              <a:t>natural/organic ingredient</a:t>
            </a:r>
            <a:r>
              <a:rPr lang="en-US" i="1" dirty="0">
                <a:latin typeface="+mj-lt"/>
                <a:cs typeface="Segoe UI" panose="020B0502040204020203" pitchFamily="34" charset="0"/>
              </a:rPr>
              <a:t> in the drinks!</a:t>
            </a:r>
          </a:p>
        </p:txBody>
      </p:sp>
    </p:spTree>
    <p:extLst>
      <p:ext uri="{BB962C8B-B14F-4D97-AF65-F5344CB8AC3E}">
        <p14:creationId xmlns:p14="http://schemas.microsoft.com/office/powerpoint/2010/main" val="1254167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577896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Recommendations for CodeX</a:t>
            </a:r>
          </a:p>
        </p:txBody>
      </p:sp>
      <p:sp>
        <p:nvSpPr>
          <p:cNvPr id="8" name="TextBox 7">
            <a:extLst>
              <a:ext uri="{FF2B5EF4-FFF2-40B4-BE49-F238E27FC236}">
                <a16:creationId xmlns:a16="http://schemas.microsoft.com/office/drawing/2014/main" id="{37D4D317-3594-1D47-76E0-AB7F8103E63B}"/>
              </a:ext>
            </a:extLst>
          </p:cNvPr>
          <p:cNvSpPr txBox="1"/>
          <p:nvPr/>
        </p:nvSpPr>
        <p:spPr>
          <a:xfrm>
            <a:off x="493430" y="1663061"/>
            <a:ext cx="3692676"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b. What should be the ideal price of our product?</a:t>
            </a:r>
          </a:p>
        </p:txBody>
      </p:sp>
      <p:pic>
        <p:nvPicPr>
          <p:cNvPr id="2" name="Picture 1">
            <a:extLst>
              <a:ext uri="{FF2B5EF4-FFF2-40B4-BE49-F238E27FC236}">
                <a16:creationId xmlns:a16="http://schemas.microsoft.com/office/drawing/2014/main" id="{1B7926C7-A4F5-B4C7-585F-E2D4F1D20832}"/>
              </a:ext>
            </a:extLst>
          </p:cNvPr>
          <p:cNvPicPr>
            <a:picLocks noChangeAspect="1"/>
          </p:cNvPicPr>
          <p:nvPr/>
        </p:nvPicPr>
        <p:blipFill rotWithShape="1">
          <a:blip r:embed="rId2"/>
          <a:srcRect l="7294" t="21407" r="11100" b="13027"/>
          <a:stretch/>
        </p:blipFill>
        <p:spPr>
          <a:xfrm>
            <a:off x="345456" y="3116510"/>
            <a:ext cx="7681300" cy="3471481"/>
          </a:xfrm>
          <a:prstGeom prst="rect">
            <a:avLst/>
          </a:prstGeom>
        </p:spPr>
      </p:pic>
      <p:sp>
        <p:nvSpPr>
          <p:cNvPr id="14" name="Rectangle 13">
            <a:extLst>
              <a:ext uri="{FF2B5EF4-FFF2-40B4-BE49-F238E27FC236}">
                <a16:creationId xmlns:a16="http://schemas.microsoft.com/office/drawing/2014/main" id="{124B41C6-4434-EE86-3DEE-E3BCEC09DB5D}"/>
              </a:ext>
            </a:extLst>
          </p:cNvPr>
          <p:cNvSpPr/>
          <p:nvPr/>
        </p:nvSpPr>
        <p:spPr>
          <a:xfrm>
            <a:off x="7304279" y="3744254"/>
            <a:ext cx="4432176" cy="1107996"/>
          </a:xfrm>
          <a:prstGeom prst="rect">
            <a:avLst/>
          </a:prstGeom>
        </p:spPr>
        <p:txBody>
          <a:bodyPr wrap="square" lIns="0" tIns="0" rIns="0" bIns="0">
            <a:spAutoFit/>
          </a:bodyPr>
          <a:lstStyle/>
          <a:p>
            <a:pPr algn="ctr"/>
            <a:r>
              <a:rPr lang="en-US" b="1" i="1" dirty="0">
                <a:latin typeface="+mj-lt"/>
                <a:cs typeface="Segoe UI" panose="020B0502040204020203" pitchFamily="34" charset="0"/>
              </a:rPr>
              <a:t>Ideal price </a:t>
            </a:r>
            <a:r>
              <a:rPr lang="en-US" i="1" dirty="0">
                <a:latin typeface="+mj-lt"/>
                <a:cs typeface="Segoe UI" panose="020B0502040204020203" pitchFamily="34" charset="0"/>
              </a:rPr>
              <a:t>should be </a:t>
            </a:r>
            <a:r>
              <a:rPr lang="en-US" b="1" i="1" dirty="0">
                <a:latin typeface="+mj-lt"/>
                <a:cs typeface="Segoe UI" panose="020B0502040204020203" pitchFamily="34" charset="0"/>
              </a:rPr>
              <a:t>Rs. 50-60</a:t>
            </a:r>
            <a:r>
              <a:rPr lang="en-US" i="1" dirty="0">
                <a:latin typeface="+mj-lt"/>
                <a:cs typeface="Segoe UI" panose="020B0502040204020203" pitchFamily="34" charset="0"/>
              </a:rPr>
              <a:t>. </a:t>
            </a:r>
          </a:p>
          <a:p>
            <a:pPr algn="ctr"/>
            <a:r>
              <a:rPr lang="en-US" i="1" dirty="0">
                <a:latin typeface="+mj-lt"/>
                <a:cs typeface="Segoe UI" panose="020B0502040204020203" pitchFamily="34" charset="0"/>
              </a:rPr>
              <a:t>Also, they should try </a:t>
            </a:r>
            <a:r>
              <a:rPr lang="en-US" b="1" i="1" dirty="0">
                <a:latin typeface="+mj-lt"/>
                <a:cs typeface="Segoe UI" panose="020B0502040204020203" pitchFamily="34" charset="0"/>
              </a:rPr>
              <a:t>different quantities</a:t>
            </a:r>
            <a:r>
              <a:rPr lang="en-US" i="1" dirty="0">
                <a:latin typeface="+mj-lt"/>
                <a:cs typeface="Segoe UI" panose="020B0502040204020203" pitchFamily="34" charset="0"/>
              </a:rPr>
              <a:t> for </a:t>
            </a:r>
            <a:r>
              <a:rPr lang="en-US" b="1" i="1" dirty="0">
                <a:latin typeface="+mj-lt"/>
                <a:cs typeface="Segoe UI" panose="020B0502040204020203" pitchFamily="34" charset="0"/>
              </a:rPr>
              <a:t>packaging</a:t>
            </a:r>
            <a:r>
              <a:rPr lang="en-US" i="1" dirty="0">
                <a:latin typeface="+mj-lt"/>
                <a:cs typeface="Segoe UI" panose="020B0502040204020203" pitchFamily="34" charset="0"/>
              </a:rPr>
              <a:t> like 500ml, 300ml and so on with the </a:t>
            </a:r>
            <a:r>
              <a:rPr lang="en-US" b="1" i="1" dirty="0">
                <a:latin typeface="+mj-lt"/>
                <a:cs typeface="Segoe UI" panose="020B0502040204020203" pitchFamily="34" charset="0"/>
              </a:rPr>
              <a:t>max price </a:t>
            </a:r>
            <a:r>
              <a:rPr lang="en-US" i="1" dirty="0">
                <a:latin typeface="+mj-lt"/>
                <a:cs typeface="Segoe UI" panose="020B0502040204020203" pitchFamily="34" charset="0"/>
              </a:rPr>
              <a:t>between </a:t>
            </a:r>
            <a:r>
              <a:rPr lang="en-US" b="1" i="1" dirty="0">
                <a:latin typeface="+mj-lt"/>
                <a:cs typeface="Segoe UI" panose="020B0502040204020203" pitchFamily="34" charset="0"/>
              </a:rPr>
              <a:t>Rs. 50-60.</a:t>
            </a:r>
          </a:p>
        </p:txBody>
      </p:sp>
      <p:sp>
        <p:nvSpPr>
          <p:cNvPr id="3" name="Rectangle 2">
            <a:extLst>
              <a:ext uri="{FF2B5EF4-FFF2-40B4-BE49-F238E27FC236}">
                <a16:creationId xmlns:a16="http://schemas.microsoft.com/office/drawing/2014/main" id="{B10399AA-0B50-B267-B45C-B2147CE01579}"/>
              </a:ext>
            </a:extLst>
          </p:cNvPr>
          <p:cNvSpPr/>
          <p:nvPr/>
        </p:nvSpPr>
        <p:spPr>
          <a:xfrm>
            <a:off x="4186106" y="2476040"/>
            <a:ext cx="2903351" cy="553998"/>
          </a:xfrm>
          <a:prstGeom prst="rect">
            <a:avLst/>
          </a:prstGeom>
        </p:spPr>
        <p:txBody>
          <a:bodyPr wrap="square" lIns="0" tIns="0" rIns="0" bIns="0">
            <a:spAutoFit/>
          </a:bodyPr>
          <a:lstStyle/>
          <a:p>
            <a:pPr algn="ctr"/>
            <a:r>
              <a:rPr lang="en-US" i="1" dirty="0">
                <a:solidFill>
                  <a:srgbClr val="002060"/>
                </a:solidFill>
                <a:latin typeface="+mj-lt"/>
                <a:cs typeface="Segoe UI" panose="020B0502040204020203" pitchFamily="34" charset="0"/>
              </a:rPr>
              <a:t>The </a:t>
            </a:r>
            <a:r>
              <a:rPr lang="en-US" b="1" i="1" dirty="0">
                <a:solidFill>
                  <a:srgbClr val="002060"/>
                </a:solidFill>
                <a:latin typeface="+mj-lt"/>
                <a:cs typeface="Segoe UI" panose="020B0502040204020203" pitchFamily="34" charset="0"/>
              </a:rPr>
              <a:t>19-35</a:t>
            </a:r>
            <a:r>
              <a:rPr lang="en-US" i="1" dirty="0">
                <a:solidFill>
                  <a:srgbClr val="002060"/>
                </a:solidFill>
                <a:latin typeface="+mj-lt"/>
                <a:cs typeface="Segoe UI" panose="020B0502040204020203" pitchFamily="34" charset="0"/>
              </a:rPr>
              <a:t> is the </a:t>
            </a:r>
            <a:r>
              <a:rPr lang="en-US" b="1" i="1" dirty="0">
                <a:solidFill>
                  <a:srgbClr val="002060"/>
                </a:solidFill>
                <a:latin typeface="+mj-lt"/>
                <a:cs typeface="Segoe UI" panose="020B0502040204020203" pitchFamily="34" charset="0"/>
              </a:rPr>
              <a:t>age group </a:t>
            </a:r>
            <a:r>
              <a:rPr lang="en-US" i="1" dirty="0">
                <a:solidFill>
                  <a:srgbClr val="002060"/>
                </a:solidFill>
                <a:latin typeface="+mj-lt"/>
                <a:cs typeface="Segoe UI" panose="020B0502040204020203" pitchFamily="34" charset="0"/>
              </a:rPr>
              <a:t>that </a:t>
            </a:r>
            <a:r>
              <a:rPr lang="en-US" b="1" i="1" dirty="0">
                <a:solidFill>
                  <a:srgbClr val="002060"/>
                </a:solidFill>
                <a:latin typeface="+mj-lt"/>
                <a:cs typeface="Segoe UI" panose="020B0502040204020203" pitchFamily="34" charset="0"/>
              </a:rPr>
              <a:t>prefers</a:t>
            </a:r>
            <a:r>
              <a:rPr lang="en-US" i="1" dirty="0">
                <a:solidFill>
                  <a:srgbClr val="002060"/>
                </a:solidFill>
                <a:latin typeface="+mj-lt"/>
                <a:cs typeface="Segoe UI" panose="020B0502040204020203" pitchFamily="34" charset="0"/>
              </a:rPr>
              <a:t> taking </a:t>
            </a:r>
            <a:r>
              <a:rPr lang="en-US" b="1" i="1" dirty="0">
                <a:solidFill>
                  <a:srgbClr val="002060"/>
                </a:solidFill>
                <a:latin typeface="+mj-lt"/>
                <a:cs typeface="Segoe UI" panose="020B0502040204020203" pitchFamily="34" charset="0"/>
              </a:rPr>
              <a:t>energy drinks.</a:t>
            </a:r>
          </a:p>
        </p:txBody>
      </p:sp>
    </p:spTree>
    <p:extLst>
      <p:ext uri="{BB962C8B-B14F-4D97-AF65-F5344CB8AC3E}">
        <p14:creationId xmlns:p14="http://schemas.microsoft.com/office/powerpoint/2010/main" val="2354974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9233431-F523-7A6E-D930-E95105F0CC69}"/>
              </a:ext>
              <a:ext uri="{C183D7F6-B498-43B3-948B-1728B52AA6E4}">
                <adec:decorative xmlns:adec="http://schemas.microsoft.com/office/drawing/2017/decorative" val="1"/>
              </a:ext>
            </a:extLst>
          </p:cNvPr>
          <p:cNvSpPr/>
          <p:nvPr/>
        </p:nvSpPr>
        <p:spPr>
          <a:xfrm>
            <a:off x="-258942" y="-75503"/>
            <a:ext cx="12450942" cy="693350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3FD078E-2D4D-CE81-D296-0F4935CADE98}"/>
              </a:ext>
              <a:ext uri="{C183D7F6-B498-43B3-948B-1728B52AA6E4}">
                <adec:decorative xmlns:adec="http://schemas.microsoft.com/office/drawing/2017/decorative" val="1"/>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258942" y="-75504"/>
            <a:ext cx="12422979" cy="6933503"/>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577896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Recommendations for CodeX</a:t>
            </a:r>
          </a:p>
        </p:txBody>
      </p:sp>
      <p:sp>
        <p:nvSpPr>
          <p:cNvPr id="8" name="TextBox 7">
            <a:extLst>
              <a:ext uri="{FF2B5EF4-FFF2-40B4-BE49-F238E27FC236}">
                <a16:creationId xmlns:a16="http://schemas.microsoft.com/office/drawing/2014/main" id="{37D4D317-3594-1D47-76E0-AB7F8103E63B}"/>
              </a:ext>
            </a:extLst>
          </p:cNvPr>
          <p:cNvSpPr txBox="1"/>
          <p:nvPr/>
        </p:nvSpPr>
        <p:spPr>
          <a:xfrm>
            <a:off x="493430" y="1663061"/>
            <a:ext cx="5454364"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c. What kind of marketing campaigns, offers, and discounts we can run?</a:t>
            </a:r>
          </a:p>
        </p:txBody>
      </p:sp>
      <p:sp>
        <p:nvSpPr>
          <p:cNvPr id="14" name="Rectangle 13">
            <a:extLst>
              <a:ext uri="{FF2B5EF4-FFF2-40B4-BE49-F238E27FC236}">
                <a16:creationId xmlns:a16="http://schemas.microsoft.com/office/drawing/2014/main" id="{124B41C6-4434-EE86-3DEE-E3BCEC09DB5D}"/>
              </a:ext>
            </a:extLst>
          </p:cNvPr>
          <p:cNvSpPr/>
          <p:nvPr/>
        </p:nvSpPr>
        <p:spPr>
          <a:xfrm>
            <a:off x="725519" y="2410405"/>
            <a:ext cx="10444550" cy="3323987"/>
          </a:xfrm>
          <a:prstGeom prst="rect">
            <a:avLst/>
          </a:prstGeom>
        </p:spPr>
        <p:txBody>
          <a:bodyPr wrap="square" lIns="0" tIns="0" rIns="0" bIns="0">
            <a:spAutoFit/>
          </a:bodyPr>
          <a:lstStyle/>
          <a:p>
            <a:pPr marL="285750" indent="-285750">
              <a:buFont typeface="Arial" panose="020B0604020202020204" pitchFamily="34" charset="0"/>
              <a:buChar char="•"/>
            </a:pPr>
            <a:r>
              <a:rPr lang="en-US" i="1" dirty="0">
                <a:latin typeface="+mj-lt"/>
                <a:cs typeface="Segoe UI" panose="020B0502040204020203" pitchFamily="34" charset="0"/>
              </a:rPr>
              <a:t>Company should try </a:t>
            </a:r>
            <a:r>
              <a:rPr lang="en-US" b="1" i="1" dirty="0">
                <a:latin typeface="+mj-lt"/>
                <a:cs typeface="Segoe UI" panose="020B0502040204020203" pitchFamily="34" charset="0"/>
              </a:rPr>
              <a:t>sponsorship deals </a:t>
            </a:r>
            <a:r>
              <a:rPr lang="en-US" i="1" dirty="0">
                <a:latin typeface="+mj-lt"/>
                <a:cs typeface="Segoe UI" panose="020B0502040204020203" pitchFamily="34" charset="0"/>
              </a:rPr>
              <a:t>for the </a:t>
            </a:r>
            <a:r>
              <a:rPr lang="en-US" b="1" i="1" dirty="0">
                <a:latin typeface="+mj-lt"/>
                <a:cs typeface="Segoe UI" panose="020B0502040204020203" pitchFamily="34" charset="0"/>
              </a:rPr>
              <a:t>sports events </a:t>
            </a:r>
            <a:r>
              <a:rPr lang="en-US" i="1" dirty="0">
                <a:latin typeface="+mj-lt"/>
                <a:cs typeface="Segoe UI" panose="020B0502040204020203" pitchFamily="34" charset="0"/>
              </a:rPr>
              <a:t>and </a:t>
            </a:r>
            <a:r>
              <a:rPr lang="en-US" b="1" i="1" dirty="0">
                <a:latin typeface="+mj-lt"/>
                <a:cs typeface="Segoe UI" panose="020B0502040204020203" pitchFamily="34" charset="0"/>
              </a:rPr>
              <a:t>body building events </a:t>
            </a:r>
            <a:r>
              <a:rPr lang="en-US" i="1" dirty="0">
                <a:latin typeface="+mj-lt"/>
                <a:cs typeface="Segoe UI" panose="020B0502040204020203" pitchFamily="34" charset="0"/>
              </a:rPr>
              <a:t>especially </a:t>
            </a:r>
            <a:r>
              <a:rPr lang="en-US" b="1" i="1" dirty="0">
                <a:latin typeface="+mj-lt"/>
                <a:cs typeface="Segoe UI" panose="020B0502040204020203" pitchFamily="34" charset="0"/>
              </a:rPr>
              <a:t>cricket</a:t>
            </a:r>
            <a:r>
              <a:rPr lang="en-US" i="1" dirty="0">
                <a:latin typeface="+mj-lt"/>
                <a:cs typeface="Segoe UI" panose="020B0502040204020203" pitchFamily="34" charset="0"/>
              </a:rPr>
              <a:t> and </a:t>
            </a:r>
            <a:r>
              <a:rPr lang="en-US" b="1" i="1" dirty="0">
                <a:latin typeface="+mj-lt"/>
                <a:cs typeface="Segoe UI" panose="020B0502040204020203" pitchFamily="34" charset="0"/>
              </a:rPr>
              <a:t>IBBFF</a:t>
            </a:r>
            <a:r>
              <a:rPr lang="en-US" i="1" dirty="0">
                <a:latin typeface="+mj-lt"/>
                <a:cs typeface="Segoe UI" panose="020B0502040204020203" pitchFamily="34" charset="0"/>
              </a:rPr>
              <a:t> for India and should advertise as much as possible. </a:t>
            </a:r>
          </a:p>
          <a:p>
            <a:pPr marL="285750" indent="-285750">
              <a:buFont typeface="Arial" panose="020B0604020202020204" pitchFamily="34" charset="0"/>
              <a:buChar char="•"/>
            </a:pPr>
            <a:r>
              <a:rPr lang="en-US" i="1" dirty="0">
                <a:solidFill>
                  <a:srgbClr val="000000"/>
                </a:solidFill>
                <a:effectLst/>
                <a:latin typeface="+mj-lt"/>
              </a:rPr>
              <a:t>Since </a:t>
            </a:r>
            <a:r>
              <a:rPr lang="en-US" b="1" i="1" dirty="0">
                <a:solidFill>
                  <a:srgbClr val="000000"/>
                </a:solidFill>
                <a:latin typeface="+mj-lt"/>
              </a:rPr>
              <a:t>O</a:t>
            </a:r>
            <a:r>
              <a:rPr lang="en-US" b="1" i="1" dirty="0">
                <a:solidFill>
                  <a:srgbClr val="000000"/>
                </a:solidFill>
                <a:effectLst/>
                <a:latin typeface="+mj-lt"/>
              </a:rPr>
              <a:t>nline </a:t>
            </a:r>
            <a:r>
              <a:rPr lang="en-US" b="1" i="1" dirty="0">
                <a:solidFill>
                  <a:srgbClr val="000000"/>
                </a:solidFill>
                <a:latin typeface="+mj-lt"/>
              </a:rPr>
              <a:t>A</a:t>
            </a:r>
            <a:r>
              <a:rPr lang="en-US" b="1" i="1" dirty="0">
                <a:solidFill>
                  <a:srgbClr val="000000"/>
                </a:solidFill>
                <a:effectLst/>
                <a:latin typeface="+mj-lt"/>
              </a:rPr>
              <a:t>ds </a:t>
            </a:r>
            <a:r>
              <a:rPr lang="en-US" i="1" dirty="0">
                <a:solidFill>
                  <a:srgbClr val="000000"/>
                </a:solidFill>
                <a:effectLst/>
                <a:latin typeface="+mj-lt"/>
              </a:rPr>
              <a:t>and </a:t>
            </a:r>
            <a:r>
              <a:rPr lang="en-US" b="1" i="1" dirty="0">
                <a:solidFill>
                  <a:srgbClr val="000000"/>
                </a:solidFill>
                <a:latin typeface="+mj-lt"/>
              </a:rPr>
              <a:t>TV c</a:t>
            </a:r>
            <a:r>
              <a:rPr lang="en-US" b="1" i="1" dirty="0">
                <a:solidFill>
                  <a:srgbClr val="000000"/>
                </a:solidFill>
                <a:effectLst/>
                <a:latin typeface="+mj-lt"/>
              </a:rPr>
              <a:t>ommercials </a:t>
            </a:r>
            <a:r>
              <a:rPr lang="en-US" i="1" dirty="0">
                <a:solidFill>
                  <a:srgbClr val="000000"/>
                </a:solidFill>
                <a:effectLst/>
                <a:latin typeface="+mj-lt"/>
              </a:rPr>
              <a:t>are the most known marketing channels, </a:t>
            </a:r>
            <a:r>
              <a:rPr lang="en-US" b="1" i="1" dirty="0">
                <a:solidFill>
                  <a:srgbClr val="000000"/>
                </a:solidFill>
                <a:effectLst/>
                <a:latin typeface="+mj-lt"/>
              </a:rPr>
              <a:t>Facebook</a:t>
            </a:r>
            <a:r>
              <a:rPr lang="en-US" i="1" dirty="0">
                <a:solidFill>
                  <a:srgbClr val="000000"/>
                </a:solidFill>
                <a:effectLst/>
                <a:latin typeface="+mj-lt"/>
              </a:rPr>
              <a:t> (Online Ads) and </a:t>
            </a:r>
            <a:r>
              <a:rPr lang="en-US" b="1" i="1" dirty="0">
                <a:solidFill>
                  <a:srgbClr val="000000"/>
                </a:solidFill>
                <a:effectLst/>
                <a:latin typeface="+mj-lt"/>
              </a:rPr>
              <a:t>Star or Sony Entertainment Channels</a:t>
            </a:r>
            <a:r>
              <a:rPr lang="en-US" i="1" dirty="0">
                <a:solidFill>
                  <a:srgbClr val="000000"/>
                </a:solidFill>
                <a:effectLst/>
                <a:latin typeface="+mj-lt"/>
              </a:rPr>
              <a:t>(TV commercials) can be used to </a:t>
            </a:r>
            <a:r>
              <a:rPr lang="en-US" b="1" i="1" dirty="0">
                <a:solidFill>
                  <a:srgbClr val="000000"/>
                </a:solidFill>
                <a:effectLst/>
                <a:latin typeface="+mj-lt"/>
              </a:rPr>
              <a:t>increase</a:t>
            </a:r>
            <a:r>
              <a:rPr lang="en-US" i="1" dirty="0">
                <a:solidFill>
                  <a:srgbClr val="000000"/>
                </a:solidFill>
                <a:effectLst/>
                <a:latin typeface="+mj-lt"/>
              </a:rPr>
              <a:t> the </a:t>
            </a:r>
            <a:r>
              <a:rPr lang="en-US" b="1" i="1" dirty="0">
                <a:solidFill>
                  <a:srgbClr val="000000"/>
                </a:solidFill>
                <a:effectLst/>
                <a:latin typeface="+mj-lt"/>
              </a:rPr>
              <a:t>marketing</a:t>
            </a:r>
            <a:r>
              <a:rPr lang="en-US" i="1" dirty="0">
                <a:solidFill>
                  <a:srgbClr val="000000"/>
                </a:solidFill>
                <a:effectLst/>
                <a:latin typeface="+mj-lt"/>
              </a:rPr>
              <a:t>. </a:t>
            </a:r>
          </a:p>
          <a:p>
            <a:pPr marL="285750" indent="-285750">
              <a:buFont typeface="Arial" panose="020B0604020202020204" pitchFamily="34" charset="0"/>
              <a:buChar char="•"/>
            </a:pPr>
            <a:r>
              <a:rPr lang="en-US" i="1" dirty="0">
                <a:solidFill>
                  <a:srgbClr val="000000"/>
                </a:solidFill>
                <a:effectLst/>
                <a:latin typeface="+mj-lt"/>
              </a:rPr>
              <a:t>Different flavors such as </a:t>
            </a:r>
            <a:r>
              <a:rPr lang="en-US" b="1" i="1" dirty="0">
                <a:solidFill>
                  <a:srgbClr val="000000"/>
                </a:solidFill>
                <a:effectLst/>
                <a:latin typeface="+mj-lt"/>
              </a:rPr>
              <a:t>orange, grape, apple, </a:t>
            </a:r>
            <a:r>
              <a:rPr lang="en-US" i="1" dirty="0">
                <a:solidFill>
                  <a:srgbClr val="000000"/>
                </a:solidFill>
                <a:effectLst/>
                <a:latin typeface="+mj-lt"/>
              </a:rPr>
              <a:t>and</a:t>
            </a:r>
            <a:r>
              <a:rPr lang="en-US" b="1" i="1" dirty="0">
                <a:solidFill>
                  <a:srgbClr val="000000"/>
                </a:solidFill>
                <a:effectLst/>
                <a:latin typeface="+mj-lt"/>
              </a:rPr>
              <a:t> lemon </a:t>
            </a:r>
            <a:r>
              <a:rPr lang="en-US" i="1" dirty="0">
                <a:solidFill>
                  <a:srgbClr val="000000"/>
                </a:solidFill>
                <a:effectLst/>
                <a:latin typeface="+mj-lt"/>
              </a:rPr>
              <a:t>are all popular choices, and different combinations of </a:t>
            </a:r>
            <a:r>
              <a:rPr lang="en-US" b="1" i="1" dirty="0">
                <a:solidFill>
                  <a:srgbClr val="000000"/>
                </a:solidFill>
                <a:effectLst/>
                <a:latin typeface="+mj-lt"/>
              </a:rPr>
              <a:t>citrus</a:t>
            </a:r>
            <a:r>
              <a:rPr lang="en-US" i="1" dirty="0">
                <a:solidFill>
                  <a:srgbClr val="000000"/>
                </a:solidFill>
                <a:effectLst/>
                <a:latin typeface="+mj-lt"/>
              </a:rPr>
              <a:t> and </a:t>
            </a:r>
            <a:r>
              <a:rPr lang="en-US" b="1" i="1" dirty="0">
                <a:solidFill>
                  <a:srgbClr val="000000"/>
                </a:solidFill>
                <a:effectLst/>
                <a:latin typeface="+mj-lt"/>
              </a:rPr>
              <a:t>tropical flavors </a:t>
            </a:r>
            <a:r>
              <a:rPr lang="en-US" i="1" dirty="0">
                <a:solidFill>
                  <a:srgbClr val="000000"/>
                </a:solidFill>
                <a:effectLst/>
                <a:latin typeface="+mj-lt"/>
              </a:rPr>
              <a:t>like </a:t>
            </a:r>
            <a:r>
              <a:rPr lang="en-US" b="1" i="1" dirty="0">
                <a:solidFill>
                  <a:srgbClr val="000000"/>
                </a:solidFill>
                <a:effectLst/>
                <a:latin typeface="+mj-lt"/>
              </a:rPr>
              <a:t>Mango Essence Natural</a:t>
            </a:r>
            <a:r>
              <a:rPr lang="en-US" i="1" dirty="0">
                <a:solidFill>
                  <a:srgbClr val="000000"/>
                </a:solidFill>
                <a:effectLst/>
                <a:latin typeface="+mj-lt"/>
              </a:rPr>
              <a:t> and </a:t>
            </a:r>
            <a:r>
              <a:rPr lang="en-US" b="1" i="1" dirty="0">
                <a:solidFill>
                  <a:srgbClr val="000000"/>
                </a:solidFill>
                <a:effectLst/>
                <a:latin typeface="+mj-lt"/>
              </a:rPr>
              <a:t>Guava Flavor Natural </a:t>
            </a:r>
            <a:r>
              <a:rPr lang="en-US" i="1" dirty="0">
                <a:solidFill>
                  <a:srgbClr val="000000"/>
                </a:solidFill>
                <a:effectLst/>
                <a:latin typeface="+mj-lt"/>
              </a:rPr>
              <a:t>can produce fresh, sweet, and light flavors that create the </a:t>
            </a:r>
            <a:r>
              <a:rPr lang="en-US" b="1" i="1" dirty="0">
                <a:solidFill>
                  <a:srgbClr val="000000"/>
                </a:solidFill>
                <a:effectLst/>
                <a:latin typeface="+mj-lt"/>
              </a:rPr>
              <a:t>right mood </a:t>
            </a:r>
            <a:r>
              <a:rPr lang="en-US" i="1" dirty="0">
                <a:solidFill>
                  <a:srgbClr val="000000"/>
                </a:solidFill>
                <a:effectLst/>
                <a:latin typeface="+mj-lt"/>
              </a:rPr>
              <a:t>for an </a:t>
            </a:r>
            <a:r>
              <a:rPr lang="en-US" b="1" i="1" dirty="0">
                <a:solidFill>
                  <a:srgbClr val="000000"/>
                </a:solidFill>
                <a:effectLst/>
                <a:latin typeface="+mj-lt"/>
              </a:rPr>
              <a:t>energy drink </a:t>
            </a:r>
            <a:r>
              <a:rPr lang="en-US" i="1" dirty="0">
                <a:solidFill>
                  <a:srgbClr val="000000"/>
                </a:solidFill>
                <a:effectLst/>
                <a:latin typeface="+mj-lt"/>
              </a:rPr>
              <a:t>meant to help </a:t>
            </a:r>
            <a:r>
              <a:rPr lang="en-US" b="1" i="1" dirty="0">
                <a:solidFill>
                  <a:srgbClr val="000000"/>
                </a:solidFill>
                <a:effectLst/>
                <a:latin typeface="+mj-lt"/>
              </a:rPr>
              <a:t>energize</a:t>
            </a:r>
            <a:r>
              <a:rPr lang="en-US" i="1" dirty="0">
                <a:solidFill>
                  <a:srgbClr val="000000"/>
                </a:solidFill>
                <a:effectLst/>
                <a:latin typeface="+mj-lt"/>
              </a:rPr>
              <a:t> a consumer.</a:t>
            </a:r>
          </a:p>
          <a:p>
            <a:pPr marL="285750" indent="-285750">
              <a:buFont typeface="Arial" panose="020B0604020202020204" pitchFamily="34" charset="0"/>
              <a:buChar char="•"/>
            </a:pPr>
            <a:r>
              <a:rPr lang="en-US" b="1" i="1" dirty="0">
                <a:solidFill>
                  <a:srgbClr val="000000"/>
                </a:solidFill>
                <a:effectLst/>
                <a:latin typeface="+mj-lt"/>
              </a:rPr>
              <a:t>Ownership of teams</a:t>
            </a:r>
            <a:r>
              <a:rPr lang="en-US" i="1" dirty="0">
                <a:solidFill>
                  <a:srgbClr val="000000"/>
                </a:solidFill>
                <a:effectLst/>
                <a:latin typeface="+mj-lt"/>
              </a:rPr>
              <a:t>, </a:t>
            </a:r>
            <a:r>
              <a:rPr lang="en-US" b="1" i="1" dirty="0">
                <a:solidFill>
                  <a:srgbClr val="000000"/>
                </a:solidFill>
                <a:effectLst/>
                <a:latin typeface="+mj-lt"/>
              </a:rPr>
              <a:t>sports events </a:t>
            </a:r>
            <a:r>
              <a:rPr lang="en-US" i="1" dirty="0">
                <a:solidFill>
                  <a:srgbClr val="000000"/>
                </a:solidFill>
                <a:effectLst/>
                <a:latin typeface="+mj-lt"/>
              </a:rPr>
              <a:t>and </a:t>
            </a:r>
            <a:r>
              <a:rPr lang="en-US" b="1" i="1" dirty="0">
                <a:solidFill>
                  <a:srgbClr val="000000"/>
                </a:solidFill>
                <a:effectLst/>
                <a:latin typeface="+mj-lt"/>
              </a:rPr>
              <a:t>stunt events </a:t>
            </a:r>
            <a:r>
              <a:rPr lang="en-US" i="1" dirty="0">
                <a:solidFill>
                  <a:srgbClr val="000000"/>
                </a:solidFill>
                <a:effectLst/>
                <a:latin typeface="+mj-lt"/>
              </a:rPr>
              <a:t>or </a:t>
            </a:r>
            <a:r>
              <a:rPr lang="en-US" b="1" i="1" dirty="0">
                <a:solidFill>
                  <a:srgbClr val="000000"/>
                </a:solidFill>
                <a:effectLst/>
                <a:latin typeface="+mj-lt"/>
              </a:rPr>
              <a:t>bike racing </a:t>
            </a:r>
            <a:r>
              <a:rPr lang="en-US" i="1" dirty="0">
                <a:solidFill>
                  <a:srgbClr val="000000"/>
                </a:solidFill>
                <a:effectLst/>
                <a:latin typeface="+mj-lt"/>
              </a:rPr>
              <a:t>can be organized. </a:t>
            </a:r>
          </a:p>
          <a:p>
            <a:pPr marL="285750" indent="-285750">
              <a:buFont typeface="Arial" panose="020B0604020202020204" pitchFamily="34" charset="0"/>
              <a:buChar char="•"/>
            </a:pPr>
            <a:r>
              <a:rPr lang="en-US" i="1" dirty="0">
                <a:solidFill>
                  <a:srgbClr val="000000"/>
                </a:solidFill>
                <a:effectLst/>
                <a:latin typeface="+mj-lt"/>
              </a:rPr>
              <a:t>Also, should try for some </a:t>
            </a:r>
            <a:r>
              <a:rPr lang="en-US" b="1" i="1" dirty="0">
                <a:solidFill>
                  <a:srgbClr val="000000"/>
                </a:solidFill>
                <a:effectLst/>
                <a:latin typeface="+mj-lt"/>
              </a:rPr>
              <a:t>slogan</a:t>
            </a:r>
            <a:r>
              <a:rPr lang="en-US" i="1" dirty="0">
                <a:solidFill>
                  <a:srgbClr val="000000"/>
                </a:solidFill>
                <a:effectLst/>
                <a:latin typeface="+mj-lt"/>
              </a:rPr>
              <a:t> which tends to </a:t>
            </a:r>
            <a:r>
              <a:rPr lang="en-US" b="1" i="1" dirty="0">
                <a:solidFill>
                  <a:srgbClr val="000000"/>
                </a:solidFill>
                <a:effectLst/>
                <a:latin typeface="+mj-lt"/>
              </a:rPr>
              <a:t>attract</a:t>
            </a:r>
            <a:r>
              <a:rPr lang="en-US" i="1" dirty="0">
                <a:solidFill>
                  <a:srgbClr val="000000"/>
                </a:solidFill>
                <a:effectLst/>
                <a:latin typeface="+mj-lt"/>
              </a:rPr>
              <a:t> many customers, like “</a:t>
            </a:r>
            <a:r>
              <a:rPr lang="en-US" b="1" i="1" dirty="0">
                <a:solidFill>
                  <a:srgbClr val="000000"/>
                </a:solidFill>
                <a:effectLst/>
                <a:latin typeface="+mj-lt"/>
              </a:rPr>
              <a:t>red bull gives you wings</a:t>
            </a:r>
            <a:r>
              <a:rPr lang="en-US" i="1" dirty="0">
                <a:solidFill>
                  <a:srgbClr val="000000"/>
                </a:solidFill>
                <a:effectLst/>
                <a:latin typeface="+mj-lt"/>
              </a:rPr>
              <a:t>” slogan.</a:t>
            </a:r>
          </a:p>
          <a:p>
            <a:pPr marL="285750" indent="-285750">
              <a:buFont typeface="Arial" panose="020B0604020202020204" pitchFamily="34" charset="0"/>
              <a:buChar char="•"/>
            </a:pPr>
            <a:r>
              <a:rPr lang="en-US" i="1" dirty="0">
                <a:solidFill>
                  <a:srgbClr val="000000"/>
                </a:solidFill>
                <a:latin typeface="+mj-lt"/>
              </a:rPr>
              <a:t>S</a:t>
            </a:r>
            <a:r>
              <a:rPr lang="en-US" i="1" dirty="0">
                <a:solidFill>
                  <a:srgbClr val="000000"/>
                </a:solidFill>
                <a:effectLst/>
                <a:latin typeface="+mj-lt"/>
              </a:rPr>
              <a:t>ports such as </a:t>
            </a:r>
            <a:r>
              <a:rPr lang="en-US" b="1" i="1" dirty="0">
                <a:solidFill>
                  <a:srgbClr val="000000"/>
                </a:solidFill>
                <a:effectLst/>
                <a:latin typeface="+mj-lt"/>
              </a:rPr>
              <a:t>mountain biking, wind surfing, snowboarding </a:t>
            </a:r>
            <a:r>
              <a:rPr lang="en-US" i="1" dirty="0">
                <a:solidFill>
                  <a:srgbClr val="000000"/>
                </a:solidFill>
                <a:effectLst/>
                <a:latin typeface="+mj-lt"/>
              </a:rPr>
              <a:t>or</a:t>
            </a:r>
            <a:r>
              <a:rPr lang="en-US" b="1" i="1" dirty="0">
                <a:solidFill>
                  <a:srgbClr val="000000"/>
                </a:solidFill>
                <a:effectLst/>
                <a:latin typeface="+mj-lt"/>
              </a:rPr>
              <a:t> skateboarding</a:t>
            </a:r>
            <a:r>
              <a:rPr lang="en-US" i="1" dirty="0">
                <a:solidFill>
                  <a:srgbClr val="000000"/>
                </a:solidFill>
                <a:effectLst/>
                <a:latin typeface="+mj-lt"/>
              </a:rPr>
              <a:t>, etc., can be used to </a:t>
            </a:r>
            <a:r>
              <a:rPr lang="en-US" b="1" i="1" dirty="0">
                <a:solidFill>
                  <a:srgbClr val="000000"/>
                </a:solidFill>
                <a:effectLst/>
                <a:latin typeface="+mj-lt"/>
              </a:rPr>
              <a:t>campaigning</a:t>
            </a:r>
            <a:r>
              <a:rPr lang="en-US" i="1" dirty="0">
                <a:solidFill>
                  <a:srgbClr val="000000"/>
                </a:solidFill>
                <a:effectLst/>
                <a:latin typeface="+mj-lt"/>
              </a:rPr>
              <a:t> the product.</a:t>
            </a:r>
          </a:p>
          <a:p>
            <a:pPr algn="ctr"/>
            <a:endParaRPr lang="en-US" i="1" dirty="0">
              <a:latin typeface="+mj-lt"/>
              <a:cs typeface="Segoe UI" panose="020B0502040204020203" pitchFamily="34" charset="0"/>
            </a:endParaRPr>
          </a:p>
        </p:txBody>
      </p:sp>
    </p:spTree>
    <p:extLst>
      <p:ext uri="{BB962C8B-B14F-4D97-AF65-F5344CB8AC3E}">
        <p14:creationId xmlns:p14="http://schemas.microsoft.com/office/powerpoint/2010/main" val="1185395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9233431-F523-7A6E-D930-E95105F0CC69}"/>
              </a:ext>
              <a:ext uri="{C183D7F6-B498-43B3-948B-1728B52AA6E4}">
                <adec:decorative xmlns:adec="http://schemas.microsoft.com/office/drawing/2017/decorative" val="1"/>
              </a:ext>
            </a:extLst>
          </p:cNvPr>
          <p:cNvSpPr/>
          <p:nvPr/>
        </p:nvSpPr>
        <p:spPr>
          <a:xfrm>
            <a:off x="-258942" y="-75503"/>
            <a:ext cx="12450942" cy="693350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3FD078E-2D4D-CE81-D296-0F4935CADE98}"/>
              </a:ext>
              <a:ext uri="{C183D7F6-B498-43B3-948B-1728B52AA6E4}">
                <adec:decorative xmlns:adec="http://schemas.microsoft.com/office/drawing/2017/decorative" val="1"/>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401182" y="-75503"/>
            <a:ext cx="12593182" cy="6933503"/>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577896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Recommendations for CodeX</a:t>
            </a:r>
          </a:p>
        </p:txBody>
      </p:sp>
      <p:sp>
        <p:nvSpPr>
          <p:cNvPr id="8" name="TextBox 7">
            <a:extLst>
              <a:ext uri="{FF2B5EF4-FFF2-40B4-BE49-F238E27FC236}">
                <a16:creationId xmlns:a16="http://schemas.microsoft.com/office/drawing/2014/main" id="{37D4D317-3594-1D47-76E0-AB7F8103E63B}"/>
              </a:ext>
            </a:extLst>
          </p:cNvPr>
          <p:cNvSpPr txBox="1"/>
          <p:nvPr/>
        </p:nvSpPr>
        <p:spPr>
          <a:xfrm>
            <a:off x="493430" y="1663061"/>
            <a:ext cx="5454364"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d. Who can be a brand ambassador, and why?</a:t>
            </a:r>
          </a:p>
        </p:txBody>
      </p:sp>
      <p:sp>
        <p:nvSpPr>
          <p:cNvPr id="14" name="Rectangle 13">
            <a:extLst>
              <a:ext uri="{FF2B5EF4-FFF2-40B4-BE49-F238E27FC236}">
                <a16:creationId xmlns:a16="http://schemas.microsoft.com/office/drawing/2014/main" id="{124B41C6-4434-EE86-3DEE-E3BCEC09DB5D}"/>
              </a:ext>
            </a:extLst>
          </p:cNvPr>
          <p:cNvSpPr/>
          <p:nvPr/>
        </p:nvSpPr>
        <p:spPr>
          <a:xfrm>
            <a:off x="624850" y="2108402"/>
            <a:ext cx="7533629" cy="553998"/>
          </a:xfrm>
          <a:prstGeom prst="rect">
            <a:avLst/>
          </a:prstGeom>
        </p:spPr>
        <p:txBody>
          <a:bodyPr wrap="square" lIns="0" tIns="0" rIns="0" bIns="0">
            <a:spAutoFit/>
          </a:bodyPr>
          <a:lstStyle/>
          <a:p>
            <a:r>
              <a:rPr lang="en-US" b="1" i="1" dirty="0">
                <a:latin typeface="+mj-lt"/>
                <a:cs typeface="Segoe UI" panose="020B0502040204020203" pitchFamily="34" charset="0"/>
              </a:rPr>
              <a:t>Bollywood</a:t>
            </a:r>
            <a:r>
              <a:rPr lang="en-US" i="1" dirty="0">
                <a:latin typeface="+mj-lt"/>
                <a:cs typeface="Segoe UI" panose="020B0502040204020203" pitchFamily="34" charset="0"/>
              </a:rPr>
              <a:t>: </a:t>
            </a:r>
            <a:r>
              <a:rPr lang="en-US" b="1" i="1" dirty="0">
                <a:latin typeface="+mj-lt"/>
                <a:cs typeface="Segoe UI" panose="020B0502040204020203" pitchFamily="34" charset="0"/>
              </a:rPr>
              <a:t>Mr. Shah Rukh Khan </a:t>
            </a:r>
            <a:r>
              <a:rPr lang="en-US" i="1" dirty="0">
                <a:latin typeface="+mj-lt"/>
                <a:cs typeface="Segoe UI" panose="020B0502040204020203" pitchFamily="34" charset="0"/>
              </a:rPr>
              <a:t>(actor), </a:t>
            </a:r>
            <a:r>
              <a:rPr lang="en-US" b="1" i="1" dirty="0">
                <a:latin typeface="+mj-lt"/>
                <a:cs typeface="Segoe UI" panose="020B0502040204020203" pitchFamily="34" charset="0"/>
              </a:rPr>
              <a:t>Ms. Kangana Ranaut </a:t>
            </a:r>
            <a:r>
              <a:rPr lang="en-US" i="1" dirty="0">
                <a:latin typeface="+mj-lt"/>
                <a:cs typeface="Segoe UI" panose="020B0502040204020203" pitchFamily="34" charset="0"/>
              </a:rPr>
              <a:t>(actress)</a:t>
            </a:r>
          </a:p>
          <a:p>
            <a:r>
              <a:rPr lang="en-US" b="1" i="1" dirty="0">
                <a:latin typeface="+mj-lt"/>
                <a:cs typeface="Segoe UI" panose="020B0502040204020203" pitchFamily="34" charset="0"/>
              </a:rPr>
              <a:t>Sports</a:t>
            </a:r>
            <a:r>
              <a:rPr lang="en-US" i="1" dirty="0">
                <a:latin typeface="+mj-lt"/>
                <a:cs typeface="Segoe UI" panose="020B0502040204020203" pitchFamily="34" charset="0"/>
              </a:rPr>
              <a:t>: </a:t>
            </a:r>
            <a:r>
              <a:rPr lang="en-US" b="1" i="1" dirty="0">
                <a:latin typeface="+mj-lt"/>
                <a:cs typeface="Segoe UI" panose="020B0502040204020203" pitchFamily="34" charset="0"/>
              </a:rPr>
              <a:t>Mr. Sunil Chhetri </a:t>
            </a:r>
            <a:r>
              <a:rPr lang="en-US" i="1" dirty="0">
                <a:latin typeface="+mj-lt"/>
                <a:cs typeface="Segoe UI" panose="020B0502040204020203" pitchFamily="34" charset="0"/>
              </a:rPr>
              <a:t>(Football), </a:t>
            </a:r>
            <a:r>
              <a:rPr lang="en-US" b="1" i="1" dirty="0">
                <a:latin typeface="+mj-lt"/>
                <a:cs typeface="Segoe UI" panose="020B0502040204020203" pitchFamily="34" charset="0"/>
              </a:rPr>
              <a:t>Mr. Pardeep Narwal </a:t>
            </a:r>
            <a:r>
              <a:rPr lang="en-US" i="1" dirty="0">
                <a:latin typeface="+mj-lt"/>
                <a:cs typeface="Segoe UI" panose="020B0502040204020203" pitchFamily="34" charset="0"/>
              </a:rPr>
              <a:t>(Kabaddi)</a:t>
            </a:r>
          </a:p>
        </p:txBody>
      </p:sp>
      <p:sp>
        <p:nvSpPr>
          <p:cNvPr id="2" name="Rectangle 1">
            <a:extLst>
              <a:ext uri="{FF2B5EF4-FFF2-40B4-BE49-F238E27FC236}">
                <a16:creationId xmlns:a16="http://schemas.microsoft.com/office/drawing/2014/main" id="{2E6B83CF-7102-A082-5247-0711FA226D10}"/>
              </a:ext>
            </a:extLst>
          </p:cNvPr>
          <p:cNvSpPr/>
          <p:nvPr/>
        </p:nvSpPr>
        <p:spPr>
          <a:xfrm>
            <a:off x="624850" y="2765567"/>
            <a:ext cx="7736830" cy="276999"/>
          </a:xfrm>
          <a:prstGeom prst="rect">
            <a:avLst/>
          </a:prstGeom>
        </p:spPr>
        <p:txBody>
          <a:bodyPr wrap="square" lIns="0" tIns="0" rIns="0" bIns="0">
            <a:spAutoFit/>
          </a:bodyPr>
          <a:lstStyle/>
          <a:p>
            <a:r>
              <a:rPr lang="en-US" b="1" i="1" dirty="0">
                <a:latin typeface="+mj-lt"/>
                <a:cs typeface="Segoe UI" panose="020B0502040204020203" pitchFamily="34" charset="0"/>
              </a:rPr>
              <a:t>Social Media Influencer: Mr. Gaurav Taneja </a:t>
            </a:r>
            <a:r>
              <a:rPr lang="en-US" i="1" dirty="0">
                <a:latin typeface="+mj-lt"/>
                <a:cs typeface="Segoe UI" panose="020B0502040204020203" pitchFamily="34" charset="0"/>
              </a:rPr>
              <a:t>(The Flying Beast),</a:t>
            </a:r>
            <a:r>
              <a:rPr lang="en-US" b="1" i="1" dirty="0">
                <a:latin typeface="+mj-lt"/>
                <a:cs typeface="Segoe UI" panose="020B0502040204020203" pitchFamily="34" charset="0"/>
              </a:rPr>
              <a:t> Mr. Ranveer Allahbadia</a:t>
            </a:r>
          </a:p>
        </p:txBody>
      </p:sp>
      <p:sp>
        <p:nvSpPr>
          <p:cNvPr id="7" name="Rectangle 6">
            <a:extLst>
              <a:ext uri="{FF2B5EF4-FFF2-40B4-BE49-F238E27FC236}">
                <a16:creationId xmlns:a16="http://schemas.microsoft.com/office/drawing/2014/main" id="{2BB556F0-EEF8-1BCC-3E72-AC20F025B219}"/>
              </a:ext>
            </a:extLst>
          </p:cNvPr>
          <p:cNvSpPr/>
          <p:nvPr/>
        </p:nvSpPr>
        <p:spPr>
          <a:xfrm>
            <a:off x="493430" y="3953562"/>
            <a:ext cx="4431834" cy="830997"/>
          </a:xfrm>
          <a:prstGeom prst="rect">
            <a:avLst/>
          </a:prstGeom>
        </p:spPr>
        <p:txBody>
          <a:bodyPr wrap="square" lIns="0" tIns="0" rIns="0" bIns="0">
            <a:spAutoFit/>
          </a:bodyPr>
          <a:lstStyle/>
          <a:p>
            <a:pPr algn="just"/>
            <a:r>
              <a:rPr lang="en-US" b="0" i="0" dirty="0">
                <a:solidFill>
                  <a:srgbClr val="000000"/>
                </a:solidFill>
                <a:effectLst/>
                <a:latin typeface="+mj-lt"/>
              </a:rPr>
              <a:t>With millions of subscribers on YouTube, he leads his way among the Top 50 Indian Health and fitness Youtuber.</a:t>
            </a:r>
            <a:endParaRPr lang="en-US" b="1" i="1" dirty="0">
              <a:latin typeface="+mj-lt"/>
              <a:cs typeface="Segoe UI" panose="020B0502040204020203" pitchFamily="34" charset="0"/>
            </a:endParaRPr>
          </a:p>
        </p:txBody>
      </p:sp>
      <p:sp>
        <p:nvSpPr>
          <p:cNvPr id="9" name="Rectangle 8">
            <a:extLst>
              <a:ext uri="{FF2B5EF4-FFF2-40B4-BE49-F238E27FC236}">
                <a16:creationId xmlns:a16="http://schemas.microsoft.com/office/drawing/2014/main" id="{0D4437A4-6CA5-C2B1-22AF-26452123F5BF}"/>
              </a:ext>
            </a:extLst>
          </p:cNvPr>
          <p:cNvSpPr/>
          <p:nvPr/>
        </p:nvSpPr>
        <p:spPr>
          <a:xfrm>
            <a:off x="6096000" y="4090357"/>
            <a:ext cx="5454364" cy="1384995"/>
          </a:xfrm>
          <a:prstGeom prst="rect">
            <a:avLst/>
          </a:prstGeom>
        </p:spPr>
        <p:txBody>
          <a:bodyPr wrap="square" lIns="0" tIns="0" rIns="0" bIns="0">
            <a:spAutoFit/>
          </a:bodyPr>
          <a:lstStyle/>
          <a:p>
            <a:pPr algn="just"/>
            <a:r>
              <a:rPr lang="en-US" b="0" i="0" dirty="0">
                <a:solidFill>
                  <a:srgbClr val="000000"/>
                </a:solidFill>
                <a:effectLst/>
                <a:latin typeface="+mj-lt"/>
                <a:ea typeface="Cascadia Mono" panose="020B0609020000020004" pitchFamily="49" charset="0"/>
                <a:cs typeface="Cascadia Mono" panose="020B0609020000020004" pitchFamily="49" charset="0"/>
              </a:rPr>
              <a:t>He is an entrepreneur, social media Influencer, motivational speaker, leadership coach.</a:t>
            </a:r>
            <a:r>
              <a:rPr lang="en-US" dirty="0">
                <a:solidFill>
                  <a:srgbClr val="000000"/>
                </a:solidFill>
                <a:latin typeface="+mj-lt"/>
                <a:ea typeface="Cascadia Mono" panose="020B0609020000020004" pitchFamily="49" charset="0"/>
                <a:cs typeface="Cascadia Mono" panose="020B0609020000020004" pitchFamily="49" charset="0"/>
              </a:rPr>
              <a:t> He has many YouTube channels and a podcast, ‘The Ranvir Show’.</a:t>
            </a:r>
            <a:r>
              <a:rPr lang="en-US" b="0" i="0" dirty="0">
                <a:solidFill>
                  <a:srgbClr val="000000"/>
                </a:solidFill>
                <a:effectLst/>
                <a:latin typeface="+mj-lt"/>
                <a:ea typeface="Cascadia Mono" panose="020B0609020000020004" pitchFamily="49" charset="0"/>
                <a:cs typeface="Cascadia Mono" panose="020B0609020000020004" pitchFamily="49" charset="0"/>
              </a:rPr>
              <a:t> Mainly the channel focuses on self-improvement and entrepreneurship.</a:t>
            </a:r>
            <a:endParaRPr lang="en-US" b="1" i="1" dirty="0">
              <a:latin typeface="+mj-lt"/>
              <a:ea typeface="Cascadia Mono" panose="020B0609020000020004" pitchFamily="49" charset="0"/>
              <a:cs typeface="Cascadia Mono" panose="020B0609020000020004" pitchFamily="49" charset="0"/>
            </a:endParaRPr>
          </a:p>
        </p:txBody>
      </p:sp>
      <p:cxnSp>
        <p:nvCxnSpPr>
          <p:cNvPr id="11" name="Straight Arrow Connector 10">
            <a:extLst>
              <a:ext uri="{FF2B5EF4-FFF2-40B4-BE49-F238E27FC236}">
                <a16:creationId xmlns:a16="http://schemas.microsoft.com/office/drawing/2014/main" id="{3BEAE1F2-E5C7-615D-6352-2FBE9A35DAB8}"/>
              </a:ext>
            </a:extLst>
          </p:cNvPr>
          <p:cNvCxnSpPr/>
          <p:nvPr/>
        </p:nvCxnSpPr>
        <p:spPr>
          <a:xfrm flipH="1">
            <a:off x="2885440" y="3042566"/>
            <a:ext cx="853440" cy="838554"/>
          </a:xfrm>
          <a:prstGeom prst="straightConnector1">
            <a:avLst/>
          </a:prstGeom>
          <a:ln w="28575">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F831A5B-EB79-1E98-B194-CEE42687DE48}"/>
              </a:ext>
            </a:extLst>
          </p:cNvPr>
          <p:cNvCxnSpPr>
            <a:cxnSpLocks/>
          </p:cNvCxnSpPr>
          <p:nvPr/>
        </p:nvCxnSpPr>
        <p:spPr>
          <a:xfrm>
            <a:off x="6949440" y="3035430"/>
            <a:ext cx="1019822" cy="1054927"/>
          </a:xfrm>
          <a:prstGeom prst="straightConnector1">
            <a:avLst/>
          </a:prstGeom>
          <a:ln w="28575">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108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4E2763-A4CA-5B46-530C-33D25145920C}"/>
              </a:ext>
            </a:extLst>
          </p:cNvPr>
          <p:cNvSpPr txBox="1"/>
          <p:nvPr/>
        </p:nvSpPr>
        <p:spPr>
          <a:xfrm>
            <a:off x="1139417" y="534560"/>
            <a:ext cx="577896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Recommendations for CodeX</a:t>
            </a:r>
          </a:p>
        </p:txBody>
      </p:sp>
      <p:sp>
        <p:nvSpPr>
          <p:cNvPr id="8" name="TextBox 7">
            <a:extLst>
              <a:ext uri="{FF2B5EF4-FFF2-40B4-BE49-F238E27FC236}">
                <a16:creationId xmlns:a16="http://schemas.microsoft.com/office/drawing/2014/main" id="{37D4D317-3594-1D47-76E0-AB7F8103E63B}"/>
              </a:ext>
            </a:extLst>
          </p:cNvPr>
          <p:cNvSpPr txBox="1"/>
          <p:nvPr/>
        </p:nvSpPr>
        <p:spPr>
          <a:xfrm>
            <a:off x="493430" y="1663061"/>
            <a:ext cx="5454364"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e. Who should be our target audience, and why?</a:t>
            </a:r>
          </a:p>
        </p:txBody>
      </p:sp>
      <p:pic>
        <p:nvPicPr>
          <p:cNvPr id="10" name="Picture 9">
            <a:extLst>
              <a:ext uri="{FF2B5EF4-FFF2-40B4-BE49-F238E27FC236}">
                <a16:creationId xmlns:a16="http://schemas.microsoft.com/office/drawing/2014/main" id="{E6019219-F115-F3A2-6ED4-3204F1B2A6F8}"/>
              </a:ext>
            </a:extLst>
          </p:cNvPr>
          <p:cNvPicPr>
            <a:picLocks noChangeAspect="1"/>
          </p:cNvPicPr>
          <p:nvPr/>
        </p:nvPicPr>
        <p:blipFill rotWithShape="1">
          <a:blip r:embed="rId2"/>
          <a:srcRect l="16667" t="29778" r="21750" b="17037"/>
          <a:stretch/>
        </p:blipFill>
        <p:spPr>
          <a:xfrm>
            <a:off x="-81280" y="3905120"/>
            <a:ext cx="6029074" cy="2928874"/>
          </a:xfrm>
          <a:prstGeom prst="rect">
            <a:avLst/>
          </a:prstGeom>
        </p:spPr>
      </p:pic>
      <p:sp>
        <p:nvSpPr>
          <p:cNvPr id="15" name="Rectangle 14">
            <a:extLst>
              <a:ext uri="{FF2B5EF4-FFF2-40B4-BE49-F238E27FC236}">
                <a16:creationId xmlns:a16="http://schemas.microsoft.com/office/drawing/2014/main" id="{CDFCC95F-4656-9BA1-91CD-6EB26E801B26}"/>
              </a:ext>
            </a:extLst>
          </p:cNvPr>
          <p:cNvSpPr/>
          <p:nvPr/>
        </p:nvSpPr>
        <p:spPr>
          <a:xfrm>
            <a:off x="2403549" y="2121883"/>
            <a:ext cx="3250703" cy="1661993"/>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More</a:t>
            </a:r>
            <a:r>
              <a:rPr lang="en-US" i="1" dirty="0">
                <a:solidFill>
                  <a:srgbClr val="002060"/>
                </a:solidFill>
                <a:latin typeface="+mj-lt"/>
                <a:cs typeface="Segoe UI" panose="020B0502040204020203" pitchFamily="34" charset="0"/>
              </a:rPr>
              <a:t> then </a:t>
            </a:r>
          </a:p>
          <a:p>
            <a:pPr algn="ctr"/>
            <a:r>
              <a:rPr lang="en-US" sz="5400" b="1" i="1" dirty="0">
                <a:solidFill>
                  <a:srgbClr val="002060"/>
                </a:solidFill>
                <a:latin typeface="+mj-lt"/>
                <a:cs typeface="Segoe UI" panose="020B0502040204020203" pitchFamily="34" charset="0"/>
              </a:rPr>
              <a:t>60%</a:t>
            </a:r>
          </a:p>
          <a:p>
            <a:pPr algn="ctr"/>
            <a:r>
              <a:rPr lang="en-US" i="1" dirty="0">
                <a:solidFill>
                  <a:srgbClr val="002060"/>
                </a:solidFill>
                <a:latin typeface="+mj-lt"/>
                <a:cs typeface="Segoe UI" panose="020B0502040204020203" pitchFamily="34" charset="0"/>
              </a:rPr>
              <a:t>respondents are </a:t>
            </a:r>
            <a:r>
              <a:rPr lang="en-US" b="1" i="1" dirty="0">
                <a:solidFill>
                  <a:srgbClr val="002060"/>
                </a:solidFill>
                <a:latin typeface="+mj-lt"/>
                <a:cs typeface="Segoe UI" panose="020B0502040204020203" pitchFamily="34" charset="0"/>
              </a:rPr>
              <a:t>concerned</a:t>
            </a:r>
            <a:r>
              <a:rPr lang="en-US" i="1" dirty="0">
                <a:solidFill>
                  <a:srgbClr val="002060"/>
                </a:solidFill>
                <a:latin typeface="+mj-lt"/>
                <a:cs typeface="Segoe UI" panose="020B0502040204020203" pitchFamily="34" charset="0"/>
              </a:rPr>
              <a:t> about the </a:t>
            </a:r>
            <a:r>
              <a:rPr lang="en-US" b="1" i="1" dirty="0">
                <a:solidFill>
                  <a:srgbClr val="002060"/>
                </a:solidFill>
                <a:latin typeface="+mj-lt"/>
                <a:cs typeface="Segoe UI" panose="020B0502040204020203" pitchFamily="34" charset="0"/>
              </a:rPr>
              <a:t>health impact</a:t>
            </a:r>
            <a:r>
              <a:rPr lang="en-US" i="1" dirty="0">
                <a:solidFill>
                  <a:srgbClr val="002060"/>
                </a:solidFill>
                <a:latin typeface="+mj-lt"/>
                <a:cs typeface="Segoe UI" panose="020B0502040204020203" pitchFamily="34" charset="0"/>
              </a:rPr>
              <a:t> of </a:t>
            </a:r>
            <a:r>
              <a:rPr lang="en-US" b="1" i="1" dirty="0">
                <a:solidFill>
                  <a:srgbClr val="002060"/>
                </a:solidFill>
                <a:latin typeface="+mj-lt"/>
                <a:cs typeface="Segoe UI" panose="020B0502040204020203" pitchFamily="34" charset="0"/>
              </a:rPr>
              <a:t>energy drinks!</a:t>
            </a:r>
          </a:p>
        </p:txBody>
      </p:sp>
      <p:sp>
        <p:nvSpPr>
          <p:cNvPr id="16" name="Rectangle 15">
            <a:extLst>
              <a:ext uri="{FF2B5EF4-FFF2-40B4-BE49-F238E27FC236}">
                <a16:creationId xmlns:a16="http://schemas.microsoft.com/office/drawing/2014/main" id="{4ABB2DA8-59C0-FAB6-F9C4-C24F0B747CE4}"/>
              </a:ext>
            </a:extLst>
          </p:cNvPr>
          <p:cNvSpPr/>
          <p:nvPr/>
        </p:nvSpPr>
        <p:spPr>
          <a:xfrm>
            <a:off x="6090591" y="1663061"/>
            <a:ext cx="5778969" cy="4924425"/>
          </a:xfrm>
          <a:prstGeom prst="rect">
            <a:avLst/>
          </a:prstGeom>
        </p:spPr>
        <p:txBody>
          <a:bodyPr wrap="square" lIns="0" tIns="0" rIns="0" bIns="0">
            <a:spAutoFit/>
          </a:bodyPr>
          <a:lstStyle/>
          <a:p>
            <a:pPr algn="just"/>
            <a:r>
              <a:rPr lang="en-US" sz="1600" b="1" dirty="0">
                <a:latin typeface="+mj-lt"/>
                <a:cs typeface="Segoe UI" panose="020B0502040204020203" pitchFamily="34" charset="0"/>
              </a:rPr>
              <a:t>Target audience </a:t>
            </a:r>
            <a:r>
              <a:rPr lang="en-US" sz="1600" dirty="0">
                <a:latin typeface="+mj-lt"/>
                <a:cs typeface="Segoe UI" panose="020B0502040204020203" pitchFamily="34" charset="0"/>
              </a:rPr>
              <a:t>should be between  </a:t>
            </a:r>
            <a:r>
              <a:rPr lang="en-US" sz="1600" b="1" dirty="0">
                <a:effectLst/>
                <a:latin typeface="+mj-lt"/>
              </a:rPr>
              <a:t>24-45</a:t>
            </a:r>
            <a:r>
              <a:rPr lang="en-US" sz="1600" b="0" dirty="0">
                <a:effectLst/>
                <a:latin typeface="+mj-lt"/>
              </a:rPr>
              <a:t> and not less then this, since  more then </a:t>
            </a:r>
            <a:r>
              <a:rPr lang="en-US" sz="1600" b="1" dirty="0">
                <a:effectLst/>
                <a:latin typeface="+mj-lt"/>
              </a:rPr>
              <a:t>60%</a:t>
            </a:r>
            <a:r>
              <a:rPr lang="en-US" sz="1600" b="0" dirty="0">
                <a:effectLst/>
                <a:latin typeface="+mj-lt"/>
              </a:rPr>
              <a:t> of the people are </a:t>
            </a:r>
            <a:r>
              <a:rPr lang="en-US" sz="1600" b="1" dirty="0">
                <a:effectLst/>
                <a:latin typeface="+mj-lt"/>
              </a:rPr>
              <a:t>concerned</a:t>
            </a:r>
            <a:r>
              <a:rPr lang="en-US" sz="1600" b="0" dirty="0">
                <a:effectLst/>
                <a:latin typeface="+mj-lt"/>
              </a:rPr>
              <a:t> about </a:t>
            </a:r>
            <a:r>
              <a:rPr lang="en-US" sz="1600" b="1" dirty="0">
                <a:effectLst/>
                <a:latin typeface="+mj-lt"/>
              </a:rPr>
              <a:t>health</a:t>
            </a:r>
            <a:r>
              <a:rPr lang="en-US" sz="1600" b="0" dirty="0">
                <a:effectLst/>
                <a:latin typeface="+mj-lt"/>
              </a:rPr>
              <a:t> and so the people of age &lt;24 will try to keep themselves away from </a:t>
            </a:r>
            <a:r>
              <a:rPr lang="en-US" sz="1600" dirty="0">
                <a:effectLst/>
                <a:latin typeface="+mj-lt"/>
              </a:rPr>
              <a:t>external energy booster drinks </a:t>
            </a:r>
            <a:r>
              <a:rPr lang="en-US" sz="1600" b="0" dirty="0">
                <a:effectLst/>
                <a:latin typeface="+mj-lt"/>
              </a:rPr>
              <a:t>for better health. </a:t>
            </a:r>
            <a:r>
              <a:rPr lang="en-US" sz="1600" b="0" i="0" dirty="0">
                <a:effectLst/>
                <a:latin typeface="+mj-lt"/>
              </a:rPr>
              <a:t>Also, they tends to have more energy level than ever and people more then 45 years should also focus more on healthy diets rather than these external energy booster. </a:t>
            </a:r>
          </a:p>
          <a:p>
            <a:pPr algn="just"/>
            <a:endParaRPr lang="en-US" sz="1600" dirty="0">
              <a:latin typeface="+mj-lt"/>
            </a:endParaRPr>
          </a:p>
          <a:p>
            <a:pPr algn="just"/>
            <a:r>
              <a:rPr lang="en-US" sz="1600" b="0" i="1" dirty="0">
                <a:effectLst/>
                <a:latin typeface="+mj-lt"/>
              </a:rPr>
              <a:t>This can act as a message for CodeX audience where company promotes drinks only for certain age group and give some health advices for rest of the age groups. This will act as a trust builder in the audience and also will allow the company to stand out as most of the companies starts their target audience with the people of age of 18 or even less. 24-45 should be the ideal t</a:t>
            </a:r>
            <a:r>
              <a:rPr lang="en-US" sz="1600" i="1" dirty="0">
                <a:latin typeface="+mj-lt"/>
              </a:rPr>
              <a:t>arget audience</a:t>
            </a:r>
            <a:r>
              <a:rPr lang="en-US" sz="1600" b="0" i="1" dirty="0">
                <a:effectLst/>
                <a:latin typeface="+mj-lt"/>
              </a:rPr>
              <a:t> range as this age group is mature and they are also indulge in more manual and mental work. </a:t>
            </a:r>
          </a:p>
          <a:p>
            <a:pPr algn="just"/>
            <a:r>
              <a:rPr lang="en-US" sz="1600" b="0" i="1" dirty="0">
                <a:effectLst/>
                <a:latin typeface="+mj-lt"/>
              </a:rPr>
              <a:t>Health campaigns </a:t>
            </a:r>
            <a:r>
              <a:rPr lang="en-US" sz="1600" i="1" dirty="0">
                <a:latin typeface="+mj-lt"/>
              </a:rPr>
              <a:t>should </a:t>
            </a:r>
            <a:r>
              <a:rPr lang="en-US" sz="1600" b="0" i="1" dirty="0">
                <a:effectLst/>
                <a:latin typeface="+mj-lt"/>
              </a:rPr>
              <a:t>be organized taking the above into consideration where CodeX can promote organic ingredients in the drinks as people are getting more concerned about health and this can act as advantage for the company if </a:t>
            </a:r>
            <a:r>
              <a:rPr lang="en-US" sz="1600" i="1" dirty="0">
                <a:latin typeface="+mj-lt"/>
              </a:rPr>
              <a:t>consider suggestions and comments.</a:t>
            </a:r>
            <a:endParaRPr lang="en-US" sz="1600" i="1" dirty="0">
              <a:latin typeface="+mj-lt"/>
              <a:cs typeface="Segoe UI" panose="020B0502040204020203" pitchFamily="34" charset="0"/>
            </a:endParaRPr>
          </a:p>
        </p:txBody>
      </p:sp>
    </p:spTree>
    <p:extLst>
      <p:ext uri="{BB962C8B-B14F-4D97-AF65-F5344CB8AC3E}">
        <p14:creationId xmlns:p14="http://schemas.microsoft.com/office/powerpoint/2010/main" val="1250769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69F7EA-ACED-41B6-4F11-14DD7CEF3E1D}"/>
              </a:ext>
            </a:extLst>
          </p:cNvPr>
          <p:cNvSpPr txBox="1"/>
          <p:nvPr/>
        </p:nvSpPr>
        <p:spPr>
          <a:xfrm>
            <a:off x="1139418" y="534560"/>
            <a:ext cx="4377462"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Demographic Insights</a:t>
            </a:r>
          </a:p>
        </p:txBody>
      </p:sp>
      <p:sp>
        <p:nvSpPr>
          <p:cNvPr id="4" name="TextBox 3">
            <a:extLst>
              <a:ext uri="{FF2B5EF4-FFF2-40B4-BE49-F238E27FC236}">
                <a16:creationId xmlns:a16="http://schemas.microsoft.com/office/drawing/2014/main" id="{2A15AC11-E224-3D2C-07AB-1D44DFB01F54}"/>
              </a:ext>
            </a:extLst>
          </p:cNvPr>
          <p:cNvSpPr txBox="1"/>
          <p:nvPr/>
        </p:nvSpPr>
        <p:spPr>
          <a:xfrm>
            <a:off x="595618" y="1450357"/>
            <a:ext cx="4607040"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a. Who prefers energy drink more? (male/female/non-binary?)</a:t>
            </a:r>
          </a:p>
        </p:txBody>
      </p:sp>
      <p:pic>
        <p:nvPicPr>
          <p:cNvPr id="10" name="Picture 9">
            <a:extLst>
              <a:ext uri="{FF2B5EF4-FFF2-40B4-BE49-F238E27FC236}">
                <a16:creationId xmlns:a16="http://schemas.microsoft.com/office/drawing/2014/main" id="{9DCD1743-203B-A3B1-6CE0-48FD74CE2ADA}"/>
              </a:ext>
            </a:extLst>
          </p:cNvPr>
          <p:cNvPicPr>
            <a:picLocks noChangeAspect="1"/>
          </p:cNvPicPr>
          <p:nvPr/>
        </p:nvPicPr>
        <p:blipFill rotWithShape="1">
          <a:blip r:embed="rId2"/>
          <a:srcRect l="26353" t="36330" r="20666" b="19756"/>
          <a:stretch/>
        </p:blipFill>
        <p:spPr>
          <a:xfrm>
            <a:off x="595618" y="3137484"/>
            <a:ext cx="7053526" cy="3288592"/>
          </a:xfrm>
          <a:prstGeom prst="rect">
            <a:avLst/>
          </a:prstGeom>
        </p:spPr>
      </p:pic>
      <p:pic>
        <p:nvPicPr>
          <p:cNvPr id="12" name="Picture 11">
            <a:extLst>
              <a:ext uri="{FF2B5EF4-FFF2-40B4-BE49-F238E27FC236}">
                <a16:creationId xmlns:a16="http://schemas.microsoft.com/office/drawing/2014/main" id="{573E7EC9-EF71-FDB2-D27E-FEB82ED06684}"/>
              </a:ext>
            </a:extLst>
          </p:cNvPr>
          <p:cNvPicPr>
            <a:picLocks noChangeAspect="1"/>
          </p:cNvPicPr>
          <p:nvPr/>
        </p:nvPicPr>
        <p:blipFill rotWithShape="1">
          <a:blip r:embed="rId3"/>
          <a:srcRect l="23051" t="28013" r="30367" b="9112"/>
          <a:stretch/>
        </p:blipFill>
        <p:spPr>
          <a:xfrm>
            <a:off x="6618914" y="1160755"/>
            <a:ext cx="3719121" cy="2823676"/>
          </a:xfrm>
          <a:prstGeom prst="rect">
            <a:avLst/>
          </a:prstGeom>
        </p:spPr>
      </p:pic>
      <p:cxnSp>
        <p:nvCxnSpPr>
          <p:cNvPr id="14" name="Connector: Curved 13">
            <a:extLst>
              <a:ext uri="{FF2B5EF4-FFF2-40B4-BE49-F238E27FC236}">
                <a16:creationId xmlns:a16="http://schemas.microsoft.com/office/drawing/2014/main" id="{4B802104-303F-E1D8-EE4A-BB4E6A3316C8}"/>
              </a:ext>
            </a:extLst>
          </p:cNvPr>
          <p:cNvCxnSpPr>
            <a:cxnSpLocks/>
          </p:cNvCxnSpPr>
          <p:nvPr/>
        </p:nvCxnSpPr>
        <p:spPr>
          <a:xfrm rot="5400000" flipH="1" flipV="1">
            <a:off x="7509966" y="4098443"/>
            <a:ext cx="990241" cy="829331"/>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52B07F2-8C31-C484-8BA9-FF77C2F62EBD}"/>
              </a:ext>
            </a:extLst>
          </p:cNvPr>
          <p:cNvSpPr/>
          <p:nvPr/>
        </p:nvSpPr>
        <p:spPr>
          <a:xfrm>
            <a:off x="2376879" y="2314020"/>
            <a:ext cx="3719121" cy="1107996"/>
          </a:xfrm>
          <a:prstGeom prst="rect">
            <a:avLst/>
          </a:prstGeom>
        </p:spPr>
        <p:txBody>
          <a:bodyPr wrap="square" lIns="0" tIns="0" rIns="0" bIns="0">
            <a:spAutoFit/>
          </a:bodyPr>
          <a:lstStyle/>
          <a:p>
            <a:pPr algn="ctr"/>
            <a:r>
              <a:rPr lang="en-US" sz="1400" i="1" dirty="0">
                <a:solidFill>
                  <a:srgbClr val="002060"/>
                </a:solidFill>
                <a:latin typeface="+mj-lt"/>
                <a:cs typeface="Segoe UI" panose="020B0502040204020203" pitchFamily="34" charset="0"/>
              </a:rPr>
              <a:t>Out of </a:t>
            </a:r>
            <a:r>
              <a:rPr lang="en-US" sz="1400" b="1" i="1" dirty="0">
                <a:solidFill>
                  <a:srgbClr val="002060"/>
                </a:solidFill>
                <a:latin typeface="+mj-lt"/>
                <a:cs typeface="Segoe UI" panose="020B0502040204020203" pitchFamily="34" charset="0"/>
              </a:rPr>
              <a:t>10,000</a:t>
            </a:r>
            <a:r>
              <a:rPr lang="en-US" sz="1400" i="1" dirty="0">
                <a:solidFill>
                  <a:srgbClr val="002060"/>
                </a:solidFill>
                <a:latin typeface="+mj-lt"/>
                <a:cs typeface="Segoe UI" panose="020B0502040204020203" pitchFamily="34" charset="0"/>
              </a:rPr>
              <a:t> the people</a:t>
            </a:r>
          </a:p>
          <a:p>
            <a:pPr algn="ctr"/>
            <a:r>
              <a:rPr lang="en-US" sz="1400" i="1" dirty="0">
                <a:solidFill>
                  <a:srgbClr val="002060"/>
                </a:solidFill>
                <a:latin typeface="+mj-lt"/>
                <a:cs typeface="Segoe UI" panose="020B0502040204020203" pitchFamily="34" charset="0"/>
              </a:rPr>
              <a:t> </a:t>
            </a:r>
            <a:r>
              <a:rPr lang="en-US" sz="2800" b="1" i="1" dirty="0">
                <a:solidFill>
                  <a:srgbClr val="002060"/>
                </a:solidFill>
                <a:latin typeface="+mj-lt"/>
                <a:cs typeface="Segoe UI" panose="020B0502040204020203" pitchFamily="34" charset="0"/>
              </a:rPr>
              <a:t>1346</a:t>
            </a:r>
            <a:r>
              <a:rPr lang="en-US" sz="2800" i="1" dirty="0">
                <a:solidFill>
                  <a:srgbClr val="002060"/>
                </a:solidFill>
                <a:latin typeface="+mj-lt"/>
                <a:cs typeface="Segoe UI" panose="020B0502040204020203" pitchFamily="34" charset="0"/>
              </a:rPr>
              <a:t> </a:t>
            </a:r>
          </a:p>
          <a:p>
            <a:pPr algn="ctr"/>
            <a:r>
              <a:rPr lang="en-US" sz="1400" i="1" dirty="0">
                <a:solidFill>
                  <a:srgbClr val="002060"/>
                </a:solidFill>
                <a:latin typeface="+mj-lt"/>
                <a:cs typeface="Segoe UI" panose="020B0502040204020203" pitchFamily="34" charset="0"/>
              </a:rPr>
              <a:t>people tends to take energy drink on the </a:t>
            </a:r>
          </a:p>
          <a:p>
            <a:pPr algn="ctr"/>
            <a:r>
              <a:rPr lang="en-US" sz="1600" b="1" i="1" dirty="0">
                <a:solidFill>
                  <a:srgbClr val="002060"/>
                </a:solidFill>
                <a:latin typeface="+mj-lt"/>
                <a:cs typeface="Segoe UI" panose="020B0502040204020203" pitchFamily="34" charset="0"/>
              </a:rPr>
              <a:t>daily</a:t>
            </a:r>
            <a:r>
              <a:rPr lang="en-US" sz="1600" i="1" dirty="0">
                <a:solidFill>
                  <a:srgbClr val="002060"/>
                </a:solidFill>
                <a:latin typeface="+mj-lt"/>
                <a:cs typeface="Segoe UI" panose="020B0502040204020203" pitchFamily="34" charset="0"/>
              </a:rPr>
              <a:t> </a:t>
            </a:r>
            <a:r>
              <a:rPr lang="en-US" sz="1600" b="1" i="1" dirty="0">
                <a:solidFill>
                  <a:srgbClr val="002060"/>
                </a:solidFill>
                <a:latin typeface="+mj-lt"/>
                <a:cs typeface="Segoe UI" panose="020B0502040204020203" pitchFamily="34" charset="0"/>
              </a:rPr>
              <a:t>basis</a:t>
            </a:r>
            <a:r>
              <a:rPr lang="en-US" sz="1400" i="1" dirty="0">
                <a:solidFill>
                  <a:srgbClr val="002060"/>
                </a:solidFill>
                <a:latin typeface="+mj-lt"/>
                <a:cs typeface="Segoe UI" panose="020B0502040204020203" pitchFamily="34" charset="0"/>
              </a:rPr>
              <a:t>.</a:t>
            </a:r>
          </a:p>
        </p:txBody>
      </p:sp>
      <p:sp>
        <p:nvSpPr>
          <p:cNvPr id="21" name="TextBox 20">
            <a:extLst>
              <a:ext uri="{FF2B5EF4-FFF2-40B4-BE49-F238E27FC236}">
                <a16:creationId xmlns:a16="http://schemas.microsoft.com/office/drawing/2014/main" id="{2BE09CD3-33ED-9C13-78CE-2281694EF12E}"/>
              </a:ext>
            </a:extLst>
          </p:cNvPr>
          <p:cNvSpPr txBox="1"/>
          <p:nvPr/>
        </p:nvSpPr>
        <p:spPr>
          <a:xfrm>
            <a:off x="8828653" y="4166227"/>
            <a:ext cx="2852289" cy="1231106"/>
          </a:xfrm>
          <a:prstGeom prst="rect">
            <a:avLst/>
          </a:prstGeom>
          <a:noFill/>
        </p:spPr>
        <p:txBody>
          <a:bodyPr wrap="square" lIns="0" tIns="0" rIns="0" bIns="0" rtlCol="0">
            <a:spAutoFit/>
          </a:bodyPr>
          <a:lstStyle/>
          <a:p>
            <a:r>
              <a:rPr lang="en-US" sz="8000" dirty="0">
                <a:solidFill>
                  <a:srgbClr val="002060"/>
                </a:solidFill>
                <a:latin typeface="Segoe UI" panose="020B0502040204020203" pitchFamily="34" charset="0"/>
                <a:cs typeface="Segoe UI" panose="020B0502040204020203" pitchFamily="34" charset="0"/>
              </a:rPr>
              <a:t>60.7%</a:t>
            </a:r>
          </a:p>
        </p:txBody>
      </p:sp>
      <p:sp>
        <p:nvSpPr>
          <p:cNvPr id="22" name="TextBox 21">
            <a:extLst>
              <a:ext uri="{FF2B5EF4-FFF2-40B4-BE49-F238E27FC236}">
                <a16:creationId xmlns:a16="http://schemas.microsoft.com/office/drawing/2014/main" id="{0643B3CE-34AC-DF63-C29A-F40063D62AA7}"/>
              </a:ext>
            </a:extLst>
          </p:cNvPr>
          <p:cNvSpPr txBox="1"/>
          <p:nvPr/>
        </p:nvSpPr>
        <p:spPr>
          <a:xfrm>
            <a:off x="9284244" y="5364593"/>
            <a:ext cx="1941105" cy="512961"/>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MALES</a:t>
            </a:r>
          </a:p>
        </p:txBody>
      </p:sp>
    </p:spTree>
    <p:extLst>
      <p:ext uri="{BB962C8B-B14F-4D97-AF65-F5344CB8AC3E}">
        <p14:creationId xmlns:p14="http://schemas.microsoft.com/office/powerpoint/2010/main" val="3054735418"/>
      </p:ext>
    </p:extLst>
  </p:cSld>
  <p:clrMapOvr>
    <a:masterClrMapping/>
  </p:clrMapOvr>
  <mc:AlternateContent xmlns:mc="http://schemas.openxmlformats.org/markup-compatibility/2006">
    <mc:Choice xmlns:p14="http://schemas.microsoft.com/office/powerpoint/2010/main" Requires="p14">
      <p:transition spd="slow" p14:dur="2000" advTm="25922"/>
    </mc:Choice>
    <mc:Fallback>
      <p:transition spd="slow" advTm="2592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EAA3AA-A970-8A9D-F03D-1AA5ED126610}"/>
              </a:ext>
            </a:extLst>
          </p:cNvPr>
          <p:cNvSpPr txBox="1"/>
          <p:nvPr/>
        </p:nvSpPr>
        <p:spPr>
          <a:xfrm>
            <a:off x="511728" y="577902"/>
            <a:ext cx="4607040"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b. Which age group prefers energy drinks?</a:t>
            </a:r>
          </a:p>
        </p:txBody>
      </p:sp>
      <p:pic>
        <p:nvPicPr>
          <p:cNvPr id="4" name="Picture 3">
            <a:extLst>
              <a:ext uri="{FF2B5EF4-FFF2-40B4-BE49-F238E27FC236}">
                <a16:creationId xmlns:a16="http://schemas.microsoft.com/office/drawing/2014/main" id="{F1C24858-6411-AADA-F7BC-0E275E3B903A}"/>
              </a:ext>
            </a:extLst>
          </p:cNvPr>
          <p:cNvPicPr>
            <a:picLocks noChangeAspect="1"/>
          </p:cNvPicPr>
          <p:nvPr/>
        </p:nvPicPr>
        <p:blipFill rotWithShape="1">
          <a:blip r:embed="rId2"/>
          <a:srcRect l="13486" t="35963" r="17707" b="10826"/>
          <a:stretch/>
        </p:blipFill>
        <p:spPr>
          <a:xfrm>
            <a:off x="5118768" y="285226"/>
            <a:ext cx="6730382" cy="2927717"/>
          </a:xfrm>
          <a:prstGeom prst="rect">
            <a:avLst/>
          </a:prstGeom>
        </p:spPr>
      </p:pic>
      <p:pic>
        <p:nvPicPr>
          <p:cNvPr id="6" name="Picture 5">
            <a:extLst>
              <a:ext uri="{FF2B5EF4-FFF2-40B4-BE49-F238E27FC236}">
                <a16:creationId xmlns:a16="http://schemas.microsoft.com/office/drawing/2014/main" id="{B957CFC1-B200-7631-21B7-491C415D9CB6}"/>
              </a:ext>
            </a:extLst>
          </p:cNvPr>
          <p:cNvPicPr>
            <a:picLocks noChangeAspect="1"/>
          </p:cNvPicPr>
          <p:nvPr/>
        </p:nvPicPr>
        <p:blipFill rotWithShape="1">
          <a:blip r:embed="rId3"/>
          <a:srcRect l="23258" t="41468" r="20183" b="13517"/>
          <a:stretch/>
        </p:blipFill>
        <p:spPr>
          <a:xfrm>
            <a:off x="5118768" y="3444619"/>
            <a:ext cx="6895751" cy="3087149"/>
          </a:xfrm>
          <a:prstGeom prst="rect">
            <a:avLst/>
          </a:prstGeom>
        </p:spPr>
      </p:pic>
      <p:sp>
        <p:nvSpPr>
          <p:cNvPr id="7" name="Rectangle 6">
            <a:extLst>
              <a:ext uri="{FF2B5EF4-FFF2-40B4-BE49-F238E27FC236}">
                <a16:creationId xmlns:a16="http://schemas.microsoft.com/office/drawing/2014/main" id="{B228CADF-2DBD-6341-2C9F-C6F9F3B2EAB1}"/>
              </a:ext>
            </a:extLst>
          </p:cNvPr>
          <p:cNvSpPr/>
          <p:nvPr/>
        </p:nvSpPr>
        <p:spPr>
          <a:xfrm>
            <a:off x="2264376" y="1220494"/>
            <a:ext cx="1003881" cy="276999"/>
          </a:xfrm>
          <a:prstGeom prst="rect">
            <a:avLst/>
          </a:prstGeom>
        </p:spPr>
        <p:txBody>
          <a:bodyPr wrap="square" lIns="0" tIns="0" rIns="0" bIns="0">
            <a:spAutoFit/>
          </a:bodyPr>
          <a:lstStyle/>
          <a:p>
            <a:pPr algn="just"/>
            <a:r>
              <a:rPr lang="en-US" b="1" i="1" dirty="0">
                <a:solidFill>
                  <a:srgbClr val="002060"/>
                </a:solidFill>
                <a:latin typeface="+mj-lt"/>
                <a:cs typeface="Segoe UI" panose="020B0502040204020203" pitchFamily="34" charset="0"/>
              </a:rPr>
              <a:t>More </a:t>
            </a:r>
            <a:r>
              <a:rPr lang="en-US" i="1" dirty="0">
                <a:solidFill>
                  <a:srgbClr val="002060"/>
                </a:solidFill>
                <a:latin typeface="+mj-lt"/>
                <a:cs typeface="Segoe UI" panose="020B0502040204020203" pitchFamily="34" charset="0"/>
              </a:rPr>
              <a:t>then</a:t>
            </a:r>
          </a:p>
        </p:txBody>
      </p:sp>
      <p:sp>
        <p:nvSpPr>
          <p:cNvPr id="8" name="TextBox 7">
            <a:extLst>
              <a:ext uri="{FF2B5EF4-FFF2-40B4-BE49-F238E27FC236}">
                <a16:creationId xmlns:a16="http://schemas.microsoft.com/office/drawing/2014/main" id="{97BFF1AF-08FE-AC43-689A-E6B3C5D2689C}"/>
              </a:ext>
            </a:extLst>
          </p:cNvPr>
          <p:cNvSpPr txBox="1"/>
          <p:nvPr/>
        </p:nvSpPr>
        <p:spPr>
          <a:xfrm>
            <a:off x="1859544" y="1358994"/>
            <a:ext cx="2852289" cy="1231106"/>
          </a:xfrm>
          <a:prstGeom prst="rect">
            <a:avLst/>
          </a:prstGeom>
          <a:noFill/>
        </p:spPr>
        <p:txBody>
          <a:bodyPr wrap="square" lIns="0" tIns="0" rIns="0" bIns="0" rtlCol="0">
            <a:spAutoFit/>
          </a:bodyPr>
          <a:lstStyle/>
          <a:p>
            <a:r>
              <a:rPr lang="en-US" sz="8000" dirty="0">
                <a:solidFill>
                  <a:srgbClr val="002060"/>
                </a:solidFill>
                <a:latin typeface="Segoe UI" panose="020B0502040204020203" pitchFamily="34" charset="0"/>
                <a:cs typeface="Segoe UI" panose="020B0502040204020203" pitchFamily="34" charset="0"/>
              </a:rPr>
              <a:t>50%</a:t>
            </a:r>
          </a:p>
        </p:txBody>
      </p:sp>
      <p:sp>
        <p:nvSpPr>
          <p:cNvPr id="9" name="Rectangle 8">
            <a:extLst>
              <a:ext uri="{FF2B5EF4-FFF2-40B4-BE49-F238E27FC236}">
                <a16:creationId xmlns:a16="http://schemas.microsoft.com/office/drawing/2014/main" id="{126AE2B4-A810-7923-145E-58F8637277E3}"/>
              </a:ext>
            </a:extLst>
          </p:cNvPr>
          <p:cNvSpPr/>
          <p:nvPr/>
        </p:nvSpPr>
        <p:spPr>
          <a:xfrm>
            <a:off x="1534517" y="2482378"/>
            <a:ext cx="2852289" cy="215444"/>
          </a:xfrm>
          <a:prstGeom prst="rect">
            <a:avLst/>
          </a:prstGeom>
        </p:spPr>
        <p:txBody>
          <a:bodyPr wrap="square" lIns="0" tIns="0" rIns="0" bIns="0">
            <a:spAutoFit/>
          </a:bodyPr>
          <a:lstStyle/>
          <a:p>
            <a:pPr algn="just"/>
            <a:r>
              <a:rPr lang="en-US" sz="1400" i="1" dirty="0">
                <a:solidFill>
                  <a:srgbClr val="002060"/>
                </a:solidFill>
                <a:latin typeface="+mj-lt"/>
                <a:cs typeface="Segoe UI" panose="020B0502040204020203" pitchFamily="34" charset="0"/>
              </a:rPr>
              <a:t>Of people belongs to </a:t>
            </a:r>
            <a:r>
              <a:rPr lang="en-US" sz="1400" b="1" i="1" dirty="0">
                <a:solidFill>
                  <a:srgbClr val="002060"/>
                </a:solidFill>
                <a:latin typeface="+mj-lt"/>
                <a:cs typeface="Segoe UI" panose="020B0502040204020203" pitchFamily="34" charset="0"/>
              </a:rPr>
              <a:t>19-30</a:t>
            </a:r>
            <a:r>
              <a:rPr lang="en-US" sz="1400" i="1" dirty="0">
                <a:solidFill>
                  <a:srgbClr val="002060"/>
                </a:solidFill>
                <a:latin typeface="+mj-lt"/>
                <a:cs typeface="Segoe UI" panose="020B0502040204020203" pitchFamily="34" charset="0"/>
              </a:rPr>
              <a:t> age group! </a:t>
            </a:r>
          </a:p>
        </p:txBody>
      </p:sp>
      <p:sp>
        <p:nvSpPr>
          <p:cNvPr id="10" name="TextBox 9">
            <a:extLst>
              <a:ext uri="{FF2B5EF4-FFF2-40B4-BE49-F238E27FC236}">
                <a16:creationId xmlns:a16="http://schemas.microsoft.com/office/drawing/2014/main" id="{93FC4466-DCEE-5570-79E8-953A0A5826D5}"/>
              </a:ext>
            </a:extLst>
          </p:cNvPr>
          <p:cNvSpPr txBox="1"/>
          <p:nvPr/>
        </p:nvSpPr>
        <p:spPr>
          <a:xfrm>
            <a:off x="511728" y="3419577"/>
            <a:ext cx="4607040"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c. Which type of marketing reaches the most Youth (15-30)?</a:t>
            </a:r>
          </a:p>
        </p:txBody>
      </p:sp>
      <p:sp>
        <p:nvSpPr>
          <p:cNvPr id="12" name="TextBox 11">
            <a:extLst>
              <a:ext uri="{FF2B5EF4-FFF2-40B4-BE49-F238E27FC236}">
                <a16:creationId xmlns:a16="http://schemas.microsoft.com/office/drawing/2014/main" id="{10346D5A-162B-A56F-FAFF-9A8D2E3F1D3B}"/>
              </a:ext>
            </a:extLst>
          </p:cNvPr>
          <p:cNvSpPr txBox="1"/>
          <p:nvPr/>
        </p:nvSpPr>
        <p:spPr>
          <a:xfrm>
            <a:off x="1740716" y="4739278"/>
            <a:ext cx="2852289" cy="1231106"/>
          </a:xfrm>
          <a:prstGeom prst="rect">
            <a:avLst/>
          </a:prstGeom>
          <a:noFill/>
        </p:spPr>
        <p:txBody>
          <a:bodyPr wrap="square" lIns="0" tIns="0" rIns="0" bIns="0" rtlCol="0">
            <a:spAutoFit/>
          </a:bodyPr>
          <a:lstStyle/>
          <a:p>
            <a:r>
              <a:rPr lang="en-US" sz="8000" dirty="0">
                <a:solidFill>
                  <a:srgbClr val="002060"/>
                </a:solidFill>
                <a:latin typeface="Segoe UI" panose="020B0502040204020203" pitchFamily="34" charset="0"/>
                <a:cs typeface="Segoe UI" panose="020B0502040204020203" pitchFamily="34" charset="0"/>
              </a:rPr>
              <a:t>70%</a:t>
            </a:r>
          </a:p>
        </p:txBody>
      </p:sp>
      <p:sp>
        <p:nvSpPr>
          <p:cNvPr id="13" name="Rectangle 12">
            <a:extLst>
              <a:ext uri="{FF2B5EF4-FFF2-40B4-BE49-F238E27FC236}">
                <a16:creationId xmlns:a16="http://schemas.microsoft.com/office/drawing/2014/main" id="{49D8EAC3-3251-7C8C-A068-96451A836A02}"/>
              </a:ext>
            </a:extLst>
          </p:cNvPr>
          <p:cNvSpPr/>
          <p:nvPr/>
        </p:nvSpPr>
        <p:spPr>
          <a:xfrm>
            <a:off x="1740716" y="4237008"/>
            <a:ext cx="1862339" cy="553998"/>
          </a:xfrm>
          <a:prstGeom prst="rect">
            <a:avLst/>
          </a:prstGeom>
        </p:spPr>
        <p:txBody>
          <a:bodyPr wrap="square" lIns="0" tIns="0" rIns="0" bIns="0">
            <a:spAutoFit/>
          </a:bodyPr>
          <a:lstStyle/>
          <a:p>
            <a:pPr algn="just"/>
            <a:r>
              <a:rPr lang="en-US" sz="1200" b="1" i="1" dirty="0">
                <a:solidFill>
                  <a:srgbClr val="002060"/>
                </a:solidFill>
                <a:latin typeface="+mj-lt"/>
                <a:cs typeface="Segoe UI" panose="020B0502040204020203" pitchFamily="34" charset="0"/>
              </a:rPr>
              <a:t>Online Ads </a:t>
            </a:r>
            <a:r>
              <a:rPr lang="en-US" sz="1200" i="1" dirty="0">
                <a:solidFill>
                  <a:srgbClr val="002060"/>
                </a:solidFill>
                <a:latin typeface="+mj-lt"/>
                <a:cs typeface="Segoe UI" panose="020B0502040204020203" pitchFamily="34" charset="0"/>
              </a:rPr>
              <a:t>and</a:t>
            </a:r>
            <a:r>
              <a:rPr lang="en-US" sz="1200" b="1" i="1" dirty="0">
                <a:solidFill>
                  <a:srgbClr val="002060"/>
                </a:solidFill>
                <a:latin typeface="+mj-lt"/>
                <a:cs typeface="Segoe UI" panose="020B0502040204020203" pitchFamily="34" charset="0"/>
              </a:rPr>
              <a:t> TV commercials </a:t>
            </a:r>
            <a:r>
              <a:rPr lang="en-US" sz="1200" i="1" dirty="0">
                <a:solidFill>
                  <a:srgbClr val="002060"/>
                </a:solidFill>
                <a:latin typeface="+mj-lt"/>
                <a:cs typeface="Segoe UI" panose="020B0502040204020203" pitchFamily="34" charset="0"/>
              </a:rPr>
              <a:t>are taking lead in marketing sector by producing</a:t>
            </a:r>
          </a:p>
        </p:txBody>
      </p:sp>
      <p:sp>
        <p:nvSpPr>
          <p:cNvPr id="14" name="Rectangle 13">
            <a:extLst>
              <a:ext uri="{FF2B5EF4-FFF2-40B4-BE49-F238E27FC236}">
                <a16:creationId xmlns:a16="http://schemas.microsoft.com/office/drawing/2014/main" id="{112FAC99-8489-3829-538B-5ADB89D916DC}"/>
              </a:ext>
            </a:extLst>
          </p:cNvPr>
          <p:cNvSpPr/>
          <p:nvPr/>
        </p:nvSpPr>
        <p:spPr>
          <a:xfrm>
            <a:off x="2264376" y="5831884"/>
            <a:ext cx="1003881" cy="276999"/>
          </a:xfrm>
          <a:prstGeom prst="rect">
            <a:avLst/>
          </a:prstGeom>
        </p:spPr>
        <p:txBody>
          <a:bodyPr wrap="square" lIns="0" tIns="0" rIns="0" bIns="0">
            <a:spAutoFit/>
          </a:bodyPr>
          <a:lstStyle/>
          <a:p>
            <a:pPr algn="just"/>
            <a:r>
              <a:rPr lang="en-US" b="1" i="1" dirty="0">
                <a:solidFill>
                  <a:srgbClr val="002060"/>
                </a:solidFill>
                <a:latin typeface="+mj-lt"/>
                <a:cs typeface="Segoe UI" panose="020B0502040204020203" pitchFamily="34" charset="0"/>
              </a:rPr>
              <a:t>Results!</a:t>
            </a:r>
          </a:p>
        </p:txBody>
      </p:sp>
    </p:spTree>
    <p:extLst>
      <p:ext uri="{BB962C8B-B14F-4D97-AF65-F5344CB8AC3E}">
        <p14:creationId xmlns:p14="http://schemas.microsoft.com/office/powerpoint/2010/main" val="1052431467"/>
      </p:ext>
    </p:extLst>
  </p:cSld>
  <p:clrMapOvr>
    <a:masterClrMapping/>
  </p:clrMapOvr>
  <mc:AlternateContent xmlns:mc="http://schemas.openxmlformats.org/markup-compatibility/2006">
    <mc:Choice xmlns:p14="http://schemas.microsoft.com/office/powerpoint/2010/main" Requires="p14">
      <p:transition spd="slow" p14:dur="2000" advTm="28528"/>
    </mc:Choice>
    <mc:Fallback>
      <p:transition spd="slow" advTm="2852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69F7EA-ACED-41B6-4F11-14DD7CEF3E1D}"/>
              </a:ext>
            </a:extLst>
          </p:cNvPr>
          <p:cNvSpPr txBox="1"/>
          <p:nvPr/>
        </p:nvSpPr>
        <p:spPr>
          <a:xfrm>
            <a:off x="1139418" y="534560"/>
            <a:ext cx="4377462"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Consumer Preferences</a:t>
            </a:r>
          </a:p>
        </p:txBody>
      </p:sp>
      <p:sp>
        <p:nvSpPr>
          <p:cNvPr id="4" name="TextBox 3">
            <a:extLst>
              <a:ext uri="{FF2B5EF4-FFF2-40B4-BE49-F238E27FC236}">
                <a16:creationId xmlns:a16="http://schemas.microsoft.com/office/drawing/2014/main" id="{2A15AC11-E224-3D2C-07AB-1D44DFB01F54}"/>
              </a:ext>
            </a:extLst>
          </p:cNvPr>
          <p:cNvSpPr txBox="1"/>
          <p:nvPr/>
        </p:nvSpPr>
        <p:spPr>
          <a:xfrm>
            <a:off x="595618" y="1691541"/>
            <a:ext cx="5500382"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a. What are the preferred ingredients of energy drinks among respondents?</a:t>
            </a:r>
          </a:p>
        </p:txBody>
      </p:sp>
      <p:pic>
        <p:nvPicPr>
          <p:cNvPr id="5" name="Picture 4">
            <a:extLst>
              <a:ext uri="{FF2B5EF4-FFF2-40B4-BE49-F238E27FC236}">
                <a16:creationId xmlns:a16="http://schemas.microsoft.com/office/drawing/2014/main" id="{CF579A1E-26A2-84F9-10F1-89DFC5E84DCC}"/>
              </a:ext>
            </a:extLst>
          </p:cNvPr>
          <p:cNvPicPr>
            <a:picLocks noChangeAspect="1"/>
          </p:cNvPicPr>
          <p:nvPr/>
        </p:nvPicPr>
        <p:blipFill rotWithShape="1">
          <a:blip r:embed="rId2"/>
          <a:srcRect l="26628" t="28012" r="36078" b="6422"/>
          <a:stretch/>
        </p:blipFill>
        <p:spPr>
          <a:xfrm>
            <a:off x="7049548" y="1481816"/>
            <a:ext cx="4546834" cy="4496500"/>
          </a:xfrm>
          <a:prstGeom prst="rect">
            <a:avLst/>
          </a:prstGeom>
        </p:spPr>
      </p:pic>
      <p:cxnSp>
        <p:nvCxnSpPr>
          <p:cNvPr id="6" name="Straight Connector 5">
            <a:extLst>
              <a:ext uri="{FF2B5EF4-FFF2-40B4-BE49-F238E27FC236}">
                <a16:creationId xmlns:a16="http://schemas.microsoft.com/office/drawing/2014/main" id="{9ADD2564-F8BE-CA04-99E1-E0ECDEA980ED}"/>
              </a:ext>
              <a:ext uri="{C183D7F6-B498-43B3-948B-1728B52AA6E4}">
                <adec:decorative xmlns:adec="http://schemas.microsoft.com/office/drawing/2017/decorative" val="1"/>
              </a:ext>
            </a:extLst>
          </p:cNvPr>
          <p:cNvCxnSpPr/>
          <p:nvPr/>
        </p:nvCxnSpPr>
        <p:spPr>
          <a:xfrm>
            <a:off x="6687642" y="-16778"/>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A5F6103-D93E-7787-498A-69FDA3D4CEDC}"/>
              </a:ext>
            </a:extLst>
          </p:cNvPr>
          <p:cNvSpPr/>
          <p:nvPr/>
        </p:nvSpPr>
        <p:spPr>
          <a:xfrm>
            <a:off x="721300" y="4304685"/>
            <a:ext cx="5604437" cy="861774"/>
          </a:xfrm>
          <a:prstGeom prst="rect">
            <a:avLst/>
          </a:prstGeom>
        </p:spPr>
        <p:txBody>
          <a:bodyPr wrap="square" lIns="0" tIns="0" rIns="0" bIns="0">
            <a:spAutoFit/>
          </a:bodyPr>
          <a:lstStyle/>
          <a:p>
            <a:pPr algn="just"/>
            <a:r>
              <a:rPr lang="en-US" sz="1400" b="1" i="1" dirty="0">
                <a:solidFill>
                  <a:srgbClr val="002060"/>
                </a:solidFill>
                <a:latin typeface="+mj-lt"/>
                <a:cs typeface="Segoe UI" panose="020B0502040204020203" pitchFamily="34" charset="0"/>
              </a:rPr>
              <a:t>Caffeine</a:t>
            </a:r>
            <a:r>
              <a:rPr lang="en-US" sz="1400" i="1" dirty="0">
                <a:solidFill>
                  <a:srgbClr val="002060"/>
                </a:solidFill>
                <a:latin typeface="+mj-lt"/>
                <a:cs typeface="Segoe UI" panose="020B0502040204020203" pitchFamily="34" charset="0"/>
              </a:rPr>
              <a:t> is a stimulant, which means it </a:t>
            </a:r>
            <a:r>
              <a:rPr lang="en-US" sz="1400" b="1" i="1" dirty="0">
                <a:solidFill>
                  <a:srgbClr val="002060"/>
                </a:solidFill>
                <a:latin typeface="+mj-lt"/>
                <a:cs typeface="Segoe UI" panose="020B0502040204020203" pitchFamily="34" charset="0"/>
              </a:rPr>
              <a:t>increases activity</a:t>
            </a:r>
            <a:r>
              <a:rPr lang="en-US" sz="1400" i="1" dirty="0">
                <a:solidFill>
                  <a:srgbClr val="002060"/>
                </a:solidFill>
                <a:latin typeface="+mj-lt"/>
                <a:cs typeface="Segoe UI" panose="020B0502040204020203" pitchFamily="34" charset="0"/>
              </a:rPr>
              <a:t> in your brain and nervous system. It also increases the </a:t>
            </a:r>
            <a:r>
              <a:rPr lang="en-US" sz="1400" b="1" i="1" dirty="0">
                <a:solidFill>
                  <a:srgbClr val="002060"/>
                </a:solidFill>
                <a:latin typeface="+mj-lt"/>
                <a:cs typeface="Segoe UI" panose="020B0502040204020203" pitchFamily="34" charset="0"/>
              </a:rPr>
              <a:t>circulation of chemicals</a:t>
            </a:r>
            <a:r>
              <a:rPr lang="en-US" sz="1400" i="1" dirty="0">
                <a:solidFill>
                  <a:srgbClr val="002060"/>
                </a:solidFill>
                <a:latin typeface="+mj-lt"/>
                <a:cs typeface="Segoe UI" panose="020B0502040204020203" pitchFamily="34" charset="0"/>
              </a:rPr>
              <a:t> such as </a:t>
            </a:r>
            <a:r>
              <a:rPr lang="en-US" sz="1400" b="1" i="1" dirty="0">
                <a:solidFill>
                  <a:srgbClr val="002060"/>
                </a:solidFill>
                <a:latin typeface="+mj-lt"/>
                <a:cs typeface="Segoe UI" panose="020B0502040204020203" pitchFamily="34" charset="0"/>
              </a:rPr>
              <a:t>cortisol</a:t>
            </a:r>
            <a:r>
              <a:rPr lang="en-US" sz="1400" i="1" dirty="0">
                <a:solidFill>
                  <a:srgbClr val="002060"/>
                </a:solidFill>
                <a:latin typeface="+mj-lt"/>
                <a:cs typeface="Segoe UI" panose="020B0502040204020203" pitchFamily="34" charset="0"/>
              </a:rPr>
              <a:t> and </a:t>
            </a:r>
            <a:r>
              <a:rPr lang="en-US" sz="1400" b="1" i="1" dirty="0">
                <a:solidFill>
                  <a:srgbClr val="002060"/>
                </a:solidFill>
                <a:latin typeface="+mj-lt"/>
                <a:cs typeface="Segoe UI" panose="020B0502040204020203" pitchFamily="34" charset="0"/>
              </a:rPr>
              <a:t>adrenaline</a:t>
            </a:r>
            <a:r>
              <a:rPr lang="en-US" sz="1400" i="1" dirty="0">
                <a:solidFill>
                  <a:srgbClr val="002060"/>
                </a:solidFill>
                <a:latin typeface="+mj-lt"/>
                <a:cs typeface="Segoe UI" panose="020B0502040204020203" pitchFamily="34" charset="0"/>
              </a:rPr>
              <a:t> in the body. In small doses, caffeine can make you feel </a:t>
            </a:r>
            <a:r>
              <a:rPr lang="en-US" sz="1400" b="1" i="1" dirty="0">
                <a:solidFill>
                  <a:srgbClr val="002060"/>
                </a:solidFill>
                <a:latin typeface="+mj-lt"/>
                <a:cs typeface="Segoe UI" panose="020B0502040204020203" pitchFamily="34" charset="0"/>
              </a:rPr>
              <a:t>refreshed</a:t>
            </a:r>
            <a:r>
              <a:rPr lang="en-US" sz="1400" i="1" dirty="0">
                <a:solidFill>
                  <a:srgbClr val="002060"/>
                </a:solidFill>
                <a:latin typeface="+mj-lt"/>
                <a:cs typeface="Segoe UI" panose="020B0502040204020203" pitchFamily="34" charset="0"/>
              </a:rPr>
              <a:t> and </a:t>
            </a:r>
            <a:r>
              <a:rPr lang="en-US" sz="1400" b="1" i="1" dirty="0">
                <a:solidFill>
                  <a:srgbClr val="002060"/>
                </a:solidFill>
                <a:latin typeface="+mj-lt"/>
                <a:cs typeface="Segoe UI" panose="020B0502040204020203" pitchFamily="34" charset="0"/>
              </a:rPr>
              <a:t>focused</a:t>
            </a:r>
            <a:r>
              <a:rPr lang="en-US" sz="1400" i="1" dirty="0">
                <a:solidFill>
                  <a:srgbClr val="002060"/>
                </a:solidFill>
                <a:latin typeface="+mj-lt"/>
                <a:cs typeface="Segoe UI" panose="020B0502040204020203" pitchFamily="34" charset="0"/>
              </a:rPr>
              <a:t>.</a:t>
            </a:r>
          </a:p>
        </p:txBody>
      </p:sp>
      <p:sp>
        <p:nvSpPr>
          <p:cNvPr id="11" name="Rectangle 10">
            <a:extLst>
              <a:ext uri="{FF2B5EF4-FFF2-40B4-BE49-F238E27FC236}">
                <a16:creationId xmlns:a16="http://schemas.microsoft.com/office/drawing/2014/main" id="{9821E4D3-90ED-6A76-B2EB-E5E9660AD11F}"/>
              </a:ext>
            </a:extLst>
          </p:cNvPr>
          <p:cNvSpPr/>
          <p:nvPr/>
        </p:nvSpPr>
        <p:spPr>
          <a:xfrm>
            <a:off x="2269365" y="2367171"/>
            <a:ext cx="2508305" cy="1446550"/>
          </a:xfrm>
          <a:prstGeom prst="rect">
            <a:avLst/>
          </a:prstGeom>
        </p:spPr>
        <p:txBody>
          <a:bodyPr wrap="square" lIns="0" tIns="0" rIns="0" bIns="0">
            <a:spAutoFit/>
          </a:bodyPr>
          <a:lstStyle/>
          <a:p>
            <a:pPr algn="ctr"/>
            <a:r>
              <a:rPr lang="en-US" sz="4000" b="1" i="1" dirty="0">
                <a:solidFill>
                  <a:srgbClr val="002060"/>
                </a:solidFill>
                <a:latin typeface="+mj-lt"/>
                <a:cs typeface="Segoe UI" panose="020B0502040204020203" pitchFamily="34" charset="0"/>
              </a:rPr>
              <a:t>3000+ </a:t>
            </a:r>
          </a:p>
          <a:p>
            <a:pPr algn="ctr"/>
            <a:r>
              <a:rPr lang="en-US" i="1" dirty="0">
                <a:solidFill>
                  <a:srgbClr val="002060"/>
                </a:solidFill>
                <a:latin typeface="+mj-lt"/>
                <a:cs typeface="Segoe UI" panose="020B0502040204020203" pitchFamily="34" charset="0"/>
              </a:rPr>
              <a:t>Respondents preferred </a:t>
            </a:r>
          </a:p>
          <a:p>
            <a:pPr algn="ctr"/>
            <a:r>
              <a:rPr lang="en-US" sz="3600" b="1" i="1" dirty="0">
                <a:solidFill>
                  <a:srgbClr val="002060"/>
                </a:solidFill>
                <a:latin typeface="+mj-lt"/>
                <a:cs typeface="Segoe UI" panose="020B0502040204020203" pitchFamily="34" charset="0"/>
              </a:rPr>
              <a:t>Caffeine!</a:t>
            </a:r>
          </a:p>
        </p:txBody>
      </p:sp>
    </p:spTree>
    <p:extLst>
      <p:ext uri="{BB962C8B-B14F-4D97-AF65-F5344CB8AC3E}">
        <p14:creationId xmlns:p14="http://schemas.microsoft.com/office/powerpoint/2010/main" val="388241309"/>
      </p:ext>
    </p:extLst>
  </p:cSld>
  <p:clrMapOvr>
    <a:masterClrMapping/>
  </p:clrMapOvr>
  <mc:AlternateContent xmlns:mc="http://schemas.openxmlformats.org/markup-compatibility/2006">
    <mc:Choice xmlns:p14="http://schemas.microsoft.com/office/powerpoint/2010/main" Requires="p14">
      <p:transition spd="slow" p14:dur="2000" advTm="46123"/>
    </mc:Choice>
    <mc:Fallback>
      <p:transition spd="slow" advTm="4612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69F7EA-ACED-41B6-4F11-14DD7CEF3E1D}"/>
              </a:ext>
            </a:extLst>
          </p:cNvPr>
          <p:cNvSpPr txBox="1"/>
          <p:nvPr/>
        </p:nvSpPr>
        <p:spPr>
          <a:xfrm>
            <a:off x="1139418" y="534560"/>
            <a:ext cx="4377462"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Consumer Preferences</a:t>
            </a:r>
          </a:p>
        </p:txBody>
      </p:sp>
      <p:sp>
        <p:nvSpPr>
          <p:cNvPr id="4" name="TextBox 3">
            <a:extLst>
              <a:ext uri="{FF2B5EF4-FFF2-40B4-BE49-F238E27FC236}">
                <a16:creationId xmlns:a16="http://schemas.microsoft.com/office/drawing/2014/main" id="{2A15AC11-E224-3D2C-07AB-1D44DFB01F54}"/>
              </a:ext>
            </a:extLst>
          </p:cNvPr>
          <p:cNvSpPr txBox="1"/>
          <p:nvPr/>
        </p:nvSpPr>
        <p:spPr>
          <a:xfrm>
            <a:off x="595618" y="1691541"/>
            <a:ext cx="5500382"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b. What packaging preferences do respondents have for energy drinks?</a:t>
            </a:r>
          </a:p>
        </p:txBody>
      </p:sp>
      <p:pic>
        <p:nvPicPr>
          <p:cNvPr id="11" name="Picture 10">
            <a:extLst>
              <a:ext uri="{FF2B5EF4-FFF2-40B4-BE49-F238E27FC236}">
                <a16:creationId xmlns:a16="http://schemas.microsoft.com/office/drawing/2014/main" id="{5FB0B152-BBF7-C660-1BBC-CA0B7F6B9649}"/>
              </a:ext>
            </a:extLst>
          </p:cNvPr>
          <p:cNvPicPr>
            <a:picLocks noChangeAspect="1"/>
          </p:cNvPicPr>
          <p:nvPr/>
        </p:nvPicPr>
        <p:blipFill rotWithShape="1">
          <a:blip r:embed="rId2"/>
          <a:srcRect l="5849" t="33762" r="4633" b="6667"/>
          <a:stretch/>
        </p:blipFill>
        <p:spPr>
          <a:xfrm>
            <a:off x="595618" y="2189418"/>
            <a:ext cx="11048301" cy="4135684"/>
          </a:xfrm>
          <a:prstGeom prst="rect">
            <a:avLst/>
          </a:prstGeom>
        </p:spPr>
      </p:pic>
    </p:spTree>
    <p:extLst>
      <p:ext uri="{BB962C8B-B14F-4D97-AF65-F5344CB8AC3E}">
        <p14:creationId xmlns:p14="http://schemas.microsoft.com/office/powerpoint/2010/main" val="1518966950"/>
      </p:ext>
    </p:extLst>
  </p:cSld>
  <p:clrMapOvr>
    <a:masterClrMapping/>
  </p:clrMapOvr>
  <mc:AlternateContent xmlns:mc="http://schemas.openxmlformats.org/markup-compatibility/2006">
    <mc:Choice xmlns:p14="http://schemas.microsoft.com/office/powerpoint/2010/main" Requires="p14">
      <p:transition spd="slow" p14:dur="2000" advTm="29472"/>
    </mc:Choice>
    <mc:Fallback>
      <p:transition spd="slow" advTm="2947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69F7EA-ACED-41B6-4F11-14DD7CEF3E1D}"/>
              </a:ext>
            </a:extLst>
          </p:cNvPr>
          <p:cNvSpPr txBox="1"/>
          <p:nvPr/>
        </p:nvSpPr>
        <p:spPr>
          <a:xfrm>
            <a:off x="1139418" y="534560"/>
            <a:ext cx="4377462"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Consumer Preferences</a:t>
            </a:r>
          </a:p>
        </p:txBody>
      </p:sp>
      <p:pic>
        <p:nvPicPr>
          <p:cNvPr id="5" name="Picture 4">
            <a:extLst>
              <a:ext uri="{FF2B5EF4-FFF2-40B4-BE49-F238E27FC236}">
                <a16:creationId xmlns:a16="http://schemas.microsoft.com/office/drawing/2014/main" id="{D842BBFB-9D44-6328-6E15-97CF4458C8D1}"/>
              </a:ext>
            </a:extLst>
          </p:cNvPr>
          <p:cNvPicPr>
            <a:picLocks noChangeAspect="1"/>
          </p:cNvPicPr>
          <p:nvPr/>
        </p:nvPicPr>
        <p:blipFill rotWithShape="1">
          <a:blip r:embed="rId2"/>
          <a:srcRect l="17064" t="42446" r="22878" b="7795"/>
          <a:stretch/>
        </p:blipFill>
        <p:spPr>
          <a:xfrm>
            <a:off x="696287" y="3363984"/>
            <a:ext cx="6894292" cy="3212983"/>
          </a:xfrm>
          <a:prstGeom prst="rect">
            <a:avLst/>
          </a:prstGeom>
        </p:spPr>
      </p:pic>
      <p:pic>
        <p:nvPicPr>
          <p:cNvPr id="7" name="Picture 6">
            <a:extLst>
              <a:ext uri="{FF2B5EF4-FFF2-40B4-BE49-F238E27FC236}">
                <a16:creationId xmlns:a16="http://schemas.microsoft.com/office/drawing/2014/main" id="{6BC0C756-7052-5906-3D99-6254D470F501}"/>
              </a:ext>
            </a:extLst>
          </p:cNvPr>
          <p:cNvPicPr>
            <a:picLocks noChangeAspect="1"/>
          </p:cNvPicPr>
          <p:nvPr/>
        </p:nvPicPr>
        <p:blipFill rotWithShape="1">
          <a:blip r:embed="rId3"/>
          <a:srcRect l="19334" t="33762" r="12685" b="8896"/>
          <a:stretch/>
        </p:blipFill>
        <p:spPr>
          <a:xfrm>
            <a:off x="6686562" y="1216402"/>
            <a:ext cx="4809151" cy="2281808"/>
          </a:xfrm>
          <a:prstGeom prst="rect">
            <a:avLst/>
          </a:prstGeom>
        </p:spPr>
      </p:pic>
      <p:sp>
        <p:nvSpPr>
          <p:cNvPr id="8" name="Right Brace 7">
            <a:extLst>
              <a:ext uri="{FF2B5EF4-FFF2-40B4-BE49-F238E27FC236}">
                <a16:creationId xmlns:a16="http://schemas.microsoft.com/office/drawing/2014/main" id="{529C2020-AEF5-9FDA-0009-D6A934242712}"/>
              </a:ext>
            </a:extLst>
          </p:cNvPr>
          <p:cNvSpPr/>
          <p:nvPr/>
        </p:nvSpPr>
        <p:spPr>
          <a:xfrm rot="16200000">
            <a:off x="1740717" y="1497433"/>
            <a:ext cx="822121" cy="2910981"/>
          </a:xfrm>
          <a:prstGeom prst="rightBrace">
            <a:avLst/>
          </a:prstGeom>
          <a:ln w="28575">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ectangle 8">
            <a:extLst>
              <a:ext uri="{FF2B5EF4-FFF2-40B4-BE49-F238E27FC236}">
                <a16:creationId xmlns:a16="http://schemas.microsoft.com/office/drawing/2014/main" id="{C485AEB4-B19F-55E4-2E30-876F3D86A44E}"/>
              </a:ext>
            </a:extLst>
          </p:cNvPr>
          <p:cNvSpPr/>
          <p:nvPr/>
        </p:nvSpPr>
        <p:spPr>
          <a:xfrm>
            <a:off x="696287" y="1802497"/>
            <a:ext cx="5603845" cy="553998"/>
          </a:xfrm>
          <a:prstGeom prst="rect">
            <a:avLst/>
          </a:prstGeom>
        </p:spPr>
        <p:txBody>
          <a:bodyPr wrap="square" lIns="0" tIns="0" rIns="0" bIns="0">
            <a:spAutoFit/>
          </a:bodyPr>
          <a:lstStyle/>
          <a:p>
            <a:pPr algn="just"/>
            <a:r>
              <a:rPr lang="en-US" b="1" i="1" dirty="0">
                <a:solidFill>
                  <a:srgbClr val="002060"/>
                </a:solidFill>
                <a:latin typeface="+mj-lt"/>
                <a:cs typeface="Segoe UI" panose="020B0502040204020203" pitchFamily="34" charset="0"/>
              </a:rPr>
              <a:t>More</a:t>
            </a:r>
            <a:r>
              <a:rPr lang="en-US" i="1" dirty="0">
                <a:solidFill>
                  <a:srgbClr val="002060"/>
                </a:solidFill>
                <a:latin typeface="+mj-lt"/>
                <a:cs typeface="Segoe UI" panose="020B0502040204020203" pitchFamily="34" charset="0"/>
              </a:rPr>
              <a:t> then </a:t>
            </a:r>
            <a:r>
              <a:rPr lang="en-US" b="1" i="1" dirty="0">
                <a:solidFill>
                  <a:srgbClr val="002060"/>
                </a:solidFill>
                <a:latin typeface="+mj-lt"/>
                <a:cs typeface="Segoe UI" panose="020B0502040204020203" pitchFamily="34" charset="0"/>
              </a:rPr>
              <a:t>39%</a:t>
            </a:r>
            <a:r>
              <a:rPr lang="en-US" i="1" dirty="0">
                <a:solidFill>
                  <a:srgbClr val="002060"/>
                </a:solidFill>
                <a:latin typeface="+mj-lt"/>
                <a:cs typeface="Segoe UI" panose="020B0502040204020203" pitchFamily="34" charset="0"/>
              </a:rPr>
              <a:t> people preferred </a:t>
            </a:r>
            <a:r>
              <a:rPr lang="en-US" b="1" i="1" dirty="0">
                <a:solidFill>
                  <a:srgbClr val="002060"/>
                </a:solidFill>
                <a:latin typeface="+mj-lt"/>
                <a:cs typeface="Segoe UI" panose="020B0502040204020203" pitchFamily="34" charset="0"/>
              </a:rPr>
              <a:t>Compact</a:t>
            </a:r>
            <a:r>
              <a:rPr lang="en-US" i="1" dirty="0">
                <a:solidFill>
                  <a:srgbClr val="002060"/>
                </a:solidFill>
                <a:latin typeface="+mj-lt"/>
                <a:cs typeface="Segoe UI" panose="020B0502040204020203" pitchFamily="34" charset="0"/>
              </a:rPr>
              <a:t>, </a:t>
            </a:r>
            <a:r>
              <a:rPr lang="en-US" b="1" i="1" dirty="0">
                <a:solidFill>
                  <a:srgbClr val="002060"/>
                </a:solidFill>
                <a:latin typeface="+mj-lt"/>
                <a:cs typeface="Segoe UI" panose="020B0502040204020203" pitchFamily="34" charset="0"/>
              </a:rPr>
              <a:t>portable</a:t>
            </a:r>
            <a:r>
              <a:rPr lang="en-US" i="1" dirty="0">
                <a:solidFill>
                  <a:srgbClr val="002060"/>
                </a:solidFill>
                <a:latin typeface="+mj-lt"/>
                <a:cs typeface="Segoe UI" panose="020B0502040204020203" pitchFamily="34" charset="0"/>
              </a:rPr>
              <a:t> and </a:t>
            </a:r>
            <a:r>
              <a:rPr lang="en-US" b="1" i="1" dirty="0">
                <a:solidFill>
                  <a:srgbClr val="002060"/>
                </a:solidFill>
                <a:latin typeface="+mj-lt"/>
                <a:cs typeface="Segoe UI" panose="020B0502040204020203" pitchFamily="34" charset="0"/>
              </a:rPr>
              <a:t>innovative</a:t>
            </a:r>
            <a:r>
              <a:rPr lang="en-US" i="1" dirty="0">
                <a:solidFill>
                  <a:srgbClr val="002060"/>
                </a:solidFill>
                <a:latin typeface="+mj-lt"/>
                <a:cs typeface="Segoe UI" panose="020B0502040204020203" pitchFamily="34" charset="0"/>
              </a:rPr>
              <a:t> </a:t>
            </a:r>
            <a:r>
              <a:rPr lang="en-US" b="1" i="1" dirty="0">
                <a:solidFill>
                  <a:srgbClr val="002060"/>
                </a:solidFill>
                <a:latin typeface="+mj-lt"/>
                <a:cs typeface="Segoe UI" panose="020B0502040204020203" pitchFamily="34" charset="0"/>
              </a:rPr>
              <a:t>bottle/cans design</a:t>
            </a:r>
            <a:r>
              <a:rPr lang="en-US" i="1" dirty="0">
                <a:solidFill>
                  <a:srgbClr val="002060"/>
                </a:solidFill>
                <a:latin typeface="+mj-lt"/>
                <a:cs typeface="Segoe UI" panose="020B0502040204020203" pitchFamily="34" charset="0"/>
              </a:rPr>
              <a:t>!</a:t>
            </a:r>
          </a:p>
        </p:txBody>
      </p:sp>
      <p:sp>
        <p:nvSpPr>
          <p:cNvPr id="10" name="Rectangle 9">
            <a:extLst>
              <a:ext uri="{FF2B5EF4-FFF2-40B4-BE49-F238E27FC236}">
                <a16:creationId xmlns:a16="http://schemas.microsoft.com/office/drawing/2014/main" id="{ACEA1579-9F35-2B4D-19CF-6889F796CAF9}"/>
              </a:ext>
            </a:extLst>
          </p:cNvPr>
          <p:cNvSpPr/>
          <p:nvPr/>
        </p:nvSpPr>
        <p:spPr>
          <a:xfrm>
            <a:off x="8405770" y="4185645"/>
            <a:ext cx="2499918" cy="1569660"/>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More</a:t>
            </a:r>
            <a:r>
              <a:rPr lang="en-US" i="1" dirty="0">
                <a:solidFill>
                  <a:srgbClr val="002060"/>
                </a:solidFill>
                <a:latin typeface="+mj-lt"/>
                <a:cs typeface="Segoe UI" panose="020B0502040204020203" pitchFamily="34" charset="0"/>
              </a:rPr>
              <a:t> then </a:t>
            </a:r>
          </a:p>
          <a:p>
            <a:pPr algn="ctr"/>
            <a:r>
              <a:rPr lang="en-US" sz="4800" b="1" i="1" dirty="0">
                <a:solidFill>
                  <a:srgbClr val="002060"/>
                </a:solidFill>
                <a:latin typeface="+mj-lt"/>
                <a:cs typeface="Segoe UI" panose="020B0502040204020203" pitchFamily="34" charset="0"/>
              </a:rPr>
              <a:t>40% </a:t>
            </a:r>
          </a:p>
          <a:p>
            <a:pPr algn="ctr"/>
            <a:r>
              <a:rPr lang="en-US" i="1" dirty="0">
                <a:solidFill>
                  <a:srgbClr val="002060"/>
                </a:solidFill>
                <a:latin typeface="+mj-lt"/>
                <a:cs typeface="Segoe UI" panose="020B0502040204020203" pitchFamily="34" charset="0"/>
              </a:rPr>
              <a:t>people </a:t>
            </a:r>
            <a:r>
              <a:rPr lang="en-US" b="1" i="1" dirty="0">
                <a:solidFill>
                  <a:srgbClr val="002060"/>
                </a:solidFill>
                <a:latin typeface="+mj-lt"/>
                <a:cs typeface="Segoe UI" panose="020B0502040204020203" pitchFamily="34" charset="0"/>
              </a:rPr>
              <a:t>don’t</a:t>
            </a:r>
            <a:r>
              <a:rPr lang="en-US" i="1" dirty="0">
                <a:solidFill>
                  <a:srgbClr val="002060"/>
                </a:solidFill>
                <a:latin typeface="+mj-lt"/>
                <a:cs typeface="Segoe UI" panose="020B0502040204020203" pitchFamily="34" charset="0"/>
              </a:rPr>
              <a:t> want </a:t>
            </a:r>
          </a:p>
          <a:p>
            <a:pPr algn="ctr"/>
            <a:r>
              <a:rPr lang="en-US" b="1" i="1" dirty="0">
                <a:solidFill>
                  <a:srgbClr val="002060"/>
                </a:solidFill>
                <a:latin typeface="+mj-lt"/>
                <a:cs typeface="Segoe UI" panose="020B0502040204020203" pitchFamily="34" charset="0"/>
              </a:rPr>
              <a:t>Limited Edition Packaging</a:t>
            </a:r>
            <a:r>
              <a:rPr lang="en-US" i="1" dirty="0">
                <a:solidFill>
                  <a:srgbClr val="002060"/>
                </a:solidFill>
                <a:latin typeface="+mj-lt"/>
                <a:cs typeface="Segoe UI" panose="020B0502040204020203" pitchFamily="34" charset="0"/>
              </a:rPr>
              <a:t>!</a:t>
            </a:r>
          </a:p>
        </p:txBody>
      </p:sp>
      <p:cxnSp>
        <p:nvCxnSpPr>
          <p:cNvPr id="15" name="Connector: Curved 14">
            <a:extLst>
              <a:ext uri="{FF2B5EF4-FFF2-40B4-BE49-F238E27FC236}">
                <a16:creationId xmlns:a16="http://schemas.microsoft.com/office/drawing/2014/main" id="{33996313-8F25-0477-FF55-35F1E04CC2F2}"/>
              </a:ext>
            </a:extLst>
          </p:cNvPr>
          <p:cNvCxnSpPr>
            <a:cxnSpLocks/>
          </p:cNvCxnSpPr>
          <p:nvPr/>
        </p:nvCxnSpPr>
        <p:spPr>
          <a:xfrm>
            <a:off x="7650760" y="3624044"/>
            <a:ext cx="1173000" cy="881655"/>
          </a:xfrm>
          <a:prstGeom prst="curvedConnector3">
            <a:avLst>
              <a:gd name="adj1" fmla="val 1368"/>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353014"/>
      </p:ext>
    </p:extLst>
  </p:cSld>
  <p:clrMapOvr>
    <a:masterClrMapping/>
  </p:clrMapOvr>
  <mc:AlternateContent xmlns:mc="http://schemas.openxmlformats.org/markup-compatibility/2006">
    <mc:Choice xmlns:p14="http://schemas.microsoft.com/office/powerpoint/2010/main" Requires="p14">
      <p:transition spd="slow" p14:dur="2000" advTm="23416"/>
    </mc:Choice>
    <mc:Fallback>
      <p:transition spd="slow" advTm="2341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6974" y="3360900"/>
            <a:ext cx="7158092" cy="3162878"/>
          </a:xfrm>
          <a:custGeom>
            <a:avLst/>
            <a:gdLst/>
            <a:ahLst/>
            <a:cxnLst/>
            <a:rect l="l" t="t" r="r" b="b"/>
            <a:pathLst>
              <a:path w="10737138" h="4744317">
                <a:moveTo>
                  <a:pt x="0" y="0"/>
                </a:moveTo>
                <a:lnTo>
                  <a:pt x="10737138" y="0"/>
                </a:lnTo>
                <a:lnTo>
                  <a:pt x="10737138" y="4744317"/>
                </a:lnTo>
                <a:lnTo>
                  <a:pt x="0" y="4744317"/>
                </a:lnTo>
                <a:lnTo>
                  <a:pt x="0" y="0"/>
                </a:lnTo>
                <a:close/>
              </a:path>
            </a:pathLst>
          </a:custGeom>
          <a:blipFill>
            <a:blip r:embed="rId2"/>
            <a:stretch>
              <a:fillRect l="-10589" t="-41674" r="-13589" b="-16408"/>
            </a:stretch>
          </a:blipFill>
        </p:spPr>
        <p:txBody>
          <a:bodyPr/>
          <a:lstStyle/>
          <a:p>
            <a:endParaRPr lang="en-IN" dirty="0"/>
          </a:p>
        </p:txBody>
      </p:sp>
      <p:sp>
        <p:nvSpPr>
          <p:cNvPr id="3" name="Freeform 3"/>
          <p:cNvSpPr/>
          <p:nvPr/>
        </p:nvSpPr>
        <p:spPr>
          <a:xfrm>
            <a:off x="550754" y="3741140"/>
            <a:ext cx="581678" cy="654489"/>
          </a:xfrm>
          <a:custGeom>
            <a:avLst/>
            <a:gdLst/>
            <a:ahLst/>
            <a:cxnLst/>
            <a:rect l="l" t="t" r="r" b="b"/>
            <a:pathLst>
              <a:path w="872517" h="981734">
                <a:moveTo>
                  <a:pt x="0" y="0"/>
                </a:moveTo>
                <a:lnTo>
                  <a:pt x="872517" y="0"/>
                </a:lnTo>
                <a:lnTo>
                  <a:pt x="872517" y="981735"/>
                </a:lnTo>
                <a:lnTo>
                  <a:pt x="0" y="9817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565949" y="4140404"/>
            <a:ext cx="581678" cy="506571"/>
          </a:xfrm>
          <a:custGeom>
            <a:avLst/>
            <a:gdLst/>
            <a:ahLst/>
            <a:cxnLst/>
            <a:rect l="l" t="t" r="r" b="b"/>
            <a:pathLst>
              <a:path w="880124" h="990295">
                <a:moveTo>
                  <a:pt x="0" y="0"/>
                </a:moveTo>
                <a:lnTo>
                  <a:pt x="880125" y="0"/>
                </a:lnTo>
                <a:lnTo>
                  <a:pt x="880125" y="990295"/>
                </a:lnTo>
                <a:lnTo>
                  <a:pt x="0" y="9902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2647491" y="4427380"/>
            <a:ext cx="450214" cy="506570"/>
          </a:xfrm>
          <a:custGeom>
            <a:avLst/>
            <a:gdLst/>
            <a:ahLst/>
            <a:cxnLst/>
            <a:rect l="l" t="t" r="r" b="b"/>
            <a:pathLst>
              <a:path w="675321" h="759855">
                <a:moveTo>
                  <a:pt x="0" y="0"/>
                </a:moveTo>
                <a:lnTo>
                  <a:pt x="675321" y="0"/>
                </a:lnTo>
                <a:lnTo>
                  <a:pt x="675321" y="759855"/>
                </a:lnTo>
                <a:lnTo>
                  <a:pt x="0" y="7598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5">
            <a:extLst>
              <a:ext uri="{FF2B5EF4-FFF2-40B4-BE49-F238E27FC236}">
                <a16:creationId xmlns:a16="http://schemas.microsoft.com/office/drawing/2014/main" id="{FD4E2763-A4CA-5B46-530C-33D25145920C}"/>
              </a:ext>
            </a:extLst>
          </p:cNvPr>
          <p:cNvSpPr txBox="1"/>
          <p:nvPr/>
        </p:nvSpPr>
        <p:spPr>
          <a:xfrm>
            <a:off x="1139418" y="534560"/>
            <a:ext cx="4377462"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Competition Analysis</a:t>
            </a:r>
          </a:p>
        </p:txBody>
      </p:sp>
      <p:sp>
        <p:nvSpPr>
          <p:cNvPr id="7" name="TextBox 6">
            <a:extLst>
              <a:ext uri="{FF2B5EF4-FFF2-40B4-BE49-F238E27FC236}">
                <a16:creationId xmlns:a16="http://schemas.microsoft.com/office/drawing/2014/main" id="{C2FD7815-F6EC-FA38-DCDB-DECC0324DDAC}"/>
              </a:ext>
            </a:extLst>
          </p:cNvPr>
          <p:cNvSpPr txBox="1"/>
          <p:nvPr/>
        </p:nvSpPr>
        <p:spPr>
          <a:xfrm>
            <a:off x="550754" y="1630616"/>
            <a:ext cx="5500382" cy="184666"/>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a. Who are the current market leaders?</a:t>
            </a:r>
          </a:p>
        </p:txBody>
      </p:sp>
      <p:grpSp>
        <p:nvGrpSpPr>
          <p:cNvPr id="25" name="Group 24">
            <a:extLst>
              <a:ext uri="{FF2B5EF4-FFF2-40B4-BE49-F238E27FC236}">
                <a16:creationId xmlns:a16="http://schemas.microsoft.com/office/drawing/2014/main" id="{80A2EBBE-94F8-BB5D-C47E-8C52D1A24C92}"/>
              </a:ext>
            </a:extLst>
          </p:cNvPr>
          <p:cNvGrpSpPr/>
          <p:nvPr/>
        </p:nvGrpSpPr>
        <p:grpSpPr>
          <a:xfrm>
            <a:off x="2623585" y="2328912"/>
            <a:ext cx="2401418" cy="1107996"/>
            <a:chOff x="2623585" y="2328912"/>
            <a:chExt cx="2401418" cy="1107996"/>
          </a:xfrm>
        </p:grpSpPr>
        <p:sp>
          <p:nvSpPr>
            <p:cNvPr id="8" name="Rectangle 7">
              <a:extLst>
                <a:ext uri="{FF2B5EF4-FFF2-40B4-BE49-F238E27FC236}">
                  <a16:creationId xmlns:a16="http://schemas.microsoft.com/office/drawing/2014/main" id="{EEBFFC93-0C19-D0D4-C34B-03DEEE157642}"/>
                </a:ext>
              </a:extLst>
            </p:cNvPr>
            <p:cNvSpPr/>
            <p:nvPr/>
          </p:nvSpPr>
          <p:spPr>
            <a:xfrm>
              <a:off x="3078759" y="2605911"/>
              <a:ext cx="1946244" cy="830997"/>
            </a:xfrm>
            <a:prstGeom prst="rect">
              <a:avLst/>
            </a:prstGeom>
          </p:spPr>
          <p:txBody>
            <a:bodyPr wrap="square" lIns="0" tIns="0" rIns="0" bIns="0">
              <a:spAutoFit/>
            </a:bodyPr>
            <a:lstStyle/>
            <a:p>
              <a:pPr marL="285750" indent="-285750" algn="just">
                <a:buFont typeface="Arial" panose="020B0604020202020204" pitchFamily="34" charset="0"/>
                <a:buChar char="•"/>
              </a:pPr>
              <a:r>
                <a:rPr lang="en-US" b="1" i="1" dirty="0">
                  <a:solidFill>
                    <a:srgbClr val="002060"/>
                  </a:solidFill>
                  <a:latin typeface="+mj-lt"/>
                  <a:cs typeface="Segoe UI" panose="020B0502040204020203" pitchFamily="34" charset="0"/>
                </a:rPr>
                <a:t>Cola-</a:t>
              </a:r>
              <a:r>
                <a:rPr lang="en-US" b="1" i="1" dirty="0" err="1">
                  <a:solidFill>
                    <a:srgbClr val="002060"/>
                  </a:solidFill>
                  <a:latin typeface="+mj-lt"/>
                  <a:cs typeface="Segoe UI" panose="020B0502040204020203" pitchFamily="34" charset="0"/>
                </a:rPr>
                <a:t>Coka</a:t>
              </a:r>
              <a:endParaRPr lang="en-US" b="1" i="1" dirty="0">
                <a:solidFill>
                  <a:srgbClr val="002060"/>
                </a:solidFill>
                <a:latin typeface="+mj-lt"/>
                <a:cs typeface="Segoe UI" panose="020B0502040204020203" pitchFamily="34" charset="0"/>
              </a:endParaRPr>
            </a:p>
            <a:p>
              <a:pPr marL="285750" indent="-285750" algn="just">
                <a:buFont typeface="Arial" panose="020B0604020202020204" pitchFamily="34" charset="0"/>
                <a:buChar char="•"/>
              </a:pPr>
              <a:r>
                <a:rPr lang="en-US" b="1" i="1" dirty="0" err="1">
                  <a:solidFill>
                    <a:srgbClr val="002060"/>
                  </a:solidFill>
                  <a:latin typeface="+mj-lt"/>
                  <a:cs typeface="Segoe UI" panose="020B0502040204020203" pitchFamily="34" charset="0"/>
                </a:rPr>
                <a:t>Bepsi</a:t>
              </a:r>
              <a:endParaRPr lang="en-US" b="1" i="1" dirty="0">
                <a:solidFill>
                  <a:srgbClr val="002060"/>
                </a:solidFill>
                <a:latin typeface="+mj-lt"/>
                <a:cs typeface="Segoe UI" panose="020B0502040204020203" pitchFamily="34" charset="0"/>
              </a:endParaRPr>
            </a:p>
            <a:p>
              <a:pPr marL="285750" indent="-285750" algn="just">
                <a:buFont typeface="Arial" panose="020B0604020202020204" pitchFamily="34" charset="0"/>
                <a:buChar char="•"/>
              </a:pPr>
              <a:r>
                <a:rPr lang="en-US" b="1" i="1" dirty="0">
                  <a:solidFill>
                    <a:srgbClr val="002060"/>
                  </a:solidFill>
                  <a:latin typeface="+mj-lt"/>
                  <a:cs typeface="Segoe UI" panose="020B0502040204020203" pitchFamily="34" charset="0"/>
                </a:rPr>
                <a:t>Gangster</a:t>
              </a:r>
              <a:endParaRPr lang="en-US" i="1" dirty="0">
                <a:solidFill>
                  <a:srgbClr val="002060"/>
                </a:solidFill>
                <a:latin typeface="+mj-lt"/>
                <a:cs typeface="Segoe UI" panose="020B0502040204020203" pitchFamily="34" charset="0"/>
              </a:endParaRPr>
            </a:p>
          </p:txBody>
        </p:sp>
        <p:sp>
          <p:nvSpPr>
            <p:cNvPr id="9" name="Rectangle 8">
              <a:extLst>
                <a:ext uri="{FF2B5EF4-FFF2-40B4-BE49-F238E27FC236}">
                  <a16:creationId xmlns:a16="http://schemas.microsoft.com/office/drawing/2014/main" id="{32FE1846-DAA6-3170-CF6D-57F0AABE1D6F}"/>
                </a:ext>
              </a:extLst>
            </p:cNvPr>
            <p:cNvSpPr/>
            <p:nvPr/>
          </p:nvSpPr>
          <p:spPr>
            <a:xfrm>
              <a:off x="2623585" y="2328912"/>
              <a:ext cx="2401418" cy="276999"/>
            </a:xfrm>
            <a:prstGeom prst="rect">
              <a:avLst/>
            </a:prstGeom>
          </p:spPr>
          <p:txBody>
            <a:bodyPr wrap="square" lIns="0" tIns="0" rIns="0" bIns="0">
              <a:spAutoFit/>
            </a:bodyPr>
            <a:lstStyle/>
            <a:p>
              <a:pPr algn="just"/>
              <a:r>
                <a:rPr lang="en-US" b="1" i="1" dirty="0">
                  <a:solidFill>
                    <a:srgbClr val="002060"/>
                  </a:solidFill>
                  <a:latin typeface="+mj-lt"/>
                  <a:cs typeface="Segoe UI" panose="020B0502040204020203" pitchFamily="34" charset="0"/>
                </a:rPr>
                <a:t>Current Market Leaders</a:t>
              </a:r>
            </a:p>
          </p:txBody>
        </p:sp>
      </p:grpSp>
      <p:cxnSp>
        <p:nvCxnSpPr>
          <p:cNvPr id="11" name="Straight Connector 10">
            <a:extLst>
              <a:ext uri="{FF2B5EF4-FFF2-40B4-BE49-F238E27FC236}">
                <a16:creationId xmlns:a16="http://schemas.microsoft.com/office/drawing/2014/main" id="{48B5B842-EECA-77A4-582C-1B6D503A9210}"/>
              </a:ext>
            </a:extLst>
          </p:cNvPr>
          <p:cNvCxnSpPr>
            <a:cxnSpLocks/>
          </p:cNvCxnSpPr>
          <p:nvPr/>
        </p:nvCxnSpPr>
        <p:spPr>
          <a:xfrm>
            <a:off x="503340" y="2761501"/>
            <a:ext cx="2891921" cy="1089046"/>
          </a:xfrm>
          <a:prstGeom prst="line">
            <a:avLst/>
          </a:prstGeom>
          <a:ln w="28575">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5F86708-264E-F10F-A792-EBE2CAD134E5}"/>
              </a:ext>
            </a:extLst>
          </p:cNvPr>
          <p:cNvSpPr/>
          <p:nvPr/>
        </p:nvSpPr>
        <p:spPr>
          <a:xfrm>
            <a:off x="3824294" y="4378365"/>
            <a:ext cx="2592200" cy="276999"/>
          </a:xfrm>
          <a:prstGeom prst="rect">
            <a:avLst/>
          </a:prstGeom>
        </p:spPr>
        <p:txBody>
          <a:bodyPr wrap="square" lIns="0" tIns="0" rIns="0" bIns="0">
            <a:spAutoFit/>
          </a:bodyPr>
          <a:lstStyle/>
          <a:p>
            <a:pPr algn="just"/>
            <a:r>
              <a:rPr lang="en-US" b="1" i="1" dirty="0">
                <a:solidFill>
                  <a:srgbClr val="002060"/>
                </a:solidFill>
                <a:latin typeface="+mj-lt"/>
                <a:cs typeface="Segoe UI" panose="020B0502040204020203" pitchFamily="34" charset="0"/>
              </a:rPr>
              <a:t>CodeX </a:t>
            </a:r>
            <a:r>
              <a:rPr lang="en-US" i="1" dirty="0">
                <a:solidFill>
                  <a:srgbClr val="002060"/>
                </a:solidFill>
                <a:latin typeface="+mj-lt"/>
                <a:cs typeface="Segoe UI" panose="020B0502040204020203" pitchFamily="34" charset="0"/>
              </a:rPr>
              <a:t>stands</a:t>
            </a:r>
            <a:r>
              <a:rPr lang="en-US" b="1" i="1" dirty="0">
                <a:solidFill>
                  <a:srgbClr val="002060"/>
                </a:solidFill>
                <a:latin typeface="+mj-lt"/>
                <a:cs typeface="Segoe UI" panose="020B0502040204020203" pitchFamily="34" charset="0"/>
              </a:rPr>
              <a:t> 5</a:t>
            </a:r>
            <a:r>
              <a:rPr lang="en-US" b="1" i="1" baseline="30000" dirty="0">
                <a:solidFill>
                  <a:srgbClr val="002060"/>
                </a:solidFill>
                <a:latin typeface="+mj-lt"/>
                <a:cs typeface="Segoe UI" panose="020B0502040204020203" pitchFamily="34" charset="0"/>
              </a:rPr>
              <a:t>th</a:t>
            </a:r>
            <a:r>
              <a:rPr lang="en-US" b="1" i="1" dirty="0">
                <a:solidFill>
                  <a:srgbClr val="002060"/>
                </a:solidFill>
                <a:latin typeface="+mj-lt"/>
                <a:cs typeface="Segoe UI" panose="020B0502040204020203" pitchFamily="34" charset="0"/>
              </a:rPr>
              <a:t> </a:t>
            </a:r>
            <a:r>
              <a:rPr lang="en-US" i="1" dirty="0">
                <a:solidFill>
                  <a:srgbClr val="002060"/>
                </a:solidFill>
                <a:latin typeface="+mj-lt"/>
                <a:cs typeface="Segoe UI" panose="020B0502040204020203" pitchFamily="34" charset="0"/>
              </a:rPr>
              <a:t>in the lead!</a:t>
            </a:r>
            <a:r>
              <a:rPr lang="en-US" b="1" i="1" dirty="0">
                <a:solidFill>
                  <a:srgbClr val="002060"/>
                </a:solidFill>
                <a:latin typeface="+mj-lt"/>
                <a:cs typeface="Segoe UI" panose="020B0502040204020203" pitchFamily="34" charset="0"/>
              </a:rPr>
              <a:t> </a:t>
            </a:r>
          </a:p>
        </p:txBody>
      </p:sp>
      <p:sp>
        <p:nvSpPr>
          <p:cNvPr id="17" name="Right Brace 16">
            <a:extLst>
              <a:ext uri="{FF2B5EF4-FFF2-40B4-BE49-F238E27FC236}">
                <a16:creationId xmlns:a16="http://schemas.microsoft.com/office/drawing/2014/main" id="{B4B0B624-BDAD-A9BF-828B-FD688989C792}"/>
              </a:ext>
            </a:extLst>
          </p:cNvPr>
          <p:cNvSpPr/>
          <p:nvPr/>
        </p:nvSpPr>
        <p:spPr>
          <a:xfrm rot="16200000">
            <a:off x="4668375" y="4444041"/>
            <a:ext cx="506569" cy="973125"/>
          </a:xfrm>
          <a:prstGeom prst="rightBrac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TextBox 17">
            <a:extLst>
              <a:ext uri="{FF2B5EF4-FFF2-40B4-BE49-F238E27FC236}">
                <a16:creationId xmlns:a16="http://schemas.microsoft.com/office/drawing/2014/main" id="{34DE0480-821C-D658-A13B-E4F0FB76C55D}"/>
              </a:ext>
            </a:extLst>
          </p:cNvPr>
          <p:cNvSpPr txBox="1"/>
          <p:nvPr/>
        </p:nvSpPr>
        <p:spPr>
          <a:xfrm>
            <a:off x="6915325" y="1534358"/>
            <a:ext cx="4582575" cy="369332"/>
          </a:xfrm>
          <a:prstGeom prst="rect">
            <a:avLst/>
          </a:prstGeom>
          <a:noFill/>
        </p:spPr>
        <p:txBody>
          <a:bodyPr wrap="square" lIns="0" tIns="0" rIns="0" bIns="0" rtlCol="0">
            <a:spAutoFit/>
          </a:bodyPr>
          <a:lstStyle/>
          <a:p>
            <a:r>
              <a:rPr lang="en-US" sz="1200" b="1" dirty="0">
                <a:latin typeface="Segoe UI" panose="020B0502040204020203" pitchFamily="34" charset="0"/>
                <a:cs typeface="Segoe UI" panose="020B0502040204020203" pitchFamily="34" charset="0"/>
              </a:rPr>
              <a:t>b. What are the primary reasons consumers prefer those brands over ours?</a:t>
            </a:r>
          </a:p>
        </p:txBody>
      </p:sp>
      <p:pic>
        <p:nvPicPr>
          <p:cNvPr id="20" name="Picture 19">
            <a:extLst>
              <a:ext uri="{FF2B5EF4-FFF2-40B4-BE49-F238E27FC236}">
                <a16:creationId xmlns:a16="http://schemas.microsoft.com/office/drawing/2014/main" id="{36BF1576-2625-8E3E-2016-8C4F48C8100A}"/>
              </a:ext>
            </a:extLst>
          </p:cNvPr>
          <p:cNvPicPr>
            <a:picLocks noChangeAspect="1"/>
          </p:cNvPicPr>
          <p:nvPr/>
        </p:nvPicPr>
        <p:blipFill rotWithShape="1">
          <a:blip r:embed="rId9"/>
          <a:srcRect l="13624" t="25688" r="8693" b="13884"/>
          <a:stretch/>
        </p:blipFill>
        <p:spPr>
          <a:xfrm>
            <a:off x="6840435" y="2386597"/>
            <a:ext cx="4800811" cy="2100621"/>
          </a:xfrm>
          <a:prstGeom prst="rect">
            <a:avLst/>
          </a:prstGeom>
        </p:spPr>
      </p:pic>
      <p:sp>
        <p:nvSpPr>
          <p:cNvPr id="21" name="Rectangle 20">
            <a:extLst>
              <a:ext uri="{FF2B5EF4-FFF2-40B4-BE49-F238E27FC236}">
                <a16:creationId xmlns:a16="http://schemas.microsoft.com/office/drawing/2014/main" id="{5796918C-C16E-6E11-0BE0-8A7FD15C1537}"/>
              </a:ext>
            </a:extLst>
          </p:cNvPr>
          <p:cNvSpPr/>
          <p:nvPr/>
        </p:nvSpPr>
        <p:spPr>
          <a:xfrm>
            <a:off x="8166620" y="4777726"/>
            <a:ext cx="2803070" cy="1569660"/>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More</a:t>
            </a:r>
            <a:r>
              <a:rPr lang="en-US" i="1" dirty="0">
                <a:solidFill>
                  <a:srgbClr val="002060"/>
                </a:solidFill>
                <a:latin typeface="+mj-lt"/>
                <a:cs typeface="Segoe UI" panose="020B0502040204020203" pitchFamily="34" charset="0"/>
              </a:rPr>
              <a:t> then </a:t>
            </a:r>
          </a:p>
          <a:p>
            <a:pPr algn="ctr"/>
            <a:r>
              <a:rPr lang="en-US" sz="4800" b="1" i="1" dirty="0">
                <a:solidFill>
                  <a:srgbClr val="002060"/>
                </a:solidFill>
                <a:latin typeface="+mj-lt"/>
                <a:cs typeface="Segoe UI" panose="020B0502040204020203" pitchFamily="34" charset="0"/>
              </a:rPr>
              <a:t>26% </a:t>
            </a:r>
          </a:p>
          <a:p>
            <a:pPr algn="ctr"/>
            <a:r>
              <a:rPr lang="en-US" i="1" dirty="0">
                <a:solidFill>
                  <a:srgbClr val="002060"/>
                </a:solidFill>
                <a:latin typeface="+mj-lt"/>
                <a:cs typeface="Segoe UI" panose="020B0502040204020203" pitchFamily="34" charset="0"/>
              </a:rPr>
              <a:t>people have chosen their drink based on </a:t>
            </a:r>
            <a:r>
              <a:rPr lang="en-US" b="1" i="1" dirty="0">
                <a:solidFill>
                  <a:srgbClr val="002060"/>
                </a:solidFill>
                <a:latin typeface="+mj-lt"/>
                <a:cs typeface="Segoe UI" panose="020B0502040204020203" pitchFamily="34" charset="0"/>
              </a:rPr>
              <a:t>Brand Reputation</a:t>
            </a:r>
            <a:r>
              <a:rPr lang="en-US" i="1" dirty="0">
                <a:solidFill>
                  <a:srgbClr val="002060"/>
                </a:solidFill>
                <a:latin typeface="+mj-lt"/>
                <a:cs typeface="Segoe UI" panose="020B0502040204020203" pitchFamily="34" charset="0"/>
              </a:rPr>
              <a:t>!</a:t>
            </a:r>
          </a:p>
        </p:txBody>
      </p:sp>
      <p:sp>
        <p:nvSpPr>
          <p:cNvPr id="22" name="Rectangle 21">
            <a:extLst>
              <a:ext uri="{FF2B5EF4-FFF2-40B4-BE49-F238E27FC236}">
                <a16:creationId xmlns:a16="http://schemas.microsoft.com/office/drawing/2014/main" id="{97428829-AC2C-88C0-1D51-0B9414B88479}"/>
              </a:ext>
            </a:extLst>
          </p:cNvPr>
          <p:cNvSpPr/>
          <p:nvPr/>
        </p:nvSpPr>
        <p:spPr>
          <a:xfrm>
            <a:off x="8998291" y="1891172"/>
            <a:ext cx="2499609" cy="615553"/>
          </a:xfrm>
          <a:prstGeom prst="rect">
            <a:avLst/>
          </a:prstGeom>
        </p:spPr>
        <p:txBody>
          <a:bodyPr wrap="square" lIns="0" tIns="0" rIns="0" bIns="0">
            <a:spAutoFit/>
          </a:bodyPr>
          <a:lstStyle/>
          <a:p>
            <a:pPr algn="ctr"/>
            <a:r>
              <a:rPr lang="en-US" sz="1200" i="1" dirty="0">
                <a:solidFill>
                  <a:srgbClr val="002060"/>
                </a:solidFill>
                <a:latin typeface="+mj-lt"/>
                <a:cs typeface="Segoe UI" panose="020B0502040204020203" pitchFamily="34" charset="0"/>
              </a:rPr>
              <a:t>And only </a:t>
            </a:r>
            <a:r>
              <a:rPr lang="en-US" sz="1600" b="1" i="1" dirty="0">
                <a:solidFill>
                  <a:srgbClr val="002060"/>
                </a:solidFill>
                <a:latin typeface="+mj-lt"/>
                <a:cs typeface="Segoe UI" panose="020B0502040204020203" pitchFamily="34" charset="0"/>
              </a:rPr>
              <a:t>17%</a:t>
            </a:r>
            <a:r>
              <a:rPr lang="en-US" sz="2800" b="1" i="1" dirty="0">
                <a:solidFill>
                  <a:srgbClr val="002060"/>
                </a:solidFill>
                <a:latin typeface="+mj-lt"/>
                <a:cs typeface="Segoe UI" panose="020B0502040204020203" pitchFamily="34" charset="0"/>
              </a:rPr>
              <a:t> </a:t>
            </a:r>
            <a:r>
              <a:rPr lang="en-US" sz="1200" i="1" dirty="0">
                <a:solidFill>
                  <a:srgbClr val="002060"/>
                </a:solidFill>
                <a:latin typeface="+mj-lt"/>
                <a:cs typeface="Segoe UI" panose="020B0502040204020203" pitchFamily="34" charset="0"/>
              </a:rPr>
              <a:t>people think of </a:t>
            </a:r>
            <a:r>
              <a:rPr lang="en-US" sz="1200" b="1" i="1" dirty="0">
                <a:solidFill>
                  <a:srgbClr val="002060"/>
                </a:solidFill>
                <a:latin typeface="+mj-lt"/>
                <a:cs typeface="Segoe UI" panose="020B0502040204020203" pitchFamily="34" charset="0"/>
              </a:rPr>
              <a:t>Effectiveness</a:t>
            </a:r>
            <a:r>
              <a:rPr lang="en-US" sz="1200" i="1" dirty="0">
                <a:solidFill>
                  <a:srgbClr val="002060"/>
                </a:solidFill>
                <a:latin typeface="+mj-lt"/>
                <a:cs typeface="Segoe UI" panose="020B0502040204020203" pitchFamily="34" charset="0"/>
              </a:rPr>
              <a:t> while choosing a drink!</a:t>
            </a:r>
          </a:p>
        </p:txBody>
      </p:sp>
      <p:sp>
        <p:nvSpPr>
          <p:cNvPr id="24" name="Right Brace 23">
            <a:extLst>
              <a:ext uri="{FF2B5EF4-FFF2-40B4-BE49-F238E27FC236}">
                <a16:creationId xmlns:a16="http://schemas.microsoft.com/office/drawing/2014/main" id="{3FF56F6F-2322-DE0E-E73A-41652CD8FAB3}"/>
              </a:ext>
            </a:extLst>
          </p:cNvPr>
          <p:cNvSpPr/>
          <p:nvPr/>
        </p:nvSpPr>
        <p:spPr>
          <a:xfrm rot="16200000">
            <a:off x="9931850" y="2313910"/>
            <a:ext cx="506569" cy="973125"/>
          </a:xfrm>
          <a:prstGeom prst="rightBrac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advTm="1121"/>
    </mc:Choice>
    <mc:Fallback>
      <p:transition spd="slow" advTm="112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A7F3D4E-841C-E2A5-F5F1-4F40EDE6656C}"/>
              </a:ext>
            </a:extLst>
          </p:cNvPr>
          <p:cNvSpPr/>
          <p:nvPr/>
        </p:nvSpPr>
        <p:spPr>
          <a:xfrm>
            <a:off x="8517935" y="5460908"/>
            <a:ext cx="2415402" cy="830997"/>
          </a:xfrm>
          <a:prstGeom prst="rect">
            <a:avLst/>
          </a:prstGeom>
        </p:spPr>
        <p:txBody>
          <a:bodyPr wrap="square" lIns="0" tIns="0" rIns="0" bIns="0">
            <a:spAutoFit/>
          </a:bodyPr>
          <a:lstStyle/>
          <a:p>
            <a:pPr algn="ctr"/>
            <a:r>
              <a:rPr lang="en-US" b="1" i="1" dirty="0">
                <a:solidFill>
                  <a:srgbClr val="002060"/>
                </a:solidFill>
                <a:latin typeface="+mj-lt"/>
                <a:cs typeface="Segoe UI" panose="020B0502040204020203" pitchFamily="34" charset="0"/>
              </a:rPr>
              <a:t>CodeX </a:t>
            </a:r>
            <a:r>
              <a:rPr lang="en-US" i="1" dirty="0">
                <a:solidFill>
                  <a:srgbClr val="002060"/>
                </a:solidFill>
                <a:latin typeface="+mj-lt"/>
                <a:cs typeface="Segoe UI" panose="020B0502040204020203" pitchFamily="34" charset="0"/>
              </a:rPr>
              <a:t>stands</a:t>
            </a:r>
            <a:r>
              <a:rPr lang="en-US" b="1" i="1" dirty="0">
                <a:solidFill>
                  <a:srgbClr val="002060"/>
                </a:solidFill>
                <a:latin typeface="+mj-lt"/>
                <a:cs typeface="Segoe UI" panose="020B0502040204020203" pitchFamily="34" charset="0"/>
              </a:rPr>
              <a:t> </a:t>
            </a:r>
          </a:p>
          <a:p>
            <a:pPr algn="ctr"/>
            <a:r>
              <a:rPr lang="en-US" b="1" i="1" dirty="0">
                <a:solidFill>
                  <a:srgbClr val="002060"/>
                </a:solidFill>
                <a:latin typeface="+mj-lt"/>
                <a:cs typeface="Segoe UI" panose="020B0502040204020203" pitchFamily="34" charset="0"/>
              </a:rPr>
              <a:t>6</a:t>
            </a:r>
            <a:r>
              <a:rPr lang="en-US" b="1" i="1" baseline="30000" dirty="0">
                <a:solidFill>
                  <a:srgbClr val="002060"/>
                </a:solidFill>
                <a:latin typeface="+mj-lt"/>
                <a:cs typeface="Segoe UI" panose="020B0502040204020203" pitchFamily="34" charset="0"/>
              </a:rPr>
              <a:t>th</a:t>
            </a:r>
            <a:r>
              <a:rPr lang="en-US" b="1" i="1" dirty="0">
                <a:solidFill>
                  <a:srgbClr val="002060"/>
                </a:solidFill>
                <a:latin typeface="+mj-lt"/>
                <a:cs typeface="Segoe UI" panose="020B0502040204020203" pitchFamily="34" charset="0"/>
              </a:rPr>
              <a:t> </a:t>
            </a:r>
          </a:p>
          <a:p>
            <a:pPr algn="ctr"/>
            <a:r>
              <a:rPr lang="en-US" i="1" dirty="0">
                <a:solidFill>
                  <a:srgbClr val="002060"/>
                </a:solidFill>
                <a:latin typeface="+mj-lt"/>
                <a:cs typeface="Segoe UI" panose="020B0502040204020203" pitchFamily="34" charset="0"/>
              </a:rPr>
              <a:t>in the </a:t>
            </a:r>
            <a:r>
              <a:rPr lang="en-US" b="1" i="1" dirty="0">
                <a:solidFill>
                  <a:srgbClr val="002060"/>
                </a:solidFill>
                <a:latin typeface="+mj-lt"/>
                <a:cs typeface="Segoe UI" panose="020B0502040204020203" pitchFamily="34" charset="0"/>
              </a:rPr>
              <a:t>Brand Reputation!</a:t>
            </a:r>
          </a:p>
        </p:txBody>
      </p:sp>
      <p:pic>
        <p:nvPicPr>
          <p:cNvPr id="13" name="Picture 12">
            <a:extLst>
              <a:ext uri="{FF2B5EF4-FFF2-40B4-BE49-F238E27FC236}">
                <a16:creationId xmlns:a16="http://schemas.microsoft.com/office/drawing/2014/main" id="{1AE43B62-5E57-4865-0D81-005ED6D8F268}"/>
              </a:ext>
            </a:extLst>
          </p:cNvPr>
          <p:cNvPicPr>
            <a:picLocks noChangeAspect="1"/>
          </p:cNvPicPr>
          <p:nvPr/>
        </p:nvPicPr>
        <p:blipFill rotWithShape="1">
          <a:blip r:embed="rId2"/>
          <a:srcRect l="26628" t="17982" r="32913" b="10703"/>
          <a:stretch/>
        </p:blipFill>
        <p:spPr>
          <a:xfrm>
            <a:off x="7259272" y="304098"/>
            <a:ext cx="4932729" cy="4890782"/>
          </a:xfrm>
          <a:prstGeom prst="rect">
            <a:avLst/>
          </a:prstGeom>
        </p:spPr>
      </p:pic>
      <p:pic>
        <p:nvPicPr>
          <p:cNvPr id="17" name="Picture 16">
            <a:extLst>
              <a:ext uri="{FF2B5EF4-FFF2-40B4-BE49-F238E27FC236}">
                <a16:creationId xmlns:a16="http://schemas.microsoft.com/office/drawing/2014/main" id="{7B2AA493-BF09-4CA3-5DC5-DC359B4F200B}"/>
              </a:ext>
            </a:extLst>
          </p:cNvPr>
          <p:cNvPicPr>
            <a:picLocks noChangeAspect="1"/>
          </p:cNvPicPr>
          <p:nvPr/>
        </p:nvPicPr>
        <p:blipFill rotWithShape="1">
          <a:blip r:embed="rId3"/>
          <a:srcRect l="11643" t="29362" r="16321" b="10881"/>
          <a:stretch/>
        </p:blipFill>
        <p:spPr>
          <a:xfrm>
            <a:off x="313188" y="3036815"/>
            <a:ext cx="7874467" cy="3676475"/>
          </a:xfrm>
          <a:prstGeom prst="rect">
            <a:avLst/>
          </a:prstGeom>
        </p:spPr>
      </p:pic>
      <p:pic>
        <p:nvPicPr>
          <p:cNvPr id="23" name="Picture 22">
            <a:extLst>
              <a:ext uri="{FF2B5EF4-FFF2-40B4-BE49-F238E27FC236}">
                <a16:creationId xmlns:a16="http://schemas.microsoft.com/office/drawing/2014/main" id="{8381A603-931A-2A39-9E66-424BCC0E7385}"/>
              </a:ext>
            </a:extLst>
          </p:cNvPr>
          <p:cNvPicPr>
            <a:picLocks noChangeAspect="1"/>
          </p:cNvPicPr>
          <p:nvPr/>
        </p:nvPicPr>
        <p:blipFill rotWithShape="1">
          <a:blip r:embed="rId3"/>
          <a:srcRect l="85940" t="26789" r="5734" b="64159"/>
          <a:stretch/>
        </p:blipFill>
        <p:spPr>
          <a:xfrm>
            <a:off x="6313859" y="2749489"/>
            <a:ext cx="1015067" cy="620786"/>
          </a:xfrm>
          <a:prstGeom prst="rect">
            <a:avLst/>
          </a:prstGeom>
        </p:spPr>
      </p:pic>
      <p:sp>
        <p:nvSpPr>
          <p:cNvPr id="24" name="Rectangle 23">
            <a:extLst>
              <a:ext uri="{FF2B5EF4-FFF2-40B4-BE49-F238E27FC236}">
                <a16:creationId xmlns:a16="http://schemas.microsoft.com/office/drawing/2014/main" id="{B5EF644D-8AC9-803D-0DDB-574CCD8B6A9B}"/>
              </a:ext>
            </a:extLst>
          </p:cNvPr>
          <p:cNvSpPr/>
          <p:nvPr/>
        </p:nvSpPr>
        <p:spPr>
          <a:xfrm>
            <a:off x="1784057" y="854460"/>
            <a:ext cx="4932728" cy="1384995"/>
          </a:xfrm>
          <a:prstGeom prst="rect">
            <a:avLst/>
          </a:prstGeom>
        </p:spPr>
        <p:txBody>
          <a:bodyPr wrap="square" lIns="0" tIns="0" rIns="0" bIns="0">
            <a:spAutoFit/>
          </a:bodyPr>
          <a:lstStyle/>
          <a:p>
            <a:pPr algn="just"/>
            <a:r>
              <a:rPr lang="en-US" i="1" dirty="0">
                <a:solidFill>
                  <a:srgbClr val="002060"/>
                </a:solidFill>
                <a:latin typeface="+mj-lt"/>
                <a:cs typeface="Segoe UI" panose="020B0502040204020203" pitchFamily="34" charset="0"/>
              </a:rPr>
              <a:t>The main reason for selecting </a:t>
            </a:r>
            <a:r>
              <a:rPr lang="en-US" b="1" i="1" dirty="0">
                <a:solidFill>
                  <a:srgbClr val="002060"/>
                </a:solidFill>
                <a:latin typeface="+mj-lt"/>
                <a:cs typeface="Segoe UI" panose="020B0502040204020203" pitchFamily="34" charset="0"/>
              </a:rPr>
              <a:t>other brand </a:t>
            </a:r>
            <a:r>
              <a:rPr lang="en-US" i="1" dirty="0">
                <a:solidFill>
                  <a:srgbClr val="002060"/>
                </a:solidFill>
                <a:latin typeface="+mj-lt"/>
                <a:cs typeface="Segoe UI" panose="020B0502040204020203" pitchFamily="34" charset="0"/>
              </a:rPr>
              <a:t>over</a:t>
            </a:r>
            <a:r>
              <a:rPr lang="en-US" b="1" i="1" dirty="0">
                <a:solidFill>
                  <a:srgbClr val="002060"/>
                </a:solidFill>
                <a:latin typeface="+mj-lt"/>
                <a:cs typeface="Segoe UI" panose="020B0502040204020203" pitchFamily="34" charset="0"/>
              </a:rPr>
              <a:t> CodeX </a:t>
            </a:r>
            <a:r>
              <a:rPr lang="en-US" i="1" dirty="0">
                <a:solidFill>
                  <a:srgbClr val="002060"/>
                </a:solidFill>
                <a:latin typeface="+mj-lt"/>
                <a:cs typeface="Segoe UI" panose="020B0502040204020203" pitchFamily="34" charset="0"/>
              </a:rPr>
              <a:t>is </a:t>
            </a:r>
            <a:r>
              <a:rPr lang="en-US" b="1" i="1" dirty="0">
                <a:solidFill>
                  <a:srgbClr val="002060"/>
                </a:solidFill>
                <a:latin typeface="+mj-lt"/>
                <a:cs typeface="Segoe UI" panose="020B0502040204020203" pitchFamily="34" charset="0"/>
              </a:rPr>
              <a:t> Brand Reputation.</a:t>
            </a:r>
          </a:p>
          <a:p>
            <a:pPr algn="just"/>
            <a:r>
              <a:rPr lang="en-US" i="1" dirty="0">
                <a:solidFill>
                  <a:srgbClr val="002060"/>
                </a:solidFill>
                <a:latin typeface="+mj-lt"/>
                <a:cs typeface="Segoe UI" panose="020B0502040204020203" pitchFamily="34" charset="0"/>
              </a:rPr>
              <a:t>Also</a:t>
            </a:r>
            <a:r>
              <a:rPr lang="en-US" b="1" i="1" dirty="0">
                <a:solidFill>
                  <a:srgbClr val="002060"/>
                </a:solidFill>
                <a:latin typeface="+mj-lt"/>
                <a:cs typeface="Segoe UI" panose="020B0502040204020203" pitchFamily="34" charset="0"/>
              </a:rPr>
              <a:t>, sky 9 </a:t>
            </a:r>
            <a:r>
              <a:rPr lang="en-US" i="1" dirty="0">
                <a:solidFill>
                  <a:srgbClr val="002060"/>
                </a:solidFill>
                <a:latin typeface="+mj-lt"/>
                <a:cs typeface="Segoe UI" panose="020B0502040204020203" pitchFamily="34" charset="0"/>
              </a:rPr>
              <a:t>is among the </a:t>
            </a:r>
            <a:r>
              <a:rPr lang="en-US" b="1" i="1" dirty="0">
                <a:solidFill>
                  <a:srgbClr val="002060"/>
                </a:solidFill>
                <a:latin typeface="+mj-lt"/>
                <a:cs typeface="Segoe UI" panose="020B0502040204020203" pitchFamily="34" charset="0"/>
              </a:rPr>
              <a:t>least preference </a:t>
            </a:r>
            <a:r>
              <a:rPr lang="en-US" i="1" dirty="0">
                <a:solidFill>
                  <a:srgbClr val="002060"/>
                </a:solidFill>
                <a:latin typeface="+mj-lt"/>
                <a:cs typeface="Segoe UI" panose="020B0502040204020203" pitchFamily="34" charset="0"/>
              </a:rPr>
              <a:t>of the user but still it has</a:t>
            </a:r>
            <a:r>
              <a:rPr lang="en-US" b="1" i="1" dirty="0">
                <a:solidFill>
                  <a:srgbClr val="002060"/>
                </a:solidFill>
                <a:latin typeface="+mj-lt"/>
                <a:cs typeface="Segoe UI" panose="020B0502040204020203" pitchFamily="34" charset="0"/>
              </a:rPr>
              <a:t> more Brand Reputation, Taste/flavor preference and Effectiveness </a:t>
            </a:r>
            <a:r>
              <a:rPr lang="en-US" i="1" dirty="0">
                <a:solidFill>
                  <a:srgbClr val="002060"/>
                </a:solidFill>
                <a:latin typeface="+mj-lt"/>
                <a:cs typeface="Segoe UI" panose="020B0502040204020203" pitchFamily="34" charset="0"/>
              </a:rPr>
              <a:t>than</a:t>
            </a:r>
            <a:r>
              <a:rPr lang="en-US" b="1" i="1" dirty="0">
                <a:solidFill>
                  <a:srgbClr val="002060"/>
                </a:solidFill>
                <a:latin typeface="+mj-lt"/>
                <a:cs typeface="Segoe UI" panose="020B0502040204020203" pitchFamily="34" charset="0"/>
              </a:rPr>
              <a:t> CodeX.</a:t>
            </a:r>
          </a:p>
        </p:txBody>
      </p:sp>
      <p:sp>
        <p:nvSpPr>
          <p:cNvPr id="25" name="Right Brace 24">
            <a:extLst>
              <a:ext uri="{FF2B5EF4-FFF2-40B4-BE49-F238E27FC236}">
                <a16:creationId xmlns:a16="http://schemas.microsoft.com/office/drawing/2014/main" id="{E37D9A05-3CD1-8EFB-4EA1-2AE28019128B}"/>
              </a:ext>
            </a:extLst>
          </p:cNvPr>
          <p:cNvSpPr/>
          <p:nvPr/>
        </p:nvSpPr>
        <p:spPr>
          <a:xfrm rot="16200000">
            <a:off x="4714200" y="2066074"/>
            <a:ext cx="783916" cy="3221255"/>
          </a:xfrm>
          <a:prstGeom prst="rightBrac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Rectangle 26">
            <a:extLst>
              <a:ext uri="{FF2B5EF4-FFF2-40B4-BE49-F238E27FC236}">
                <a16:creationId xmlns:a16="http://schemas.microsoft.com/office/drawing/2014/main" id="{7BCBF791-6C94-8243-01F6-473078BC630C}"/>
              </a:ext>
            </a:extLst>
          </p:cNvPr>
          <p:cNvSpPr/>
          <p:nvPr/>
        </p:nvSpPr>
        <p:spPr>
          <a:xfrm>
            <a:off x="3898457" y="2974188"/>
            <a:ext cx="2415402" cy="276999"/>
          </a:xfrm>
          <a:prstGeom prst="rect">
            <a:avLst/>
          </a:prstGeom>
        </p:spPr>
        <p:txBody>
          <a:bodyPr wrap="square" lIns="0" tIns="0" rIns="0" bIns="0">
            <a:spAutoFit/>
          </a:bodyPr>
          <a:lstStyle/>
          <a:p>
            <a:pPr algn="ctr"/>
            <a:r>
              <a:rPr lang="en-US" b="1" i="1" dirty="0">
                <a:solidFill>
                  <a:srgbClr val="FF0000"/>
                </a:solidFill>
                <a:latin typeface="+mj-lt"/>
                <a:cs typeface="Segoe UI" panose="020B0502040204020203" pitchFamily="34" charset="0"/>
              </a:rPr>
              <a:t>alarming</a:t>
            </a:r>
          </a:p>
        </p:txBody>
      </p:sp>
    </p:spTree>
    <p:extLst>
      <p:ext uri="{BB962C8B-B14F-4D97-AF65-F5344CB8AC3E}">
        <p14:creationId xmlns:p14="http://schemas.microsoft.com/office/powerpoint/2010/main" val="3641457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1494</TotalTime>
  <Words>1566</Words>
  <Application>Microsoft Office PowerPoint</Application>
  <PresentationFormat>Widescreen</PresentationFormat>
  <Paragraphs>181</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Aharoni</vt:lpstr>
      <vt:lpstr>Arial</vt:lpstr>
      <vt:lpstr>Calibri</vt:lpstr>
      <vt:lpstr>Calibri Light</vt:lpstr>
      <vt:lpstr>Segoe UI</vt:lpstr>
      <vt:lpstr>Office Theme</vt:lpstr>
      <vt:lpstr>Human resources slide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simran</dc:creator>
  <cp:lastModifiedBy>simran</cp:lastModifiedBy>
  <cp:revision>10</cp:revision>
  <dcterms:created xsi:type="dcterms:W3CDTF">2023-06-29T19:49:21Z</dcterms:created>
  <dcterms:modified xsi:type="dcterms:W3CDTF">2023-07-02T18:44:45Z</dcterms:modified>
</cp:coreProperties>
</file>