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A1C5-9FA2-47FE-A16C-BAF0CCAAB705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AA92-4BDE-48BE-9005-CD82C99A34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04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1A7C-BD75-483B-A4F3-8D51EFDEC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build-out of DMSA.  Supports hybrid\on-premises too through ADF \ Blob \ Stretch.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6/21/2018 12:46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4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AA92-4BDE-48BE-9005-CD82C99A34F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88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3EAC-5DF4-49FD-8D51-10D88E3C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1293E-2C5A-4AAC-8AB0-842A4E74D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6087-4169-4094-A854-1DFAE6CC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57A1-2EA0-4B4B-A452-E83692F0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61AE-5E81-4A7A-95C1-65C6AAC4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6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0AF6-88CE-4C18-89D7-215BB38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791D-D53B-4ECD-A84B-4F69BC1E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F3AE-E392-4E13-9FDE-B5F6DCC2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2AFD-7959-44DE-8C49-CF13E5B7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9367-0DC9-4AA4-BDD8-55602474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6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CEC8C-E989-4FF8-ACF1-9675D2E0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8679-5CA1-45DD-8902-503CB9DF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A551-77C7-441F-AE1C-EBC0D21C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CB58-87AA-466B-8738-877A936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FC00-F909-495C-9FF4-BA24DB9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43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blu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>
            <a:lvl1pPr algn="ctr">
              <a:defRPr lang="en-US" sz="2400" b="0" kern="1200" cap="all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5648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95F1-9135-4397-940F-D612ABE1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183B-B09A-4682-BECA-FC0BB8EE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3ACE-A691-48FD-8CAE-BAF0DCE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B030-EC5A-4950-848D-588D6BD7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7C8B-F892-446B-91A5-2090B1DD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9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F127-822A-48DD-9310-168D24D6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734F-892A-4EFC-9090-AC2D775B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7F3E-DBA3-4F7A-A3E6-8C67117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6F02-56D0-479E-9157-53857C74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DABE-FEE1-4E20-8285-4257BC5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7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4E6-CAC6-4EDA-A4A5-F4E1B1BB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9640-E838-4C03-9854-9A1B00591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8AA8-B29A-4018-8179-4025215D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31D8-02C1-46C1-925E-3AD4C55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3F952-7504-436A-B067-F47D3B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8775B-E644-4193-819C-DC12549F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8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8E6D-FA36-4C73-B3F7-EEE842E6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8B8E-3787-43C0-8F1F-DB44411F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18BE-E42F-4B13-8D06-9743C8D1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AF7A5-742E-4977-9142-1399647FE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6D3F-5061-45DE-A95C-F65319E3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54D74-E875-4F58-84D5-E9B50598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0B62B-D023-4F25-9C80-9CE83AD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211D2-FCDA-48F2-8F21-3F1B9028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52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CC06-AAAF-47FA-86CF-47291D1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93AEC-8738-4F98-AEB1-92EEEF71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FC46-B348-4F49-9137-3393ACCE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6E18-D295-46B6-9527-49E3DD49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9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05F79-0D0F-4CC3-8647-DC015235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0DE3-4269-4FC9-A115-594C3C8C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C58D4-1EE9-4ECC-BF2B-01513A23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31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7371-DDDC-4AEF-AA84-70CED161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D1D9-1A83-4544-B31C-BFDC107B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02154-281C-4254-9CD3-2B2BF6A8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E000A-EC83-4D48-BA78-51246D8B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D503E-F204-48FB-AF98-1EFD474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6588-8364-4804-B196-7745E39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6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52BF-4F60-424B-895A-942338D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02584-04B1-4AFB-881B-1AE7E684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25F4-5385-4360-9CCB-1C188B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EE4F-FC8B-4BCD-B0B9-DCD2BC63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82EEE-60A6-4A4A-9A2F-2A27CDBE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11A85-523F-47BE-A184-D0287BD0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47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1C636-C4D3-44B8-B46B-4B34CF88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EDD6-6E00-4F4C-983D-144E1C6A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F167-DE96-47B3-A7AB-2F54D7AC3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FB01-C14A-43B3-BC6B-7F89D0E2783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6FDE-917C-4127-AC06-866A38A1A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4000-AA18-49C9-8F50-45399C57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9D88-6A64-421D-9CB2-DF7D17483B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4251" y="3831771"/>
            <a:ext cx="706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Platform </a:t>
            </a:r>
            <a:endParaRPr lang="en-US" sz="4000" u="sng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1" y="1660214"/>
            <a:ext cx="2330606" cy="15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6B680C1-1FAC-47B6-BD48-F1675E8601F4}"/>
              </a:ext>
            </a:extLst>
          </p:cNvPr>
          <p:cNvSpPr/>
          <p:nvPr/>
        </p:nvSpPr>
        <p:spPr bwMode="auto">
          <a:xfrm>
            <a:off x="6061325" y="3500770"/>
            <a:ext cx="816328" cy="1918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99DF09-083F-4378-92F0-AF3C5EEF3B1D}"/>
              </a:ext>
            </a:extLst>
          </p:cNvPr>
          <p:cNvSpPr/>
          <p:nvPr/>
        </p:nvSpPr>
        <p:spPr bwMode="auto">
          <a:xfrm>
            <a:off x="1421107" y="1562236"/>
            <a:ext cx="8175437" cy="4263966"/>
          </a:xfrm>
          <a:prstGeom prst="rect">
            <a:avLst/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7843472" y="1764981"/>
            <a:ext cx="1432897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6449" y="1764981"/>
            <a:ext cx="1377453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6018701" y="3471650"/>
            <a:ext cx="1381617" cy="5770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Databricks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HDInsight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Lake Analytics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4F785E-13EE-401F-B737-01B931C8EA1B}"/>
              </a:ext>
            </a:extLst>
          </p:cNvPr>
          <p:cNvGrpSpPr/>
          <p:nvPr/>
        </p:nvGrpSpPr>
        <p:grpSpPr>
          <a:xfrm>
            <a:off x="1865833" y="2162815"/>
            <a:ext cx="7490307" cy="485042"/>
            <a:chOff x="7610409" y="2970243"/>
            <a:chExt cx="2834774" cy="181750"/>
          </a:xfrm>
        </p:grpSpPr>
        <p:sp>
          <p:nvSpPr>
            <p:cNvPr id="159" name="Cylinder 828">
              <a:extLst>
                <a:ext uri="{FF2B5EF4-FFF2-40B4-BE49-F238E27FC236}">
                  <a16:creationId xmlns:a16="http://schemas.microsoft.com/office/drawing/2014/main" id="{E385AFD8-155B-4B8D-A7D8-09EF70937F72}"/>
                </a:ext>
              </a:extLst>
            </p:cNvPr>
            <p:cNvSpPr/>
            <p:nvPr/>
          </p:nvSpPr>
          <p:spPr bwMode="auto">
            <a:xfrm rot="5400000">
              <a:off x="7563247" y="3017405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ylinder 828">
              <a:extLst>
                <a:ext uri="{FF2B5EF4-FFF2-40B4-BE49-F238E27FC236}">
                  <a16:creationId xmlns:a16="http://schemas.microsoft.com/office/drawing/2014/main" id="{78458FC6-2F78-4E6C-A659-7463EE1E81E4}"/>
                </a:ext>
              </a:extLst>
            </p:cNvPr>
            <p:cNvSpPr/>
            <p:nvPr/>
          </p:nvSpPr>
          <p:spPr bwMode="auto">
            <a:xfrm rot="5400000">
              <a:off x="8960965" y="1688423"/>
              <a:ext cx="155640" cy="2746360"/>
            </a:xfrm>
            <a:prstGeom prst="can">
              <a:avLst>
                <a:gd name="adj" fmla="val 17907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Cylinder 828">
              <a:extLst>
                <a:ext uri="{FF2B5EF4-FFF2-40B4-BE49-F238E27FC236}">
                  <a16:creationId xmlns:a16="http://schemas.microsoft.com/office/drawing/2014/main" id="{C06923E3-0412-414A-992E-6EBE19F7BB92}"/>
                </a:ext>
              </a:extLst>
            </p:cNvPr>
            <p:cNvSpPr/>
            <p:nvPr/>
          </p:nvSpPr>
          <p:spPr bwMode="auto">
            <a:xfrm rot="5400000">
              <a:off x="10310597" y="3017407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467317" y="3715619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Custom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67317" y="4989482"/>
            <a:ext cx="96741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Sensors 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and devices</a:t>
            </a:r>
          </a:p>
        </p:txBody>
      </p:sp>
      <p:sp>
        <p:nvSpPr>
          <p:cNvPr id="266" name="Rectangle 265"/>
          <p:cNvSpPr/>
          <p:nvPr/>
        </p:nvSpPr>
        <p:spPr bwMode="auto">
          <a:xfrm>
            <a:off x="3792268" y="1764981"/>
            <a:ext cx="1392554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5225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4238450" y="3543606"/>
            <a:ext cx="8605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Blobs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</a:t>
            </a:r>
          </a:p>
        </p:txBody>
      </p:sp>
      <p:sp>
        <p:nvSpPr>
          <p:cNvPr id="293" name="Rectangle 292"/>
          <p:cNvSpPr/>
          <p:nvPr/>
        </p:nvSpPr>
        <p:spPr bwMode="auto">
          <a:xfrm>
            <a:off x="1836751" y="1764981"/>
            <a:ext cx="1384695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2377344" y="2212984"/>
            <a:ext cx="28586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Factory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(Data movement, pipelines &amp; orchestration)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6022885" y="4600136"/>
            <a:ext cx="983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Machine Learning 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8223812" y="2930112"/>
            <a:ext cx="8912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Cosmos DB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223812" y="4241928"/>
            <a:ext cx="981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 Warehouse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8223813" y="5009301"/>
            <a:ext cx="12128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Analysis Services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A45D05-3D3C-489C-B3FB-784A8CEE1315}"/>
              </a:ext>
            </a:extLst>
          </p:cNvPr>
          <p:cNvCxnSpPr>
            <a:cxnSpLocks/>
          </p:cNvCxnSpPr>
          <p:nvPr/>
        </p:nvCxnSpPr>
        <p:spPr>
          <a:xfrm>
            <a:off x="5024799" y="3742796"/>
            <a:ext cx="63225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13178E-3A1F-4BAA-933F-D0A7D111DCB2}"/>
              </a:ext>
            </a:extLst>
          </p:cNvPr>
          <p:cNvCxnSpPr>
            <a:cxnSpLocks/>
          </p:cNvCxnSpPr>
          <p:nvPr/>
        </p:nvCxnSpPr>
        <p:spPr>
          <a:xfrm>
            <a:off x="9205437" y="3071949"/>
            <a:ext cx="73800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E24056-F253-428D-AE21-91B82ED3BE5F}"/>
              </a:ext>
            </a:extLst>
          </p:cNvPr>
          <p:cNvCxnSpPr>
            <a:cxnSpLocks/>
          </p:cNvCxnSpPr>
          <p:nvPr/>
        </p:nvCxnSpPr>
        <p:spPr>
          <a:xfrm>
            <a:off x="8559920" y="4705208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9E508F-DB6A-4235-BEBE-08E3BBA79DB4}"/>
              </a:ext>
            </a:extLst>
          </p:cNvPr>
          <p:cNvCxnSpPr>
            <a:cxnSpLocks/>
          </p:cNvCxnSpPr>
          <p:nvPr/>
        </p:nvCxnSpPr>
        <p:spPr>
          <a:xfrm>
            <a:off x="9387696" y="5129556"/>
            <a:ext cx="555746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CBE449-AAD4-4EAA-A353-FB4F462B1CE8}"/>
              </a:ext>
            </a:extLst>
          </p:cNvPr>
          <p:cNvCxnSpPr>
            <a:cxnSpLocks/>
          </p:cNvCxnSpPr>
          <p:nvPr/>
        </p:nvCxnSpPr>
        <p:spPr>
          <a:xfrm>
            <a:off x="6877652" y="3742796"/>
            <a:ext cx="96582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925AA2-C05D-4BCA-A21C-F20BF3DA8DF2}"/>
              </a:ext>
            </a:extLst>
          </p:cNvPr>
          <p:cNvGrpSpPr/>
          <p:nvPr/>
        </p:nvGrpSpPr>
        <p:grpSpPr>
          <a:xfrm>
            <a:off x="557273" y="4508312"/>
            <a:ext cx="528421" cy="404916"/>
            <a:chOff x="356915" y="4558566"/>
            <a:chExt cx="528421" cy="404916"/>
          </a:xfrm>
        </p:grpSpPr>
        <p:sp>
          <p:nvSpPr>
            <p:cNvPr id="128" name="Line 5">
              <a:extLst>
                <a:ext uri="{FF2B5EF4-FFF2-40B4-BE49-F238E27FC236}">
                  <a16:creationId xmlns:a16="http://schemas.microsoft.com/office/drawing/2014/main" id="{FE187F41-5AD2-4EF9-A467-9B8A656C9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24" y="4963482"/>
              <a:ext cx="10674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7D5B9-03EE-46B5-AE73-3B35F381C832}"/>
                </a:ext>
              </a:extLst>
            </p:cNvPr>
            <p:cNvGrpSpPr/>
            <p:nvPr/>
          </p:nvGrpSpPr>
          <p:grpSpPr>
            <a:xfrm>
              <a:off x="397495" y="4784401"/>
              <a:ext cx="105861" cy="179081"/>
              <a:chOff x="397495" y="4784401"/>
              <a:chExt cx="105861" cy="179081"/>
            </a:xfrm>
          </p:grpSpPr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9CFD8E92-7BB9-4546-99CF-0715887D7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95" y="4784401"/>
                <a:ext cx="105861" cy="179081"/>
              </a:xfrm>
              <a:custGeom>
                <a:avLst/>
                <a:gdLst>
                  <a:gd name="T0" fmla="*/ 65 w 68"/>
                  <a:gd name="T1" fmla="*/ 114 h 114"/>
                  <a:gd name="T2" fmla="*/ 4 w 68"/>
                  <a:gd name="T3" fmla="*/ 114 h 114"/>
                  <a:gd name="T4" fmla="*/ 0 w 68"/>
                  <a:gd name="T5" fmla="*/ 110 h 114"/>
                  <a:gd name="T6" fmla="*/ 0 w 68"/>
                  <a:gd name="T7" fmla="*/ 4 h 114"/>
                  <a:gd name="T8" fmla="*/ 4 w 68"/>
                  <a:gd name="T9" fmla="*/ 0 h 114"/>
                  <a:gd name="T10" fmla="*/ 65 w 68"/>
                  <a:gd name="T11" fmla="*/ 0 h 114"/>
                  <a:gd name="T12" fmla="*/ 68 w 68"/>
                  <a:gd name="T13" fmla="*/ 4 h 114"/>
                  <a:gd name="T14" fmla="*/ 68 w 68"/>
                  <a:gd name="T15" fmla="*/ 110 h 114"/>
                  <a:gd name="T16" fmla="*/ 65 w 68"/>
                  <a:gd name="T1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14">
                    <a:moveTo>
                      <a:pt x="65" y="114"/>
                    </a:move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2"/>
                      <a:pt x="68" y="4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7" y="114"/>
                      <a:pt x="65" y="114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D6913242-6E80-4FA6-8846-2DC834FE3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957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520CC27B-4A27-41DF-9E10-2637EEAA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15" y="4558566"/>
              <a:ext cx="528421" cy="326403"/>
            </a:xfrm>
            <a:custGeom>
              <a:avLst/>
              <a:gdLst>
                <a:gd name="T0" fmla="*/ 0 w 338"/>
                <a:gd name="T1" fmla="*/ 93 h 208"/>
                <a:gd name="T2" fmla="*/ 0 w 338"/>
                <a:gd name="T3" fmla="*/ 10 h 208"/>
                <a:gd name="T4" fmla="*/ 10 w 338"/>
                <a:gd name="T5" fmla="*/ 0 h 208"/>
                <a:gd name="T6" fmla="*/ 328 w 338"/>
                <a:gd name="T7" fmla="*/ 0 h 208"/>
                <a:gd name="T8" fmla="*/ 338 w 338"/>
                <a:gd name="T9" fmla="*/ 10 h 208"/>
                <a:gd name="T10" fmla="*/ 338 w 338"/>
                <a:gd name="T11" fmla="*/ 198 h 208"/>
                <a:gd name="T12" fmla="*/ 328 w 338"/>
                <a:gd name="T13" fmla="*/ 208 h 208"/>
                <a:gd name="T14" fmla="*/ 242 w 338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08">
                  <a:moveTo>
                    <a:pt x="0" y="9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34" y="0"/>
                    <a:pt x="338" y="5"/>
                    <a:pt x="338" y="10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03"/>
                    <a:pt x="334" y="208"/>
                    <a:pt x="328" y="208"/>
                  </a:cubicBezTo>
                  <a:cubicBezTo>
                    <a:pt x="242" y="208"/>
                    <a:pt x="242" y="208"/>
                    <a:pt x="242" y="208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86DF976-F8BF-471C-BBD4-A887E7A56A1A}"/>
                </a:ext>
              </a:extLst>
            </p:cNvPr>
            <p:cNvGrpSpPr/>
            <p:nvPr/>
          </p:nvGrpSpPr>
          <p:grpSpPr>
            <a:xfrm>
              <a:off x="356915" y="4685598"/>
              <a:ext cx="378452" cy="277884"/>
              <a:chOff x="356915" y="4685598"/>
              <a:chExt cx="378452" cy="277884"/>
            </a:xfrm>
          </p:grpSpPr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D10236BD-70B9-4B22-93D2-6BC7ADAC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15" y="4685598"/>
                <a:ext cx="378452" cy="277884"/>
              </a:xfrm>
              <a:custGeom>
                <a:avLst/>
                <a:gdLst>
                  <a:gd name="T0" fmla="*/ 242 w 242"/>
                  <a:gd name="T1" fmla="*/ 165 h 177"/>
                  <a:gd name="T2" fmla="*/ 229 w 242"/>
                  <a:gd name="T3" fmla="*/ 177 h 177"/>
                  <a:gd name="T4" fmla="*/ 12 w 242"/>
                  <a:gd name="T5" fmla="*/ 177 h 177"/>
                  <a:gd name="T6" fmla="*/ 0 w 242"/>
                  <a:gd name="T7" fmla="*/ 165 h 177"/>
                  <a:gd name="T8" fmla="*/ 0 w 242"/>
                  <a:gd name="T9" fmla="*/ 12 h 177"/>
                  <a:gd name="T10" fmla="*/ 12 w 242"/>
                  <a:gd name="T11" fmla="*/ 0 h 177"/>
                  <a:gd name="T12" fmla="*/ 229 w 242"/>
                  <a:gd name="T13" fmla="*/ 0 h 177"/>
                  <a:gd name="T14" fmla="*/ 242 w 242"/>
                  <a:gd name="T15" fmla="*/ 12 h 177"/>
                  <a:gd name="T16" fmla="*/ 242 w 242"/>
                  <a:gd name="T17" fmla="*/ 16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177">
                    <a:moveTo>
                      <a:pt x="242" y="165"/>
                    </a:moveTo>
                    <a:cubicBezTo>
                      <a:pt x="242" y="172"/>
                      <a:pt x="236" y="177"/>
                      <a:pt x="229" y="177"/>
                    </a:cubicBezTo>
                    <a:cubicBezTo>
                      <a:pt x="12" y="177"/>
                      <a:pt x="12" y="177"/>
                      <a:pt x="12" y="177"/>
                    </a:cubicBezTo>
                    <a:cubicBezTo>
                      <a:pt x="6" y="177"/>
                      <a:pt x="0" y="172"/>
                      <a:pt x="0" y="16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6" y="0"/>
                      <a:pt x="242" y="5"/>
                      <a:pt x="242" y="12"/>
                    </a:cubicBezTo>
                    <a:lnTo>
                      <a:pt x="242" y="16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Line 9">
                <a:extLst>
                  <a:ext uri="{FF2B5EF4-FFF2-40B4-BE49-F238E27FC236}">
                    <a16:creationId xmlns:a16="http://schemas.microsoft.com/office/drawing/2014/main" id="{30745979-32A8-4669-99C8-46749D07B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790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79524A-CDB1-416C-BC84-0830844D7619}"/>
              </a:ext>
            </a:extLst>
          </p:cNvPr>
          <p:cNvGrpSpPr/>
          <p:nvPr/>
        </p:nvGrpSpPr>
        <p:grpSpPr>
          <a:xfrm>
            <a:off x="557273" y="3281064"/>
            <a:ext cx="469737" cy="385154"/>
            <a:chOff x="1778647" y="1301093"/>
            <a:chExt cx="307813" cy="252387"/>
          </a:xfrm>
          <a:noFill/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8327355-F76B-4C67-97CA-7FD99C2F6579}"/>
                </a:ext>
              </a:extLst>
            </p:cNvPr>
            <p:cNvGrpSpPr/>
            <p:nvPr/>
          </p:nvGrpSpPr>
          <p:grpSpPr>
            <a:xfrm>
              <a:off x="1778647" y="1301093"/>
              <a:ext cx="307813" cy="252387"/>
              <a:chOff x="2107086" y="1452805"/>
              <a:chExt cx="307813" cy="252387"/>
            </a:xfrm>
            <a:grpFill/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CE6022C-915D-4DDA-BA96-C74A82DB6E2E}"/>
                  </a:ext>
                </a:extLst>
              </p:cNvPr>
              <p:cNvSpPr/>
              <p:nvPr/>
            </p:nvSpPr>
            <p:spPr bwMode="auto">
              <a:xfrm>
                <a:off x="2107086" y="1596776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25AA2D7-6EA3-4418-AE46-C81B7D117693}"/>
                  </a:ext>
                </a:extLst>
              </p:cNvPr>
              <p:cNvSpPr/>
              <p:nvPr/>
            </p:nvSpPr>
            <p:spPr bwMode="auto">
              <a:xfrm>
                <a:off x="2252041" y="1452805"/>
                <a:ext cx="162858" cy="162858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7D5D51B-B481-400C-995F-D96F516188A1}"/>
                  </a:ext>
                </a:extLst>
              </p:cNvPr>
              <p:cNvSpPr/>
              <p:nvPr/>
            </p:nvSpPr>
            <p:spPr bwMode="auto">
              <a:xfrm>
                <a:off x="2107086" y="1453330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4358BF0-FACD-44B0-BFB9-E392D7B20A5E}"/>
                  </a:ext>
                </a:extLst>
              </p:cNvPr>
              <p:cNvSpPr/>
              <p:nvPr/>
            </p:nvSpPr>
            <p:spPr bwMode="auto">
              <a:xfrm>
                <a:off x="2253489" y="1652588"/>
                <a:ext cx="159337" cy="51699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1A7CB8E-DD96-4C7B-92DD-CF7FF0C2C569}"/>
                </a:ext>
              </a:extLst>
            </p:cNvPr>
            <p:cNvCxnSpPr/>
            <p:nvPr/>
          </p:nvCxnSpPr>
          <p:spPr>
            <a:xfrm>
              <a:off x="1979319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D3D50D1-623B-4B5D-86AA-7AC69EFEB8BA}"/>
                </a:ext>
              </a:extLst>
            </p:cNvPr>
            <p:cNvCxnSpPr/>
            <p:nvPr/>
          </p:nvCxnSpPr>
          <p:spPr>
            <a:xfrm>
              <a:off x="2031707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</p:grpSp>
      <p:grpSp>
        <p:nvGrpSpPr>
          <p:cNvPr id="106" name="Group 105"/>
          <p:cNvGrpSpPr/>
          <p:nvPr/>
        </p:nvGrpSpPr>
        <p:grpSpPr>
          <a:xfrm rot="16200000">
            <a:off x="-275461" y="3620996"/>
            <a:ext cx="3901128" cy="172778"/>
            <a:chOff x="3142887" y="5221476"/>
            <a:chExt cx="781948" cy="172778"/>
          </a:xfrm>
        </p:grpSpPr>
        <p:sp>
          <p:nvSpPr>
            <p:cNvPr id="107" name="Freeform 106"/>
            <p:cNvSpPr/>
            <p:nvPr/>
          </p:nvSpPr>
          <p:spPr bwMode="auto">
            <a:xfrm rot="16200000">
              <a:off x="3490047" y="4959466"/>
              <a:ext cx="87628" cy="781948"/>
            </a:xfrm>
            <a:custGeom>
              <a:avLst/>
              <a:gdLst>
                <a:gd name="connsiteX0" fmla="*/ 5475 w 235444"/>
                <a:gd name="connsiteY0" fmla="*/ 0 h 3860192"/>
                <a:gd name="connsiteX1" fmla="*/ 235444 w 235444"/>
                <a:gd name="connsiteY1" fmla="*/ 0 h 3860192"/>
                <a:gd name="connsiteX2" fmla="*/ 235444 w 235444"/>
                <a:gd name="connsiteY2" fmla="*/ 3860192 h 3860192"/>
                <a:gd name="connsiteX3" fmla="*/ 0 w 235444"/>
                <a:gd name="connsiteY3" fmla="*/ 3860192 h 38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44" h="3860192">
                  <a:moveTo>
                    <a:pt x="5475" y="0"/>
                  </a:moveTo>
                  <a:lnTo>
                    <a:pt x="235444" y="0"/>
                  </a:lnTo>
                  <a:lnTo>
                    <a:pt x="235444" y="3860192"/>
                  </a:lnTo>
                  <a:lnTo>
                    <a:pt x="0" y="3860192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 rot="16200000">
              <a:off x="3539973" y="5216947"/>
              <a:ext cx="81318" cy="90376"/>
            </a:xfrm>
            <a:custGeom>
              <a:avLst/>
              <a:gdLst>
                <a:gd name="connsiteX0" fmla="*/ 0 w 171450"/>
                <a:gd name="connsiteY0" fmla="*/ 161925 h 161925"/>
                <a:gd name="connsiteX1" fmla="*/ 0 w 171450"/>
                <a:gd name="connsiteY1" fmla="*/ 0 h 161925"/>
                <a:gd name="connsiteX2" fmla="*/ 171450 w 171450"/>
                <a:gd name="connsiteY2" fmla="*/ 0 h 161925"/>
                <a:gd name="connsiteX0" fmla="*/ 0 w 171450"/>
                <a:gd name="connsiteY0" fmla="*/ 0 h 0"/>
                <a:gd name="connsiteX1" fmla="*/ 171450 w 1714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1F83E43-B438-4CC2-9C70-2EA0E3C0D346}"/>
              </a:ext>
            </a:extLst>
          </p:cNvPr>
          <p:cNvCxnSpPr>
            <a:cxnSpLocks/>
          </p:cNvCxnSpPr>
          <p:nvPr/>
        </p:nvCxnSpPr>
        <p:spPr>
          <a:xfrm>
            <a:off x="9086563" y="4443687"/>
            <a:ext cx="8568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9E813E0-412C-4A79-92EA-2E01CAB62435}"/>
              </a:ext>
            </a:extLst>
          </p:cNvPr>
          <p:cNvCxnSpPr>
            <a:cxnSpLocks/>
          </p:cNvCxnSpPr>
          <p:nvPr/>
        </p:nvCxnSpPr>
        <p:spPr>
          <a:xfrm>
            <a:off x="6381287" y="4083563"/>
            <a:ext cx="0" cy="51810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34332F-CF2C-4E51-B83A-3F9A1E4F4E69}"/>
              </a:ext>
            </a:extLst>
          </p:cNvPr>
          <p:cNvSpPr/>
          <p:nvPr/>
        </p:nvSpPr>
        <p:spPr>
          <a:xfrm>
            <a:off x="2242430" y="4579578"/>
            <a:ext cx="9715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Event Hub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IoT Hub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7BF570-83FA-45B2-9D97-83277C1D369D}"/>
              </a:ext>
            </a:extLst>
          </p:cNvPr>
          <p:cNvCxnSpPr>
            <a:cxnSpLocks/>
          </p:cNvCxnSpPr>
          <p:nvPr/>
        </p:nvCxnSpPr>
        <p:spPr>
          <a:xfrm>
            <a:off x="2773830" y="3757818"/>
            <a:ext cx="106051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9D79C7B-4D95-4676-AF76-A342F365709C}"/>
              </a:ext>
            </a:extLst>
          </p:cNvPr>
          <p:cNvSpPr/>
          <p:nvPr/>
        </p:nvSpPr>
        <p:spPr>
          <a:xfrm>
            <a:off x="8223812" y="3627725"/>
            <a:ext cx="11638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Database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93B4D1-A604-4045-B92A-E8D9EBF0494D}"/>
              </a:ext>
            </a:extLst>
          </p:cNvPr>
          <p:cNvCxnSpPr>
            <a:cxnSpLocks/>
          </p:cNvCxnSpPr>
          <p:nvPr/>
        </p:nvCxnSpPr>
        <p:spPr>
          <a:xfrm>
            <a:off x="9276369" y="3757818"/>
            <a:ext cx="667073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5D8FE7D-B2EB-4D3C-95D3-25D5D1A49754}"/>
              </a:ext>
            </a:extLst>
          </p:cNvPr>
          <p:cNvCxnSpPr>
            <a:cxnSpLocks/>
          </p:cNvCxnSpPr>
          <p:nvPr/>
        </p:nvCxnSpPr>
        <p:spPr>
          <a:xfrm>
            <a:off x="8559920" y="3897772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A4A6BBE-8BF6-4DC6-B035-7DCE23D7EEB3}"/>
              </a:ext>
            </a:extLst>
          </p:cNvPr>
          <p:cNvCxnSpPr>
            <a:cxnSpLocks/>
          </p:cNvCxnSpPr>
          <p:nvPr/>
        </p:nvCxnSpPr>
        <p:spPr>
          <a:xfrm>
            <a:off x="8559920" y="3245233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1C6692B-58A5-4E9B-A5CB-63A6E3C09744}"/>
              </a:ext>
            </a:extLst>
          </p:cNvPr>
          <p:cNvGrpSpPr/>
          <p:nvPr/>
        </p:nvGrpSpPr>
        <p:grpSpPr>
          <a:xfrm>
            <a:off x="10091938" y="1764981"/>
            <a:ext cx="1627965" cy="3821788"/>
            <a:chOff x="9888738" y="1697248"/>
            <a:chExt cx="1627965" cy="382178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50E4ACD9-D4C9-4C86-AA94-F48231962823}"/>
                </a:ext>
              </a:extLst>
            </p:cNvPr>
            <p:cNvGrpSpPr/>
            <p:nvPr/>
          </p:nvGrpSpPr>
          <p:grpSpPr>
            <a:xfrm>
              <a:off x="9888738" y="2321508"/>
              <a:ext cx="1627965" cy="3197528"/>
              <a:chOff x="9890197" y="2012459"/>
              <a:chExt cx="1647758" cy="3499846"/>
            </a:xfrm>
          </p:grpSpPr>
          <p:sp>
            <p:nvSpPr>
              <p:cNvPr id="299" name="Shape 101"/>
              <p:cNvSpPr txBox="1"/>
              <p:nvPr/>
            </p:nvSpPr>
            <p:spPr>
              <a:xfrm>
                <a:off x="9950280" y="523442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Analytical dashboards</a:t>
                </a:r>
              </a:p>
            </p:txBody>
          </p:sp>
          <p:sp>
            <p:nvSpPr>
              <p:cNvPr id="308" name="Shape 101"/>
              <p:cNvSpPr txBox="1"/>
              <p:nvPr/>
            </p:nvSpPr>
            <p:spPr>
              <a:xfrm>
                <a:off x="9890197" y="2997577"/>
                <a:ext cx="1647758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Predictive apps</a:t>
                </a: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2E8DFDF-851C-4A6F-81C3-B619382A1014}"/>
                  </a:ext>
                </a:extLst>
              </p:cNvPr>
              <p:cNvGrpSpPr/>
              <p:nvPr/>
            </p:nvGrpSpPr>
            <p:grpSpPr>
              <a:xfrm>
                <a:off x="10295203" y="2012459"/>
                <a:ext cx="825028" cy="901901"/>
                <a:chOff x="9095124" y="3288299"/>
                <a:chExt cx="916056" cy="1001411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F697DCF1-93EF-4827-A8D8-C2A9855298C3}"/>
                    </a:ext>
                  </a:extLst>
                </p:cNvPr>
                <p:cNvGrpSpPr/>
                <p:nvPr/>
              </p:nvGrpSpPr>
              <p:grpSpPr>
                <a:xfrm>
                  <a:off x="9615713" y="3659076"/>
                  <a:ext cx="288492" cy="206742"/>
                  <a:chOff x="3751869" y="1754414"/>
                  <a:chExt cx="4688258" cy="3381830"/>
                </a:xfrm>
              </p:grpSpPr>
              <p:sp>
                <p:nvSpPr>
                  <p:cNvPr id="162" name="Freeform: Shape 132">
                    <a:extLst>
                      <a:ext uri="{FF2B5EF4-FFF2-40B4-BE49-F238E27FC236}">
                        <a16:creationId xmlns:a16="http://schemas.microsoft.com/office/drawing/2014/main" id="{7E447AF6-8D0A-4471-AEB3-C6EF097B22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1869" y="1754414"/>
                    <a:ext cx="1605717" cy="3381830"/>
                  </a:xfrm>
                  <a:custGeom>
                    <a:avLst/>
                    <a:gdLst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471783 w 1884207"/>
                      <a:gd name="connsiteY2" fmla="*/ 1690914 h 3381830"/>
                      <a:gd name="connsiteX3" fmla="*/ 1884207 w 1884207"/>
                      <a:gd name="connsiteY3" fmla="*/ 3103339 h 3381830"/>
                      <a:gd name="connsiteX4" fmla="*/ 1605717 w 1884207"/>
                      <a:gd name="connsiteY4" fmla="*/ 3381830 h 3381830"/>
                      <a:gd name="connsiteX5" fmla="*/ 60246 w 1884207"/>
                      <a:gd name="connsiteY5" fmla="*/ 1836358 h 3381830"/>
                      <a:gd name="connsiteX6" fmla="*/ 60246 w 1884207"/>
                      <a:gd name="connsiteY6" fmla="*/ 1545470 h 3381830"/>
                      <a:gd name="connsiteX7" fmla="*/ 1605716 w 1884207"/>
                      <a:gd name="connsiteY7" fmla="*/ 0 h 3381830"/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1884207 w 1884207"/>
                      <a:gd name="connsiteY2" fmla="*/ 3103339 h 3381830"/>
                      <a:gd name="connsiteX3" fmla="*/ 1605717 w 1884207"/>
                      <a:gd name="connsiteY3" fmla="*/ 3381830 h 3381830"/>
                      <a:gd name="connsiteX4" fmla="*/ 60246 w 1884207"/>
                      <a:gd name="connsiteY4" fmla="*/ 1836358 h 3381830"/>
                      <a:gd name="connsiteX5" fmla="*/ 60246 w 1884207"/>
                      <a:gd name="connsiteY5" fmla="*/ 1545470 h 3381830"/>
                      <a:gd name="connsiteX6" fmla="*/ 1605716 w 1884207"/>
                      <a:gd name="connsiteY6" fmla="*/ 0 h 3381830"/>
                      <a:gd name="connsiteX0" fmla="*/ 1884207 w 1975647"/>
                      <a:gd name="connsiteY0" fmla="*/ 3103339 h 3381830"/>
                      <a:gd name="connsiteX1" fmla="*/ 1605717 w 1975647"/>
                      <a:gd name="connsiteY1" fmla="*/ 3381830 h 3381830"/>
                      <a:gd name="connsiteX2" fmla="*/ 60246 w 1975647"/>
                      <a:gd name="connsiteY2" fmla="*/ 1836358 h 3381830"/>
                      <a:gd name="connsiteX3" fmla="*/ 60246 w 1975647"/>
                      <a:gd name="connsiteY3" fmla="*/ 1545470 h 3381830"/>
                      <a:gd name="connsiteX4" fmla="*/ 1605716 w 1975647"/>
                      <a:gd name="connsiteY4" fmla="*/ 0 h 3381830"/>
                      <a:gd name="connsiteX5" fmla="*/ 1884206 w 1975647"/>
                      <a:gd name="connsiteY5" fmla="*/ 278490 h 3381830"/>
                      <a:gd name="connsiteX6" fmla="*/ 1975647 w 1975647"/>
                      <a:gd name="connsiteY6" fmla="*/ 3194779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5" fmla="*/ 1884206 w 1884207"/>
                      <a:gd name="connsiteY5" fmla="*/ 278490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0" fmla="*/ 1605717 w 1605717"/>
                      <a:gd name="connsiteY0" fmla="*/ 3381830 h 3381830"/>
                      <a:gd name="connsiteX1" fmla="*/ 60246 w 1605717"/>
                      <a:gd name="connsiteY1" fmla="*/ 1836358 h 3381830"/>
                      <a:gd name="connsiteX2" fmla="*/ 60246 w 1605717"/>
                      <a:gd name="connsiteY2" fmla="*/ 1545470 h 3381830"/>
                      <a:gd name="connsiteX3" fmla="*/ 1605716 w 1605717"/>
                      <a:gd name="connsiteY3" fmla="*/ 0 h 3381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7" h="3381830">
                        <a:moveTo>
                          <a:pt x="1605717" y="3381830"/>
                        </a:moveTo>
                        <a:lnTo>
                          <a:pt x="60246" y="1836358"/>
                        </a:lnTo>
                        <a:cubicBezTo>
                          <a:pt x="-20081" y="1756032"/>
                          <a:pt x="-20081" y="1625797"/>
                          <a:pt x="60246" y="1545470"/>
                        </a:cubicBezTo>
                        <a:lnTo>
                          <a:pt x="1605716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3" name="Freeform: Shape 133">
                    <a:extLst>
                      <a:ext uri="{FF2B5EF4-FFF2-40B4-BE49-F238E27FC236}">
                        <a16:creationId xmlns:a16="http://schemas.microsoft.com/office/drawing/2014/main" id="{EA62FB34-E7A9-46D8-BD2C-EA9A8BEF01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34412" y="1754415"/>
                    <a:ext cx="1605715" cy="3381828"/>
                  </a:xfrm>
                  <a:custGeom>
                    <a:avLst/>
                    <a:gdLst>
                      <a:gd name="connsiteX0" fmla="*/ 278491 w 1884205"/>
                      <a:gd name="connsiteY0" fmla="*/ 0 h 3381828"/>
                      <a:gd name="connsiteX1" fmla="*/ 1823961 w 1884205"/>
                      <a:gd name="connsiteY1" fmla="*/ 1545469 h 3381828"/>
                      <a:gd name="connsiteX2" fmla="*/ 1823961 w 1884205"/>
                      <a:gd name="connsiteY2" fmla="*/ 1836357 h 3381828"/>
                      <a:gd name="connsiteX3" fmla="*/ 278490 w 1884205"/>
                      <a:gd name="connsiteY3" fmla="*/ 3381828 h 3381828"/>
                      <a:gd name="connsiteX4" fmla="*/ 0 w 1884205"/>
                      <a:gd name="connsiteY4" fmla="*/ 3103337 h 3381828"/>
                      <a:gd name="connsiteX5" fmla="*/ 1412423 w 1884205"/>
                      <a:gd name="connsiteY5" fmla="*/ 1690912 h 3381828"/>
                      <a:gd name="connsiteX6" fmla="*/ 1 w 1884205"/>
                      <a:gd name="connsiteY6" fmla="*/ 278491 h 3381828"/>
                      <a:gd name="connsiteX7" fmla="*/ 278491 w 1884205"/>
                      <a:gd name="connsiteY7" fmla="*/ 0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7" fmla="*/ 1503863 w 1884205"/>
                      <a:gd name="connsiteY7" fmla="*/ 1782352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0" fmla="*/ 1 w 1884205"/>
                      <a:gd name="connsiteY0" fmla="*/ 278491 h 3381828"/>
                      <a:gd name="connsiteX1" fmla="*/ 278491 w 1884205"/>
                      <a:gd name="connsiteY1" fmla="*/ 0 h 3381828"/>
                      <a:gd name="connsiteX2" fmla="*/ 1823961 w 1884205"/>
                      <a:gd name="connsiteY2" fmla="*/ 1545469 h 3381828"/>
                      <a:gd name="connsiteX3" fmla="*/ 1823961 w 1884205"/>
                      <a:gd name="connsiteY3" fmla="*/ 1836357 h 3381828"/>
                      <a:gd name="connsiteX4" fmla="*/ 278490 w 1884205"/>
                      <a:gd name="connsiteY4" fmla="*/ 3381828 h 3381828"/>
                      <a:gd name="connsiteX5" fmla="*/ 0 w 1884205"/>
                      <a:gd name="connsiteY5" fmla="*/ 3103337 h 3381828"/>
                      <a:gd name="connsiteX0" fmla="*/ 0 w 1884204"/>
                      <a:gd name="connsiteY0" fmla="*/ 278491 h 3381828"/>
                      <a:gd name="connsiteX1" fmla="*/ 278490 w 1884204"/>
                      <a:gd name="connsiteY1" fmla="*/ 0 h 3381828"/>
                      <a:gd name="connsiteX2" fmla="*/ 1823960 w 1884204"/>
                      <a:gd name="connsiteY2" fmla="*/ 1545469 h 3381828"/>
                      <a:gd name="connsiteX3" fmla="*/ 1823960 w 1884204"/>
                      <a:gd name="connsiteY3" fmla="*/ 1836357 h 3381828"/>
                      <a:gd name="connsiteX4" fmla="*/ 278489 w 1884204"/>
                      <a:gd name="connsiteY4" fmla="*/ 3381828 h 3381828"/>
                      <a:gd name="connsiteX0" fmla="*/ 1 w 1605715"/>
                      <a:gd name="connsiteY0" fmla="*/ 0 h 3381828"/>
                      <a:gd name="connsiteX1" fmla="*/ 1545471 w 1605715"/>
                      <a:gd name="connsiteY1" fmla="*/ 1545469 h 3381828"/>
                      <a:gd name="connsiteX2" fmla="*/ 1545471 w 1605715"/>
                      <a:gd name="connsiteY2" fmla="*/ 1836357 h 3381828"/>
                      <a:gd name="connsiteX3" fmla="*/ 0 w 1605715"/>
                      <a:gd name="connsiteY3" fmla="*/ 3381828 h 338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5" h="3381828">
                        <a:moveTo>
                          <a:pt x="1" y="0"/>
                        </a:moveTo>
                        <a:lnTo>
                          <a:pt x="1545471" y="1545469"/>
                        </a:lnTo>
                        <a:cubicBezTo>
                          <a:pt x="1625797" y="1625796"/>
                          <a:pt x="1625797" y="1756031"/>
                          <a:pt x="1545471" y="1836357"/>
                        </a:cubicBezTo>
                        <a:lnTo>
                          <a:pt x="0" y="338182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4" name="Freeform: Shape 134">
                    <a:extLst>
                      <a:ext uri="{FF2B5EF4-FFF2-40B4-BE49-F238E27FC236}">
                        <a16:creationId xmlns:a16="http://schemas.microsoft.com/office/drawing/2014/main" id="{951E7792-D8A9-4F6C-A8ED-9ACF3688E6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4384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5" name="Freeform: Shape 135">
                    <a:extLst>
                      <a:ext uri="{FF2B5EF4-FFF2-40B4-BE49-F238E27FC236}">
                        <a16:creationId xmlns:a16="http://schemas.microsoft.com/office/drawing/2014/main" id="{DB12C2FC-53B5-4533-964B-4FFA3F46AD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9870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65AC8AD-A6DB-42E1-A88A-6136F61E9EF6}"/>
                    </a:ext>
                  </a:extLst>
                </p:cNvPr>
                <p:cNvGrpSpPr/>
                <p:nvPr/>
              </p:nvGrpSpPr>
              <p:grpSpPr>
                <a:xfrm>
                  <a:off x="9529086" y="3345220"/>
                  <a:ext cx="202925" cy="182040"/>
                  <a:chOff x="2974863" y="1824177"/>
                  <a:chExt cx="285701" cy="257980"/>
                </a:xfrm>
                <a:noFill/>
              </p:grpSpPr>
              <p:sp>
                <p:nvSpPr>
                  <p:cNvPr id="157" name="Rectangle 48">
                    <a:extLst>
                      <a:ext uri="{FF2B5EF4-FFF2-40B4-BE49-F238E27FC236}">
                        <a16:creationId xmlns:a16="http://schemas.microsoft.com/office/drawing/2014/main" id="{846B51E2-F4BD-4E4E-84D8-E30258A20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4866" y="1824177"/>
                    <a:ext cx="285698" cy="257980"/>
                  </a:xfrm>
                  <a:prstGeom prst="rect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49">
                    <a:extLst>
                      <a:ext uri="{FF2B5EF4-FFF2-40B4-BE49-F238E27FC236}">
                        <a16:creationId xmlns:a16="http://schemas.microsoft.com/office/drawing/2014/main" id="{8DE7FEB3-ACF2-460F-A271-A2BBA7F63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4863" y="1929714"/>
                    <a:ext cx="285697" cy="140716"/>
                  </a:xfrm>
                  <a:custGeom>
                    <a:avLst/>
                    <a:gdLst>
                      <a:gd name="T0" fmla="*/ 268 w 268"/>
                      <a:gd name="T1" fmla="*/ 132 h 132"/>
                      <a:gd name="T2" fmla="*/ 179 w 268"/>
                      <a:gd name="T3" fmla="*/ 44 h 132"/>
                      <a:gd name="T4" fmla="*/ 156 w 268"/>
                      <a:gd name="T5" fmla="*/ 66 h 132"/>
                      <a:gd name="T6" fmla="*/ 89 w 268"/>
                      <a:gd name="T7" fmla="*/ 0 h 132"/>
                      <a:gd name="T8" fmla="*/ 0 w 268"/>
                      <a:gd name="T9" fmla="*/ 88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32">
                        <a:moveTo>
                          <a:pt x="268" y="132"/>
                        </a:moveTo>
                        <a:lnTo>
                          <a:pt x="179" y="44"/>
                        </a:lnTo>
                        <a:lnTo>
                          <a:pt x="156" y="66"/>
                        </a:lnTo>
                        <a:lnTo>
                          <a:pt x="89" y="0"/>
                        </a:lnTo>
                        <a:lnTo>
                          <a:pt x="0" y="88"/>
                        </a:lnTo>
                      </a:path>
                    </a:pathLst>
                  </a:cu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DD3FA9B3-6754-48CC-8D7C-C67C08C6F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5681" y="1871082"/>
                    <a:ext cx="47971" cy="46905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5754EDA7-6DCC-4DD7-BCB4-09104A48C1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4049312"/>
                  <a:ext cx="325830" cy="237430"/>
                </a:xfrm>
                <a:custGeom>
                  <a:avLst/>
                  <a:gdLst>
                    <a:gd name="T0" fmla="*/ 3748 w 3748"/>
                    <a:gd name="T1" fmla="*/ 2562 h 2749"/>
                    <a:gd name="T2" fmla="*/ 3561 w 3748"/>
                    <a:gd name="T3" fmla="*/ 2749 h 2749"/>
                    <a:gd name="T4" fmla="*/ 187 w 3748"/>
                    <a:gd name="T5" fmla="*/ 2749 h 2749"/>
                    <a:gd name="T6" fmla="*/ 0 w 3748"/>
                    <a:gd name="T7" fmla="*/ 2562 h 2749"/>
                    <a:gd name="T8" fmla="*/ 0 w 3748"/>
                    <a:gd name="T9" fmla="*/ 187 h 2749"/>
                    <a:gd name="T10" fmla="*/ 187 w 3748"/>
                    <a:gd name="T11" fmla="*/ 0 h 2749"/>
                    <a:gd name="T12" fmla="*/ 3561 w 3748"/>
                    <a:gd name="T13" fmla="*/ 0 h 2749"/>
                    <a:gd name="T14" fmla="*/ 3748 w 3748"/>
                    <a:gd name="T15" fmla="*/ 187 h 2749"/>
                    <a:gd name="T16" fmla="*/ 3748 w 3748"/>
                    <a:gd name="T17" fmla="*/ 2562 h 2749"/>
                    <a:gd name="T18" fmla="*/ 2124 w 3748"/>
                    <a:gd name="T19" fmla="*/ 2249 h 2749"/>
                    <a:gd name="T20" fmla="*/ 1624 w 3748"/>
                    <a:gd name="T21" fmla="*/ 2249 h 2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8" h="2749">
                      <a:moveTo>
                        <a:pt x="3748" y="2562"/>
                      </a:moveTo>
                      <a:cubicBezTo>
                        <a:pt x="3748" y="2665"/>
                        <a:pt x="3665" y="2749"/>
                        <a:pt x="3561" y="2749"/>
                      </a:cubicBezTo>
                      <a:cubicBezTo>
                        <a:pt x="187" y="2749"/>
                        <a:pt x="187" y="2749"/>
                        <a:pt x="187" y="2749"/>
                      </a:cubicBezTo>
                      <a:cubicBezTo>
                        <a:pt x="83" y="2749"/>
                        <a:pt x="0" y="2665"/>
                        <a:pt x="0" y="256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84"/>
                        <a:pt x="83" y="0"/>
                        <a:pt x="187" y="0"/>
                      </a:cubicBezTo>
                      <a:cubicBezTo>
                        <a:pt x="3561" y="0"/>
                        <a:pt x="3561" y="0"/>
                        <a:pt x="3561" y="0"/>
                      </a:cubicBezTo>
                      <a:cubicBezTo>
                        <a:pt x="3665" y="0"/>
                        <a:pt x="3748" y="84"/>
                        <a:pt x="3748" y="187"/>
                      </a:cubicBezTo>
                      <a:lnTo>
                        <a:pt x="3748" y="2562"/>
                      </a:lnTo>
                      <a:close/>
                      <a:moveTo>
                        <a:pt x="2124" y="2249"/>
                      </a:moveTo>
                      <a:cubicBezTo>
                        <a:pt x="1624" y="2249"/>
                        <a:pt x="1624" y="2249"/>
                        <a:pt x="1624" y="224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48">
                  <a:extLst>
                    <a:ext uri="{FF2B5EF4-FFF2-40B4-BE49-F238E27FC236}">
                      <a16:creationId xmlns:a16="http://schemas.microsoft.com/office/drawing/2014/main" id="{6F05E337-A7C1-4B42-BD87-779E57B660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3644731"/>
                  <a:ext cx="437121" cy="289564"/>
                </a:xfrm>
                <a:custGeom>
                  <a:avLst/>
                  <a:gdLst>
                    <a:gd name="T0" fmla="*/ 3250 w 3750"/>
                    <a:gd name="T1" fmla="*/ 1750 h 2500"/>
                    <a:gd name="T2" fmla="*/ 500 w 3750"/>
                    <a:gd name="T3" fmla="*/ 1750 h 2500"/>
                    <a:gd name="T4" fmla="*/ 500 w 3750"/>
                    <a:gd name="T5" fmla="*/ 0 h 2500"/>
                    <a:gd name="T6" fmla="*/ 3250 w 3750"/>
                    <a:gd name="T7" fmla="*/ 0 h 2500"/>
                    <a:gd name="T8" fmla="*/ 3250 w 3750"/>
                    <a:gd name="T9" fmla="*/ 1750 h 2500"/>
                    <a:gd name="T10" fmla="*/ 0 w 3750"/>
                    <a:gd name="T11" fmla="*/ 2375 h 2500"/>
                    <a:gd name="T12" fmla="*/ 125 w 3750"/>
                    <a:gd name="T13" fmla="*/ 2500 h 2500"/>
                    <a:gd name="T14" fmla="*/ 3625 w 3750"/>
                    <a:gd name="T15" fmla="*/ 2500 h 2500"/>
                    <a:gd name="T16" fmla="*/ 3750 w 3750"/>
                    <a:gd name="T17" fmla="*/ 2375 h 2500"/>
                    <a:gd name="T18" fmla="*/ 3688 w 3750"/>
                    <a:gd name="T19" fmla="*/ 2187 h 2500"/>
                    <a:gd name="T20" fmla="*/ 3250 w 3750"/>
                    <a:gd name="T21" fmla="*/ 1750 h 2500"/>
                    <a:gd name="T22" fmla="*/ 500 w 3750"/>
                    <a:gd name="T23" fmla="*/ 1750 h 2500"/>
                    <a:gd name="T24" fmla="*/ 63 w 3750"/>
                    <a:gd name="T25" fmla="*/ 2187 h 2500"/>
                    <a:gd name="T26" fmla="*/ 0 w 3750"/>
                    <a:gd name="T27" fmla="*/ 2375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50" h="2500">
                      <a:moveTo>
                        <a:pt x="3250" y="1750"/>
                      </a:move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3250" y="0"/>
                        <a:pt x="3250" y="0"/>
                        <a:pt x="3250" y="0"/>
                      </a:cubicBezTo>
                      <a:lnTo>
                        <a:pt x="3250" y="1750"/>
                      </a:lnTo>
                      <a:close/>
                      <a:moveTo>
                        <a:pt x="0" y="2375"/>
                      </a:moveTo>
                      <a:cubicBezTo>
                        <a:pt x="0" y="2444"/>
                        <a:pt x="56" y="2500"/>
                        <a:pt x="125" y="2500"/>
                      </a:cubicBezTo>
                      <a:cubicBezTo>
                        <a:pt x="3625" y="2500"/>
                        <a:pt x="3625" y="2500"/>
                        <a:pt x="3625" y="2500"/>
                      </a:cubicBezTo>
                      <a:cubicBezTo>
                        <a:pt x="3694" y="2500"/>
                        <a:pt x="3750" y="2444"/>
                        <a:pt x="3750" y="2375"/>
                      </a:cubicBezTo>
                      <a:cubicBezTo>
                        <a:pt x="3750" y="2302"/>
                        <a:pt x="3726" y="2235"/>
                        <a:pt x="3688" y="2187"/>
                      </a:cubicBezTo>
                      <a:cubicBezTo>
                        <a:pt x="3250" y="1750"/>
                        <a:pt x="3250" y="1750"/>
                        <a:pt x="3250" y="1750"/>
                      </a:cubicBez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63" y="2187"/>
                        <a:pt x="63" y="2187"/>
                        <a:pt x="63" y="2187"/>
                      </a:cubicBezTo>
                      <a:cubicBezTo>
                        <a:pt x="24" y="2235"/>
                        <a:pt x="0" y="2302"/>
                        <a:pt x="0" y="237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EE6651DF-F377-40AC-99C6-D2914BF0CB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42303" y="3288299"/>
                  <a:ext cx="142762" cy="235885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D44B5479-DAD6-43B8-8D79-661AC7D5A4A0}"/>
                    </a:ext>
                  </a:extLst>
                </p:cNvPr>
                <p:cNvGrpSpPr/>
                <p:nvPr/>
              </p:nvGrpSpPr>
              <p:grpSpPr>
                <a:xfrm>
                  <a:off x="9528781" y="4077410"/>
                  <a:ext cx="97135" cy="181233"/>
                  <a:chOff x="4064485" y="1802065"/>
                  <a:chExt cx="240628" cy="227361"/>
                </a:xfrm>
                <a:noFill/>
              </p:grpSpPr>
              <p:sp>
                <p:nvSpPr>
                  <p:cNvPr id="154" name="Line 46">
                    <a:extLst>
                      <a:ext uri="{FF2B5EF4-FFF2-40B4-BE49-F238E27FC236}">
                        <a16:creationId xmlns:a16="http://schemas.microsoft.com/office/drawing/2014/main" id="{43779392-D854-4996-AF6F-147307963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85" y="1802065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Line 47">
                    <a:extLst>
                      <a:ext uri="{FF2B5EF4-FFF2-40B4-BE49-F238E27FC236}">
                        <a16:creationId xmlns:a16="http://schemas.microsoft.com/office/drawing/2014/main" id="{2555A14C-24D9-4B02-801C-25FC0A837D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4489" y="1917069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Line 54">
                    <a:extLst>
                      <a:ext uri="{FF2B5EF4-FFF2-40B4-BE49-F238E27FC236}">
                        <a16:creationId xmlns:a16="http://schemas.microsoft.com/office/drawing/2014/main" id="{CA5D1864-B8FE-496B-82AB-568FC6B88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93" y="2029426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0" name="Freeform: Shape 168">
                  <a:extLst>
                    <a:ext uri="{FF2B5EF4-FFF2-40B4-BE49-F238E27FC236}">
                      <a16:creationId xmlns:a16="http://schemas.microsoft.com/office/drawing/2014/main" id="{139D9A4F-93FF-4E72-9AFD-367A63FA4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720227" y="4046344"/>
                  <a:ext cx="290953" cy="243366"/>
                </a:xfrm>
                <a:custGeom>
                  <a:avLst/>
                  <a:gdLst>
                    <a:gd name="connsiteX0" fmla="*/ 0 w 541845"/>
                    <a:gd name="connsiteY0" fmla="*/ 0 h 456200"/>
                    <a:gd name="connsiteX1" fmla="*/ 541845 w 541845"/>
                    <a:gd name="connsiteY1" fmla="*/ 0 h 456200"/>
                    <a:gd name="connsiteX2" fmla="*/ 541845 w 541845"/>
                    <a:gd name="connsiteY2" fmla="*/ 336005 h 456200"/>
                    <a:gd name="connsiteX3" fmla="*/ 170403 w 541845"/>
                    <a:gd name="connsiteY3" fmla="*/ 336005 h 456200"/>
                    <a:gd name="connsiteX4" fmla="*/ 50208 w 541845"/>
                    <a:gd name="connsiteY4" fmla="*/ 456200 h 456200"/>
                    <a:gd name="connsiteX5" fmla="*/ 50208 w 541845"/>
                    <a:gd name="connsiteY5" fmla="*/ 336005 h 456200"/>
                    <a:gd name="connsiteX6" fmla="*/ 0 w 541845"/>
                    <a:gd name="connsiteY6" fmla="*/ 336005 h 45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845" h="456200">
                      <a:moveTo>
                        <a:pt x="0" y="0"/>
                      </a:moveTo>
                      <a:lnTo>
                        <a:pt x="541845" y="0"/>
                      </a:lnTo>
                      <a:lnTo>
                        <a:pt x="541845" y="336005"/>
                      </a:lnTo>
                      <a:lnTo>
                        <a:pt x="170403" y="336005"/>
                      </a:lnTo>
                      <a:lnTo>
                        <a:pt x="50208" y="456200"/>
                      </a:lnTo>
                      <a:lnTo>
                        <a:pt x="50208" y="336005"/>
                      </a:lnTo>
                      <a:lnTo>
                        <a:pt x="0" y="336005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DA2FE695-946F-4718-9A54-74BDF917701A}"/>
                    </a:ext>
                  </a:extLst>
                </p:cNvPr>
                <p:cNvGrpSpPr/>
                <p:nvPr/>
              </p:nvGrpSpPr>
              <p:grpSpPr>
                <a:xfrm>
                  <a:off x="9855639" y="3437294"/>
                  <a:ext cx="97133" cy="89562"/>
                  <a:chOff x="9766486" y="4221497"/>
                  <a:chExt cx="118215" cy="109717"/>
                </a:xfrm>
              </p:grpSpPr>
              <p:sp>
                <p:nvSpPr>
                  <p:cNvPr id="152" name="Line 47">
                    <a:extLst>
                      <a:ext uri="{FF2B5EF4-FFF2-40B4-BE49-F238E27FC236}">
                        <a16:creationId xmlns:a16="http://schemas.microsoft.com/office/drawing/2014/main" id="{0198489B-9170-4826-85D9-2BEC8C6F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766486" y="4221497"/>
                    <a:ext cx="118214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Line 54">
                    <a:extLst>
                      <a:ext uri="{FF2B5EF4-FFF2-40B4-BE49-F238E27FC236}">
                        <a16:creationId xmlns:a16="http://schemas.microsoft.com/office/drawing/2014/main" id="{F701F9A3-75E6-423A-9A70-E79733C661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66486" y="4331214"/>
                    <a:ext cx="118215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405865-ED16-4FD1-84FE-0C0FB359E8AA}"/>
                  </a:ext>
                </a:extLst>
              </p:cNvPr>
              <p:cNvGrpSpPr/>
              <p:nvPr/>
            </p:nvGrpSpPr>
            <p:grpSpPr>
              <a:xfrm>
                <a:off x="10362583" y="4585161"/>
                <a:ext cx="677513" cy="576345"/>
                <a:chOff x="10725498" y="5087603"/>
                <a:chExt cx="498940" cy="424437"/>
              </a:xfrm>
            </p:grpSpPr>
            <p:sp>
              <p:nvSpPr>
                <p:cNvPr id="194" name="graph_2">
                  <a:extLst>
                    <a:ext uri="{FF2B5EF4-FFF2-40B4-BE49-F238E27FC236}">
                      <a16:creationId xmlns:a16="http://schemas.microsoft.com/office/drawing/2014/main" id="{55D37732-EEBF-4B63-B2DB-EC15152E8E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829194" y="5267741"/>
                  <a:ext cx="291548" cy="170948"/>
                </a:xfrm>
                <a:custGeom>
                  <a:avLst/>
                  <a:gdLst>
                    <a:gd name="T0" fmla="*/ 195 w 249"/>
                    <a:gd name="T1" fmla="*/ 0 h 146"/>
                    <a:gd name="T2" fmla="*/ 244 w 249"/>
                    <a:gd name="T3" fmla="*/ 0 h 146"/>
                    <a:gd name="T4" fmla="*/ 244 w 249"/>
                    <a:gd name="T5" fmla="*/ 50 h 146"/>
                    <a:gd name="T6" fmla="*/ 244 w 249"/>
                    <a:gd name="T7" fmla="*/ 0 h 146"/>
                    <a:gd name="T8" fmla="*/ 141 w 249"/>
                    <a:gd name="T9" fmla="*/ 106 h 146"/>
                    <a:gd name="T10" fmla="*/ 109 w 249"/>
                    <a:gd name="T11" fmla="*/ 106 h 146"/>
                    <a:gd name="T12" fmla="*/ 0 w 249"/>
                    <a:gd name="T13" fmla="*/ 146 h 146"/>
                    <a:gd name="T14" fmla="*/ 249 w 249"/>
                    <a:gd name="T15" fmla="*/ 146 h 146"/>
                    <a:gd name="T16" fmla="*/ 88 w 249"/>
                    <a:gd name="T17" fmla="*/ 106 h 146"/>
                    <a:gd name="T18" fmla="*/ 54 w 249"/>
                    <a:gd name="T19" fmla="*/ 106 h 146"/>
                    <a:gd name="T20" fmla="*/ 35 w 249"/>
                    <a:gd name="T21" fmla="*/ 106 h 146"/>
                    <a:gd name="T22" fmla="*/ 1 w 249"/>
                    <a:gd name="T23" fmla="*/ 10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9" h="146">
                      <a:moveTo>
                        <a:pt x="195" y="0"/>
                      </a:moveTo>
                      <a:lnTo>
                        <a:pt x="244" y="0"/>
                      </a:lnTo>
                      <a:lnTo>
                        <a:pt x="244" y="50"/>
                      </a:lnTo>
                      <a:moveTo>
                        <a:pt x="244" y="0"/>
                      </a:moveTo>
                      <a:lnTo>
                        <a:pt x="141" y="106"/>
                      </a:lnTo>
                      <a:lnTo>
                        <a:pt x="109" y="106"/>
                      </a:lnTo>
                      <a:moveTo>
                        <a:pt x="0" y="146"/>
                      </a:moveTo>
                      <a:lnTo>
                        <a:pt x="249" y="146"/>
                      </a:lnTo>
                      <a:moveTo>
                        <a:pt x="88" y="106"/>
                      </a:moveTo>
                      <a:lnTo>
                        <a:pt x="54" y="106"/>
                      </a:lnTo>
                      <a:moveTo>
                        <a:pt x="35" y="106"/>
                      </a:moveTo>
                      <a:lnTo>
                        <a:pt x="1" y="106"/>
                      </a:ln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6BAF35B-F1C6-47AB-B29C-ED6C9DC63ED7}"/>
                    </a:ext>
                  </a:extLst>
                </p:cNvPr>
                <p:cNvGrpSpPr/>
                <p:nvPr/>
              </p:nvGrpSpPr>
              <p:grpSpPr>
                <a:xfrm>
                  <a:off x="10725498" y="5087603"/>
                  <a:ext cx="498940" cy="424437"/>
                  <a:chOff x="10725498" y="5087603"/>
                  <a:chExt cx="498940" cy="424437"/>
                </a:xfrm>
              </p:grpSpPr>
              <p:sp>
                <p:nvSpPr>
                  <p:cNvPr id="198" name="Rectangle 9">
                    <a:extLst>
                      <a:ext uri="{FF2B5EF4-FFF2-40B4-BE49-F238E27FC236}">
                        <a16:creationId xmlns:a16="http://schemas.microsoft.com/office/drawing/2014/main" id="{C94AE980-EB38-46BD-8FB2-9D3E3E57F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Line 10">
                    <a:extLst>
                      <a:ext uri="{FF2B5EF4-FFF2-40B4-BE49-F238E27FC236}">
                        <a16:creationId xmlns:a16="http://schemas.microsoft.com/office/drawing/2014/main" id="{0CD8DEDD-5B74-45A7-A005-61BFAD569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Oval 11">
                    <a:extLst>
                      <a:ext uri="{FF2B5EF4-FFF2-40B4-BE49-F238E27FC236}">
                        <a16:creationId xmlns:a16="http://schemas.microsoft.com/office/drawing/2014/main" id="{DF3C3C4E-8CFF-4176-A7D9-971EDB165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Oval 12">
                    <a:extLst>
                      <a:ext uri="{FF2B5EF4-FFF2-40B4-BE49-F238E27FC236}">
                        <a16:creationId xmlns:a16="http://schemas.microsoft.com/office/drawing/2014/main" id="{F46D44F1-B6E5-4C02-80E4-0FF710690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13">
                    <a:extLst>
                      <a:ext uri="{FF2B5EF4-FFF2-40B4-BE49-F238E27FC236}">
                        <a16:creationId xmlns:a16="http://schemas.microsoft.com/office/drawing/2014/main" id="{439A2BC6-7F24-4009-A587-F12B6D4516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38" name="Shape 101">
                <a:extLst>
                  <a:ext uri="{FF2B5EF4-FFF2-40B4-BE49-F238E27FC236}">
                    <a16:creationId xmlns:a16="http://schemas.microsoft.com/office/drawing/2014/main" id="{B2737DD1-7D22-451D-A367-0EDC6532EE0B}"/>
                  </a:ext>
                </a:extLst>
              </p:cNvPr>
              <p:cNvSpPr txBox="1"/>
              <p:nvPr/>
            </p:nvSpPr>
            <p:spPr>
              <a:xfrm>
                <a:off x="9946442" y="410491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Operational reports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DD3BEF8-F2D3-4A68-9B30-12258C9969AC}"/>
                  </a:ext>
                </a:extLst>
              </p:cNvPr>
              <p:cNvGrpSpPr/>
              <p:nvPr/>
            </p:nvGrpSpPr>
            <p:grpSpPr>
              <a:xfrm>
                <a:off x="10349269" y="3465702"/>
                <a:ext cx="677513" cy="576345"/>
                <a:chOff x="10295202" y="3465702"/>
                <a:chExt cx="677513" cy="57634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2B6089EC-A82E-4D63-94B4-56F7B0236774}"/>
                    </a:ext>
                  </a:extLst>
                </p:cNvPr>
                <p:cNvGrpSpPr/>
                <p:nvPr/>
              </p:nvGrpSpPr>
              <p:grpSpPr>
                <a:xfrm>
                  <a:off x="10295202" y="3465702"/>
                  <a:ext cx="677513" cy="576345"/>
                  <a:chOff x="10725498" y="5087603"/>
                  <a:chExt cx="498940" cy="424437"/>
                </a:xfrm>
              </p:grpSpPr>
              <p:sp>
                <p:nvSpPr>
                  <p:cNvPr id="233" name="Rectangle 9">
                    <a:extLst>
                      <a:ext uri="{FF2B5EF4-FFF2-40B4-BE49-F238E27FC236}">
                        <a16:creationId xmlns:a16="http://schemas.microsoft.com/office/drawing/2014/main" id="{64DF5A8B-8562-43DF-A75F-01BE60305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Line 10">
                    <a:extLst>
                      <a:ext uri="{FF2B5EF4-FFF2-40B4-BE49-F238E27FC236}">
                        <a16:creationId xmlns:a16="http://schemas.microsoft.com/office/drawing/2014/main" id="{55D2C6BD-31EC-43D4-8BD4-3D073D4A0B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Oval 11">
                    <a:extLst>
                      <a:ext uri="{FF2B5EF4-FFF2-40B4-BE49-F238E27FC236}">
                        <a16:creationId xmlns:a16="http://schemas.microsoft.com/office/drawing/2014/main" id="{2FB7F8B0-3B91-4436-BCE0-C9174BA3C4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Oval 12">
                    <a:extLst>
                      <a:ext uri="{FF2B5EF4-FFF2-40B4-BE49-F238E27FC236}">
                        <a16:creationId xmlns:a16="http://schemas.microsoft.com/office/drawing/2014/main" id="{F482BAFD-6614-47C8-A692-AEF4463D03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Oval 13">
                    <a:extLst>
                      <a:ext uri="{FF2B5EF4-FFF2-40B4-BE49-F238E27FC236}">
                        <a16:creationId xmlns:a16="http://schemas.microsoft.com/office/drawing/2014/main" id="{64AAA125-35D5-4E98-8591-D42E30551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9" name="Rectangle 6">
                  <a:extLst>
                    <a:ext uri="{FF2B5EF4-FFF2-40B4-BE49-F238E27FC236}">
                      <a16:creationId xmlns:a16="http://schemas.microsoft.com/office/drawing/2014/main" id="{E5E9C6B9-DE53-4643-9C4A-7728FC14F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1830" y="3822836"/>
                  <a:ext cx="52858" cy="175091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7">
                  <a:extLst>
                    <a:ext uri="{FF2B5EF4-FFF2-40B4-BE49-F238E27FC236}">
                      <a16:creationId xmlns:a16="http://schemas.microsoft.com/office/drawing/2014/main" id="{ACD3FB5E-29BB-4681-A71E-6B9903AD0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25894" y="3669218"/>
                  <a:ext cx="54510" cy="32870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8">
                  <a:extLst>
                    <a:ext uri="{FF2B5EF4-FFF2-40B4-BE49-F238E27FC236}">
                      <a16:creationId xmlns:a16="http://schemas.microsoft.com/office/drawing/2014/main" id="{9D3E2615-C536-4356-B157-AC746377E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1610" y="3736942"/>
                  <a:ext cx="54510" cy="260985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5611ECB-8432-467F-832C-AF9FA82323EC}"/>
                </a:ext>
              </a:extLst>
            </p:cNvPr>
            <p:cNvSpPr/>
            <p:nvPr/>
          </p:nvSpPr>
          <p:spPr bwMode="auto">
            <a:xfrm>
              <a:off x="9960535" y="1697248"/>
              <a:ext cx="1432897" cy="307777"/>
            </a:xfrm>
            <a:prstGeom prst="rect">
              <a:avLst/>
            </a:prstGeom>
            <a:noFill/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spAutoFit/>
            </a:bodyPr>
            <a:lstStyle/>
            <a:p>
              <a:pPr marL="0" marR="0" lvl="0" indent="0" algn="ctr" defTabSz="71059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Intelligence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F7D452-0040-4DAD-BA87-7BE5B838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2800" spc="500" dirty="0">
                <a:solidFill>
                  <a:srgbClr val="0078D7"/>
                </a:solidFill>
                <a:latin typeface="Segoe UI Semilight" charset="0"/>
                <a:ea typeface=""/>
                <a:cs typeface="Segoe UI Semilight" charset="0"/>
              </a:rPr>
              <a:t>Big Data &amp; Advanced Analytics at a glance</a:t>
            </a:r>
            <a:endParaRPr lang="en-US" sz="2800" spc="500" dirty="0">
              <a:solidFill>
                <a:srgbClr val="0078D7"/>
              </a:solidFill>
              <a:latin typeface="Segoe UI Semilight" charset="0"/>
              <a:cs typeface="Segoe UI Semilight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3EE901-8B1D-4515-8F43-40D02C09A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7312" y="3057069"/>
            <a:ext cx="12700" cy="1384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7DD79A-C5E6-4E07-8EFA-42AB880854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957" y="1614888"/>
            <a:ext cx="416196" cy="406286"/>
            <a:chOff x="1759" y="236"/>
            <a:chExt cx="252" cy="246"/>
          </a:xfrm>
          <a:noFill/>
        </p:grpSpPr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2C21B8F4-D961-4AAE-BD18-A747067D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236"/>
              <a:ext cx="252" cy="246"/>
            </a:xfrm>
            <a:custGeom>
              <a:avLst/>
              <a:gdLst>
                <a:gd name="T0" fmla="*/ 0 w 252"/>
                <a:gd name="T1" fmla="*/ 0 h 246"/>
                <a:gd name="T2" fmla="*/ 0 w 252"/>
                <a:gd name="T3" fmla="*/ 246 h 246"/>
                <a:gd name="T4" fmla="*/ 252 w 252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246">
                  <a:moveTo>
                    <a:pt x="0" y="0"/>
                  </a:moveTo>
                  <a:lnTo>
                    <a:pt x="0" y="246"/>
                  </a:lnTo>
                  <a:lnTo>
                    <a:pt x="252" y="246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32F3A4B-33C1-45CB-A0F0-210E7990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76"/>
              <a:ext cx="32" cy="106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761354-A028-4A1B-8B85-CABA5C5B1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83"/>
              <a:ext cx="33" cy="199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D585D5E-4C4B-4E11-9D00-DE4F413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24"/>
              <a:ext cx="33" cy="158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30693531-66D0-45AA-B0FD-1BDFD5C1056A}"/>
              </a:ext>
            </a:extLst>
          </p:cNvPr>
          <p:cNvSpPr txBox="1"/>
          <p:nvPr/>
        </p:nvSpPr>
        <p:spPr>
          <a:xfrm>
            <a:off x="467317" y="2074518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97BC48-3227-4115-B75F-6883BF73317A}"/>
              </a:ext>
            </a:extLst>
          </p:cNvPr>
          <p:cNvGrpSpPr/>
          <p:nvPr/>
        </p:nvGrpSpPr>
        <p:grpSpPr>
          <a:xfrm>
            <a:off x="2146238" y="2287772"/>
            <a:ext cx="231202" cy="232210"/>
            <a:chOff x="5279190" y="5401430"/>
            <a:chExt cx="1101836" cy="1106637"/>
          </a:xfrm>
        </p:grpSpPr>
        <p:sp>
          <p:nvSpPr>
            <p:cNvPr id="122" name="Freeform: Shape 815">
              <a:extLst>
                <a:ext uri="{FF2B5EF4-FFF2-40B4-BE49-F238E27FC236}">
                  <a16:creationId xmlns:a16="http://schemas.microsoft.com/office/drawing/2014/main" id="{01BD0F51-1A3F-43E4-AC48-CFF2C9E8C28D}"/>
                </a:ext>
              </a:extLst>
            </p:cNvPr>
            <p:cNvSpPr/>
            <p:nvPr/>
          </p:nvSpPr>
          <p:spPr bwMode="auto">
            <a:xfrm>
              <a:off x="5708249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Freeform: Shape 816">
              <a:extLst>
                <a:ext uri="{FF2B5EF4-FFF2-40B4-BE49-F238E27FC236}">
                  <a16:creationId xmlns:a16="http://schemas.microsoft.com/office/drawing/2014/main" id="{EEE7910A-EB26-46F9-A48E-7AD7497142E8}"/>
                </a:ext>
              </a:extLst>
            </p:cNvPr>
            <p:cNvSpPr/>
            <p:nvPr/>
          </p:nvSpPr>
          <p:spPr bwMode="auto">
            <a:xfrm>
              <a:off x="5921817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Freeform: Shape 817">
              <a:extLst>
                <a:ext uri="{FF2B5EF4-FFF2-40B4-BE49-F238E27FC236}">
                  <a16:creationId xmlns:a16="http://schemas.microsoft.com/office/drawing/2014/main" id="{5939A067-0BC1-4F76-9BFE-9BC592C09A6D}"/>
                </a:ext>
              </a:extLst>
            </p:cNvPr>
            <p:cNvSpPr/>
            <p:nvPr/>
          </p:nvSpPr>
          <p:spPr bwMode="auto">
            <a:xfrm>
              <a:off x="6135385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Freeform: Shape 818">
              <a:extLst>
                <a:ext uri="{FF2B5EF4-FFF2-40B4-BE49-F238E27FC236}">
                  <a16:creationId xmlns:a16="http://schemas.microsoft.com/office/drawing/2014/main" id="{0F6D1B4C-5DF2-4346-A194-3D43D4800F1B}"/>
                </a:ext>
              </a:extLst>
            </p:cNvPr>
            <p:cNvSpPr/>
            <p:nvPr/>
          </p:nvSpPr>
          <p:spPr bwMode="auto">
            <a:xfrm>
              <a:off x="5279191" y="5499596"/>
              <a:ext cx="1101835" cy="1008471"/>
            </a:xfrm>
            <a:custGeom>
              <a:avLst/>
              <a:gdLst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245153 w 1101835"/>
                <a:gd name="connsiteY9" fmla="*/ 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336593 w 1101835"/>
                <a:gd name="connsiteY9" fmla="*/ 9144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0" fmla="*/ 489041 w 1101835"/>
                <a:gd name="connsiteY0" fmla="*/ 0 h 1008471"/>
                <a:gd name="connsiteX1" fmla="*/ 490307 w 1101835"/>
                <a:gd name="connsiteY1" fmla="*/ 551557 h 1008471"/>
                <a:gd name="connsiteX2" fmla="*/ 796071 w 1101835"/>
                <a:gd name="connsiteY2" fmla="*/ 284445 h 1008471"/>
                <a:gd name="connsiteX3" fmla="*/ 796071 w 1101835"/>
                <a:gd name="connsiteY3" fmla="*/ 551557 h 1008471"/>
                <a:gd name="connsiteX4" fmla="*/ 1101835 w 1101835"/>
                <a:gd name="connsiteY4" fmla="*/ 284445 h 1008471"/>
                <a:gd name="connsiteX5" fmla="*/ 1101835 w 1101835"/>
                <a:gd name="connsiteY5" fmla="*/ 1008471 h 1008471"/>
                <a:gd name="connsiteX6" fmla="*/ 0 w 1101835"/>
                <a:gd name="connsiteY6" fmla="*/ 1008471 h 1008471"/>
                <a:gd name="connsiteX7" fmla="*/ 1265 w 1101835"/>
                <a:gd name="connsiteY7" fmla="*/ 0 h 100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1835" h="1008471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26" name="Freeform: Shape 819">
              <a:extLst>
                <a:ext uri="{FF2B5EF4-FFF2-40B4-BE49-F238E27FC236}">
                  <a16:creationId xmlns:a16="http://schemas.microsoft.com/office/drawing/2014/main" id="{9A8C1A94-2668-4A35-91C0-77DA46B7CCB0}"/>
                </a:ext>
              </a:extLst>
            </p:cNvPr>
            <p:cNvSpPr/>
            <p:nvPr/>
          </p:nvSpPr>
          <p:spPr bwMode="auto">
            <a:xfrm>
              <a:off x="5279190" y="5401430"/>
              <a:ext cx="488333" cy="201776"/>
            </a:xfrm>
            <a:custGeom>
              <a:avLst/>
              <a:gdLst>
                <a:gd name="connsiteX0" fmla="*/ 246301 w 492602"/>
                <a:gd name="connsiteY0" fmla="*/ 0 h 201776"/>
                <a:gd name="connsiteX1" fmla="*/ 492602 w 492602"/>
                <a:gd name="connsiteY1" fmla="*/ 100888 h 201776"/>
                <a:gd name="connsiteX2" fmla="*/ 246301 w 492602"/>
                <a:gd name="connsiteY2" fmla="*/ 201776 h 201776"/>
                <a:gd name="connsiteX3" fmla="*/ 0 w 492602"/>
                <a:gd name="connsiteY3" fmla="*/ 100888 h 201776"/>
                <a:gd name="connsiteX4" fmla="*/ 246301 w 492602"/>
                <a:gd name="connsiteY4" fmla="*/ 0 h 20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02" h="201776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CF4A718-DEEA-42A8-98B4-2FBF865A2C02}"/>
              </a:ext>
            </a:extLst>
          </p:cNvPr>
          <p:cNvGrpSpPr/>
          <p:nvPr/>
        </p:nvGrpSpPr>
        <p:grpSpPr>
          <a:xfrm>
            <a:off x="7880661" y="4256641"/>
            <a:ext cx="336024" cy="329990"/>
            <a:chOff x="2549926" y="1227604"/>
            <a:chExt cx="5177116" cy="5084148"/>
          </a:xfrm>
        </p:grpSpPr>
        <p:sp>
          <p:nvSpPr>
            <p:cNvPr id="130" name="Freeform: Shape 821">
              <a:extLst>
                <a:ext uri="{FF2B5EF4-FFF2-40B4-BE49-F238E27FC236}">
                  <a16:creationId xmlns:a16="http://schemas.microsoft.com/office/drawing/2014/main" id="{A65B318A-6090-4EF1-AB51-9F62861083E3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AF47D1-0876-4616-B3B7-D9F02C6B2266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C4FDB89-B67C-4C6B-ADC2-16F19F904BCB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58C6DFD-5891-443D-AA58-E77A406A7025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6CF3E6-8A70-4CE5-BF4B-8C6312C3656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B9BEAC-440E-471C-B1A6-215773C9EEF6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96F17E-58CE-40F4-B8AB-2041951EEB8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ylinder 828">
              <a:extLst>
                <a:ext uri="{FF2B5EF4-FFF2-40B4-BE49-F238E27FC236}">
                  <a16:creationId xmlns:a16="http://schemas.microsoft.com/office/drawing/2014/main" id="{8B3D60E1-1E16-4F9F-99CB-F45A1F6DBEE6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5F9CE2A-AE67-4255-8FCC-BD6DC7AB1B9C}"/>
              </a:ext>
            </a:extLst>
          </p:cNvPr>
          <p:cNvGrpSpPr/>
          <p:nvPr/>
        </p:nvGrpSpPr>
        <p:grpSpPr>
          <a:xfrm>
            <a:off x="3974303" y="3621025"/>
            <a:ext cx="308820" cy="275382"/>
            <a:chOff x="2922017" y="3436258"/>
            <a:chExt cx="1405852" cy="1211942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3DD86084-8BAC-4BEE-955F-47B0A90240EC}"/>
                </a:ext>
              </a:extLst>
            </p:cNvPr>
            <p:cNvSpPr/>
            <p:nvPr/>
          </p:nvSpPr>
          <p:spPr bwMode="auto">
            <a:xfrm>
              <a:off x="2922017" y="3436258"/>
              <a:ext cx="1405852" cy="1211942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28C3048-B948-48E5-A3FC-D2A153713599}"/>
                </a:ext>
              </a:extLst>
            </p:cNvPr>
            <p:cNvGrpSpPr/>
            <p:nvPr/>
          </p:nvGrpSpPr>
          <p:grpSpPr>
            <a:xfrm flipH="1">
              <a:off x="3278165" y="3687836"/>
              <a:ext cx="693555" cy="708785"/>
              <a:chOff x="590959" y="3692672"/>
              <a:chExt cx="693555" cy="708785"/>
            </a:xfrm>
          </p:grpSpPr>
          <p:sp>
            <p:nvSpPr>
              <p:cNvPr id="182" name="Snip Single Corner Rectangle 26">
                <a:extLst>
                  <a:ext uri="{FF2B5EF4-FFF2-40B4-BE49-F238E27FC236}">
                    <a16:creationId xmlns:a16="http://schemas.microsoft.com/office/drawing/2014/main" id="{8F238A17-C9AB-48E1-9288-B5296FE19587}"/>
                  </a:ext>
                </a:extLst>
              </p:cNvPr>
              <p:cNvSpPr/>
              <p:nvPr/>
            </p:nvSpPr>
            <p:spPr bwMode="auto">
              <a:xfrm flipH="1">
                <a:off x="590959" y="3692672"/>
                <a:ext cx="693555" cy="708785"/>
              </a:xfrm>
              <a:prstGeom prst="snip1Rect">
                <a:avLst>
                  <a:gd name="adj" fmla="val 28736"/>
                </a:avLst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10</a:t>
                </a:r>
                <a:b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01</a:t>
                </a:r>
              </a:p>
            </p:txBody>
          </p:sp>
          <p:sp>
            <p:nvSpPr>
              <p:cNvPr id="184" name="Triangle 27">
                <a:extLst>
                  <a:ext uri="{FF2B5EF4-FFF2-40B4-BE49-F238E27FC236}">
                    <a16:creationId xmlns:a16="http://schemas.microsoft.com/office/drawing/2014/main" id="{C2550049-2B35-4674-BA3D-DC5E93833388}"/>
                  </a:ext>
                </a:extLst>
              </p:cNvPr>
              <p:cNvSpPr/>
              <p:nvPr/>
            </p:nvSpPr>
            <p:spPr bwMode="auto">
              <a:xfrm rot="8100000">
                <a:off x="605734" y="3761863"/>
                <a:ext cx="275229" cy="1161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A0E6F24-23F5-43D6-A1F2-A55E118BF181}"/>
              </a:ext>
            </a:extLst>
          </p:cNvPr>
          <p:cNvGrpSpPr/>
          <p:nvPr/>
        </p:nvGrpSpPr>
        <p:grpSpPr>
          <a:xfrm>
            <a:off x="7863840" y="2938103"/>
            <a:ext cx="350996" cy="302532"/>
            <a:chOff x="8376458" y="5925518"/>
            <a:chExt cx="1045926" cy="901512"/>
          </a:xfrm>
        </p:grpSpPr>
        <p:sp>
          <p:nvSpPr>
            <p:cNvPr id="203" name="Star: 4 Points 8">
              <a:extLst>
                <a:ext uri="{FF2B5EF4-FFF2-40B4-BE49-F238E27FC236}">
                  <a16:creationId xmlns:a16="http://schemas.microsoft.com/office/drawing/2014/main" id="{3C4CF94E-29D1-4AAF-8904-424D1E08ACC0}"/>
                </a:ext>
              </a:extLst>
            </p:cNvPr>
            <p:cNvSpPr/>
            <p:nvPr/>
          </p:nvSpPr>
          <p:spPr bwMode="auto">
            <a:xfrm>
              <a:off x="8380049" y="5925518"/>
              <a:ext cx="292609" cy="292608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4" name="Star: 4 Points 8">
              <a:extLst>
                <a:ext uri="{FF2B5EF4-FFF2-40B4-BE49-F238E27FC236}">
                  <a16:creationId xmlns:a16="http://schemas.microsoft.com/office/drawing/2014/main" id="{EB14D03C-53B6-4AEA-9D85-C0C4A5968700}"/>
                </a:ext>
              </a:extLst>
            </p:cNvPr>
            <p:cNvSpPr/>
            <p:nvPr/>
          </p:nvSpPr>
          <p:spPr bwMode="auto">
            <a:xfrm>
              <a:off x="9163935" y="6692304"/>
              <a:ext cx="134726" cy="134726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4747AA4-2F0B-48D3-ABA4-847E1488BD4E}"/>
                </a:ext>
              </a:extLst>
            </p:cNvPr>
            <p:cNvSpPr/>
            <p:nvPr/>
          </p:nvSpPr>
          <p:spPr bwMode="auto">
            <a:xfrm>
              <a:off x="8567675" y="6095745"/>
              <a:ext cx="647663" cy="6476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Oval 9">
              <a:extLst>
                <a:ext uri="{FF2B5EF4-FFF2-40B4-BE49-F238E27FC236}">
                  <a16:creationId xmlns:a16="http://schemas.microsoft.com/office/drawing/2014/main" id="{B10D5F37-DD05-42FE-83BA-BF6A05DD34FE}"/>
                </a:ext>
              </a:extLst>
            </p:cNvPr>
            <p:cNvSpPr/>
            <p:nvPr/>
          </p:nvSpPr>
          <p:spPr bwMode="auto">
            <a:xfrm rot="19667957">
              <a:off x="8376458" y="6275766"/>
              <a:ext cx="1045926" cy="314819"/>
            </a:xfrm>
            <a:custGeom>
              <a:avLst/>
              <a:gdLst>
                <a:gd name="connsiteX0" fmla="*/ 0 w 5218152"/>
                <a:gd name="connsiteY0" fmla="*/ 854451 h 1708902"/>
                <a:gd name="connsiteX1" fmla="*/ 2609076 w 5218152"/>
                <a:gd name="connsiteY1" fmla="*/ 0 h 1708902"/>
                <a:gd name="connsiteX2" fmla="*/ 5218152 w 5218152"/>
                <a:gd name="connsiteY2" fmla="*/ 854451 h 1708902"/>
                <a:gd name="connsiteX3" fmla="*/ 2609076 w 5218152"/>
                <a:gd name="connsiteY3" fmla="*/ 1708902 h 1708902"/>
                <a:gd name="connsiteX4" fmla="*/ 0 w 5218152"/>
                <a:gd name="connsiteY4" fmla="*/ 854451 h 1708902"/>
                <a:gd name="connsiteX0" fmla="*/ 38507 w 5256659"/>
                <a:gd name="connsiteY0" fmla="*/ 904723 h 1759174"/>
                <a:gd name="connsiteX1" fmla="*/ 1194016 w 5256659"/>
                <a:gd name="connsiteY1" fmla="*/ 186575 h 1759174"/>
                <a:gd name="connsiteX2" fmla="*/ 2647583 w 5256659"/>
                <a:gd name="connsiteY2" fmla="*/ 50272 h 1759174"/>
                <a:gd name="connsiteX3" fmla="*/ 5256659 w 5256659"/>
                <a:gd name="connsiteY3" fmla="*/ 904723 h 1759174"/>
                <a:gd name="connsiteX4" fmla="*/ 2647583 w 5256659"/>
                <a:gd name="connsiteY4" fmla="*/ 1759174 h 1759174"/>
                <a:gd name="connsiteX5" fmla="*/ 38507 w 5256659"/>
                <a:gd name="connsiteY5" fmla="*/ 904723 h 1759174"/>
                <a:gd name="connsiteX0" fmla="*/ 38507 w 5298873"/>
                <a:gd name="connsiteY0" fmla="*/ 863052 h 1717503"/>
                <a:gd name="connsiteX1" fmla="*/ 1194016 w 5298873"/>
                <a:gd name="connsiteY1" fmla="*/ 144904 h 1717503"/>
                <a:gd name="connsiteX2" fmla="*/ 2647583 w 5298873"/>
                <a:gd name="connsiteY2" fmla="*/ 8601 h 1717503"/>
                <a:gd name="connsiteX3" fmla="*/ 4147814 w 5298873"/>
                <a:gd name="connsiteY3" fmla="*/ 284411 h 1717503"/>
                <a:gd name="connsiteX4" fmla="*/ 5256659 w 5298873"/>
                <a:gd name="connsiteY4" fmla="*/ 863052 h 1717503"/>
                <a:gd name="connsiteX5" fmla="*/ 2647583 w 5298873"/>
                <a:gd name="connsiteY5" fmla="*/ 1717503 h 1717503"/>
                <a:gd name="connsiteX6" fmla="*/ 38507 w 5298873"/>
                <a:gd name="connsiteY6" fmla="*/ 863052 h 1717503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6" fmla="*/ 2739023 w 5298873"/>
                <a:gd name="connsiteY6" fmla="*/ 91440 h 1708902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23152"/>
                <a:gd name="connsiteY0" fmla="*/ 139507 h 1572599"/>
                <a:gd name="connsiteX1" fmla="*/ 5221030 w 5223152"/>
                <a:gd name="connsiteY1" fmla="*/ 718148 h 1572599"/>
                <a:gd name="connsiteX2" fmla="*/ 2611954 w 5223152"/>
                <a:gd name="connsiteY2" fmla="*/ 1572599 h 1572599"/>
                <a:gd name="connsiteX3" fmla="*/ 2878 w 5223152"/>
                <a:gd name="connsiteY3" fmla="*/ 718148 h 1572599"/>
                <a:gd name="connsiteX4" fmla="*/ 1158387 w 5223152"/>
                <a:gd name="connsiteY4" fmla="*/ 0 h 1572599"/>
                <a:gd name="connsiteX0" fmla="*/ 4101623 w 5262379"/>
                <a:gd name="connsiteY0" fmla="*/ 75462 h 1572599"/>
                <a:gd name="connsiteX1" fmla="*/ 5221030 w 5262379"/>
                <a:gd name="connsiteY1" fmla="*/ 718148 h 1572599"/>
                <a:gd name="connsiteX2" fmla="*/ 2611954 w 5262379"/>
                <a:gd name="connsiteY2" fmla="*/ 1572599 h 1572599"/>
                <a:gd name="connsiteX3" fmla="*/ 2878 w 5262379"/>
                <a:gd name="connsiteY3" fmla="*/ 718148 h 1572599"/>
                <a:gd name="connsiteX4" fmla="*/ 1158387 w 5262379"/>
                <a:gd name="connsiteY4" fmla="*/ 0 h 1572599"/>
                <a:gd name="connsiteX0" fmla="*/ 4101623 w 5259200"/>
                <a:gd name="connsiteY0" fmla="*/ 75462 h 1572599"/>
                <a:gd name="connsiteX1" fmla="*/ 5221030 w 5259200"/>
                <a:gd name="connsiteY1" fmla="*/ 718148 h 1572599"/>
                <a:gd name="connsiteX2" fmla="*/ 2611954 w 5259200"/>
                <a:gd name="connsiteY2" fmla="*/ 1572599 h 1572599"/>
                <a:gd name="connsiteX3" fmla="*/ 2878 w 5259200"/>
                <a:gd name="connsiteY3" fmla="*/ 718148 h 1572599"/>
                <a:gd name="connsiteX4" fmla="*/ 1158387 w 5259200"/>
                <a:gd name="connsiteY4" fmla="*/ 0 h 1572599"/>
                <a:gd name="connsiteX0" fmla="*/ 4101623 w 5224756"/>
                <a:gd name="connsiteY0" fmla="*/ 75462 h 1572599"/>
                <a:gd name="connsiteX1" fmla="*/ 5221030 w 5224756"/>
                <a:gd name="connsiteY1" fmla="*/ 718148 h 1572599"/>
                <a:gd name="connsiteX2" fmla="*/ 2611954 w 5224756"/>
                <a:gd name="connsiteY2" fmla="*/ 1572599 h 1572599"/>
                <a:gd name="connsiteX3" fmla="*/ 2878 w 5224756"/>
                <a:gd name="connsiteY3" fmla="*/ 718148 h 1572599"/>
                <a:gd name="connsiteX4" fmla="*/ 1158387 w 5224756"/>
                <a:gd name="connsiteY4" fmla="*/ 0 h 1572599"/>
                <a:gd name="connsiteX0" fmla="*/ 4101523 w 5224656"/>
                <a:gd name="connsiteY0" fmla="*/ 75462 h 1572599"/>
                <a:gd name="connsiteX1" fmla="*/ 5220930 w 5224656"/>
                <a:gd name="connsiteY1" fmla="*/ 718148 h 1572599"/>
                <a:gd name="connsiteX2" fmla="*/ 2611854 w 5224656"/>
                <a:gd name="connsiteY2" fmla="*/ 1572599 h 1572599"/>
                <a:gd name="connsiteX3" fmla="*/ 2778 w 5224656"/>
                <a:gd name="connsiteY3" fmla="*/ 718148 h 1572599"/>
                <a:gd name="connsiteX4" fmla="*/ 1158287 w 5224656"/>
                <a:gd name="connsiteY4" fmla="*/ 0 h 15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656" h="1572599">
                  <a:moveTo>
                    <a:pt x="4101523" y="75462"/>
                  </a:moveTo>
                  <a:cubicBezTo>
                    <a:pt x="4437829" y="118995"/>
                    <a:pt x="5139996" y="317331"/>
                    <a:pt x="5220930" y="718148"/>
                  </a:cubicBezTo>
                  <a:cubicBezTo>
                    <a:pt x="5301864" y="1118965"/>
                    <a:pt x="4052807" y="1572599"/>
                    <a:pt x="2611854" y="1572599"/>
                  </a:cubicBezTo>
                  <a:cubicBezTo>
                    <a:pt x="1170901" y="1572599"/>
                    <a:pt x="58844" y="1127725"/>
                    <a:pt x="2778" y="718148"/>
                  </a:cubicBezTo>
                  <a:cubicBezTo>
                    <a:pt x="-53288" y="308571"/>
                    <a:pt x="753402" y="94707"/>
                    <a:pt x="115828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9B4B3CE-35DC-44A1-9394-C811B17B443D}"/>
              </a:ext>
            </a:extLst>
          </p:cNvPr>
          <p:cNvGrpSpPr/>
          <p:nvPr/>
        </p:nvGrpSpPr>
        <p:grpSpPr>
          <a:xfrm>
            <a:off x="7932840" y="3597095"/>
            <a:ext cx="300771" cy="309224"/>
            <a:chOff x="2776302" y="4657642"/>
            <a:chExt cx="1550488" cy="1594059"/>
          </a:xfrm>
        </p:grpSpPr>
        <p:sp>
          <p:nvSpPr>
            <p:cNvPr id="215" name="Cylinder 812">
              <a:extLst>
                <a:ext uri="{FF2B5EF4-FFF2-40B4-BE49-F238E27FC236}">
                  <a16:creationId xmlns:a16="http://schemas.microsoft.com/office/drawing/2014/main" id="{97C68356-76ED-4307-828B-F8E97423BE48}"/>
                </a:ext>
              </a:extLst>
            </p:cNvPr>
            <p:cNvSpPr/>
            <p:nvPr/>
          </p:nvSpPr>
          <p:spPr bwMode="auto">
            <a:xfrm>
              <a:off x="2776302" y="4657642"/>
              <a:ext cx="1043832" cy="1371349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SQL</a:t>
              </a:r>
            </a:p>
          </p:txBody>
        </p:sp>
        <p:sp>
          <p:nvSpPr>
            <p:cNvPr id="216" name="Freeform 146">
              <a:extLst>
                <a:ext uri="{FF2B5EF4-FFF2-40B4-BE49-F238E27FC236}">
                  <a16:creationId xmlns:a16="http://schemas.microsoft.com/office/drawing/2014/main" id="{CDF4159D-F9A6-4FB6-A04C-CAB107EC8B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1549" y="5608740"/>
              <a:ext cx="1015241" cy="642961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59ECD34-5349-4A01-8B12-4716D4AD09EF}"/>
              </a:ext>
            </a:extLst>
          </p:cNvPr>
          <p:cNvGrpSpPr/>
          <p:nvPr/>
        </p:nvGrpSpPr>
        <p:grpSpPr>
          <a:xfrm>
            <a:off x="7907732" y="5048860"/>
            <a:ext cx="294692" cy="229438"/>
            <a:chOff x="2062250" y="1828801"/>
            <a:chExt cx="438091" cy="34108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14F52F9-C31C-4581-A7A0-869CE47FABE7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D9F5E26-DEC6-4861-AE78-6320594614D1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C48D113-A7EA-46F2-92F1-74F35C5A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C6DBDA0-BE55-451E-AC0A-5F9089758D6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DF8F080-AEB8-43A1-9E04-5524CC17E710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B515CC7-3D8D-435E-AD2E-790630E2E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6757B6C-E89B-44ED-9280-204CD272AE8B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2A20462-5D81-4B20-9A1E-F90E8324A665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87507D5-9C09-49BB-9D6E-ED4AE035A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E2484B5-6AEE-43EF-AAE1-E8210FF183F4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99C6926-26DD-4125-AA1B-FD0CBB2662D2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79989885-6F8B-4CEA-BD32-A8FE79FECE54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24F9069-4069-469C-9A4D-A88F0960CAB1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C37D056-9751-41C1-8B75-2552FDB76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9106BF-BE4E-4D22-B4A6-0141C6DF6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8B11CF3-40E4-45F6-81B4-5DB6279B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62A5D0A-5A16-4B10-86C8-A4B018550094}"/>
              </a:ext>
            </a:extLst>
          </p:cNvPr>
          <p:cNvGrpSpPr/>
          <p:nvPr/>
        </p:nvGrpSpPr>
        <p:grpSpPr>
          <a:xfrm>
            <a:off x="2020886" y="4658190"/>
            <a:ext cx="248788" cy="257154"/>
            <a:chOff x="6175919" y="4051028"/>
            <a:chExt cx="248788" cy="257154"/>
          </a:xfrm>
        </p:grpSpPr>
        <p:sp>
          <p:nvSpPr>
            <p:cNvPr id="250" name="Freeform: Shape 526">
              <a:extLst>
                <a:ext uri="{FF2B5EF4-FFF2-40B4-BE49-F238E27FC236}">
                  <a16:creationId xmlns:a16="http://schemas.microsoft.com/office/drawing/2014/main" id="{A7ED6772-FFA1-4345-A3EE-67E7B1DFD61A}"/>
                </a:ext>
              </a:extLst>
            </p:cNvPr>
            <p:cNvSpPr/>
            <p:nvPr/>
          </p:nvSpPr>
          <p:spPr bwMode="auto">
            <a:xfrm>
              <a:off x="6218786" y="4102336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Freeform: Shape 527">
              <a:extLst>
                <a:ext uri="{FF2B5EF4-FFF2-40B4-BE49-F238E27FC236}">
                  <a16:creationId xmlns:a16="http://schemas.microsoft.com/office/drawing/2014/main" id="{9168C00A-FA61-4768-BD76-63CE2850128D}"/>
                </a:ext>
              </a:extLst>
            </p:cNvPr>
            <p:cNvSpPr/>
            <p:nvPr/>
          </p:nvSpPr>
          <p:spPr bwMode="auto">
            <a:xfrm>
              <a:off x="6288613" y="4132320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Freeform: Shape 529">
              <a:extLst>
                <a:ext uri="{FF2B5EF4-FFF2-40B4-BE49-F238E27FC236}">
                  <a16:creationId xmlns:a16="http://schemas.microsoft.com/office/drawing/2014/main" id="{378F6618-6B12-4B45-BD73-E0BD8650B7C0}"/>
                </a:ext>
              </a:extLst>
            </p:cNvPr>
            <p:cNvSpPr/>
            <p:nvPr/>
          </p:nvSpPr>
          <p:spPr bwMode="auto">
            <a:xfrm>
              <a:off x="6218786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Freeform: Shape 530">
              <a:extLst>
                <a:ext uri="{FF2B5EF4-FFF2-40B4-BE49-F238E27FC236}">
                  <a16:creationId xmlns:a16="http://schemas.microsoft.com/office/drawing/2014/main" id="{AA4EDA8B-B55A-4B33-AFE0-7567D323FD32}"/>
                </a:ext>
              </a:extLst>
            </p:cNvPr>
            <p:cNvSpPr/>
            <p:nvPr/>
          </p:nvSpPr>
          <p:spPr bwMode="auto">
            <a:xfrm>
              <a:off x="6358440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Freeform: Shape 531">
              <a:extLst>
                <a:ext uri="{FF2B5EF4-FFF2-40B4-BE49-F238E27FC236}">
                  <a16:creationId xmlns:a16="http://schemas.microsoft.com/office/drawing/2014/main" id="{1CDBE46B-5A64-46EF-8BD6-7FB6548FD957}"/>
                </a:ext>
              </a:extLst>
            </p:cNvPr>
            <p:cNvSpPr/>
            <p:nvPr/>
          </p:nvSpPr>
          <p:spPr bwMode="auto">
            <a:xfrm>
              <a:off x="6288613" y="4192287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Freeform: Shape 532">
              <a:extLst>
                <a:ext uri="{FF2B5EF4-FFF2-40B4-BE49-F238E27FC236}">
                  <a16:creationId xmlns:a16="http://schemas.microsoft.com/office/drawing/2014/main" id="{86736F08-776C-45D6-AD4E-38CFBEA5C8C1}"/>
                </a:ext>
              </a:extLst>
            </p:cNvPr>
            <p:cNvSpPr/>
            <p:nvPr/>
          </p:nvSpPr>
          <p:spPr bwMode="auto">
            <a:xfrm>
              <a:off x="6218786" y="4222271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7" name="Freeform: Shape 524">
              <a:extLst>
                <a:ext uri="{FF2B5EF4-FFF2-40B4-BE49-F238E27FC236}">
                  <a16:creationId xmlns:a16="http://schemas.microsoft.com/office/drawing/2014/main" id="{72DB13E8-4BA8-4C0B-BFC4-51126B4C0F0E}"/>
                </a:ext>
              </a:extLst>
            </p:cNvPr>
            <p:cNvSpPr/>
            <p:nvPr/>
          </p:nvSpPr>
          <p:spPr bwMode="auto">
            <a:xfrm>
              <a:off x="6175919" y="4051028"/>
              <a:ext cx="248788" cy="60145"/>
            </a:xfrm>
            <a:custGeom>
              <a:avLst/>
              <a:gdLst>
                <a:gd name="connsiteX0" fmla="*/ 3087278 w 3087278"/>
                <a:gd name="connsiteY0" fmla="*/ 0 h 746355"/>
                <a:gd name="connsiteX1" fmla="*/ 3087278 w 3087278"/>
                <a:gd name="connsiteY1" fmla="*/ 1 h 746355"/>
                <a:gd name="connsiteX2" fmla="*/ 3087278 w 3087278"/>
                <a:gd name="connsiteY2" fmla="*/ 746353 h 746355"/>
                <a:gd name="connsiteX3" fmla="*/ 2683739 w 3087278"/>
                <a:gd name="connsiteY3" fmla="*/ 746353 h 746355"/>
                <a:gd name="connsiteX4" fmla="*/ 2683739 w 3087278"/>
                <a:gd name="connsiteY4" fmla="*/ 403542 h 746355"/>
                <a:gd name="connsiteX5" fmla="*/ 403540 w 3087278"/>
                <a:gd name="connsiteY5" fmla="*/ 403542 h 746355"/>
                <a:gd name="connsiteX6" fmla="*/ 403540 w 3087278"/>
                <a:gd name="connsiteY6" fmla="*/ 746355 h 746355"/>
                <a:gd name="connsiteX7" fmla="*/ 0 w 3087278"/>
                <a:gd name="connsiteY7" fmla="*/ 746355 h 746355"/>
                <a:gd name="connsiteX8" fmla="*/ 0 w 3087278"/>
                <a:gd name="connsiteY8" fmla="*/ 1 h 746355"/>
                <a:gd name="connsiteX9" fmla="*/ 1 w 3087278"/>
                <a:gd name="connsiteY9" fmla="*/ 1 h 746355"/>
                <a:gd name="connsiteX10" fmla="*/ 3087278 w 3087278"/>
                <a:gd name="connsiteY10" fmla="*/ 0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10" fmla="*/ 2775179 w 3087278"/>
                <a:gd name="connsiteY10" fmla="*/ 494982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0" fmla="*/ 403540 w 3087278"/>
                <a:gd name="connsiteY0" fmla="*/ 403542 h 746355"/>
                <a:gd name="connsiteX1" fmla="*/ 403540 w 3087278"/>
                <a:gd name="connsiteY1" fmla="*/ 746355 h 746355"/>
                <a:gd name="connsiteX2" fmla="*/ 0 w 3087278"/>
                <a:gd name="connsiteY2" fmla="*/ 746355 h 746355"/>
                <a:gd name="connsiteX3" fmla="*/ 0 w 3087278"/>
                <a:gd name="connsiteY3" fmla="*/ 1 h 746355"/>
                <a:gd name="connsiteX4" fmla="*/ 1 w 3087278"/>
                <a:gd name="connsiteY4" fmla="*/ 1 h 746355"/>
                <a:gd name="connsiteX5" fmla="*/ 3087278 w 3087278"/>
                <a:gd name="connsiteY5" fmla="*/ 0 h 746355"/>
                <a:gd name="connsiteX6" fmla="*/ 3087278 w 3087278"/>
                <a:gd name="connsiteY6" fmla="*/ 1 h 746355"/>
                <a:gd name="connsiteX7" fmla="*/ 3087278 w 3087278"/>
                <a:gd name="connsiteY7" fmla="*/ 746353 h 746355"/>
                <a:gd name="connsiteX0" fmla="*/ 403540 w 3087278"/>
                <a:gd name="connsiteY0" fmla="*/ 746355 h 746355"/>
                <a:gd name="connsiteX1" fmla="*/ 0 w 3087278"/>
                <a:gd name="connsiteY1" fmla="*/ 746355 h 746355"/>
                <a:gd name="connsiteX2" fmla="*/ 0 w 3087278"/>
                <a:gd name="connsiteY2" fmla="*/ 1 h 746355"/>
                <a:gd name="connsiteX3" fmla="*/ 1 w 3087278"/>
                <a:gd name="connsiteY3" fmla="*/ 1 h 746355"/>
                <a:gd name="connsiteX4" fmla="*/ 3087278 w 3087278"/>
                <a:gd name="connsiteY4" fmla="*/ 0 h 746355"/>
                <a:gd name="connsiteX5" fmla="*/ 3087278 w 3087278"/>
                <a:gd name="connsiteY5" fmla="*/ 1 h 746355"/>
                <a:gd name="connsiteX6" fmla="*/ 3087278 w 3087278"/>
                <a:gd name="connsiteY6" fmla="*/ 746353 h 746355"/>
                <a:gd name="connsiteX0" fmla="*/ 0 w 3087278"/>
                <a:gd name="connsiteY0" fmla="*/ 746355 h 746355"/>
                <a:gd name="connsiteX1" fmla="*/ 0 w 3087278"/>
                <a:gd name="connsiteY1" fmla="*/ 1 h 746355"/>
                <a:gd name="connsiteX2" fmla="*/ 1 w 3087278"/>
                <a:gd name="connsiteY2" fmla="*/ 1 h 746355"/>
                <a:gd name="connsiteX3" fmla="*/ 3087278 w 3087278"/>
                <a:gd name="connsiteY3" fmla="*/ 0 h 746355"/>
                <a:gd name="connsiteX4" fmla="*/ 3087278 w 3087278"/>
                <a:gd name="connsiteY4" fmla="*/ 1 h 746355"/>
                <a:gd name="connsiteX5" fmla="*/ 3087278 w 3087278"/>
                <a:gd name="connsiteY5" fmla="*/ 746353 h 7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5">
                  <a:moveTo>
                    <a:pt x="0" y="746355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3087278" y="0"/>
                  </a:lnTo>
                  <a:lnTo>
                    <a:pt x="3087278" y="1"/>
                  </a:lnTo>
                  <a:lnTo>
                    <a:pt x="3087278" y="74635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Freeform: Shape 533">
              <a:extLst>
                <a:ext uri="{FF2B5EF4-FFF2-40B4-BE49-F238E27FC236}">
                  <a16:creationId xmlns:a16="http://schemas.microsoft.com/office/drawing/2014/main" id="{6FAAEB38-1056-470F-95CC-241CA54FD3CB}"/>
                </a:ext>
              </a:extLst>
            </p:cNvPr>
            <p:cNvSpPr/>
            <p:nvPr/>
          </p:nvSpPr>
          <p:spPr bwMode="auto">
            <a:xfrm>
              <a:off x="6175919" y="4248037"/>
              <a:ext cx="248788" cy="60145"/>
            </a:xfrm>
            <a:custGeom>
              <a:avLst/>
              <a:gdLst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7" fmla="*/ 403540 w 3087278"/>
                <a:gd name="connsiteY7" fmla="*/ 1 h 746354"/>
                <a:gd name="connsiteX8" fmla="*/ 403540 w 3087278"/>
                <a:gd name="connsiteY8" fmla="*/ 342813 h 746354"/>
                <a:gd name="connsiteX9" fmla="*/ 2683739 w 3087278"/>
                <a:gd name="connsiteY9" fmla="*/ 342813 h 746354"/>
                <a:gd name="connsiteX10" fmla="*/ 2683739 w 3087278"/>
                <a:gd name="connsiteY10" fmla="*/ 0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10" fmla="*/ 494980 w 3087278"/>
                <a:gd name="connsiteY10" fmla="*/ 434253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8" fmla="*/ 403540 w 3087278"/>
                <a:gd name="connsiteY8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0" fmla="*/ 3087278 w 3087278"/>
                <a:gd name="connsiteY0" fmla="*/ 0 h 746354"/>
                <a:gd name="connsiteX1" fmla="*/ 3087278 w 3087278"/>
                <a:gd name="connsiteY1" fmla="*/ 746353 h 746354"/>
                <a:gd name="connsiteX2" fmla="*/ 3087277 w 3087278"/>
                <a:gd name="connsiteY2" fmla="*/ 746353 h 746354"/>
                <a:gd name="connsiteX3" fmla="*/ 0 w 3087278"/>
                <a:gd name="connsiteY3" fmla="*/ 746354 h 746354"/>
                <a:gd name="connsiteX4" fmla="*/ 0 w 3087278"/>
                <a:gd name="connsiteY4" fmla="*/ 746353 h 746354"/>
                <a:gd name="connsiteX5" fmla="*/ 0 w 3087278"/>
                <a:gd name="connsiteY5" fmla="*/ 1 h 74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4">
                  <a:moveTo>
                    <a:pt x="3087278" y="0"/>
                  </a:moveTo>
                  <a:lnTo>
                    <a:pt x="3087278" y="746353"/>
                  </a:lnTo>
                  <a:lnTo>
                    <a:pt x="3087277" y="746353"/>
                  </a:lnTo>
                  <a:lnTo>
                    <a:pt x="0" y="746354"/>
                  </a:lnTo>
                  <a:lnTo>
                    <a:pt x="0" y="746353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1" name="Rectangle 260"/>
          <p:cNvSpPr/>
          <p:nvPr/>
        </p:nvSpPr>
        <p:spPr>
          <a:xfrm>
            <a:off x="2248716" y="3609444"/>
            <a:ext cx="8605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Kafka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089617" y="3585906"/>
            <a:ext cx="171386" cy="291150"/>
            <a:chOff x="10668000" y="1393825"/>
            <a:chExt cx="527050" cy="895350"/>
          </a:xfrm>
        </p:grpSpPr>
        <p:sp>
          <p:nvSpPr>
            <p:cNvPr id="265" name="Oval 264"/>
            <p:cNvSpPr/>
            <p:nvPr/>
          </p:nvSpPr>
          <p:spPr bwMode="auto">
            <a:xfrm>
              <a:off x="10690225" y="139382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10690225" y="20859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10991850" y="1911350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10991850" y="15652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10668000" y="1717675"/>
              <a:ext cx="247650" cy="2476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0791825" y="1597025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791825" y="1966190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0895906" y="1717148"/>
              <a:ext cx="109141" cy="614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10905558" y="1903102"/>
              <a:ext cx="101228" cy="569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A982612A-8544-4616-AD27-E295720C7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047" y="3521255"/>
            <a:ext cx="447063" cy="447063"/>
          </a:xfrm>
          <a:prstGeom prst="rect">
            <a:avLst/>
          </a:prstGeom>
        </p:spPr>
      </p:pic>
      <p:grpSp>
        <p:nvGrpSpPr>
          <p:cNvPr id="208" name="Group 11">
            <a:extLst>
              <a:ext uri="{FF2B5EF4-FFF2-40B4-BE49-F238E27FC236}">
                <a16:creationId xmlns:a16="http://schemas.microsoft.com/office/drawing/2014/main" id="{80D4BD31-643D-4C8C-8BE9-C522C5C8BF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80509" y="4690365"/>
            <a:ext cx="215115" cy="234323"/>
            <a:chOff x="3861" y="4291602"/>
            <a:chExt cx="112" cy="244433"/>
          </a:xfrm>
        </p:grpSpPr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C510F963-63DC-4E37-A7E4-87995035F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12" name="Line 13">
              <a:extLst>
                <a:ext uri="{FF2B5EF4-FFF2-40B4-BE49-F238E27FC236}">
                  <a16:creationId xmlns:a16="http://schemas.microsoft.com/office/drawing/2014/main" id="{BE72AFEB-8F89-4A03-B20A-C18C28F67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4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13" name="Line 14">
              <a:extLst>
                <a:ext uri="{FF2B5EF4-FFF2-40B4-BE49-F238E27FC236}">
                  <a16:creationId xmlns:a16="http://schemas.microsoft.com/office/drawing/2014/main" id="{A0597469-5FEB-4766-BEB0-C5675E733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43" name="Line 15">
              <a:extLst>
                <a:ext uri="{FF2B5EF4-FFF2-40B4-BE49-F238E27FC236}">
                  <a16:creationId xmlns:a16="http://schemas.microsoft.com/office/drawing/2014/main" id="{52622AA2-2972-4B51-BCEC-F1C9B3D42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75" name="Line 16">
              <a:extLst>
                <a:ext uri="{FF2B5EF4-FFF2-40B4-BE49-F238E27FC236}">
                  <a16:creationId xmlns:a16="http://schemas.microsoft.com/office/drawing/2014/main" id="{63059627-DA07-43A3-B996-9F93AEF8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276" name="Line 17">
              <a:extLst>
                <a:ext uri="{FF2B5EF4-FFF2-40B4-BE49-F238E27FC236}">
                  <a16:creationId xmlns:a16="http://schemas.microsoft.com/office/drawing/2014/main" id="{EB7F23CE-1FC9-43FA-B246-F2EB08833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8388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864511-2FF0-4613-9506-C2D909EB058A}"/>
              </a:ext>
            </a:extLst>
          </p:cNvPr>
          <p:cNvGrpSpPr/>
          <p:nvPr/>
        </p:nvGrpSpPr>
        <p:grpSpPr>
          <a:xfrm>
            <a:off x="625262" y="2024936"/>
            <a:ext cx="2094519" cy="1995280"/>
            <a:chOff x="2975547" y="2096860"/>
            <a:chExt cx="2094519" cy="19952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4A336-E626-4A4B-866F-A333321AB7BA}"/>
                </a:ext>
              </a:extLst>
            </p:cNvPr>
            <p:cNvSpPr/>
            <p:nvPr/>
          </p:nvSpPr>
          <p:spPr>
            <a:xfrm>
              <a:off x="2975547" y="2138871"/>
              <a:ext cx="2023673" cy="19009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525FE3-A50F-4C93-B5F3-F2C5BDE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600" y="3213227"/>
              <a:ext cx="352655" cy="5436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CBB031-54B5-4D38-A56C-F8E30DB2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348" y="2716276"/>
              <a:ext cx="353764" cy="5453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DCB333-7657-4D51-89FC-AA4236E9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58" y="3194920"/>
              <a:ext cx="353764" cy="5453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057C0F-90B5-4B66-A792-BEF269C05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29" y="2096860"/>
              <a:ext cx="926308" cy="5700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369E-7CEE-4503-A14E-F0D2C440D318}"/>
                </a:ext>
              </a:extLst>
            </p:cNvPr>
            <p:cNvSpPr txBox="1"/>
            <p:nvPr/>
          </p:nvSpPr>
          <p:spPr>
            <a:xfrm>
              <a:off x="3046393" y="3753586"/>
              <a:ext cx="2023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KPN Enviroment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40F79-EE92-48DE-8F36-47736C755D21}"/>
              </a:ext>
            </a:extLst>
          </p:cNvPr>
          <p:cNvCxnSpPr/>
          <p:nvPr/>
        </p:nvCxnSpPr>
        <p:spPr>
          <a:xfrm>
            <a:off x="4232787" y="470376"/>
            <a:ext cx="0" cy="61132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27E00-A358-4913-A045-D8C5597A3710}"/>
              </a:ext>
            </a:extLst>
          </p:cNvPr>
          <p:cNvSpPr txBox="1"/>
          <p:nvPr/>
        </p:nvSpPr>
        <p:spPr>
          <a:xfrm>
            <a:off x="551768" y="516904"/>
            <a:ext cx="202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On Premise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466F2-D75B-44B9-8ECA-58C11D660AF8}"/>
              </a:ext>
            </a:extLst>
          </p:cNvPr>
          <p:cNvSpPr txBox="1"/>
          <p:nvPr/>
        </p:nvSpPr>
        <p:spPr>
          <a:xfrm>
            <a:off x="7555485" y="470376"/>
            <a:ext cx="202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Cloud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FB3C7B-539B-4E1B-93A9-E030D5D2AA78}"/>
              </a:ext>
            </a:extLst>
          </p:cNvPr>
          <p:cNvGrpSpPr/>
          <p:nvPr/>
        </p:nvGrpSpPr>
        <p:grpSpPr>
          <a:xfrm>
            <a:off x="8116770" y="2422053"/>
            <a:ext cx="1552985" cy="1300869"/>
            <a:chOff x="7459384" y="2919754"/>
            <a:chExt cx="1102464" cy="101460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249C9E-FDBF-4B17-AAB0-1059BF742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740" y="2919754"/>
              <a:ext cx="767752" cy="8005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1A5D1C-9FFF-4B39-AE26-0EC090ADB1CF}"/>
                </a:ext>
              </a:extLst>
            </p:cNvPr>
            <p:cNvSpPr/>
            <p:nvPr/>
          </p:nvSpPr>
          <p:spPr>
            <a:xfrm>
              <a:off x="7459384" y="3626583"/>
              <a:ext cx="11024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ADLS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716E2E-CB91-4B81-B1DE-CAE524A60999}"/>
              </a:ext>
            </a:extLst>
          </p:cNvPr>
          <p:cNvGrpSpPr/>
          <p:nvPr/>
        </p:nvGrpSpPr>
        <p:grpSpPr>
          <a:xfrm>
            <a:off x="5033882" y="4425602"/>
            <a:ext cx="1512316" cy="1287837"/>
            <a:chOff x="4936049" y="3737972"/>
            <a:chExt cx="1512316" cy="128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C1EDC6-B310-4A18-81B0-C7DBB21B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049" y="3737972"/>
              <a:ext cx="1512316" cy="79396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815B2A-6424-4279-B837-0F023593F22D}"/>
                </a:ext>
              </a:extLst>
            </p:cNvPr>
            <p:cNvSpPr/>
            <p:nvPr/>
          </p:nvSpPr>
          <p:spPr>
            <a:xfrm flipH="1">
              <a:off x="5002720" y="4502589"/>
              <a:ext cx="13789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Azure Data Factory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AAD9FB-75C0-4ADC-9DE1-C0677234FECD}"/>
              </a:ext>
            </a:extLst>
          </p:cNvPr>
          <p:cNvGrpSpPr/>
          <p:nvPr/>
        </p:nvGrpSpPr>
        <p:grpSpPr>
          <a:xfrm>
            <a:off x="7413963" y="4653161"/>
            <a:ext cx="4455391" cy="1567304"/>
            <a:chOff x="7239980" y="1618939"/>
            <a:chExt cx="4455391" cy="156730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08F33D-EF81-4305-8D81-90651D88B9F3}"/>
                </a:ext>
              </a:extLst>
            </p:cNvPr>
            <p:cNvGrpSpPr/>
            <p:nvPr/>
          </p:nvGrpSpPr>
          <p:grpSpPr>
            <a:xfrm>
              <a:off x="7239980" y="1618939"/>
              <a:ext cx="2978840" cy="1567304"/>
              <a:chOff x="6527242" y="2319532"/>
              <a:chExt cx="2547401" cy="13779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47BAD3-477A-4139-B6E9-2A08A4FDA9B8}"/>
                  </a:ext>
                </a:extLst>
              </p:cNvPr>
              <p:cNvSpPr/>
              <p:nvPr/>
            </p:nvSpPr>
            <p:spPr>
              <a:xfrm>
                <a:off x="6527242" y="2319532"/>
                <a:ext cx="2435274" cy="1377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C4B3C15-A5AC-4AA0-A86A-C7BF59B38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1509" y="2354824"/>
                <a:ext cx="1068019" cy="1068019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BA69E8-BB9D-4152-9AA9-235E6D93D66E}"/>
                  </a:ext>
                </a:extLst>
              </p:cNvPr>
              <p:cNvSpPr txBox="1"/>
              <p:nvPr/>
            </p:nvSpPr>
            <p:spPr>
              <a:xfrm>
                <a:off x="6527242" y="3406369"/>
                <a:ext cx="2547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 processing 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C0C7C2F-892F-4716-8DC5-9F66D61D3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750" y="2472261"/>
                <a:ext cx="1340264" cy="766246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C29C2D-F6F1-4D13-AC20-C406C961625E}"/>
                </a:ext>
              </a:extLst>
            </p:cNvPr>
            <p:cNvSpPr/>
            <p:nvPr/>
          </p:nvSpPr>
          <p:spPr>
            <a:xfrm>
              <a:off x="10477734" y="1618940"/>
              <a:ext cx="1217637" cy="15512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D28C08-F45F-4498-A10A-0C3627D77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7195" y="2545674"/>
              <a:ext cx="3705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E324E5-EFD6-4942-8AA6-892ED81C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733" y="1850922"/>
              <a:ext cx="1217638" cy="106917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0F5C49-95FF-40E6-85AA-C247C8D4F635}"/>
              </a:ext>
            </a:extLst>
          </p:cNvPr>
          <p:cNvGrpSpPr/>
          <p:nvPr/>
        </p:nvGrpSpPr>
        <p:grpSpPr>
          <a:xfrm>
            <a:off x="5175555" y="830445"/>
            <a:ext cx="2588501" cy="1381826"/>
            <a:chOff x="5206022" y="975927"/>
            <a:chExt cx="2855379" cy="159619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DDB9A19-673C-4C84-913A-EA48BC5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014" y="975927"/>
              <a:ext cx="1521361" cy="1521361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2A093-905B-4487-80D7-C42A62667778}"/>
                </a:ext>
              </a:extLst>
            </p:cNvPr>
            <p:cNvSpPr/>
            <p:nvPr/>
          </p:nvSpPr>
          <p:spPr>
            <a:xfrm>
              <a:off x="5206022" y="1004820"/>
              <a:ext cx="2847723" cy="15673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EB5230-2F2A-47E6-A43B-B6BC798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203" y="1264917"/>
              <a:ext cx="953478" cy="95347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27D2CA-7C43-4584-BE33-6B2747A0D29A}"/>
                </a:ext>
              </a:extLst>
            </p:cNvPr>
            <p:cNvSpPr txBox="1"/>
            <p:nvPr/>
          </p:nvSpPr>
          <p:spPr>
            <a:xfrm>
              <a:off x="5388808" y="2023451"/>
              <a:ext cx="1132034" cy="53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Hdinsight Kafka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F90553-621E-4FBA-9E2F-D11A13EB2944}"/>
                </a:ext>
              </a:extLst>
            </p:cNvPr>
            <p:cNvSpPr txBox="1"/>
            <p:nvPr/>
          </p:nvSpPr>
          <p:spPr>
            <a:xfrm>
              <a:off x="6929367" y="2219360"/>
              <a:ext cx="1132034" cy="3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Event Hubs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2E6472-2D9B-49D5-AAA1-27DB8B424CA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893263" y="3722922"/>
            <a:ext cx="0" cy="961763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D73E525-9501-45C7-BCB5-4C5D78FF95BE}"/>
              </a:ext>
            </a:extLst>
          </p:cNvPr>
          <p:cNvCxnSpPr>
            <a:stCxn id="40" idx="3"/>
            <a:endCxn id="19" idx="0"/>
          </p:cNvCxnSpPr>
          <p:nvPr/>
        </p:nvCxnSpPr>
        <p:spPr>
          <a:xfrm>
            <a:off x="7757116" y="1533865"/>
            <a:ext cx="1136147" cy="8881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B34ABE4-E3BA-40C5-B57C-B05055ECA4C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17750" y="2935256"/>
            <a:ext cx="2234766" cy="19036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EE297B5-E171-4B2C-BD4A-F723D1896094}"/>
              </a:ext>
            </a:extLst>
          </p:cNvPr>
          <p:cNvCxnSpPr>
            <a:cxnSpLocks/>
            <a:stCxn id="8" idx="0"/>
            <a:endCxn id="40" idx="1"/>
          </p:cNvCxnSpPr>
          <p:nvPr/>
        </p:nvCxnSpPr>
        <p:spPr>
          <a:xfrm rot="5400000" flipH="1" flipV="1">
            <a:off x="3160791" y="10173"/>
            <a:ext cx="491071" cy="35384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C4686B0-5E28-42B4-864A-38971B067BC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707945" y="4020216"/>
            <a:ext cx="3633312" cy="7514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332BCE-30B0-4120-BC65-0013AC458F17}"/>
              </a:ext>
            </a:extLst>
          </p:cNvPr>
          <p:cNvCxnSpPr>
            <a:cxnSpLocks/>
          </p:cNvCxnSpPr>
          <p:nvPr/>
        </p:nvCxnSpPr>
        <p:spPr>
          <a:xfrm>
            <a:off x="2673450" y="2917045"/>
            <a:ext cx="5679066" cy="18211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2C3AF2E-2110-4CCD-8430-59964FDC70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96" y="2702122"/>
            <a:ext cx="544444" cy="4208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503945B-F865-4986-A3CE-CBDD33EED337}"/>
              </a:ext>
            </a:extLst>
          </p:cNvPr>
          <p:cNvSpPr txBox="1"/>
          <p:nvPr/>
        </p:nvSpPr>
        <p:spPr>
          <a:xfrm>
            <a:off x="2753196" y="3088427"/>
            <a:ext cx="138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Integration Runtime</a:t>
            </a:r>
            <a:endParaRPr lang="nl-NL" sz="12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E323797-C166-4925-BF08-737D67D3C2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55" y="4558568"/>
            <a:ext cx="544444" cy="4208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35E8F6F-5E20-4B75-BD9A-E23597076358}"/>
              </a:ext>
            </a:extLst>
          </p:cNvPr>
          <p:cNvSpPr txBox="1"/>
          <p:nvPr/>
        </p:nvSpPr>
        <p:spPr>
          <a:xfrm>
            <a:off x="2692309" y="4933974"/>
            <a:ext cx="138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Integration Runtime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6267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895-7A5B-4816-846B-3BC0FA5F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Dependencies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A004-691B-4110-866E-BBDC05ED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Azure Enviroment </a:t>
            </a:r>
          </a:p>
          <a:p>
            <a:pPr lvl="1"/>
            <a:r>
              <a:rPr lang="nl-NL" dirty="0"/>
              <a:t>ADF integration with NiFi cluster ?</a:t>
            </a:r>
          </a:p>
          <a:p>
            <a:pPr lvl="1"/>
            <a:r>
              <a:rPr lang="nl-NL" dirty="0"/>
              <a:t>ADF Integration with Sources ?</a:t>
            </a:r>
          </a:p>
          <a:p>
            <a:r>
              <a:rPr lang="nl-NL" dirty="0"/>
              <a:t>KPN Enviroment</a:t>
            </a:r>
          </a:p>
          <a:p>
            <a:pPr lvl="1"/>
            <a:r>
              <a:rPr lang="nl-NL" dirty="0"/>
              <a:t>Can we install a Gateway in thier cluster</a:t>
            </a:r>
          </a:p>
          <a:p>
            <a:pPr lvl="1"/>
            <a:r>
              <a:rPr lang="nl-NL" dirty="0"/>
              <a:t>Will they allow connectivity directly to ADLS ( open port 443)</a:t>
            </a:r>
          </a:p>
          <a:p>
            <a:pPr lvl="1"/>
            <a:r>
              <a:rPr lang="nl-NL" dirty="0"/>
              <a:t>Will they push messages to Event Hub</a:t>
            </a:r>
          </a:p>
          <a:p>
            <a:pPr lvl="1"/>
            <a:r>
              <a:rPr lang="nl-NL" dirty="0"/>
              <a:t>Connecting Directly with Sources Instead of KPN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405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186</Words>
  <Application>Microsoft Office PowerPoint</Application>
  <PresentationFormat>Widescreen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Big Data &amp; Advanced Analytics at a glance</vt:lpstr>
      <vt:lpstr>PowerPoint Presentation</vt:lpstr>
      <vt:lpstr>Dependencies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Srinivasan</dc:creator>
  <cp:lastModifiedBy>Kaushik Srinivasan</cp:lastModifiedBy>
  <cp:revision>15</cp:revision>
  <dcterms:created xsi:type="dcterms:W3CDTF">2018-04-09T05:51:44Z</dcterms:created>
  <dcterms:modified xsi:type="dcterms:W3CDTF">2018-06-21T10:46:24Z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kasrini@microsoft.com</vt:lpwstr>
  </property>
  <property fmtid="{D5CDD505-2E9C-101B-9397-08002B2CF9AE}" pid="5" name="MSIP_Label_f42aa342-8706-4288-bd11-ebb85995028c_SetDate">
    <vt:lpwstr>2018-04-09T05:57:58.5222789Z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