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43"/>
  </p:notesMasterIdLst>
  <p:sldIdLst>
    <p:sldId id="335" r:id="rId2"/>
    <p:sldId id="265" r:id="rId3"/>
    <p:sldId id="292" r:id="rId4"/>
    <p:sldId id="311" r:id="rId5"/>
    <p:sldId id="293" r:id="rId6"/>
    <p:sldId id="312" r:id="rId7"/>
    <p:sldId id="300" r:id="rId8"/>
    <p:sldId id="294" r:id="rId9"/>
    <p:sldId id="301" r:id="rId10"/>
    <p:sldId id="295" r:id="rId11"/>
    <p:sldId id="302" r:id="rId12"/>
    <p:sldId id="296" r:id="rId13"/>
    <p:sldId id="334" r:id="rId14"/>
    <p:sldId id="314" r:id="rId15"/>
    <p:sldId id="316" r:id="rId16"/>
    <p:sldId id="328" r:id="rId17"/>
    <p:sldId id="327" r:id="rId18"/>
    <p:sldId id="333" r:id="rId19"/>
    <p:sldId id="303" r:id="rId20"/>
    <p:sldId id="297" r:id="rId21"/>
    <p:sldId id="304" r:id="rId22"/>
    <p:sldId id="298" r:id="rId23"/>
    <p:sldId id="305" r:id="rId24"/>
    <p:sldId id="320" r:id="rId25"/>
    <p:sldId id="329" r:id="rId26"/>
    <p:sldId id="321" r:id="rId27"/>
    <p:sldId id="331" r:id="rId28"/>
    <p:sldId id="322" r:id="rId29"/>
    <p:sldId id="332" r:id="rId30"/>
    <p:sldId id="323" r:id="rId31"/>
    <p:sldId id="330" r:id="rId32"/>
    <p:sldId id="324" r:id="rId33"/>
    <p:sldId id="326" r:id="rId34"/>
    <p:sldId id="325" r:id="rId35"/>
    <p:sldId id="315" r:id="rId36"/>
    <p:sldId id="318" r:id="rId37"/>
    <p:sldId id="319" r:id="rId38"/>
    <p:sldId id="306" r:id="rId39"/>
    <p:sldId id="308" r:id="rId40"/>
    <p:sldId id="309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7FF"/>
    <a:srgbClr val="616161"/>
    <a:srgbClr val="595959"/>
    <a:srgbClr val="E5F8FF"/>
    <a:srgbClr val="6FB7D7"/>
    <a:srgbClr val="E8232B"/>
    <a:srgbClr val="E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59" autoAdjust="0"/>
    <p:restoredTop sz="92157" autoAdjust="0"/>
  </p:normalViewPr>
  <p:slideViewPr>
    <p:cSldViewPr snapToGrid="0" snapToObjects="1">
      <p:cViewPr varScale="1">
        <p:scale>
          <a:sx n="99" d="100"/>
          <a:sy n="99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3519-0107-4220-B210-994F89BE6A0C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0F3C0-0E75-4F44-8146-5496C4D6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4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9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5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4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4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7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2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6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9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12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8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1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1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73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0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33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20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05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6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0F3C0-0E75-4F44-8146-5496C4D61B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98" y="1842433"/>
            <a:ext cx="4218197" cy="1224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2" y="1416241"/>
            <a:ext cx="4264643" cy="1650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4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3038" y="1601996"/>
            <a:ext cx="11681693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48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3038" y="1601996"/>
            <a:ext cx="11681693" cy="43434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// Insert code</a:t>
            </a:r>
          </a:p>
        </p:txBody>
      </p:sp>
    </p:spTree>
    <p:extLst>
      <p:ext uri="{BB962C8B-B14F-4D97-AF65-F5344CB8AC3E}">
        <p14:creationId xmlns:p14="http://schemas.microsoft.com/office/powerpoint/2010/main" val="66524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52" y="3510684"/>
            <a:ext cx="10219373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953" y="4431754"/>
            <a:ext cx="4487111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54" y="6224886"/>
            <a:ext cx="1539748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7" y="6257201"/>
            <a:ext cx="1173480" cy="34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1" y="2226400"/>
            <a:ext cx="5713548" cy="967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17" y="1947222"/>
            <a:ext cx="5546589" cy="1252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049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038" y="107576"/>
            <a:ext cx="11681693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38" y="1518121"/>
            <a:ext cx="11681693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8103" y="6319463"/>
            <a:ext cx="1327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955" y="6319463"/>
            <a:ext cx="770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" y="6224885"/>
            <a:ext cx="963591" cy="3730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858" y="6118447"/>
            <a:ext cx="1339344" cy="4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6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400" kern="120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463453" y="889130"/>
            <a:ext cx="6737207" cy="87478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5882" dirty="0"/>
              <a:t>Header</a:t>
            </a:r>
            <a:endParaRPr lang="en-US" sz="1765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574" y="559886"/>
            <a:ext cx="4176719" cy="877146"/>
            <a:chOff x="259738" y="497600"/>
            <a:chExt cx="4260471" cy="894729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9738" y="842570"/>
              <a:ext cx="4260471" cy="54975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Virtual Academy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72746" y="497600"/>
              <a:ext cx="1554491" cy="3326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8165870" y="2630300"/>
            <a:ext cx="4055700" cy="423515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463453" y="1985792"/>
            <a:ext cx="11445655" cy="115862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spcBef>
                <a:spcPts val="0"/>
              </a:spcBef>
              <a:spcAft>
                <a:spcPts val="1800"/>
              </a:spcAft>
              <a:buSzPct val="90000"/>
            </a:pPr>
            <a:r>
              <a:rPr lang="en-US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Node.js</a:t>
            </a:r>
            <a:endParaRPr lang="en-US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8643" y="3070478"/>
            <a:ext cx="9593260" cy="67745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Aft>
                <a:spcPts val="1176"/>
              </a:spcAft>
            </a:pPr>
            <a:r>
              <a:rPr lang="en-US" sz="2800" dirty="0" smtClean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Eric W. Greene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8643" y="6099782"/>
            <a:ext cx="4176719" cy="538956"/>
            <a:chOff x="333574" y="6110330"/>
            <a:chExt cx="4176719" cy="538956"/>
          </a:xfrm>
        </p:grpSpPr>
        <p:sp>
          <p:nvSpPr>
            <p:cNvPr id="169" name="TextBox 168"/>
            <p:cNvSpPr txBox="1"/>
            <p:nvPr/>
          </p:nvSpPr>
          <p:spPr>
            <a:xfrm>
              <a:off x="333574" y="6110330"/>
              <a:ext cx="4176719" cy="5389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dirty="0"/>
                <a:t>Produced by </a:t>
              </a:r>
            </a:p>
          </p:txBody>
        </p:sp>
        <p:pic>
          <p:nvPicPr>
            <p:cNvPr id="170" name="Picture 53" descr="https://www.wintellectnow.com/assets/img/winnow-logo-web-White-Wintellec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95" y="6150247"/>
              <a:ext cx="972261" cy="39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ectangle 170"/>
          <p:cNvSpPr/>
          <p:nvPr/>
        </p:nvSpPr>
        <p:spPr>
          <a:xfrm>
            <a:off x="418643" y="1548700"/>
            <a:ext cx="9593260" cy="677456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Aft>
                <a:spcPts val="1176"/>
              </a:spcAft>
            </a:pPr>
            <a:r>
              <a:rPr lang="en-US" sz="2800" dirty="0" smtClean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Mastering Node.js, Part 1</a:t>
            </a:r>
          </a:p>
        </p:txBody>
      </p:sp>
    </p:spTree>
    <p:extLst>
      <p:ext uri="{BB962C8B-B14F-4D97-AF65-F5344CB8AC3E}">
        <p14:creationId xmlns:p14="http://schemas.microsoft.com/office/powerpoint/2010/main" val="269567049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Node.js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Node.js programs can be created using JavaScript files which </a:t>
            </a:r>
            <a:r>
              <a:rPr lang="en-US" sz="2800" dirty="0" smtClean="0"/>
              <a:t>are </a:t>
            </a:r>
            <a:r>
              <a:rPr lang="en-US" sz="2800" dirty="0"/>
              <a:t>executed with the Node.js executable</a:t>
            </a:r>
          </a:p>
          <a:p>
            <a:r>
              <a:rPr lang="en-US" sz="2800" dirty="0"/>
              <a:t>JavaScript files contain JavaScript programming statements and expressions, and have a filename extension of ‘.</a:t>
            </a:r>
            <a:r>
              <a:rPr lang="en-US" sz="2800" dirty="0" err="1"/>
              <a:t>js</a:t>
            </a:r>
            <a:r>
              <a:rPr lang="en-US" sz="2800" dirty="0"/>
              <a:t>’</a:t>
            </a:r>
          </a:p>
          <a:p>
            <a:r>
              <a:rPr lang="en-US" sz="2800" dirty="0"/>
              <a:t>To execute a Node.js program, run the Node.js executable for the given environment and pass the name of the file (with or without the JS extension) as the first argument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56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Node.js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Managing Packages with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NPM is an acronym for Node.js Package Manager</a:t>
            </a:r>
          </a:p>
          <a:p>
            <a:r>
              <a:rPr lang="en-US" sz="2800" dirty="0" smtClean="0"/>
              <a:t>NPM provides a public package repository, a specification for building packages, and a command line tool for working with packages</a:t>
            </a:r>
          </a:p>
          <a:p>
            <a:pPr lvl="1"/>
            <a:r>
              <a:rPr lang="en-US" sz="2200" dirty="0" smtClean="0"/>
              <a:t>http://</a:t>
            </a:r>
            <a:r>
              <a:rPr lang="en-US" sz="2200" dirty="0" err="1" smtClean="0"/>
              <a:t>www.npmjs.com</a:t>
            </a:r>
            <a:endParaRPr lang="en-US" sz="2200" dirty="0" smtClean="0"/>
          </a:p>
          <a:p>
            <a:r>
              <a:rPr lang="en-US" sz="2800" dirty="0" smtClean="0"/>
              <a:t>The company </a:t>
            </a:r>
            <a:r>
              <a:rPr lang="en-US" sz="2800" dirty="0" err="1" smtClean="0"/>
              <a:t>npm</a:t>
            </a:r>
            <a:r>
              <a:rPr lang="en-US" sz="2800" dirty="0" smtClean="0"/>
              <a:t>, </a:t>
            </a:r>
            <a:r>
              <a:rPr lang="en-US" sz="2800" dirty="0"/>
              <a:t>I</a:t>
            </a:r>
            <a:r>
              <a:rPr lang="en-US" sz="2800" dirty="0" smtClean="0"/>
              <a:t>nc. develops and maintains NPM</a:t>
            </a:r>
          </a:p>
          <a:p>
            <a:r>
              <a:rPr lang="en-US" sz="2800" dirty="0" smtClean="0"/>
              <a:t>Node.js distributes the </a:t>
            </a:r>
            <a:r>
              <a:rPr lang="en-US" sz="2800" b="1" dirty="0" err="1" smtClean="0"/>
              <a:t>npm</a:t>
            </a:r>
            <a:r>
              <a:rPr lang="en-US" sz="2800" dirty="0" smtClean="0"/>
              <a:t> executable along with the </a:t>
            </a:r>
            <a:r>
              <a:rPr lang="en-US" sz="2800" b="1" dirty="0" smtClean="0"/>
              <a:t>node</a:t>
            </a:r>
            <a:r>
              <a:rPr lang="en-US" sz="2800" dirty="0" smtClean="0"/>
              <a:t> executable, but it's actually a separate program with its own versioning </a:t>
            </a:r>
          </a:p>
        </p:txBody>
      </p:sp>
    </p:spTree>
    <p:extLst>
      <p:ext uri="{BB962C8B-B14F-4D97-AF65-F5344CB8AC3E}">
        <p14:creationId xmlns:p14="http://schemas.microsoft.com/office/powerpoint/2010/main" val="9729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Public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www.npmjs.com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50" y="1146194"/>
            <a:ext cx="7800398" cy="40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Local vs Global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91343"/>
            <a:ext cx="11681693" cy="445405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Packages can be installed locally or globally</a:t>
            </a:r>
          </a:p>
          <a:p>
            <a:r>
              <a:rPr lang="en-US" sz="2800" dirty="0"/>
              <a:t>Local packages are stored locally in a project, in the </a:t>
            </a:r>
            <a:r>
              <a:rPr lang="en-US" sz="2800" b="1" dirty="0" err="1"/>
              <a:t>node_modules</a:t>
            </a:r>
            <a:r>
              <a:rPr lang="en-US" sz="2800" dirty="0"/>
              <a:t> folder</a:t>
            </a:r>
          </a:p>
          <a:p>
            <a:r>
              <a:rPr lang="en-US" sz="2800" dirty="0"/>
              <a:t>Global packages are stored globally on system</a:t>
            </a:r>
          </a:p>
          <a:p>
            <a:r>
              <a:rPr lang="en-US" sz="2800" dirty="0"/>
              <a:t>Typically, local packages are code libraries used by project</a:t>
            </a:r>
          </a:p>
          <a:p>
            <a:r>
              <a:rPr lang="en-US" sz="2800" dirty="0"/>
              <a:t>Typically, global packages are executables used to perform some operation on a project such as running tasks</a:t>
            </a:r>
          </a:p>
          <a:p>
            <a:r>
              <a:rPr lang="en-US" sz="2800" dirty="0"/>
              <a:t>Local packages are available only within their specific project, and global packages are available system wide</a:t>
            </a:r>
          </a:p>
        </p:txBody>
      </p:sp>
    </p:spTree>
    <p:extLst>
      <p:ext uri="{BB962C8B-B14F-4D97-AF65-F5344CB8AC3E}">
        <p14:creationId xmlns:p14="http://schemas.microsoft.com/office/powerpoint/2010/main" val="10166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Installing &amp; Uninstalling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335655"/>
            <a:ext cx="6248400" cy="460974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 err="1"/>
              <a:t>npm</a:t>
            </a:r>
            <a:r>
              <a:rPr lang="en-US" sz="2800" dirty="0"/>
              <a:t> program is used to manage packages</a:t>
            </a:r>
          </a:p>
          <a:p>
            <a:r>
              <a:rPr lang="en-US" sz="2800" dirty="0"/>
              <a:t>The first argument to the </a:t>
            </a:r>
            <a:r>
              <a:rPr lang="en-US" sz="2800" b="1" dirty="0" err="1"/>
              <a:t>npm</a:t>
            </a:r>
            <a:r>
              <a:rPr lang="en-US" sz="2800" dirty="0"/>
              <a:t> program is the command to be executed</a:t>
            </a:r>
          </a:p>
          <a:p>
            <a:r>
              <a:rPr lang="en-US" sz="2800" dirty="0"/>
              <a:t>Packages can be installed with the </a:t>
            </a:r>
            <a:r>
              <a:rPr lang="en-US" sz="2800" b="1" dirty="0"/>
              <a:t>install</a:t>
            </a:r>
            <a:r>
              <a:rPr lang="en-US" sz="2800" dirty="0"/>
              <a:t> command, and uninstalled with the </a:t>
            </a:r>
            <a:r>
              <a:rPr lang="en-US" sz="2800" b="1" dirty="0"/>
              <a:t>uninstall</a:t>
            </a:r>
            <a:r>
              <a:rPr lang="en-US" sz="2800" dirty="0"/>
              <a:t> command</a:t>
            </a:r>
          </a:p>
          <a:p>
            <a:r>
              <a:rPr lang="en-US" sz="2800" dirty="0"/>
              <a:t>There are many more commands available for NPM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09102"/>
              </p:ext>
            </p:extLst>
          </p:nvPr>
        </p:nvGraphicFramePr>
        <p:xfrm>
          <a:off x="6757487" y="1335654"/>
          <a:ext cx="4940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r:id="rId5" imgW="4940300" imgH="2438400" progId="Word.Document.12">
                  <p:embed/>
                </p:oleObj>
              </mc:Choice>
              <mc:Fallback>
                <p:oleObj name="Document" r:id="rId5" imgW="4940300" imgH="243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7487" y="1335654"/>
                        <a:ext cx="4940300" cy="2438400"/>
                      </a:xfrm>
                      <a:prstGeom prst="rect">
                        <a:avLst/>
                      </a:prstGeom>
                      <a:ln w="12700" cap="flat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57487" y="3774054"/>
            <a:ext cx="4940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/>
              <a:t>–global</a:t>
            </a:r>
            <a:r>
              <a:rPr lang="en-US" sz="2400" dirty="0" smtClean="0"/>
              <a:t> flag installs and uninstalls the package globally, without the global flag, the packages are installed and uninstalled locally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4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Packages on Windows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520713"/>
            <a:ext cx="4332514" cy="3203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 global to the user, not the system</a:t>
            </a:r>
          </a:p>
          <a:p>
            <a:r>
              <a:rPr lang="en-US" sz="2800" dirty="0" smtClean="0"/>
              <a:t>Does not require administrative privileges</a:t>
            </a:r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1289" y="2196450"/>
            <a:ext cx="619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Globally Installed Packages </a:t>
            </a:r>
            <a:r>
              <a:rPr lang="en-US" sz="2000" dirty="0"/>
              <a:t>are stored in:</a:t>
            </a:r>
          </a:p>
          <a:p>
            <a:r>
              <a:rPr lang="en-US" sz="2000" dirty="0"/>
              <a:t>C:\Users\&lt;username&gt;\</a:t>
            </a:r>
            <a:r>
              <a:rPr lang="en-US" sz="2000" dirty="0" err="1" smtClean="0"/>
              <a:t>AppData</a:t>
            </a:r>
            <a:r>
              <a:rPr lang="en-US" sz="2000" dirty="0" smtClean="0"/>
              <a:t>\Roaming\</a:t>
            </a:r>
            <a:r>
              <a:rPr lang="en-US" sz="2000" dirty="0" err="1" smtClean="0"/>
              <a:t>npm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89" y="3002643"/>
            <a:ext cx="6603442" cy="26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Packages on Mac and Linux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520713"/>
            <a:ext cx="4332514" cy="32036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default, are global to the system, not just the user</a:t>
            </a:r>
          </a:p>
          <a:p>
            <a:r>
              <a:rPr lang="en-US" sz="2800" dirty="0" smtClean="0"/>
              <a:t>Requires administrative privileges, unless permissions are fixed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9771" y="1946079"/>
            <a:ext cx="633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 a Mac </a:t>
            </a:r>
            <a:r>
              <a:rPr lang="en-US" sz="2000" smtClean="0"/>
              <a:t>by default, Globally </a:t>
            </a:r>
            <a:r>
              <a:rPr lang="en-US" sz="2000" dirty="0" smtClean="0"/>
              <a:t>Installed Packages </a:t>
            </a:r>
            <a:r>
              <a:rPr lang="en-US" sz="2000" dirty="0"/>
              <a:t>are stored in:</a:t>
            </a:r>
          </a:p>
          <a:p>
            <a:r>
              <a:rPr lang="en-US" sz="2000" dirty="0" smtClean="0"/>
              <a:t>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/local/lib/</a:t>
            </a:r>
            <a:r>
              <a:rPr lang="en-US" sz="2000" dirty="0" err="1" smtClean="0"/>
              <a:t>node_modules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71" y="2946400"/>
            <a:ext cx="6339142" cy="25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Permissions for Global Packages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docs.npmjs.com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/getting-started/fixing-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-permissions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05" y="1335654"/>
            <a:ext cx="7745287" cy="37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Packages with NPM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/>
              <a:t>What is Node.js?</a:t>
            </a:r>
          </a:p>
          <a:p>
            <a:r>
              <a:rPr lang="en-US" sz="2800" dirty="0"/>
              <a:t>Installing Node.js</a:t>
            </a:r>
          </a:p>
          <a:p>
            <a:r>
              <a:rPr lang="en-US" sz="2800" dirty="0"/>
              <a:t>Node REPL</a:t>
            </a:r>
          </a:p>
          <a:p>
            <a:r>
              <a:rPr lang="en-US" sz="2800" dirty="0"/>
              <a:t>Node Programs</a:t>
            </a:r>
          </a:p>
          <a:p>
            <a:r>
              <a:rPr lang="en-US" sz="2800" dirty="0"/>
              <a:t>Managing Packages with NPM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Building a Simple Web Server</a:t>
            </a:r>
          </a:p>
          <a:p>
            <a:r>
              <a:rPr lang="en-US" sz="2800" dirty="0"/>
              <a:t>Reading Files from </a:t>
            </a:r>
            <a:r>
              <a:rPr lang="en-US" sz="2800" dirty="0" smtClean="0"/>
              <a:t>Disk</a:t>
            </a:r>
          </a:p>
          <a:p>
            <a:r>
              <a:rPr lang="en-US" sz="2800" dirty="0" smtClean="0"/>
              <a:t>Debugging</a:t>
            </a:r>
            <a:endParaRPr lang="en-US" sz="2800" dirty="0"/>
          </a:p>
          <a:p>
            <a:r>
              <a:rPr lang="en-US" sz="2800" dirty="0"/>
              <a:t>Creating a Package</a:t>
            </a:r>
          </a:p>
          <a:p>
            <a:r>
              <a:rPr lang="en-US" sz="2800" dirty="0"/>
              <a:t>Use NPM to run a package</a:t>
            </a:r>
          </a:p>
        </p:txBody>
      </p:sp>
    </p:spTree>
    <p:extLst>
      <p:ext uri="{BB962C8B-B14F-4D97-AF65-F5344CB8AC3E}">
        <p14:creationId xmlns:p14="http://schemas.microsoft.com/office/powerpoint/2010/main" val="8306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Building a Simple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62504"/>
            <a:ext cx="11681693" cy="434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One of the core modules for Node.js is the HTTP module, which provides a web server and web client</a:t>
            </a:r>
          </a:p>
          <a:p>
            <a:r>
              <a:rPr lang="en-US" sz="2800" dirty="0" smtClean="0"/>
              <a:t>The web server is very flexible, but requires a lot of boiler plate coding to build even the simplest applications</a:t>
            </a:r>
          </a:p>
          <a:p>
            <a:r>
              <a:rPr lang="en-US" sz="2800" dirty="0" smtClean="0"/>
              <a:t>Commonly, other packages such as Express or </a:t>
            </a:r>
            <a:r>
              <a:rPr lang="en-US" sz="2800" dirty="0" err="1" smtClean="0"/>
              <a:t>Hapi</a:t>
            </a:r>
            <a:r>
              <a:rPr lang="en-US" sz="2800" dirty="0" smtClean="0"/>
              <a:t> are used to configure the web server</a:t>
            </a:r>
          </a:p>
          <a:p>
            <a:r>
              <a:rPr lang="en-US" sz="2800" dirty="0" smtClean="0"/>
              <a:t>Web server are I/O intensive applications making them well suited for Node.js</a:t>
            </a:r>
          </a:p>
          <a:p>
            <a:r>
              <a:rPr lang="en-US" sz="2800" dirty="0" smtClean="0"/>
              <a:t>Node.js is great for web servers because of its easy handling of JSON data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19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Reading Files from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Node.js allows full access to the system (such as accessing the file system), unlike a web browser which only allows sandboxed access</a:t>
            </a:r>
          </a:p>
          <a:p>
            <a:r>
              <a:rPr lang="en-US" sz="2800" dirty="0" smtClean="0"/>
              <a:t>Accessing file system resources can be synchronously and asynchronously</a:t>
            </a:r>
          </a:p>
          <a:p>
            <a:r>
              <a:rPr lang="en-US" sz="2800" dirty="0" smtClean="0"/>
              <a:t>Synchronous access can be used for initial program loading, but only asynchronous access should be used during program operation</a:t>
            </a:r>
          </a:p>
          <a:p>
            <a:r>
              <a:rPr lang="en-US" sz="2800" dirty="0" smtClean="0"/>
              <a:t>Both text and binary data can read and written</a:t>
            </a:r>
          </a:p>
          <a:p>
            <a:r>
              <a:rPr lang="en-US" sz="2800" dirty="0" smtClean="0"/>
              <a:t>Full support for streams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461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Files from Disk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5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Debugging Node.js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436914"/>
            <a:ext cx="11681693" cy="4508482"/>
          </a:xfrm>
        </p:spPr>
        <p:txBody>
          <a:bodyPr>
            <a:noAutofit/>
          </a:bodyPr>
          <a:lstStyle/>
          <a:p>
            <a:r>
              <a:rPr lang="en-US" sz="2800" dirty="0" smtClean="0"/>
              <a:t>Node.js comes with a built in command line debugger, but its limited</a:t>
            </a:r>
          </a:p>
          <a:p>
            <a:r>
              <a:rPr lang="en-US" sz="2800" dirty="0" smtClean="0"/>
              <a:t>Instead, there are many code editors and other tools which greatly simplify debugging of Node.js applications</a:t>
            </a:r>
          </a:p>
          <a:p>
            <a:pPr lvl="1"/>
            <a:r>
              <a:rPr lang="en-US" sz="2000" dirty="0" err="1" smtClean="0"/>
              <a:t>StrongLoop's</a:t>
            </a:r>
            <a:r>
              <a:rPr lang="en-US" sz="2000" dirty="0" smtClean="0"/>
              <a:t> Node </a:t>
            </a:r>
            <a:r>
              <a:rPr lang="en-US" sz="2000" dirty="0"/>
              <a:t>Inspector (free – Windows/Mac/Linux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Microsoft Visual Studio Code (free – Windows/Mac/Linux)</a:t>
            </a:r>
          </a:p>
          <a:p>
            <a:pPr lvl="1"/>
            <a:r>
              <a:rPr lang="en-US" sz="2000" dirty="0" smtClean="0"/>
              <a:t>Microsoft Visual Studio with Node.js Extension (community edition free – Windows only)</a:t>
            </a:r>
          </a:p>
          <a:p>
            <a:pPr lvl="1"/>
            <a:r>
              <a:rPr lang="en-US" sz="2000" dirty="0" smtClean="0"/>
              <a:t>GitHub's Atom with Node Debugger Package (free – Windows/Mac/Linux)</a:t>
            </a:r>
          </a:p>
          <a:p>
            <a:pPr lvl="1"/>
            <a:r>
              <a:rPr lang="en-US" sz="2000" dirty="0" err="1" smtClean="0"/>
              <a:t>JetBrains</a:t>
            </a:r>
            <a:r>
              <a:rPr lang="en-US" sz="2000" dirty="0" smtClean="0"/>
              <a:t>' WebStorm (not free – Windows/Mac/Linux)</a:t>
            </a:r>
          </a:p>
          <a:p>
            <a:r>
              <a:rPr lang="en-US" sz="2800" dirty="0" smtClean="0"/>
              <a:t>These IDEs provide the standard fare of debugging tools such as breakpoint, call stacks, watches, and local variables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41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StrongLoop's</a:t>
            </a:r>
            <a:r>
              <a:rPr lang="en-US" dirty="0" smtClean="0"/>
              <a:t> Node Inspector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https://github.com/node-inspector/node-inspector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8" y="1217722"/>
            <a:ext cx="9209315" cy="40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 using Node Inspector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Microsoft's Visual Studio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code.visualstudio.com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30" y="1335654"/>
            <a:ext cx="9301507" cy="39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 using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Microsoft's Visual Studio with Node.js Extension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www.visualstudio.com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/products/visual-studio-community-vs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61" y="1130461"/>
            <a:ext cx="8587975" cy="41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Node.js is a </a:t>
            </a:r>
            <a:r>
              <a:rPr lang="en-US" sz="2800" dirty="0" smtClean="0"/>
              <a:t>cross-platform, JavaScript </a:t>
            </a:r>
            <a:r>
              <a:rPr lang="en-US" sz="2800" dirty="0"/>
              <a:t>environment on the server</a:t>
            </a:r>
          </a:p>
          <a:p>
            <a:r>
              <a:rPr lang="en-US" sz="2800" dirty="0"/>
              <a:t>JavaScript is a glue language for C++ modules</a:t>
            </a:r>
          </a:p>
          <a:p>
            <a:r>
              <a:rPr lang="en-US" sz="2800" dirty="0"/>
              <a:t>It is powered by Google’s V8 JavaScript engine</a:t>
            </a:r>
          </a:p>
          <a:p>
            <a:r>
              <a:rPr lang="en-US" sz="2800" dirty="0"/>
              <a:t>Node.js uses an event driven, non-blocking I/O model</a:t>
            </a:r>
          </a:p>
          <a:p>
            <a:r>
              <a:rPr lang="en-US" sz="2800" dirty="0"/>
              <a:t>Node.js is like a web browser with a different set of C++ modules</a:t>
            </a:r>
          </a:p>
          <a:p>
            <a:r>
              <a:rPr lang="en-US" sz="2800" dirty="0"/>
              <a:t>It provides modules for interacting with local system resources such as processes, file system, networking,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47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 using Visual Studio with Node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GitHub's Atom with the Node Debugger Package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atom.io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05" y="1335654"/>
            <a:ext cx="8626157" cy="38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 using Atom with Node Debugger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JetBrains</a:t>
            </a:r>
            <a:r>
              <a:rPr lang="en-US" dirty="0" smtClean="0"/>
              <a:t>' WebStorm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5407141"/>
            <a:ext cx="11602498" cy="492443"/>
          </a:xfrm>
          <a:prstGeom prst="rect">
            <a:avLst/>
          </a:prstGeom>
          <a:solidFill>
            <a:srgbClr val="E8232B"/>
          </a:solidFill>
          <a:ln w="38100" cap="flat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www.jetbrains.com</a:t>
            </a: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webstorm</a:t>
            </a: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44" y="1335654"/>
            <a:ext cx="8475778" cy="38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Node.js using WebStorm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Creating a Package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5"/>
            <a:ext cx="11681693" cy="4609742"/>
          </a:xfrm>
        </p:spPr>
        <p:txBody>
          <a:bodyPr>
            <a:normAutofit/>
          </a:bodyPr>
          <a:lstStyle/>
          <a:p>
            <a:r>
              <a:rPr lang="en-US" sz="2800" dirty="0"/>
              <a:t>All projects (which are also packages) need to be configured to work with NPM</a:t>
            </a:r>
          </a:p>
          <a:p>
            <a:r>
              <a:rPr lang="en-US" sz="2800" dirty="0"/>
              <a:t>The command </a:t>
            </a:r>
            <a:r>
              <a:rPr lang="en-US" sz="2800" b="1" dirty="0" err="1"/>
              <a:t>npm</a:t>
            </a:r>
            <a:r>
              <a:rPr lang="en-US" sz="2800" b="1" dirty="0"/>
              <a:t> </a:t>
            </a:r>
            <a:r>
              <a:rPr lang="en-US" sz="2800" b="1" dirty="0" err="1"/>
              <a:t>init</a:t>
            </a:r>
            <a:r>
              <a:rPr lang="en-US" sz="2800" dirty="0"/>
              <a:t> is used to configure a project</a:t>
            </a:r>
          </a:p>
          <a:p>
            <a:r>
              <a:rPr lang="en-US" sz="2800" dirty="0"/>
              <a:t>It will ask a series of questions, all of which have default answers, that are used to create and initialize a </a:t>
            </a:r>
            <a:r>
              <a:rPr lang="en-US" sz="2800" b="1" dirty="0" err="1"/>
              <a:t>package.json</a:t>
            </a:r>
            <a:r>
              <a:rPr lang="en-US" sz="2800" dirty="0"/>
              <a:t> file</a:t>
            </a:r>
          </a:p>
          <a:p>
            <a:r>
              <a:rPr lang="en-US" sz="2800" dirty="0"/>
              <a:t>The </a:t>
            </a:r>
            <a:r>
              <a:rPr lang="en-US" sz="2800" b="1" dirty="0" err="1"/>
              <a:t>package.json</a:t>
            </a:r>
            <a:r>
              <a:rPr lang="en-US" sz="2800" dirty="0"/>
              <a:t> file contains metadata about the project, as well as, a list of application and development dependencies</a:t>
            </a:r>
          </a:p>
          <a:p>
            <a:r>
              <a:rPr lang="en-US" sz="2800" dirty="0"/>
              <a:t>When NPM packages are installed, NPM will register them with the </a:t>
            </a:r>
            <a:r>
              <a:rPr lang="en-US" sz="2800" b="1" dirty="0" err="1"/>
              <a:t>package.json</a:t>
            </a:r>
            <a:r>
              <a:rPr lang="en-US" sz="28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156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Package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335655"/>
            <a:ext cx="11681693" cy="4609742"/>
          </a:xfrm>
        </p:spPr>
        <p:txBody>
          <a:bodyPr>
            <a:noAutofit/>
          </a:bodyPr>
          <a:lstStyle/>
          <a:p>
            <a:r>
              <a:rPr lang="en-US" sz="2800" dirty="0" smtClean="0"/>
              <a:t>Simply installing packages do not save the dependency in the </a:t>
            </a:r>
            <a:r>
              <a:rPr lang="en-US" sz="2800" b="1" dirty="0" err="1" smtClean="0"/>
              <a:t>package.json</a:t>
            </a:r>
            <a:r>
              <a:rPr lang="en-US" sz="2800" dirty="0" smtClean="0"/>
              <a:t> file</a:t>
            </a:r>
          </a:p>
          <a:p>
            <a:r>
              <a:rPr lang="en-US" sz="2800" dirty="0" smtClean="0"/>
              <a:t>In addition to installing, additional flags need to be specified:</a:t>
            </a:r>
          </a:p>
          <a:p>
            <a:pPr lvl="1"/>
            <a:r>
              <a:rPr lang="en-US" sz="2000" b="1" dirty="0" smtClean="0"/>
              <a:t>--save </a:t>
            </a:r>
            <a:r>
              <a:rPr lang="en-US" sz="2000" dirty="0" smtClean="0"/>
              <a:t>or </a:t>
            </a:r>
            <a:r>
              <a:rPr lang="en-US" sz="2000" b="1" dirty="0" smtClean="0"/>
              <a:t>-S</a:t>
            </a:r>
            <a:r>
              <a:rPr lang="en-US" sz="2000" dirty="0" smtClean="0"/>
              <a:t> will save the package as an application dependency</a:t>
            </a:r>
          </a:p>
          <a:p>
            <a:pPr lvl="1"/>
            <a:r>
              <a:rPr lang="en-US" sz="2000" b="1" dirty="0" smtClean="0"/>
              <a:t>--save-dev</a:t>
            </a:r>
            <a:r>
              <a:rPr lang="en-US" sz="2000" dirty="0" smtClean="0"/>
              <a:t> or </a:t>
            </a:r>
            <a:r>
              <a:rPr lang="en-US" sz="2000" b="1" dirty="0" smtClean="0"/>
              <a:t>-D</a:t>
            </a:r>
            <a:r>
              <a:rPr lang="en-US" sz="2000" dirty="0" smtClean="0"/>
              <a:t> will save the package a development dependency</a:t>
            </a:r>
          </a:p>
          <a:p>
            <a:r>
              <a:rPr lang="en-US" sz="2800" dirty="0" smtClean="0"/>
              <a:t>Application </a:t>
            </a:r>
            <a:r>
              <a:rPr lang="en-US" sz="2800" dirty="0"/>
              <a:t>dependencies are used by the Node.js program when executing (common example would be Express)</a:t>
            </a:r>
          </a:p>
          <a:p>
            <a:r>
              <a:rPr lang="en-US" sz="2800" dirty="0"/>
              <a:t>Development dependencies are used to develop the Node.js program (common example would be Grunt)</a:t>
            </a:r>
          </a:p>
        </p:txBody>
      </p:sp>
    </p:spTree>
    <p:extLst>
      <p:ext uri="{BB962C8B-B14F-4D97-AF65-F5344CB8AC3E}">
        <p14:creationId xmlns:p14="http://schemas.microsoft.com/office/powerpoint/2010/main" val="12291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Saving Package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66" y="1194138"/>
            <a:ext cx="5859695" cy="4609742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terminal commands to left, will produce a </a:t>
            </a:r>
            <a:r>
              <a:rPr lang="en-US" b="1" dirty="0" err="1"/>
              <a:t>package.json</a:t>
            </a:r>
            <a:r>
              <a:rPr lang="en-US" dirty="0"/>
              <a:t> file similar to the one on the right.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file is a JSON file, and can be edited by hand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Name is the name of the package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Version follows the SEMVER scheme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version of each dependency is tracked as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Main is the main file imported when requiring the module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10767"/>
              </p:ext>
            </p:extLst>
          </p:nvPr>
        </p:nvGraphicFramePr>
        <p:xfrm>
          <a:off x="447716" y="1902835"/>
          <a:ext cx="2743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Document" r:id="rId5" imgW="2743200" imgH="1828800" progId="Word.Document.12">
                  <p:embed/>
                </p:oleObj>
              </mc:Choice>
              <mc:Fallback>
                <p:oleObj name="Document" r:id="rId5" imgW="2743200" imgH="182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716" y="1902835"/>
                        <a:ext cx="27432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7716" y="1520190"/>
            <a:ext cx="23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Terminal Commands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02390"/>
              </p:ext>
            </p:extLst>
          </p:nvPr>
        </p:nvGraphicFramePr>
        <p:xfrm>
          <a:off x="8631537" y="1779151"/>
          <a:ext cx="3254231" cy="335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Document" r:id="rId8" imgW="2743200" imgH="2832100" progId="Word.Document.12">
                  <p:embed/>
                </p:oleObj>
              </mc:Choice>
              <mc:Fallback>
                <p:oleObj name="Document" r:id="rId8" imgW="2743200" imgH="283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31537" y="1779151"/>
                        <a:ext cx="3254231" cy="3359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3261" y="15201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46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2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NPM to run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9" y="1601996"/>
            <a:ext cx="7715304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addition to managing packages with NPM, packages can be configured to be executed with NPM</a:t>
            </a:r>
          </a:p>
          <a:p>
            <a:r>
              <a:rPr lang="en-US" sz="2800" dirty="0" smtClean="0"/>
              <a:t>To configure the execution of Node packages, the </a:t>
            </a:r>
            <a:r>
              <a:rPr lang="en-US" sz="2800" b="1" dirty="0" smtClean="0"/>
              <a:t>scripts</a:t>
            </a:r>
            <a:r>
              <a:rPr lang="en-US" sz="2800" dirty="0" smtClean="0"/>
              <a:t> option of the </a:t>
            </a:r>
            <a:r>
              <a:rPr lang="en-US" sz="2800" dirty="0" err="1" smtClean="0"/>
              <a:t>package.json</a:t>
            </a:r>
            <a:r>
              <a:rPr lang="en-US" sz="2800" dirty="0" smtClean="0"/>
              <a:t> is configured</a:t>
            </a:r>
          </a:p>
          <a:p>
            <a:r>
              <a:rPr lang="en-US" sz="2800" dirty="0" smtClean="0"/>
              <a:t>To run a Node.js program, the </a:t>
            </a:r>
            <a:r>
              <a:rPr lang="en-US" sz="2800" b="1" dirty="0" smtClean="0"/>
              <a:t>start</a:t>
            </a:r>
            <a:r>
              <a:rPr lang="en-US" sz="2800" dirty="0" smtClean="0"/>
              <a:t> script is configured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7" y="974253"/>
            <a:ext cx="3338827" cy="49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compared to a Web Browser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52699" y="3393928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V8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52699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31127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XHR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31128" y="3393928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Audio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74271" y="3393928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Reader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74271" y="4643373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74271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52699" y="4643373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31128" y="4643373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Many More…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77199" y="3396085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V8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77199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System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655627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655628" y="3396085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98771" y="3396085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98771" y="4647686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8771" y="2144484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077199" y="4647686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655628" y="4647686"/>
            <a:ext cx="1469572" cy="9688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Many More…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0639" y="1480957"/>
            <a:ext cx="247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Web Browser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47278" y="1480957"/>
            <a:ext cx="1929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574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NPM to run a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Node.js is a great platform building applications, especially applications which are I/O intensive</a:t>
            </a:r>
          </a:p>
          <a:p>
            <a:r>
              <a:rPr lang="en-US" sz="2800" dirty="0"/>
              <a:t>Working with Node.js involves many tools for managing packages, </a:t>
            </a:r>
            <a:r>
              <a:rPr lang="en-US" sz="2800" dirty="0" smtClean="0"/>
              <a:t>debugging </a:t>
            </a:r>
            <a:r>
              <a:rPr lang="en-US" sz="2800" dirty="0"/>
              <a:t>code, and packaging projects for deployment</a:t>
            </a:r>
          </a:p>
          <a:p>
            <a:r>
              <a:rPr lang="en-US" sz="2800" dirty="0"/>
              <a:t>The Node Package Manager (NPM) is used to install packages, and divide applications into smaller reusable </a:t>
            </a:r>
            <a:r>
              <a:rPr lang="en-US" sz="2800" dirty="0" smtClean="0"/>
              <a:t>parts</a:t>
            </a:r>
          </a:p>
          <a:p>
            <a:r>
              <a:rPr lang="en-US" sz="2800" dirty="0" smtClean="0"/>
              <a:t>Node.js can be used for development tooling, web applications and general purpose applications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0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02230"/>
            <a:ext cx="11681693" cy="4343400"/>
          </a:xfrm>
        </p:spPr>
        <p:txBody>
          <a:bodyPr>
            <a:noAutofit/>
          </a:bodyPr>
          <a:lstStyle/>
          <a:p>
            <a:r>
              <a:rPr lang="en-US" sz="2800" dirty="0"/>
              <a:t>Node.js can be installed from a platform specific installer, precompiled source code, and compiled from source code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download the installer: http://www.nodejs.org</a:t>
            </a:r>
          </a:p>
          <a:p>
            <a:r>
              <a:rPr lang="en-US" sz="2800" dirty="0"/>
              <a:t>When installing using the platform specific installer, most users accept the defaults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0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38" y="1534886"/>
            <a:ext cx="11681693" cy="3973285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installer and pre-compiled binaries can be downloaded for either the Long-Term Support version or Current Version</a:t>
            </a:r>
          </a:p>
          <a:p>
            <a:r>
              <a:rPr lang="en-US" sz="2800" dirty="0"/>
              <a:t>Long-Term Support version is best for applications in production</a:t>
            </a:r>
          </a:p>
          <a:p>
            <a:r>
              <a:rPr lang="en-US" sz="2800" dirty="0"/>
              <a:t>The Current Version is best for working with the newest features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1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REPL stands for Read, Evaluate, Print, Loop</a:t>
            </a:r>
          </a:p>
          <a:p>
            <a:r>
              <a:rPr lang="en-US" sz="2800" dirty="0"/>
              <a:t>Allows the user to enter a JavaScript command, evaluate it, print the results, and loop to enter another command</a:t>
            </a:r>
          </a:p>
          <a:p>
            <a:r>
              <a:rPr lang="en-US" sz="2800" dirty="0"/>
              <a:t>Supports multiline commands, customize command prompt and preconfigured context</a:t>
            </a:r>
          </a:p>
          <a:p>
            <a:r>
              <a:rPr lang="en-US" sz="2800" dirty="0"/>
              <a:t>Sessions can be saved, and reloaded again</a:t>
            </a:r>
          </a:p>
          <a:p>
            <a:r>
              <a:rPr lang="en-US" sz="2800" dirty="0"/>
              <a:t>Useful for learning JavaScript or executing tasks from a JavaScript command line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Node REPL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63C5E3D-9D8A-4F6E-8A5B-B31BE24D232F}" vid="{354556D9-B04B-4A49-8A04-53781BC80C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WintellectNOW</Template>
  <TotalTime>2345</TotalTime>
  <Words>1443</Words>
  <Application>Microsoft Office PowerPoint</Application>
  <PresentationFormat>Widescreen</PresentationFormat>
  <Paragraphs>215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News Gothic MT</vt:lpstr>
      <vt:lpstr>Segoe UI</vt:lpstr>
      <vt:lpstr>Segoe UI Light</vt:lpstr>
      <vt:lpstr>Wingdings 2</vt:lpstr>
      <vt:lpstr>1_Breeze</vt:lpstr>
      <vt:lpstr>Document</vt:lpstr>
      <vt:lpstr>PowerPoint Presentation</vt:lpstr>
      <vt:lpstr>Course Overview</vt:lpstr>
      <vt:lpstr>What is Node.js?</vt:lpstr>
      <vt:lpstr>Node.js compared to a Web Browser</vt:lpstr>
      <vt:lpstr>Installing Node.js</vt:lpstr>
      <vt:lpstr>Node.js Versions</vt:lpstr>
      <vt:lpstr>Installing Node.js</vt:lpstr>
      <vt:lpstr>Node REPL Environment</vt:lpstr>
      <vt:lpstr>Using the Node REPL Environment</vt:lpstr>
      <vt:lpstr>Node.js Programs</vt:lpstr>
      <vt:lpstr>Running Node.js Program</vt:lpstr>
      <vt:lpstr>Managing Packages with NPM</vt:lpstr>
      <vt:lpstr>NPM Public Repository</vt:lpstr>
      <vt:lpstr>Local vs Global Packages</vt:lpstr>
      <vt:lpstr>Installing &amp; Uninstalling Packages</vt:lpstr>
      <vt:lpstr>Global Packages on Windows</vt:lpstr>
      <vt:lpstr>Global Packages on Mac and Linux</vt:lpstr>
      <vt:lpstr>Fixing Permissions for Global Packages</vt:lpstr>
      <vt:lpstr>Managing Packages with NPM</vt:lpstr>
      <vt:lpstr>Building a Simple Web Server</vt:lpstr>
      <vt:lpstr>Building a Simple Web Server</vt:lpstr>
      <vt:lpstr>Reading Files from Disk</vt:lpstr>
      <vt:lpstr>Reading Files from Disk</vt:lpstr>
      <vt:lpstr>Debugging Node.js</vt:lpstr>
      <vt:lpstr>StrongLoop's Node Inspector</vt:lpstr>
      <vt:lpstr>Debugging Node.js using Node Inspector</vt:lpstr>
      <vt:lpstr>Microsoft's Visual Studio Code</vt:lpstr>
      <vt:lpstr>Debugging Node.js using Visual Studio Code</vt:lpstr>
      <vt:lpstr>Microsoft's Visual Studio with Node.js Extension</vt:lpstr>
      <vt:lpstr>Debugging Node.js using Visual Studio with Node Extension</vt:lpstr>
      <vt:lpstr>GitHub's Atom with the Node Debugger Package</vt:lpstr>
      <vt:lpstr>Debugging Node.js using Atom with Node Debugger Package</vt:lpstr>
      <vt:lpstr>JetBrains' WebStorm</vt:lpstr>
      <vt:lpstr>Debugging Node.js using WebStorm</vt:lpstr>
      <vt:lpstr>Creating a Package</vt:lpstr>
      <vt:lpstr>Saving Package Dependencies</vt:lpstr>
      <vt:lpstr>Saving Package Dependencies</vt:lpstr>
      <vt:lpstr>Creating a Package</vt:lpstr>
      <vt:lpstr>Use NPM to run a package</vt:lpstr>
      <vt:lpstr>Use NPM to run a package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Prosise</dc:creator>
  <cp:lastModifiedBy>Jeff Prosise</cp:lastModifiedBy>
  <cp:revision>142</cp:revision>
  <dcterms:created xsi:type="dcterms:W3CDTF">2013-10-23T14:08:21Z</dcterms:created>
  <dcterms:modified xsi:type="dcterms:W3CDTF">2016-08-14T22:14:53Z</dcterms:modified>
</cp:coreProperties>
</file>