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1" r:id="rId3"/>
    <p:sldId id="269" r:id="rId4"/>
    <p:sldId id="257" r:id="rId5"/>
    <p:sldId id="258" r:id="rId6"/>
    <p:sldId id="261" r:id="rId7"/>
    <p:sldId id="272" r:id="rId8"/>
    <p:sldId id="262" r:id="rId9"/>
    <p:sldId id="264" r:id="rId10"/>
    <p:sldId id="273" r:id="rId11"/>
    <p:sldId id="266" r:id="rId12"/>
    <p:sldId id="275" r:id="rId13"/>
    <p:sldId id="265" r:id="rId14"/>
    <p:sldId id="267" r:id="rId15"/>
    <p:sldId id="268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4652" autoAdjust="0"/>
  </p:normalViewPr>
  <p:slideViewPr>
    <p:cSldViewPr snapToGrid="0">
      <p:cViewPr varScale="1">
        <p:scale>
          <a:sx n="52" d="100"/>
          <a:sy n="52" d="100"/>
        </p:scale>
        <p:origin x="12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FD404-DFF4-4113-823A-E86C8DE70023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2E632-B872-41DE-8AB3-30438EF64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8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regular Web Servers like Apache uses OS threads for request handling. That means that every request the server handles will spawn a OS thread and the web server won't release the thread until the request finish.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rgbClr val="F3F3F3"/>
                </a:solidFill>
                <a:latin typeface="helvetica" panose="020B0604020202020204" pitchFamily="34" charset="0"/>
              </a:rPr>
              <a:t>Most of the time OS threads wait till some I/O operation finish:</a:t>
            </a:r>
          </a:p>
          <a:p>
            <a:endParaRPr lang="en-US" dirty="0" smtClean="0"/>
          </a:p>
          <a:p>
            <a:pPr eaLnBrk="1" hangingPunct="1">
              <a:lnSpc>
                <a:spcPct val="95000"/>
              </a:lnSpc>
            </a:pPr>
            <a:r>
              <a:rPr lang="en-US" altLang="en-US" sz="1200" dirty="0" err="1" smtClean="0">
                <a:solidFill>
                  <a:srgbClr val="F3F3F3"/>
                </a:solidFill>
                <a:latin typeface="'courier new'" pitchFamily="34"/>
              </a:rPr>
              <a:t>var</a:t>
            </a:r>
            <a:r>
              <a:rPr lang="en-US" altLang="en-US" sz="1200" dirty="0" smtClean="0">
                <a:solidFill>
                  <a:srgbClr val="F3F3F3"/>
                </a:solidFill>
                <a:latin typeface="'courier new'" pitchFamily="34"/>
              </a:rPr>
              <a:t> result = query("select * from users");</a:t>
            </a:r>
            <a:endParaRPr lang="en-US" altLang="en-US" dirty="0" smtClean="0"/>
          </a:p>
          <a:p>
            <a:pPr eaLnBrk="1" hangingPunct="1">
              <a:lnSpc>
                <a:spcPct val="95000"/>
              </a:lnSpc>
            </a:pPr>
            <a:r>
              <a:rPr lang="en-US" altLang="en-US" sz="1200" dirty="0" smtClean="0">
                <a:solidFill>
                  <a:srgbClr val="F3F3F3"/>
                </a:solidFill>
                <a:latin typeface="'courier new'" pitchFamily="34"/>
              </a:rPr>
              <a:t>for(user in result){</a:t>
            </a: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rgbClr val="F3F3F3"/>
                </a:solidFill>
                <a:latin typeface="'courier new'" pitchFamily="34"/>
              </a:rPr>
              <a:t>    //You get the idea  //</a:t>
            </a:r>
            <a:r>
              <a:rPr lang="en-US" altLang="en-US" sz="1200" baseline="0" dirty="0" smtClean="0">
                <a:solidFill>
                  <a:srgbClr val="F3F3F3"/>
                </a:solidFill>
                <a:latin typeface="'courier new'" pitchFamily="34"/>
              </a:rPr>
              <a:t> </a:t>
            </a:r>
            <a:r>
              <a:rPr lang="en-US" altLang="en-US" sz="1200" dirty="0" smtClean="0">
                <a:solidFill>
                  <a:srgbClr val="F3F3F3"/>
                </a:solidFill>
                <a:latin typeface="helvetica" panose="020B0604020202020204" pitchFamily="34" charset="0"/>
              </a:rPr>
              <a:t>In this case the OS thread just sits and waits the I/O operation returns to resume the flow.</a:t>
            </a:r>
          </a:p>
          <a:p>
            <a:pPr eaLnBrk="1" hangingPunct="1">
              <a:lnSpc>
                <a:spcPct val="95000"/>
              </a:lnSpc>
            </a:pPr>
            <a:endParaRPr lang="en-US" altLang="en-US" dirty="0" smtClean="0"/>
          </a:p>
          <a:p>
            <a:pPr eaLnBrk="1" hangingPunct="1">
              <a:lnSpc>
                <a:spcPct val="95000"/>
              </a:lnSpc>
            </a:pPr>
            <a:r>
              <a:rPr lang="en-US" altLang="en-US" sz="1200" dirty="0" smtClean="0">
                <a:solidFill>
                  <a:srgbClr val="F3F3F3"/>
                </a:solidFill>
                <a:latin typeface="'courier new'" pitchFamily="34"/>
              </a:rPr>
              <a:t>}</a:t>
            </a:r>
          </a:p>
          <a:p>
            <a:pPr eaLnBrk="1" hangingPunct="1">
              <a:lnSpc>
                <a:spcPct val="95000"/>
              </a:lnSpc>
            </a:pPr>
            <a:endParaRPr lang="en-US" altLang="en-US" sz="1200" dirty="0" smtClean="0">
              <a:solidFill>
                <a:srgbClr val="F3F3F3"/>
              </a:solidFill>
              <a:latin typeface="'courier new'" pitchFamily="34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1200" dirty="0" smtClean="0">
                <a:solidFill>
                  <a:srgbClr val="F3F3F3"/>
                </a:solidFill>
                <a:latin typeface="helvetica" panose="020B0604020202020204" pitchFamily="34" charset="0"/>
              </a:rPr>
              <a:t>Every OS thread takes some memory, so regular servers can't handle many simultaneous connections without penalizing the system performance</a:t>
            </a:r>
            <a:endParaRPr lang="en-US" altLang="en-US" sz="1200" dirty="0" smtClean="0">
              <a:solidFill>
                <a:srgbClr val="F3F3F3"/>
              </a:solidFill>
              <a:latin typeface="'courier new'" pitchFamily="34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2E632-B872-41DE-8AB3-30438EF64A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1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1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8188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33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7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78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2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6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9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6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0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9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740DAF-3EC2-47F2-A421-9D0EAC1FF57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8EA854-CD33-4371-AA42-D6E09C62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dev.com/7462/node-js-architecture-single-threaded-event-loop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pmjs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2" y="1287784"/>
            <a:ext cx="7309441" cy="2704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26894" y="6160344"/>
            <a:ext cx="2571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Jeevan Jagadeesh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8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78626"/>
            <a:ext cx="8534400" cy="361526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4212" y="685799"/>
            <a:ext cx="8001000" cy="9559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sync</a:t>
            </a:r>
            <a:r>
              <a:rPr lang="en-US" dirty="0" smtClean="0"/>
              <a:t> </a:t>
            </a:r>
            <a:r>
              <a:rPr lang="en-US" sz="4800" dirty="0"/>
              <a:t>I/O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76285"/>
            <a:ext cx="6837465" cy="391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728150" cy="955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 Package </a:t>
            </a:r>
            <a:r>
              <a:rPr lang="en-US" dirty="0" smtClean="0"/>
              <a:t>manager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139522"/>
            <a:ext cx="10548361" cy="300766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Node.js supports modularity. Each modules can be bundled under a single package.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NPM is used to install, update, uninstall and configure Node JS Platform modules/packages very easily</a:t>
            </a:r>
            <a:r>
              <a:rPr lang="en-US" sz="2500" dirty="0" smtClean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.</a:t>
            </a:r>
            <a:endParaRPr lang="en-US" sz="25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875634" cy="955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third party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228012"/>
            <a:ext cx="10548361" cy="383357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NPM </a:t>
            </a: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Install </a:t>
            </a:r>
          </a:p>
          <a:p>
            <a:r>
              <a:rPr lang="en-US" sz="2800" b="1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		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npm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 install &lt;options&gt; &lt;package unique name&gt;</a:t>
            </a:r>
          </a:p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     </a:t>
            </a:r>
            <a:r>
              <a:rPr lang="en-US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Eg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npm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 install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express --save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55965"/>
          </a:xfrm>
        </p:spPr>
        <p:txBody>
          <a:bodyPr/>
          <a:lstStyle/>
          <a:p>
            <a:r>
              <a:rPr lang="en-US" dirty="0" smtClean="0"/>
              <a:t>Node.js “require”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56064"/>
            <a:ext cx="10548361" cy="4717472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The modules/packages </a:t>
            </a: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available can be imported in .</a:t>
            </a:r>
            <a:r>
              <a:rPr lang="en-US" sz="2500" dirty="0" err="1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js</a:t>
            </a: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 file using “require” function.</a:t>
            </a:r>
          </a:p>
          <a:p>
            <a:endParaRPr lang="en-US" sz="25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Ex – require(“http”);</a:t>
            </a:r>
          </a:p>
          <a:p>
            <a:endParaRPr lang="en-US" sz="25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This helps in loading “http” package in current .</a:t>
            </a:r>
            <a:r>
              <a:rPr lang="en-US" sz="2500" dirty="0" err="1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js</a:t>
            </a: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7997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55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Modules export n import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56064"/>
            <a:ext cx="10548361" cy="471747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A module in node.js can be exported, by which it can be imported in other files.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The “require” function helps in importing modules.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Exporting -</a:t>
            </a:r>
          </a:p>
          <a:p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		</a:t>
            </a:r>
            <a:r>
              <a:rPr lang="en-US" sz="2500" dirty="0" err="1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module.exports</a:t>
            </a: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{&lt;module to be exported&gt;}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Importing –</a:t>
            </a:r>
          </a:p>
          <a:p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		</a:t>
            </a:r>
            <a:r>
              <a:rPr lang="en-US" sz="2500" dirty="0" err="1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var</a:t>
            </a: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 &lt;</a:t>
            </a:r>
            <a:r>
              <a:rPr lang="en-US" sz="2500" dirty="0" err="1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varName</a:t>
            </a: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&gt; = require(&lt;module name&gt;);</a:t>
            </a:r>
          </a:p>
          <a:p>
            <a:endParaRPr lang="en-US" sz="2700" dirty="0" smtClean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endParaRPr lang="en-US" sz="2700" dirty="0" smtClean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endParaRPr lang="en-US" sz="27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55965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56064"/>
            <a:ext cx="10548361" cy="471747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  <a:hlinkClick r:id="rId2"/>
              </a:rPr>
              <a:t>https://nodejs.org/en/</a:t>
            </a:r>
            <a:endParaRPr lang="en-US" sz="25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  <a:hlinkClick r:id="rId3"/>
              </a:rPr>
              <a:t>http://www.journaldev.com/7462/node-js-architecture-single-threaded-event-loop</a:t>
            </a:r>
            <a:endParaRPr lang="en-US" sz="25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  <a:hlinkClick r:id="rId4"/>
              </a:rPr>
              <a:t>https://www.npmjs.com</a:t>
            </a:r>
            <a:endParaRPr lang="en-US" sz="25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endParaRPr lang="en-US" sz="2300" dirty="0" smtClean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56064"/>
            <a:ext cx="10548361" cy="471747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			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1" y="1430593"/>
            <a:ext cx="5663381" cy="37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56064"/>
            <a:ext cx="10548361" cy="4717472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		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03" y="1415845"/>
            <a:ext cx="5309419" cy="349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727" y="285446"/>
            <a:ext cx="8534400" cy="119501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727" y="1687286"/>
            <a:ext cx="8534400" cy="2623457"/>
          </a:xfrm>
        </p:spPr>
        <p:txBody>
          <a:bodyPr/>
          <a:lstStyle/>
          <a:p>
            <a:r>
              <a:rPr lang="en-US" dirty="0"/>
              <a:t>Introduction to Node JS</a:t>
            </a:r>
          </a:p>
          <a:p>
            <a:r>
              <a:rPr lang="en-US" dirty="0"/>
              <a:t>How to </a:t>
            </a:r>
            <a:r>
              <a:rPr lang="en-US" dirty="0" smtClean="0"/>
              <a:t>Install</a:t>
            </a:r>
            <a:endParaRPr lang="en-US" dirty="0"/>
          </a:p>
          <a:p>
            <a:r>
              <a:rPr lang="en-US" dirty="0" smtClean="0"/>
              <a:t>Simple Examples</a:t>
            </a:r>
          </a:p>
          <a:p>
            <a:r>
              <a:rPr lang="en-US" dirty="0" smtClean="0"/>
              <a:t>NPM</a:t>
            </a:r>
          </a:p>
          <a:p>
            <a:r>
              <a:rPr lang="en-US" dirty="0" smtClean="0"/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5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5596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56064"/>
            <a:ext cx="10548361" cy="353290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7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Node.js is a JavaScript runtime built on Chrome's V8 JavaScript engine </a:t>
            </a:r>
            <a:endParaRPr lang="en-US" sz="2700" dirty="0" smtClean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7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Node.js uses an event-driven, non-blocking I/O model that makes it lightweight and </a:t>
            </a:r>
            <a:r>
              <a:rPr lang="en-US" sz="2700" dirty="0" smtClean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efficient</a:t>
            </a:r>
            <a:endParaRPr lang="en-US" sz="27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8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55965"/>
          </a:xfrm>
        </p:spPr>
        <p:txBody>
          <a:bodyPr/>
          <a:lstStyle/>
          <a:p>
            <a:r>
              <a:rPr lang="en-US" dirty="0" smtClean="0"/>
              <a:t>Why 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56064"/>
            <a:ext cx="10548361" cy="471747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  <a:cs typeface="ＭＳ Ｐゴシック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Asynchronous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and Event Driven</a:t>
            </a:r>
            <a:r>
              <a:rPr lang="en-US" sz="32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– </a:t>
            </a:r>
            <a:r>
              <a:rPr lang="en-US" sz="3200" dirty="0"/>
              <a:t>many connections can be handled concurrently</a:t>
            </a:r>
            <a:endParaRPr lang="en-US" sz="3200" dirty="0" smtClean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Lightweight and Very Fast</a:t>
            </a:r>
            <a:endParaRPr lang="en-US" sz="32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55965"/>
          </a:xfrm>
        </p:spPr>
        <p:txBody>
          <a:bodyPr/>
          <a:lstStyle/>
          <a:p>
            <a:r>
              <a:rPr lang="en-US" dirty="0" smtClean="0"/>
              <a:t>Where all 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56064"/>
            <a:ext cx="10548361" cy="471747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I/O bound Applications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Data Streaming Applications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JSON </a:t>
            </a: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APIs based Applications</a:t>
            </a:r>
          </a:p>
          <a:p>
            <a:endParaRPr lang="en-US" sz="25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en-US" sz="2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Note</a:t>
            </a:r>
            <a:r>
              <a:rPr 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-  It is not advisable to use Node.js for CPU intensive applications.</a:t>
            </a:r>
          </a:p>
          <a:p>
            <a:endParaRPr lang="en-US" sz="27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55965"/>
          </a:xfrm>
        </p:spPr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56064"/>
            <a:ext cx="10548361" cy="471747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9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Download </a:t>
            </a:r>
            <a:r>
              <a:rPr lang="en-US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latest nodejs.exe from </a:t>
            </a:r>
            <a:r>
              <a:rPr lang="en-US" sz="29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- </a:t>
            </a:r>
            <a:r>
              <a:rPr lang="en-US" sz="29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  <a:hlinkClick r:id="rId2"/>
              </a:rPr>
              <a:t>https://nodejs.org/en/</a:t>
            </a:r>
            <a:endParaRPr lang="en-US" sz="29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  <a:cs typeface="ＭＳ Ｐゴシック" charset="0"/>
              </a:rPr>
              <a:t>Execute the exe</a:t>
            </a:r>
            <a:endParaRPr lang="en-US" sz="29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en-US" sz="29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		</a:t>
            </a:r>
            <a:endParaRPr lang="en-US" sz="2900" dirty="0" smtClean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endParaRPr lang="en-US" sz="28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endParaRPr lang="en-US" sz="27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3396343"/>
            <a:ext cx="8565017" cy="29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452" y="220132"/>
            <a:ext cx="8534400" cy="1507067"/>
          </a:xfrm>
        </p:spPr>
        <p:txBody>
          <a:bodyPr/>
          <a:lstStyle/>
          <a:p>
            <a:r>
              <a:rPr lang="en-US" dirty="0" smtClean="0"/>
              <a:t>Validate </a:t>
            </a:r>
            <a:r>
              <a:rPr lang="en-US" dirty="0" err="1" smtClean="0"/>
              <a:t>NodeJs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83" y="1727200"/>
            <a:ext cx="8534400" cy="1723572"/>
          </a:xfrm>
        </p:spPr>
        <p:txBody>
          <a:bodyPr/>
          <a:lstStyle/>
          <a:p>
            <a:r>
              <a:rPr lang="en-US" dirty="0" smtClean="0"/>
              <a:t>Command prompt,  node --version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33" y="3179989"/>
            <a:ext cx="38290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55965"/>
          </a:xfrm>
        </p:spPr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739" y="1641764"/>
            <a:ext cx="10548361" cy="4717472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 </a:t>
            </a:r>
            <a:endParaRPr lang="en-US" sz="2700" dirty="0" smtClean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  <a:p>
            <a:endParaRPr lang="en-US" sz="27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0" y="2090583"/>
            <a:ext cx="5962650" cy="27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516195"/>
            <a:ext cx="8001000" cy="88874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56064"/>
            <a:ext cx="10548361" cy="471747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  <a:ea typeface="MS PGothic" panose="020B0600070205080204" pitchFamily="34" charset="-128"/>
                <a:cs typeface="ＭＳ Ｐゴシック" charset="0"/>
              </a:rPr>
              <a:t> </a:t>
            </a:r>
            <a:endParaRPr lang="en-US" sz="2700" dirty="0">
              <a:solidFill>
                <a:schemeClr val="tx1"/>
              </a:solidFill>
              <a:ea typeface="MS PGothic" panose="020B0600070205080204" pitchFamily="34" charset="-128"/>
              <a:cs typeface="ＭＳ Ｐゴシック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1617560"/>
            <a:ext cx="7305675" cy="43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29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317</Words>
  <Application>Microsoft Office PowerPoint</Application>
  <PresentationFormat>Widescreen</PresentationFormat>
  <Paragraphs>69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PGothic</vt:lpstr>
      <vt:lpstr>MS PGothic</vt:lpstr>
      <vt:lpstr>Calibri</vt:lpstr>
      <vt:lpstr>Century Gothic</vt:lpstr>
      <vt:lpstr>'courier new'</vt:lpstr>
      <vt:lpstr>helvetica</vt:lpstr>
      <vt:lpstr>Wingdings</vt:lpstr>
      <vt:lpstr>Wingdings 3</vt:lpstr>
      <vt:lpstr>Slice</vt:lpstr>
      <vt:lpstr>PowerPoint Presentation</vt:lpstr>
      <vt:lpstr>Agenda</vt:lpstr>
      <vt:lpstr>What is node.js</vt:lpstr>
      <vt:lpstr>Why Node.JS</vt:lpstr>
      <vt:lpstr>Where all NODE.js</vt:lpstr>
      <vt:lpstr>How to install NodeJS</vt:lpstr>
      <vt:lpstr>Validate NodeJs installation</vt:lpstr>
      <vt:lpstr>Hello WorLD</vt:lpstr>
      <vt:lpstr>Async I/O</vt:lpstr>
      <vt:lpstr>PowerPoint Presentation</vt:lpstr>
      <vt:lpstr>NODE Package manager (npm)</vt:lpstr>
      <vt:lpstr>Installing third party modules</vt:lpstr>
      <vt:lpstr>Node.js “require”</vt:lpstr>
      <vt:lpstr>Modules export n import</vt:lpstr>
      <vt:lpstr>References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</dc:title>
  <dc:creator>Jagadeesh, Jeevan Kumar</dc:creator>
  <cp:lastModifiedBy>Jagadeesh, Jeevan Kumar</cp:lastModifiedBy>
  <cp:revision>127</cp:revision>
  <dcterms:created xsi:type="dcterms:W3CDTF">2016-07-25T11:57:04Z</dcterms:created>
  <dcterms:modified xsi:type="dcterms:W3CDTF">2017-02-02T11:44:15Z</dcterms:modified>
</cp:coreProperties>
</file>