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090DAEA-D0A6-40A6-9639-02DA4A64361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658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8534F-5C94-4EEC-9353-28BBA287AF2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0DAEA-D0A6-40A6-9639-02DA4A643610}" type="slidenum">
              <a:rPr lang="en-IN" smtClean="0"/>
              <a:t>‹#›</a:t>
            </a:fld>
            <a:endParaRPr lang="en-IN"/>
          </a:p>
        </p:txBody>
      </p:sp>
    </p:spTree>
    <p:extLst>
      <p:ext uri="{BB962C8B-B14F-4D97-AF65-F5344CB8AC3E}">
        <p14:creationId xmlns:p14="http://schemas.microsoft.com/office/powerpoint/2010/main" val="7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DAEA-D0A6-40A6-9639-02DA4A64361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836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DAEA-D0A6-40A6-9639-02DA4A64361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6991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DAEA-D0A6-40A6-9639-02DA4A643610}" type="slidenum">
              <a:rPr lang="en-IN" smtClean="0"/>
              <a:t>‹#›</a:t>
            </a:fld>
            <a:endParaRPr lang="en-IN"/>
          </a:p>
        </p:txBody>
      </p:sp>
    </p:spTree>
    <p:extLst>
      <p:ext uri="{BB962C8B-B14F-4D97-AF65-F5344CB8AC3E}">
        <p14:creationId xmlns:p14="http://schemas.microsoft.com/office/powerpoint/2010/main" val="2922616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DAEA-D0A6-40A6-9639-02DA4A64361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9727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DAEA-D0A6-40A6-9639-02DA4A64361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549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DAEA-D0A6-40A6-9639-02DA4A64361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1419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DAEA-D0A6-40A6-9639-02DA4A64361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34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DAEA-D0A6-40A6-9639-02DA4A643610}" type="slidenum">
              <a:rPr lang="en-IN" smtClean="0"/>
              <a:t>‹#›</a:t>
            </a:fld>
            <a:endParaRPr lang="en-IN"/>
          </a:p>
        </p:txBody>
      </p:sp>
    </p:spTree>
    <p:extLst>
      <p:ext uri="{BB962C8B-B14F-4D97-AF65-F5344CB8AC3E}">
        <p14:creationId xmlns:p14="http://schemas.microsoft.com/office/powerpoint/2010/main" val="188700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8534F-5C94-4EEC-9353-28BBA287AF2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DAEA-D0A6-40A6-9639-02DA4A64361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5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8534F-5C94-4EEC-9353-28BBA287AF2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0DAEA-D0A6-40A6-9639-02DA4A643610}" type="slidenum">
              <a:rPr lang="en-IN" smtClean="0"/>
              <a:t>‹#›</a:t>
            </a:fld>
            <a:endParaRPr lang="en-IN"/>
          </a:p>
        </p:txBody>
      </p:sp>
    </p:spTree>
    <p:extLst>
      <p:ext uri="{BB962C8B-B14F-4D97-AF65-F5344CB8AC3E}">
        <p14:creationId xmlns:p14="http://schemas.microsoft.com/office/powerpoint/2010/main" val="139057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8534F-5C94-4EEC-9353-28BBA287AF2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0DAEA-D0A6-40A6-9639-02DA4A64361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008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58534F-5C94-4EEC-9353-28BBA287AF2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90DAEA-D0A6-40A6-9639-02DA4A64361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269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8534F-5C94-4EEC-9353-28BBA287AF2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90DAEA-D0A6-40A6-9639-02DA4A643610}" type="slidenum">
              <a:rPr lang="en-IN" smtClean="0"/>
              <a:t>‹#›</a:t>
            </a:fld>
            <a:endParaRPr lang="en-IN"/>
          </a:p>
        </p:txBody>
      </p:sp>
    </p:spTree>
    <p:extLst>
      <p:ext uri="{BB962C8B-B14F-4D97-AF65-F5344CB8AC3E}">
        <p14:creationId xmlns:p14="http://schemas.microsoft.com/office/powerpoint/2010/main" val="380504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8534F-5C94-4EEC-9353-28BBA287AF2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0DAEA-D0A6-40A6-9639-02DA4A64361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63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8534F-5C94-4EEC-9353-28BBA287AF2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0DAEA-D0A6-40A6-9639-02DA4A643610}" type="slidenum">
              <a:rPr lang="en-IN" smtClean="0"/>
              <a:t>‹#›</a:t>
            </a:fld>
            <a:endParaRPr lang="en-IN"/>
          </a:p>
        </p:txBody>
      </p:sp>
    </p:spTree>
    <p:extLst>
      <p:ext uri="{BB962C8B-B14F-4D97-AF65-F5344CB8AC3E}">
        <p14:creationId xmlns:p14="http://schemas.microsoft.com/office/powerpoint/2010/main" val="347256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58534F-5C94-4EEC-9353-28BBA287AF23}" type="datetimeFigureOut">
              <a:rPr lang="en-IN" smtClean="0"/>
              <a:t>07-12-2022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90DAEA-D0A6-40A6-9639-02DA4A643610}" type="slidenum">
              <a:rPr lang="en-IN" smtClean="0"/>
              <a:t>‹#›</a:t>
            </a:fld>
            <a:endParaRPr lang="en-IN"/>
          </a:p>
        </p:txBody>
      </p:sp>
    </p:spTree>
    <p:extLst>
      <p:ext uri="{BB962C8B-B14F-4D97-AF65-F5344CB8AC3E}">
        <p14:creationId xmlns:p14="http://schemas.microsoft.com/office/powerpoint/2010/main" val="4085053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13E9-AA20-DD6C-C436-2771BB928675}"/>
              </a:ext>
            </a:extLst>
          </p:cNvPr>
          <p:cNvSpPr>
            <a:spLocks noGrp="1"/>
          </p:cNvSpPr>
          <p:nvPr>
            <p:ph type="ctrTitle"/>
          </p:nvPr>
        </p:nvSpPr>
        <p:spPr/>
        <p:txBody>
          <a:bodyPr/>
          <a:lstStyle/>
          <a:p>
            <a:r>
              <a:rPr lang="en-US" dirty="0"/>
              <a:t>Java Project on ATM</a:t>
            </a:r>
            <a:endParaRPr lang="en-IN" dirty="0"/>
          </a:p>
        </p:txBody>
      </p:sp>
      <p:sp>
        <p:nvSpPr>
          <p:cNvPr id="3" name="Subtitle 2">
            <a:extLst>
              <a:ext uri="{FF2B5EF4-FFF2-40B4-BE49-F238E27FC236}">
                <a16:creationId xmlns:a16="http://schemas.microsoft.com/office/drawing/2014/main" id="{73B5BFBB-DB1C-5CFB-2A48-5E29C77B6156}"/>
              </a:ext>
            </a:extLst>
          </p:cNvPr>
          <p:cNvSpPr>
            <a:spLocks noGrp="1"/>
          </p:cNvSpPr>
          <p:nvPr>
            <p:ph type="subTitle" idx="1"/>
          </p:nvPr>
        </p:nvSpPr>
        <p:spPr/>
        <p:txBody>
          <a:bodyPr>
            <a:normAutofit/>
          </a:bodyPr>
          <a:lstStyle/>
          <a:p>
            <a:r>
              <a:rPr lang="en-US" dirty="0"/>
              <a:t>Done By:</a:t>
            </a:r>
          </a:p>
          <a:p>
            <a:r>
              <a:rPr lang="en-US" dirty="0" err="1"/>
              <a:t>Tarun</a:t>
            </a:r>
            <a:r>
              <a:rPr lang="en-US" dirty="0"/>
              <a:t> Kaushik</a:t>
            </a:r>
          </a:p>
          <a:p>
            <a:endParaRPr lang="en-US" dirty="0"/>
          </a:p>
        </p:txBody>
      </p:sp>
      <p:pic>
        <p:nvPicPr>
          <p:cNvPr id="4" name="Picture 3">
            <a:extLst>
              <a:ext uri="{FF2B5EF4-FFF2-40B4-BE49-F238E27FC236}">
                <a16:creationId xmlns:a16="http://schemas.microsoft.com/office/drawing/2014/main" id="{AFABC60D-4503-C7EE-6A4D-DCA6DEC54A76}"/>
              </a:ext>
            </a:extLst>
          </p:cNvPr>
          <p:cNvPicPr>
            <a:picLocks noChangeAspect="1"/>
          </p:cNvPicPr>
          <p:nvPr/>
        </p:nvPicPr>
        <p:blipFill>
          <a:blip r:embed="rId2"/>
          <a:stretch>
            <a:fillRect/>
          </a:stretch>
        </p:blipFill>
        <p:spPr>
          <a:xfrm>
            <a:off x="2981929" y="3743978"/>
            <a:ext cx="1259498" cy="1320802"/>
          </a:xfrm>
          <a:prstGeom prst="rect">
            <a:avLst/>
          </a:prstGeom>
        </p:spPr>
      </p:pic>
      <p:pic>
        <p:nvPicPr>
          <p:cNvPr id="5" name="Picture 4">
            <a:extLst>
              <a:ext uri="{FF2B5EF4-FFF2-40B4-BE49-F238E27FC236}">
                <a16:creationId xmlns:a16="http://schemas.microsoft.com/office/drawing/2014/main" id="{F3D090D7-826E-7683-9D81-40F570030F67}"/>
              </a:ext>
            </a:extLst>
          </p:cNvPr>
          <p:cNvPicPr>
            <a:picLocks noChangeAspect="1"/>
          </p:cNvPicPr>
          <p:nvPr/>
        </p:nvPicPr>
        <p:blipFill>
          <a:blip r:embed="rId3"/>
          <a:stretch>
            <a:fillRect/>
          </a:stretch>
        </p:blipFill>
        <p:spPr>
          <a:xfrm>
            <a:off x="7950574" y="3743977"/>
            <a:ext cx="1320802" cy="1320802"/>
          </a:xfrm>
          <a:prstGeom prst="rect">
            <a:avLst/>
          </a:prstGeom>
        </p:spPr>
      </p:pic>
    </p:spTree>
    <p:extLst>
      <p:ext uri="{BB962C8B-B14F-4D97-AF65-F5344CB8AC3E}">
        <p14:creationId xmlns:p14="http://schemas.microsoft.com/office/powerpoint/2010/main" val="424558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69C9-225A-0BA6-4F9D-5E3AECE8355E}"/>
              </a:ext>
            </a:extLst>
          </p:cNvPr>
          <p:cNvSpPr>
            <a:spLocks noGrp="1"/>
          </p:cNvSpPr>
          <p:nvPr>
            <p:ph type="title"/>
          </p:nvPr>
        </p:nvSpPr>
        <p:spPr/>
        <p:txBody>
          <a:bodyPr/>
          <a:lstStyle/>
          <a:p>
            <a:r>
              <a:rPr lang="en-US" dirty="0"/>
              <a:t>Java Automated Teller Machine</a:t>
            </a:r>
            <a:endParaRPr lang="en-IN" dirty="0"/>
          </a:p>
        </p:txBody>
      </p:sp>
      <p:sp>
        <p:nvSpPr>
          <p:cNvPr id="3" name="Content Placeholder 2">
            <a:extLst>
              <a:ext uri="{FF2B5EF4-FFF2-40B4-BE49-F238E27FC236}">
                <a16:creationId xmlns:a16="http://schemas.microsoft.com/office/drawing/2014/main" id="{DE61FBF8-AF20-A558-42BB-F93327140860}"/>
              </a:ext>
            </a:extLst>
          </p:cNvPr>
          <p:cNvSpPr>
            <a:spLocks noGrp="1"/>
          </p:cNvSpPr>
          <p:nvPr>
            <p:ph idx="1"/>
          </p:nvPr>
        </p:nvSpPr>
        <p:spPr>
          <a:xfrm>
            <a:off x="3343835" y="2556932"/>
            <a:ext cx="7552762" cy="3318936"/>
          </a:xfrm>
        </p:spPr>
        <p:txBody>
          <a:bodyPr/>
          <a:lstStyle/>
          <a:p>
            <a:r>
              <a:rPr lang="en-US" dirty="0"/>
              <a:t>An automated teller machine (ATM) or cash machine is an electronic telecommunications device that enables customers of financial institutions to perform financial transactions, such as cash withdrawals, deposits, funds transfers, balance inquiries or account information inquiries, at any time and without the need for direct interaction with bank staff.</a:t>
            </a:r>
            <a:endParaRPr lang="en-IN" dirty="0"/>
          </a:p>
        </p:txBody>
      </p:sp>
      <p:pic>
        <p:nvPicPr>
          <p:cNvPr id="4" name="Picture 3">
            <a:extLst>
              <a:ext uri="{FF2B5EF4-FFF2-40B4-BE49-F238E27FC236}">
                <a16:creationId xmlns:a16="http://schemas.microsoft.com/office/drawing/2014/main" id="{BA5293EE-2F28-6298-D468-F0A9BE884191}"/>
              </a:ext>
            </a:extLst>
          </p:cNvPr>
          <p:cNvPicPr>
            <a:picLocks noChangeAspect="1"/>
          </p:cNvPicPr>
          <p:nvPr/>
        </p:nvPicPr>
        <p:blipFill>
          <a:blip r:embed="rId2"/>
          <a:stretch>
            <a:fillRect/>
          </a:stretch>
        </p:blipFill>
        <p:spPr>
          <a:xfrm>
            <a:off x="959224" y="3066956"/>
            <a:ext cx="2298887" cy="2298887"/>
          </a:xfrm>
          <a:prstGeom prst="rect">
            <a:avLst/>
          </a:prstGeom>
        </p:spPr>
      </p:pic>
    </p:spTree>
    <p:extLst>
      <p:ext uri="{BB962C8B-B14F-4D97-AF65-F5344CB8AC3E}">
        <p14:creationId xmlns:p14="http://schemas.microsoft.com/office/powerpoint/2010/main" val="306162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8310-91A2-49B5-EA64-470D46795A47}"/>
              </a:ext>
            </a:extLst>
          </p:cNvPr>
          <p:cNvSpPr>
            <a:spLocks noGrp="1"/>
          </p:cNvSpPr>
          <p:nvPr>
            <p:ph type="title"/>
          </p:nvPr>
        </p:nvSpPr>
        <p:spPr/>
        <p:txBody>
          <a:bodyPr/>
          <a:lstStyle/>
          <a:p>
            <a:r>
              <a:rPr lang="en-US" dirty="0"/>
              <a:t>Imported classes and packages</a:t>
            </a:r>
            <a:endParaRPr lang="en-IN" dirty="0"/>
          </a:p>
        </p:txBody>
      </p:sp>
      <p:sp>
        <p:nvSpPr>
          <p:cNvPr id="3" name="Content Placeholder 2">
            <a:extLst>
              <a:ext uri="{FF2B5EF4-FFF2-40B4-BE49-F238E27FC236}">
                <a16:creationId xmlns:a16="http://schemas.microsoft.com/office/drawing/2014/main" id="{D8D02CFF-F7EE-0C1C-A5E2-276E406162F5}"/>
              </a:ext>
            </a:extLst>
          </p:cNvPr>
          <p:cNvSpPr>
            <a:spLocks noGrp="1"/>
          </p:cNvSpPr>
          <p:nvPr>
            <p:ph idx="1"/>
          </p:nvPr>
        </p:nvSpPr>
        <p:spPr/>
        <p:txBody>
          <a:bodyPr/>
          <a:lstStyle/>
          <a:p>
            <a:r>
              <a:rPr lang="en-IN" dirty="0"/>
              <a:t>import </a:t>
            </a:r>
            <a:r>
              <a:rPr lang="en-IN" dirty="0" err="1"/>
              <a:t>java.util.Scanner</a:t>
            </a:r>
            <a:r>
              <a:rPr lang="en-IN" dirty="0"/>
              <a:t>;</a:t>
            </a:r>
          </a:p>
          <a:p>
            <a:pPr marL="0" indent="0">
              <a:buNone/>
            </a:pPr>
            <a:r>
              <a:rPr lang="en-IN" dirty="0"/>
              <a:t>    </a:t>
            </a:r>
            <a:r>
              <a:rPr lang="en-US" dirty="0"/>
              <a:t>The Scanner class is used to get user input</a:t>
            </a:r>
            <a:endParaRPr lang="en-IN" dirty="0"/>
          </a:p>
          <a:p>
            <a:r>
              <a:rPr lang="en-IN" dirty="0"/>
              <a:t>import </a:t>
            </a:r>
            <a:r>
              <a:rPr lang="en-IN" dirty="0" err="1"/>
              <a:t>java.io.IOException</a:t>
            </a:r>
            <a:r>
              <a:rPr lang="en-IN" dirty="0"/>
              <a:t>;</a:t>
            </a:r>
          </a:p>
          <a:p>
            <a:pPr marL="0" indent="0">
              <a:buNone/>
            </a:pPr>
            <a:r>
              <a:rPr lang="en-IN" dirty="0"/>
              <a:t>    </a:t>
            </a:r>
            <a:r>
              <a:rPr lang="en-US" dirty="0"/>
              <a:t>Check exception that occurs during the compilation time of java program</a:t>
            </a:r>
            <a:endParaRPr lang="en-IN" dirty="0"/>
          </a:p>
          <a:p>
            <a:r>
              <a:rPr lang="en-IN" dirty="0"/>
              <a:t>import </a:t>
            </a:r>
            <a:r>
              <a:rPr lang="en-IN" dirty="0" err="1"/>
              <a:t>java.util.HashMap</a:t>
            </a:r>
            <a:r>
              <a:rPr lang="en-IN" dirty="0"/>
              <a:t>;</a:t>
            </a:r>
          </a:p>
          <a:p>
            <a:pPr marL="0" indent="0">
              <a:buNone/>
            </a:pPr>
            <a:r>
              <a:rPr lang="en-IN" dirty="0"/>
              <a:t>    </a:t>
            </a:r>
            <a:r>
              <a:rPr lang="en-US" dirty="0"/>
              <a:t>Provides the basic implementation of the Map interface of Java</a:t>
            </a:r>
            <a:endParaRPr lang="en-IN" dirty="0"/>
          </a:p>
        </p:txBody>
      </p:sp>
    </p:spTree>
    <p:extLst>
      <p:ext uri="{BB962C8B-B14F-4D97-AF65-F5344CB8AC3E}">
        <p14:creationId xmlns:p14="http://schemas.microsoft.com/office/powerpoint/2010/main" val="49855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8EA8-AD99-9405-09B2-1E3247E90BE3}"/>
              </a:ext>
            </a:extLst>
          </p:cNvPr>
          <p:cNvSpPr>
            <a:spLocks noGrp="1"/>
          </p:cNvSpPr>
          <p:nvPr>
            <p:ph type="title"/>
          </p:nvPr>
        </p:nvSpPr>
        <p:spPr/>
        <p:txBody>
          <a:bodyPr/>
          <a:lstStyle/>
          <a:p>
            <a:r>
              <a:rPr lang="en-US" dirty="0"/>
              <a:t>Inheritance in Java</a:t>
            </a:r>
            <a:endParaRPr lang="en-IN" dirty="0"/>
          </a:p>
        </p:txBody>
      </p:sp>
      <p:sp>
        <p:nvSpPr>
          <p:cNvPr id="3" name="Content Placeholder 2">
            <a:extLst>
              <a:ext uri="{FF2B5EF4-FFF2-40B4-BE49-F238E27FC236}">
                <a16:creationId xmlns:a16="http://schemas.microsoft.com/office/drawing/2014/main" id="{7C9DA16C-8080-F635-67F1-1153262A0C9A}"/>
              </a:ext>
            </a:extLst>
          </p:cNvPr>
          <p:cNvSpPr>
            <a:spLocks noGrp="1"/>
          </p:cNvSpPr>
          <p:nvPr>
            <p:ph idx="1"/>
          </p:nvPr>
        </p:nvSpPr>
        <p:spPr/>
        <p:txBody>
          <a:bodyPr/>
          <a:lstStyle/>
          <a:p>
            <a:pPr algn="just"/>
            <a:r>
              <a:rPr lang="en-US" b="1" i="0" dirty="0">
                <a:solidFill>
                  <a:srgbClr val="333333"/>
                </a:solidFill>
                <a:effectLst/>
                <a:latin typeface="inter-bold"/>
              </a:rPr>
              <a:t>Inheritance in Java</a:t>
            </a:r>
            <a:r>
              <a:rPr lang="en-US" b="0" i="0" dirty="0">
                <a:solidFill>
                  <a:srgbClr val="333333"/>
                </a:solidFill>
                <a:effectLst/>
                <a:latin typeface="inter-regular"/>
              </a:rPr>
              <a:t> is a mechanism in which one object acquires all the properties and behaviors of a parent object. It is an important part of OOPs(Object Oriented programming system).</a:t>
            </a:r>
          </a:p>
          <a:p>
            <a:pPr algn="just"/>
            <a:r>
              <a:rPr lang="en-US" b="0" i="0" dirty="0">
                <a:solidFill>
                  <a:srgbClr val="333333"/>
                </a:solidFill>
                <a:effectLst/>
                <a:latin typeface="inter-regular"/>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endParaRPr lang="en-IN" dirty="0"/>
          </a:p>
        </p:txBody>
      </p:sp>
    </p:spTree>
    <p:extLst>
      <p:ext uri="{BB962C8B-B14F-4D97-AF65-F5344CB8AC3E}">
        <p14:creationId xmlns:p14="http://schemas.microsoft.com/office/powerpoint/2010/main" val="220110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E53D-9B1C-91CC-CA0D-8E20A36C8E27}"/>
              </a:ext>
            </a:extLst>
          </p:cNvPr>
          <p:cNvSpPr>
            <a:spLocks noGrp="1"/>
          </p:cNvSpPr>
          <p:nvPr>
            <p:ph type="title"/>
          </p:nvPr>
        </p:nvSpPr>
        <p:spPr/>
        <p:txBody>
          <a:bodyPr>
            <a:normAutofit fontScale="90000"/>
          </a:bodyPr>
          <a:lstStyle/>
          <a:p>
            <a:r>
              <a:rPr lang="en-IN" b="0" i="0" dirty="0">
                <a:solidFill>
                  <a:srgbClr val="610B38"/>
                </a:solidFill>
                <a:effectLst/>
                <a:latin typeface="erdana"/>
              </a:rPr>
              <a:t>Java try block</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37ED94E-A85D-E5A3-A22C-4BE2534086C6}"/>
              </a:ext>
            </a:extLst>
          </p:cNvPr>
          <p:cNvSpPr>
            <a:spLocks noGrp="1"/>
          </p:cNvSpPr>
          <p:nvPr>
            <p:ph idx="1"/>
          </p:nvPr>
        </p:nvSpPr>
        <p:spPr/>
        <p:txBody>
          <a:bodyPr/>
          <a:lstStyle/>
          <a:p>
            <a:pPr algn="just"/>
            <a:r>
              <a:rPr lang="en-US" b="0" i="0" dirty="0">
                <a:solidFill>
                  <a:srgbClr val="333333"/>
                </a:solidFill>
                <a:effectLst/>
                <a:latin typeface="inter-regular"/>
              </a:rPr>
              <a:t>Java </a:t>
            </a:r>
            <a:r>
              <a:rPr lang="en-US" b="1" i="0" dirty="0">
                <a:solidFill>
                  <a:srgbClr val="333333"/>
                </a:solidFill>
                <a:effectLst/>
                <a:latin typeface="inter-bold"/>
              </a:rPr>
              <a:t>try</a:t>
            </a:r>
            <a:r>
              <a:rPr lang="en-US" b="0" i="0" dirty="0">
                <a:solidFill>
                  <a:srgbClr val="333333"/>
                </a:solidFill>
                <a:effectLst/>
                <a:latin typeface="inter-regular"/>
              </a:rPr>
              <a:t> block is used to enclose the code that might throw an exception. It must be used within the method.</a:t>
            </a:r>
          </a:p>
          <a:p>
            <a:pPr algn="just"/>
            <a:r>
              <a:rPr lang="en-US" b="0" i="0" dirty="0">
                <a:solidFill>
                  <a:srgbClr val="333333"/>
                </a:solidFill>
                <a:effectLst/>
                <a:latin typeface="inter-regular"/>
              </a:rPr>
              <a:t>If an exception occurs at the particular statement in the try block, the rest of the block code will not execute. So, it is recommended not to keep the code in try block that will not throw an exception.</a:t>
            </a:r>
          </a:p>
          <a:p>
            <a:endParaRPr lang="en-IN" dirty="0"/>
          </a:p>
        </p:txBody>
      </p:sp>
    </p:spTree>
    <p:extLst>
      <p:ext uri="{BB962C8B-B14F-4D97-AF65-F5344CB8AC3E}">
        <p14:creationId xmlns:p14="http://schemas.microsoft.com/office/powerpoint/2010/main" val="427801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482B-AA14-FFE8-FDC6-E20F83094007}"/>
              </a:ext>
            </a:extLst>
          </p:cNvPr>
          <p:cNvSpPr>
            <a:spLocks noGrp="1"/>
          </p:cNvSpPr>
          <p:nvPr>
            <p:ph type="title"/>
          </p:nvPr>
        </p:nvSpPr>
        <p:spPr/>
        <p:txBody>
          <a:bodyPr>
            <a:normAutofit fontScale="90000"/>
          </a:bodyPr>
          <a:lstStyle/>
          <a:p>
            <a:r>
              <a:rPr lang="en-IN" b="0" i="0" dirty="0">
                <a:solidFill>
                  <a:srgbClr val="610B38"/>
                </a:solidFill>
                <a:effectLst/>
                <a:latin typeface="erdana"/>
              </a:rPr>
              <a:t>Java catch block</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741BB5C-5724-E4A6-AF47-F661372EE43B}"/>
              </a:ext>
            </a:extLst>
          </p:cNvPr>
          <p:cNvSpPr>
            <a:spLocks noGrp="1"/>
          </p:cNvSpPr>
          <p:nvPr>
            <p:ph idx="1"/>
          </p:nvPr>
        </p:nvSpPr>
        <p:spPr/>
        <p:txBody>
          <a:bodyPr/>
          <a:lstStyle/>
          <a:p>
            <a:pPr algn="just"/>
            <a:r>
              <a:rPr lang="en-US" b="0" i="0" dirty="0">
                <a:solidFill>
                  <a:srgbClr val="333333"/>
                </a:solidFill>
                <a:effectLst/>
                <a:latin typeface="inter-regular"/>
              </a:rPr>
              <a:t>Java catch block is used to handle the Exception by declaring the type of exception within the parameter. The declared exception must be the parent class exception or the generated exception type. However, the good approach is to declare the generated type of exception.</a:t>
            </a:r>
          </a:p>
          <a:p>
            <a:pPr algn="just"/>
            <a:r>
              <a:rPr lang="en-US" b="0" i="0" dirty="0">
                <a:solidFill>
                  <a:srgbClr val="333333"/>
                </a:solidFill>
                <a:effectLst/>
                <a:latin typeface="inter-regular"/>
              </a:rPr>
              <a:t>The catch block must be used after the try block only. You can use multiple catch block with a single try block.</a:t>
            </a:r>
          </a:p>
          <a:p>
            <a:endParaRPr lang="en-IN" dirty="0"/>
          </a:p>
        </p:txBody>
      </p:sp>
    </p:spTree>
    <p:extLst>
      <p:ext uri="{BB962C8B-B14F-4D97-AF65-F5344CB8AC3E}">
        <p14:creationId xmlns:p14="http://schemas.microsoft.com/office/powerpoint/2010/main" val="286503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586D-040A-488C-5476-EE7CED4ED205}"/>
              </a:ext>
            </a:extLst>
          </p:cNvPr>
          <p:cNvSpPr>
            <a:spLocks noGrp="1"/>
          </p:cNvSpPr>
          <p:nvPr>
            <p:ph type="title"/>
          </p:nvPr>
        </p:nvSpPr>
        <p:spPr/>
        <p:txBody>
          <a:bodyPr/>
          <a:lstStyle/>
          <a:p>
            <a:r>
              <a:rPr lang="en-US" dirty="0"/>
              <a:t>HashMap</a:t>
            </a:r>
            <a:endParaRPr lang="en-IN" dirty="0"/>
          </a:p>
        </p:txBody>
      </p:sp>
      <p:sp>
        <p:nvSpPr>
          <p:cNvPr id="3" name="Content Placeholder 2">
            <a:extLst>
              <a:ext uri="{FF2B5EF4-FFF2-40B4-BE49-F238E27FC236}">
                <a16:creationId xmlns:a16="http://schemas.microsoft.com/office/drawing/2014/main" id="{7701C70F-07F0-AA2B-41CD-CD5693127DF3}"/>
              </a:ext>
            </a:extLst>
          </p:cNvPr>
          <p:cNvSpPr>
            <a:spLocks noGrp="1"/>
          </p:cNvSpPr>
          <p:nvPr>
            <p:ph idx="1"/>
          </p:nvPr>
        </p:nvSpPr>
        <p:spPr/>
        <p:txBody>
          <a:bodyPr/>
          <a:lstStyle/>
          <a:p>
            <a:r>
              <a:rPr lang="en-US" b="0" i="0" dirty="0">
                <a:solidFill>
                  <a:srgbClr val="333333"/>
                </a:solidFill>
                <a:effectLst/>
                <a:latin typeface="inter-regular"/>
              </a:rPr>
              <a:t>Java </a:t>
            </a:r>
            <a:r>
              <a:rPr lang="en-US" b="1" i="0" dirty="0">
                <a:solidFill>
                  <a:srgbClr val="333333"/>
                </a:solidFill>
                <a:effectLst/>
                <a:latin typeface="inter-bold"/>
              </a:rPr>
              <a:t>HashMap</a:t>
            </a:r>
            <a:r>
              <a:rPr lang="en-US" b="0" i="0" dirty="0">
                <a:solidFill>
                  <a:srgbClr val="333333"/>
                </a:solidFill>
                <a:effectLst/>
                <a:latin typeface="inter-regular"/>
              </a:rPr>
              <a:t> class implements the Map interface which allows us </a:t>
            </a:r>
            <a:r>
              <a:rPr lang="en-US" b="0" i="1" dirty="0">
                <a:solidFill>
                  <a:srgbClr val="333333"/>
                </a:solidFill>
                <a:effectLst/>
                <a:latin typeface="inter-regular"/>
              </a:rPr>
              <a:t>to store key and value pair</a:t>
            </a:r>
            <a:r>
              <a:rPr lang="en-US" b="0" i="0" dirty="0">
                <a:solidFill>
                  <a:srgbClr val="333333"/>
                </a:solidFill>
                <a:effectLst/>
                <a:latin typeface="inter-regular"/>
              </a:rPr>
              <a:t>, where keys should be unique. If you try to insert the duplicate key, it will replace the element of the corresponding key. It is easy to perform operations using the key index like </a:t>
            </a:r>
            <a:r>
              <a:rPr lang="en-US" b="0" i="0" dirty="0" err="1">
                <a:solidFill>
                  <a:srgbClr val="333333"/>
                </a:solidFill>
                <a:effectLst/>
                <a:latin typeface="inter-regular"/>
              </a:rPr>
              <a:t>updation</a:t>
            </a:r>
            <a:r>
              <a:rPr lang="en-US" b="0" i="0" dirty="0">
                <a:solidFill>
                  <a:srgbClr val="333333"/>
                </a:solidFill>
                <a:effectLst/>
                <a:latin typeface="inter-regular"/>
              </a:rPr>
              <a:t>, deletion, etc. HashMap class is found in the </a:t>
            </a:r>
            <a:r>
              <a:rPr lang="en-US" b="0" i="0" dirty="0" err="1">
                <a:solidFill>
                  <a:srgbClr val="333333"/>
                </a:solidFill>
                <a:effectLst/>
                <a:latin typeface="inter-regular"/>
              </a:rPr>
              <a:t>java.util</a:t>
            </a:r>
            <a:r>
              <a:rPr lang="en-US" b="0" i="0" dirty="0">
                <a:solidFill>
                  <a:srgbClr val="333333"/>
                </a:solidFill>
                <a:effectLst/>
                <a:latin typeface="inter-regular"/>
              </a:rPr>
              <a:t> package.</a:t>
            </a:r>
            <a:endParaRPr lang="en-IN" dirty="0"/>
          </a:p>
        </p:txBody>
      </p:sp>
    </p:spTree>
    <p:extLst>
      <p:ext uri="{BB962C8B-B14F-4D97-AF65-F5344CB8AC3E}">
        <p14:creationId xmlns:p14="http://schemas.microsoft.com/office/powerpoint/2010/main" val="28286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86D9-EAC0-5EFA-F349-F5995C36C7A4}"/>
              </a:ext>
            </a:extLst>
          </p:cNvPr>
          <p:cNvSpPr>
            <a:spLocks noGrp="1"/>
          </p:cNvSpPr>
          <p:nvPr>
            <p:ph type="title"/>
          </p:nvPr>
        </p:nvSpPr>
        <p:spPr/>
        <p:txBody>
          <a:bodyPr/>
          <a:lstStyle/>
          <a:p>
            <a:r>
              <a:rPr lang="en-US" dirty="0"/>
              <a:t>Access the project on GitHub</a:t>
            </a:r>
            <a:endParaRPr lang="en-IN" dirty="0"/>
          </a:p>
        </p:txBody>
      </p:sp>
      <p:sp>
        <p:nvSpPr>
          <p:cNvPr id="3" name="Content Placeholder 2">
            <a:extLst>
              <a:ext uri="{FF2B5EF4-FFF2-40B4-BE49-F238E27FC236}">
                <a16:creationId xmlns:a16="http://schemas.microsoft.com/office/drawing/2014/main" id="{94C813D9-3F46-33AD-723D-0CE5BA72AD5B}"/>
              </a:ext>
            </a:extLst>
          </p:cNvPr>
          <p:cNvSpPr>
            <a:spLocks noGrp="1"/>
          </p:cNvSpPr>
          <p:nvPr>
            <p:ph idx="1"/>
          </p:nvPr>
        </p:nvSpPr>
        <p:spPr/>
        <p:txBody>
          <a:bodyPr/>
          <a:lstStyle/>
          <a:p>
            <a:r>
              <a:rPr lang="en-IN"/>
              <a:t>https://github.com/kaushiktarun05/ATM_machine_java</a:t>
            </a:r>
            <a:endParaRPr lang="en-IN" dirty="0"/>
          </a:p>
        </p:txBody>
      </p:sp>
    </p:spTree>
    <p:extLst>
      <p:ext uri="{BB962C8B-B14F-4D97-AF65-F5344CB8AC3E}">
        <p14:creationId xmlns:p14="http://schemas.microsoft.com/office/powerpoint/2010/main" val="357843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90C2-1F83-9F2E-B7BB-CED80393ABDB}"/>
              </a:ext>
            </a:extLst>
          </p:cNvPr>
          <p:cNvSpPr>
            <a:spLocks noGrp="1"/>
          </p:cNvSpPr>
          <p:nvPr>
            <p:ph type="title"/>
          </p:nvPr>
        </p:nvSpPr>
        <p:spPr>
          <a:xfrm>
            <a:off x="1295402" y="982132"/>
            <a:ext cx="9601196" cy="4620809"/>
          </a:xfrm>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A9FC00CE-FE43-CD85-9959-8202DBEB4974}"/>
              </a:ext>
            </a:extLst>
          </p:cNvPr>
          <p:cNvSpPr>
            <a:spLocks noGrp="1"/>
          </p:cNvSpPr>
          <p:nvPr>
            <p:ph idx="1"/>
          </p:nvPr>
        </p:nvSpPr>
        <p:spPr>
          <a:xfrm flipV="1">
            <a:off x="10228729" y="5875867"/>
            <a:ext cx="667868" cy="695261"/>
          </a:xfrm>
        </p:spPr>
        <p:txBody>
          <a:bodyPr/>
          <a:lstStyle/>
          <a:p>
            <a:endParaRPr lang="en-IN" dirty="0"/>
          </a:p>
        </p:txBody>
      </p:sp>
    </p:spTree>
    <p:extLst>
      <p:ext uri="{BB962C8B-B14F-4D97-AF65-F5344CB8AC3E}">
        <p14:creationId xmlns:p14="http://schemas.microsoft.com/office/powerpoint/2010/main" val="35778520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TotalTime>
  <Words>456</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erdana</vt:lpstr>
      <vt:lpstr>Garamond</vt:lpstr>
      <vt:lpstr>inter-bold</vt:lpstr>
      <vt:lpstr>inter-regular</vt:lpstr>
      <vt:lpstr>Organic</vt:lpstr>
      <vt:lpstr>Java Project on ATM</vt:lpstr>
      <vt:lpstr>Java Automated Teller Machine</vt:lpstr>
      <vt:lpstr>Imported classes and packages</vt:lpstr>
      <vt:lpstr>Inheritance in Java</vt:lpstr>
      <vt:lpstr>Java try block </vt:lpstr>
      <vt:lpstr>Java catch block </vt:lpstr>
      <vt:lpstr>HashMap</vt:lpstr>
      <vt:lpstr>Access the project on GitHub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Project on ATM</dc:title>
  <dc:creator>TARUN KAUSHIK</dc:creator>
  <cp:lastModifiedBy>TARUN KAUSHIK</cp:lastModifiedBy>
  <cp:revision>2</cp:revision>
  <dcterms:created xsi:type="dcterms:W3CDTF">2022-10-30T16:33:00Z</dcterms:created>
  <dcterms:modified xsi:type="dcterms:W3CDTF">2022-12-07T07:01:59Z</dcterms:modified>
</cp:coreProperties>
</file>