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91" r:id="rId3"/>
    <p:sldId id="285" r:id="rId4"/>
    <p:sldId id="289" r:id="rId5"/>
    <p:sldId id="276" r:id="rId6"/>
    <p:sldId id="292" r:id="rId7"/>
    <p:sldId id="29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8401" y="4145282"/>
            <a:ext cx="4687338"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8" y="6057150"/>
            <a:ext cx="5500158"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2" name="Title 1"/>
          <p:cNvSpPr>
            <a:spLocks noGrp="1"/>
          </p:cNvSpPr>
          <p:nvPr>
            <p:ph type="ctrTitle"/>
          </p:nvPr>
        </p:nvSpPr>
        <p:spPr>
          <a:xfrm>
            <a:off x="1625600" y="584201"/>
            <a:ext cx="8737600"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600" y="2616200"/>
            <a:ext cx="8737600"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12/4/2018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74949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8965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84200"/>
            <a:ext cx="2743200"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9200" y="584200"/>
            <a:ext cx="7416800"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0939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50546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8401" y="4145282"/>
            <a:ext cx="4687338"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601" y="2209802"/>
            <a:ext cx="8940800"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600" y="4951267"/>
            <a:ext cx="7071361"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73100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92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24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59183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9200"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92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8336"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24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12/4/2018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2290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12/4/2018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81567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12/4/2018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02104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6400" y="584200"/>
            <a:ext cx="6096001"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3057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6400" y="584200"/>
            <a:ext cx="6096001"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09524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4" y="-3174"/>
            <a:ext cx="820207"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Placeholder 1"/>
          <p:cNvSpPr>
            <a:spLocks noGrp="1"/>
          </p:cNvSpPr>
          <p:nvPr>
            <p:ph type="title"/>
          </p:nvPr>
        </p:nvSpPr>
        <p:spPr>
          <a:xfrm>
            <a:off x="1219201" y="274637"/>
            <a:ext cx="10363200"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9201" y="1701797"/>
            <a:ext cx="10363200"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9200" y="6356353"/>
            <a:ext cx="22352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12/4/2018</a:t>
            </a:fld>
            <a:endParaRPr/>
          </a:p>
        </p:txBody>
      </p:sp>
      <p:sp>
        <p:nvSpPr>
          <p:cNvPr id="5" name="Footer Placeholder 4"/>
          <p:cNvSpPr>
            <a:spLocks noGrp="1"/>
          </p:cNvSpPr>
          <p:nvPr>
            <p:ph type="ftr" sz="quarter" idx="3"/>
          </p:nvPr>
        </p:nvSpPr>
        <p:spPr>
          <a:xfrm>
            <a:off x="3454401" y="6356353"/>
            <a:ext cx="52832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6401" y="6356353"/>
            <a:ext cx="10160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5582343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472" y="228600"/>
            <a:ext cx="2284729" cy="660400"/>
          </a:xfrm>
        </p:spPr>
        <p:txBody>
          <a:bodyPr/>
          <a:lstStyle/>
          <a:p>
            <a:r>
              <a:rPr lang="en-US" dirty="0"/>
              <a:t>Project 2</a:t>
            </a:r>
          </a:p>
        </p:txBody>
      </p:sp>
      <p:sp>
        <p:nvSpPr>
          <p:cNvPr id="14" name="Content Placeholder 13"/>
          <p:cNvSpPr>
            <a:spLocks noGrp="1"/>
          </p:cNvSpPr>
          <p:nvPr>
            <p:ph idx="1"/>
          </p:nvPr>
        </p:nvSpPr>
        <p:spPr>
          <a:xfrm>
            <a:off x="1220472" y="1143000"/>
            <a:ext cx="10209529" cy="685800"/>
          </a:xfrm>
        </p:spPr>
        <p:txBody>
          <a:bodyPr>
            <a:normAutofit/>
          </a:bodyPr>
          <a:lstStyle/>
          <a:p>
            <a:r>
              <a:rPr lang="en-US" dirty="0"/>
              <a:t>Design of a small scale autonomous boat for ocean conservation</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5833" t="6666" r="5833" b="15556"/>
          <a:stretch/>
        </p:blipFill>
        <p:spPr>
          <a:xfrm>
            <a:off x="3048000" y="2082800"/>
            <a:ext cx="5867400" cy="4369340"/>
          </a:xfrm>
          <a:prstGeom prst="rect">
            <a:avLst/>
          </a:prstGeom>
        </p:spPr>
      </p:pic>
    </p:spTree>
    <p:extLst>
      <p:ext uri="{BB962C8B-B14F-4D97-AF65-F5344CB8AC3E}">
        <p14:creationId xmlns:p14="http://schemas.microsoft.com/office/powerpoint/2010/main" val="256443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914401"/>
            <a:ext cx="10437972" cy="5249669"/>
          </a:xfrm>
        </p:spPr>
        <p:txBody>
          <a:bodyPr>
            <a:normAutofit fontScale="92500" lnSpcReduction="20000"/>
          </a:bodyPr>
          <a:lstStyle/>
          <a:p>
            <a:pPr marL="0" lvl="0" indent="0">
              <a:buNone/>
            </a:pPr>
            <a:r>
              <a:rPr lang="en-US" b="1" dirty="0"/>
              <a:t>Material Selection:</a:t>
            </a:r>
            <a:endParaRPr lang="en-US" dirty="0"/>
          </a:p>
          <a:p>
            <a:pPr lvl="0"/>
            <a:r>
              <a:rPr lang="en-US" dirty="0"/>
              <a:t>The criteria to select the material was that it is water proof and could be cut and formed into required shapes. We used corrugated plastic sheet, thermocol and foam board to make boats.</a:t>
            </a:r>
          </a:p>
          <a:p>
            <a:pPr lvl="0"/>
            <a:endParaRPr lang="en-US" dirty="0"/>
          </a:p>
          <a:p>
            <a:pPr marL="0" lvl="0" indent="0">
              <a:buNone/>
            </a:pPr>
            <a:r>
              <a:rPr lang="en-US" b="1" dirty="0"/>
              <a:t>Boat Design:</a:t>
            </a:r>
            <a:endParaRPr lang="en-US" dirty="0"/>
          </a:p>
          <a:p>
            <a:pPr lvl="0"/>
            <a:r>
              <a:rPr lang="en-US" dirty="0"/>
              <a:t>Initially to decide the size of the boat, we determined a rough layout displaying the placement of the various components.  </a:t>
            </a:r>
          </a:p>
          <a:p>
            <a:pPr lvl="0"/>
            <a:r>
              <a:rPr lang="en-US" dirty="0"/>
              <a:t>We decided to design the hull in a curved manner (initial) in order to reduce the drag, improve stability in wavy waters &amp; improve the steering characteristics of the boat.</a:t>
            </a:r>
          </a:p>
          <a:p>
            <a:pPr lvl="0"/>
            <a:r>
              <a:rPr lang="en-US" dirty="0"/>
              <a:t>The foam were cut according to initial drawings &amp; then attached together using a glue gun to form the physical shape of the boat</a:t>
            </a:r>
          </a:p>
        </p:txBody>
      </p:sp>
      <p:sp>
        <p:nvSpPr>
          <p:cNvPr id="4" name="TextBox 3"/>
          <p:cNvSpPr txBox="1"/>
          <p:nvPr/>
        </p:nvSpPr>
        <p:spPr>
          <a:xfrm>
            <a:off x="1066801" y="304800"/>
            <a:ext cx="6772623" cy="523220"/>
          </a:xfrm>
          <a:prstGeom prst="rect">
            <a:avLst/>
          </a:prstGeom>
          <a:noFill/>
        </p:spPr>
        <p:txBody>
          <a:bodyPr wrap="none" rtlCol="0">
            <a:spAutoFit/>
          </a:bodyPr>
          <a:lstStyle/>
          <a:p>
            <a:r>
              <a:rPr lang="en-US" sz="2800" b="1" dirty="0"/>
              <a:t>Design of the Boat Body &amp; Hardware Setup: </a:t>
            </a:r>
            <a:endParaRPr lang="en-US" sz="2800" dirty="0"/>
          </a:p>
        </p:txBody>
      </p:sp>
    </p:spTree>
    <p:extLst>
      <p:ext uri="{BB962C8B-B14F-4D97-AF65-F5344CB8AC3E}">
        <p14:creationId xmlns:p14="http://schemas.microsoft.com/office/powerpoint/2010/main" val="202809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Implementation of an Autonomous Boat</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8333" t="13333" r="5834" b="25555"/>
          <a:stretch/>
        </p:blipFill>
        <p:spPr>
          <a:xfrm>
            <a:off x="5392576" y="2475922"/>
            <a:ext cx="6635636" cy="3543301"/>
          </a:xfrm>
          <a:prstGeom prst="rect">
            <a:avLst/>
          </a:prstGeom>
        </p:spPr>
      </p:pic>
      <p:sp>
        <p:nvSpPr>
          <p:cNvPr id="6" name="Title 1">
            <a:extLst>
              <a:ext uri="{FF2B5EF4-FFF2-40B4-BE49-F238E27FC236}">
                <a16:creationId xmlns:a16="http://schemas.microsoft.com/office/drawing/2014/main" id="{5E691085-A456-4706-9076-8F48D9422413}"/>
              </a:ext>
            </a:extLst>
          </p:cNvPr>
          <p:cNvSpPr txBox="1">
            <a:spLocks/>
          </p:cNvSpPr>
          <p:nvPr/>
        </p:nvSpPr>
        <p:spPr>
          <a:xfrm>
            <a:off x="1219201" y="1757779"/>
            <a:ext cx="3920970" cy="523536"/>
          </a:xfrm>
          <a:prstGeom prst="rect">
            <a:avLst/>
          </a:prstGeom>
        </p:spPr>
        <p:txBody>
          <a:bodyPr vert="horz" lIns="121899" tIns="60949" rIns="121899" bIns="60949" rtlCol="0" anchor="b">
            <a:normAutofit fontScale="925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t>1</a:t>
            </a:r>
            <a:r>
              <a:rPr lang="en-US" baseline="30000" dirty="0"/>
              <a:t>st</a:t>
            </a:r>
            <a:r>
              <a:rPr lang="en-US" dirty="0"/>
              <a:t> Iteration</a:t>
            </a:r>
          </a:p>
        </p:txBody>
      </p:sp>
      <p:sp>
        <p:nvSpPr>
          <p:cNvPr id="7" name="Title 1">
            <a:extLst>
              <a:ext uri="{FF2B5EF4-FFF2-40B4-BE49-F238E27FC236}">
                <a16:creationId xmlns:a16="http://schemas.microsoft.com/office/drawing/2014/main" id="{D634ED6B-82E8-4BD0-A900-65BC881A4116}"/>
              </a:ext>
            </a:extLst>
          </p:cNvPr>
          <p:cNvSpPr txBox="1">
            <a:spLocks/>
          </p:cNvSpPr>
          <p:nvPr/>
        </p:nvSpPr>
        <p:spPr>
          <a:xfrm>
            <a:off x="6858001" y="1757779"/>
            <a:ext cx="3920970" cy="523536"/>
          </a:xfrm>
          <a:prstGeom prst="rect">
            <a:avLst/>
          </a:prstGeom>
        </p:spPr>
        <p:txBody>
          <a:bodyPr vert="horz" lIns="121899" tIns="60949" rIns="121899" bIns="60949" rtlCol="0" anchor="b">
            <a:normAutofit fontScale="925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t>2nd Iteration</a:t>
            </a:r>
          </a:p>
        </p:txBody>
      </p:sp>
      <p:pic>
        <p:nvPicPr>
          <p:cNvPr id="11" name="Picture 10">
            <a:extLst>
              <a:ext uri="{FF2B5EF4-FFF2-40B4-BE49-F238E27FC236}">
                <a16:creationId xmlns:a16="http://schemas.microsoft.com/office/drawing/2014/main" id="{1B585B2A-AB8E-4BA5-964A-645A4B9BF38D}"/>
              </a:ext>
            </a:extLst>
          </p:cNvPr>
          <p:cNvPicPr>
            <a:picLocks noChangeAspect="1"/>
          </p:cNvPicPr>
          <p:nvPr/>
        </p:nvPicPr>
        <p:blipFill rotWithShape="1">
          <a:blip r:embed="rId3">
            <a:extLst>
              <a:ext uri="{28A0092B-C50C-407E-A947-70E740481C1C}">
                <a14:useLocalDpi xmlns:a14="http://schemas.microsoft.com/office/drawing/2010/main" val="0"/>
              </a:ext>
            </a:extLst>
          </a:blip>
          <a:srcRect t="37800" b="40453"/>
          <a:stretch/>
        </p:blipFill>
        <p:spPr>
          <a:xfrm>
            <a:off x="936449" y="2838119"/>
            <a:ext cx="4456127" cy="2818906"/>
          </a:xfrm>
          <a:prstGeom prst="rect">
            <a:avLst/>
          </a:prstGeom>
        </p:spPr>
      </p:pic>
    </p:spTree>
    <p:extLst>
      <p:ext uri="{BB962C8B-B14F-4D97-AF65-F5344CB8AC3E}">
        <p14:creationId xmlns:p14="http://schemas.microsoft.com/office/powerpoint/2010/main" val="139089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653" t="5480" r="3196" b="19177"/>
          <a:stretch/>
        </p:blipFill>
        <p:spPr>
          <a:xfrm>
            <a:off x="6019800" y="1029810"/>
            <a:ext cx="5791200" cy="5489025"/>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9445" t="14584" r="33334" b="18750"/>
          <a:stretch/>
        </p:blipFill>
        <p:spPr>
          <a:xfrm rot="16200000">
            <a:off x="1601788" y="3961290"/>
            <a:ext cx="1295400" cy="2438400"/>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17407" t="35555" r="10000" b="26667"/>
          <a:stretch/>
        </p:blipFill>
        <p:spPr>
          <a:xfrm>
            <a:off x="1030288" y="1029810"/>
            <a:ext cx="3733800" cy="2590800"/>
          </a:xfrm>
          <a:prstGeom prst="rect">
            <a:avLst/>
          </a:prstGeom>
        </p:spPr>
      </p:pic>
      <p:sp>
        <p:nvSpPr>
          <p:cNvPr id="9" name="TextBox 8"/>
          <p:cNvSpPr txBox="1"/>
          <p:nvPr/>
        </p:nvSpPr>
        <p:spPr>
          <a:xfrm>
            <a:off x="3825775" y="4532790"/>
            <a:ext cx="2133600" cy="1815882"/>
          </a:xfrm>
          <a:prstGeom prst="rect">
            <a:avLst/>
          </a:prstGeom>
          <a:noFill/>
        </p:spPr>
        <p:txBody>
          <a:bodyPr wrap="square" rtlCol="0">
            <a:spAutoFit/>
          </a:bodyPr>
          <a:lstStyle/>
          <a:p>
            <a:r>
              <a:rPr lang="en-US" sz="2800" dirty="0"/>
              <a:t>Bad Luck to have a boat without a name</a:t>
            </a:r>
          </a:p>
        </p:txBody>
      </p:sp>
      <p:sp>
        <p:nvSpPr>
          <p:cNvPr id="7" name="Title 1">
            <a:extLst>
              <a:ext uri="{FF2B5EF4-FFF2-40B4-BE49-F238E27FC236}">
                <a16:creationId xmlns:a16="http://schemas.microsoft.com/office/drawing/2014/main" id="{E34A028A-7727-4730-A899-7E7BA09E46F8}"/>
              </a:ext>
            </a:extLst>
          </p:cNvPr>
          <p:cNvSpPr txBox="1">
            <a:spLocks/>
          </p:cNvSpPr>
          <p:nvPr/>
        </p:nvSpPr>
        <p:spPr>
          <a:xfrm>
            <a:off x="3562906" y="248422"/>
            <a:ext cx="3920970" cy="523536"/>
          </a:xfrm>
          <a:prstGeom prst="rect">
            <a:avLst/>
          </a:prstGeom>
        </p:spPr>
        <p:txBody>
          <a:bodyPr vert="horz" lIns="121899" tIns="60949" rIns="121899" bIns="60949" rtlCol="0" anchor="b">
            <a:normAutofit fontScale="775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t>3</a:t>
            </a:r>
            <a:r>
              <a:rPr lang="en-US" baseline="30000" dirty="0"/>
              <a:t>rd</a:t>
            </a:r>
            <a:r>
              <a:rPr lang="en-US" dirty="0"/>
              <a:t> Iteration – Final Boat</a:t>
            </a:r>
          </a:p>
        </p:txBody>
      </p:sp>
      <p:sp>
        <p:nvSpPr>
          <p:cNvPr id="10" name="Title 1">
            <a:extLst>
              <a:ext uri="{FF2B5EF4-FFF2-40B4-BE49-F238E27FC236}">
                <a16:creationId xmlns:a16="http://schemas.microsoft.com/office/drawing/2014/main" id="{48A41676-1319-42E1-8E2D-00ABE9324680}"/>
              </a:ext>
            </a:extLst>
          </p:cNvPr>
          <p:cNvSpPr txBox="1">
            <a:spLocks/>
          </p:cNvSpPr>
          <p:nvPr/>
        </p:nvSpPr>
        <p:spPr>
          <a:xfrm>
            <a:off x="971605" y="3616694"/>
            <a:ext cx="3920970" cy="523536"/>
          </a:xfrm>
          <a:prstGeom prst="rect">
            <a:avLst/>
          </a:prstGeom>
        </p:spPr>
        <p:txBody>
          <a:bodyPr vert="horz" lIns="121899" tIns="60949" rIns="121899" bIns="60949" rtlCol="0" anchor="b">
            <a:normAutofit fontScale="625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t>3D printed mounts for sensors</a:t>
            </a:r>
          </a:p>
        </p:txBody>
      </p:sp>
    </p:spTree>
    <p:extLst>
      <p:ext uri="{BB962C8B-B14F-4D97-AF65-F5344CB8AC3E}">
        <p14:creationId xmlns:p14="http://schemas.microsoft.com/office/powerpoint/2010/main" val="269385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Resources</a:t>
            </a:r>
          </a:p>
        </p:txBody>
      </p:sp>
      <p:pic>
        <p:nvPicPr>
          <p:cNvPr id="4" name="Shape 110" descr="Image result for breadboard wires"/>
          <p:cNvPicPr preferRelativeResize="0"/>
          <p:nvPr/>
        </p:nvPicPr>
        <p:blipFill rotWithShape="1">
          <a:blip r:embed="rId2">
            <a:alphaModFix/>
          </a:blip>
          <a:srcRect/>
          <a:stretch/>
        </p:blipFill>
        <p:spPr>
          <a:xfrm>
            <a:off x="7772400" y="1498600"/>
            <a:ext cx="1530500" cy="1617011"/>
          </a:xfrm>
          <a:prstGeom prst="rect">
            <a:avLst/>
          </a:prstGeom>
          <a:noFill/>
          <a:ln>
            <a:noFill/>
          </a:ln>
        </p:spPr>
      </p:pic>
      <p:pic>
        <p:nvPicPr>
          <p:cNvPr id="5" name="Shape 112"/>
          <p:cNvPicPr preferRelativeResize="0"/>
          <p:nvPr/>
        </p:nvPicPr>
        <p:blipFill>
          <a:blip r:embed="rId3">
            <a:alphaModFix/>
          </a:blip>
          <a:stretch>
            <a:fillRect/>
          </a:stretch>
        </p:blipFill>
        <p:spPr>
          <a:xfrm>
            <a:off x="9530726" y="1498600"/>
            <a:ext cx="1697825" cy="1617012"/>
          </a:xfrm>
          <a:prstGeom prst="rect">
            <a:avLst/>
          </a:prstGeom>
          <a:noFill/>
          <a:ln>
            <a:noFill/>
          </a:ln>
        </p:spPr>
      </p:pic>
      <p:pic>
        <p:nvPicPr>
          <p:cNvPr id="6" name="Shape 107" descr="Image result for arduino"/>
          <p:cNvPicPr preferRelativeResize="0"/>
          <p:nvPr/>
        </p:nvPicPr>
        <p:blipFill rotWithShape="1">
          <a:blip r:embed="rId4">
            <a:alphaModFix/>
          </a:blip>
          <a:srcRect/>
          <a:stretch/>
        </p:blipFill>
        <p:spPr>
          <a:xfrm>
            <a:off x="1210644" y="1474911"/>
            <a:ext cx="2295327" cy="1722680"/>
          </a:xfrm>
          <a:prstGeom prst="rect">
            <a:avLst/>
          </a:prstGeom>
          <a:noFill/>
          <a:ln>
            <a:noFill/>
          </a:ln>
        </p:spPr>
      </p:pic>
      <p:pic>
        <p:nvPicPr>
          <p:cNvPr id="7" name="Shape 108" descr="Image result for ultrasonic sensor"/>
          <p:cNvPicPr preferRelativeResize="0"/>
          <p:nvPr/>
        </p:nvPicPr>
        <p:blipFill rotWithShape="1">
          <a:blip r:embed="rId5">
            <a:alphaModFix/>
          </a:blip>
          <a:srcRect t="16652" b="17120"/>
          <a:stretch/>
        </p:blipFill>
        <p:spPr>
          <a:xfrm>
            <a:off x="3774473" y="1474911"/>
            <a:ext cx="2130175" cy="1697785"/>
          </a:xfrm>
          <a:prstGeom prst="rect">
            <a:avLst/>
          </a:prstGeom>
          <a:noFill/>
          <a:ln>
            <a:noFill/>
          </a:ln>
        </p:spPr>
      </p:pic>
      <p:pic>
        <p:nvPicPr>
          <p:cNvPr id="8" name="Shape 109" descr="Image result for breadboard"/>
          <p:cNvPicPr preferRelativeResize="0"/>
          <p:nvPr/>
        </p:nvPicPr>
        <p:blipFill rotWithShape="1">
          <a:blip r:embed="rId6">
            <a:alphaModFix/>
          </a:blip>
          <a:srcRect/>
          <a:stretch/>
        </p:blipFill>
        <p:spPr>
          <a:xfrm>
            <a:off x="6041048" y="1498600"/>
            <a:ext cx="1530514" cy="1617011"/>
          </a:xfrm>
          <a:prstGeom prst="rect">
            <a:avLst/>
          </a:prstGeom>
          <a:noFill/>
          <a:ln>
            <a:noFill/>
          </a:ln>
        </p:spPr>
      </p:pic>
      <p:sp>
        <p:nvSpPr>
          <p:cNvPr id="9" name="Title 1">
            <a:extLst>
              <a:ext uri="{FF2B5EF4-FFF2-40B4-BE49-F238E27FC236}">
                <a16:creationId xmlns:a16="http://schemas.microsoft.com/office/drawing/2014/main" id="{D30B50FA-5754-45DC-9F0C-23C9B1BF00C4}"/>
              </a:ext>
            </a:extLst>
          </p:cNvPr>
          <p:cNvSpPr txBox="1">
            <a:spLocks/>
          </p:cNvSpPr>
          <p:nvPr/>
        </p:nvSpPr>
        <p:spPr>
          <a:xfrm>
            <a:off x="2389962" y="3742390"/>
            <a:ext cx="6912938" cy="1617010"/>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dirty="0"/>
              <a:t>ADD motor control and motor kit</a:t>
            </a:r>
          </a:p>
        </p:txBody>
      </p:sp>
    </p:spTree>
    <p:extLst>
      <p:ext uri="{BB962C8B-B14F-4D97-AF65-F5344CB8AC3E}">
        <p14:creationId xmlns:p14="http://schemas.microsoft.com/office/powerpoint/2010/main" val="65401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781A-D0FC-41F5-AE4C-F1F2A4F2E9AA}"/>
              </a:ext>
            </a:extLst>
          </p:cNvPr>
          <p:cNvSpPr>
            <a:spLocks noGrp="1"/>
          </p:cNvSpPr>
          <p:nvPr>
            <p:ph type="title"/>
          </p:nvPr>
        </p:nvSpPr>
        <p:spPr/>
        <p:txBody>
          <a:bodyPr/>
          <a:lstStyle/>
          <a:p>
            <a:r>
              <a:rPr lang="en-US" dirty="0"/>
              <a:t>Boat control</a:t>
            </a:r>
          </a:p>
        </p:txBody>
      </p:sp>
      <p:sp>
        <p:nvSpPr>
          <p:cNvPr id="3" name="Content Placeholder 2">
            <a:extLst>
              <a:ext uri="{FF2B5EF4-FFF2-40B4-BE49-F238E27FC236}">
                <a16:creationId xmlns:a16="http://schemas.microsoft.com/office/drawing/2014/main" id="{63FFB7F6-F5C6-49A6-92CD-3827973E320B}"/>
              </a:ext>
            </a:extLst>
          </p:cNvPr>
          <p:cNvSpPr>
            <a:spLocks noGrp="1"/>
          </p:cNvSpPr>
          <p:nvPr>
            <p:ph idx="1"/>
          </p:nvPr>
        </p:nvSpPr>
        <p:spPr/>
        <p:txBody>
          <a:bodyPr/>
          <a:lstStyle/>
          <a:p>
            <a:r>
              <a:rPr lang="en-US" dirty="0"/>
              <a:t>The first step was to identify the motor speed bias.</a:t>
            </a:r>
          </a:p>
          <a:p>
            <a:r>
              <a:rPr lang="en-US" dirty="0"/>
              <a:t>Then a code was developed with simple logic for the boat to complete the course.</a:t>
            </a:r>
          </a:p>
          <a:p>
            <a:r>
              <a:rPr lang="en-US" dirty="0"/>
              <a:t>The code was optimized to obtain the required motor speed at different conditions.</a:t>
            </a:r>
          </a:p>
          <a:p>
            <a:r>
              <a:rPr lang="en-US" dirty="0"/>
              <a:t>This code was used as base then to integrate PID.</a:t>
            </a:r>
          </a:p>
          <a:p>
            <a:r>
              <a:rPr lang="en-US" dirty="0"/>
              <a:t>The </a:t>
            </a:r>
            <a:r>
              <a:rPr lang="en-US" dirty="0" err="1"/>
              <a:t>set_boat_move</a:t>
            </a:r>
            <a:r>
              <a:rPr lang="en-US" dirty="0"/>
              <a:t> function could not be used due to difference in motor speeds. The </a:t>
            </a:r>
            <a:r>
              <a:rPr lang="en-US" dirty="0" err="1"/>
              <a:t>set_motor_speed</a:t>
            </a:r>
            <a:r>
              <a:rPr lang="en-US" dirty="0"/>
              <a:t> function had to be used.</a:t>
            </a:r>
          </a:p>
        </p:txBody>
      </p:sp>
    </p:spTree>
    <p:extLst>
      <p:ext uri="{BB962C8B-B14F-4D97-AF65-F5344CB8AC3E}">
        <p14:creationId xmlns:p14="http://schemas.microsoft.com/office/powerpoint/2010/main" val="262059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09B0-A32C-4BDF-B199-E199A02D5D6A}"/>
              </a:ext>
            </a:extLst>
          </p:cNvPr>
          <p:cNvSpPr>
            <a:spLocks noGrp="1"/>
          </p:cNvSpPr>
          <p:nvPr>
            <p:ph type="title"/>
          </p:nvPr>
        </p:nvSpPr>
        <p:spPr/>
        <p:txBody>
          <a:bodyPr/>
          <a:lstStyle/>
          <a:p>
            <a:r>
              <a:rPr lang="en-US" dirty="0"/>
              <a:t>Tuning and Integration of PID</a:t>
            </a:r>
          </a:p>
        </p:txBody>
      </p:sp>
      <p:sp>
        <p:nvSpPr>
          <p:cNvPr id="3" name="Content Placeholder 2">
            <a:extLst>
              <a:ext uri="{FF2B5EF4-FFF2-40B4-BE49-F238E27FC236}">
                <a16:creationId xmlns:a16="http://schemas.microsoft.com/office/drawing/2014/main" id="{2772B8CE-7764-42A0-BEB7-65E77880F242}"/>
              </a:ext>
            </a:extLst>
          </p:cNvPr>
          <p:cNvSpPr>
            <a:spLocks noGrp="1"/>
          </p:cNvSpPr>
          <p:nvPr>
            <p:ph idx="1"/>
          </p:nvPr>
        </p:nvSpPr>
        <p:spPr>
          <a:xfrm>
            <a:off x="1219201" y="1701797"/>
            <a:ext cx="7010399" cy="4462272"/>
          </a:xfrm>
        </p:spPr>
        <p:txBody>
          <a:bodyPr>
            <a:normAutofit fontScale="77500" lnSpcReduction="20000"/>
          </a:bodyPr>
          <a:lstStyle/>
          <a:p>
            <a:r>
              <a:rPr lang="en-US" dirty="0"/>
              <a:t>The PID controller tuning was done by following the method of manual tuning:</a:t>
            </a:r>
          </a:p>
          <a:p>
            <a:r>
              <a:rPr lang="en-US" dirty="0"/>
              <a:t>The value of </a:t>
            </a:r>
            <a:r>
              <a:rPr lang="en-US" dirty="0" err="1"/>
              <a:t>Kp</a:t>
            </a:r>
            <a:r>
              <a:rPr lang="en-US" dirty="0"/>
              <a:t> was set so that a constant oscillating error is obtained </a:t>
            </a:r>
          </a:p>
          <a:p>
            <a:r>
              <a:rPr lang="en-US" dirty="0"/>
              <a:t>Ki was increased to eliminate the error </a:t>
            </a:r>
          </a:p>
          <a:p>
            <a:r>
              <a:rPr lang="en-US" dirty="0" err="1"/>
              <a:t>kd</a:t>
            </a:r>
            <a:r>
              <a:rPr lang="en-US" dirty="0"/>
              <a:t> was set to eliminate the oscillations </a:t>
            </a:r>
          </a:p>
          <a:p>
            <a:r>
              <a:rPr lang="en-US" dirty="0"/>
              <a:t>After tuning the PID for both sensors the PID function was called into the code to propel and navigate the boat. </a:t>
            </a:r>
          </a:p>
          <a:p>
            <a:r>
              <a:rPr lang="en-US" dirty="0"/>
              <a:t>The error function was defined using input from the ultrasonic sensors.</a:t>
            </a:r>
          </a:p>
          <a:p>
            <a:r>
              <a:rPr lang="en-US" dirty="0"/>
              <a:t>Also, during tuning the use of serial plotter and monitor (comparing it with required values) and then running the boat in water saved us a lot of time. </a:t>
            </a:r>
          </a:p>
          <a:p>
            <a:endParaRPr lang="en-US" dirty="0"/>
          </a:p>
        </p:txBody>
      </p:sp>
    </p:spTree>
    <p:extLst>
      <p:ext uri="{BB962C8B-B14F-4D97-AF65-F5344CB8AC3E}">
        <p14:creationId xmlns:p14="http://schemas.microsoft.com/office/powerpoint/2010/main" val="313461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docProps/app.xml><?xml version="1.0" encoding="utf-8"?>
<Properties xmlns="http://schemas.openxmlformats.org/officeDocument/2006/extended-properties" xmlns:vt="http://schemas.openxmlformats.org/officeDocument/2006/docPropsVTypes">
  <TotalTime>120</TotalTime>
  <Words>378</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Tech 16x9</vt:lpstr>
      <vt:lpstr>Project 2</vt:lpstr>
      <vt:lpstr>PowerPoint Presentation</vt:lpstr>
      <vt:lpstr>Preliminary Implementation of an Autonomous Boat</vt:lpstr>
      <vt:lpstr>PowerPoint Presentation</vt:lpstr>
      <vt:lpstr>Hardware and Resources</vt:lpstr>
      <vt:lpstr>Boat control</vt:lpstr>
      <vt:lpstr>Tuning and Integration of PID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Sanket Milind Bachuwar</dc:creator>
  <cp:lastModifiedBy>Sanket Milind Bachuwar</cp:lastModifiedBy>
  <cp:revision>12</cp:revision>
  <dcterms:created xsi:type="dcterms:W3CDTF">2018-12-04T22:41:59Z</dcterms:created>
  <dcterms:modified xsi:type="dcterms:W3CDTF">2018-12-05T02:55:42Z</dcterms:modified>
</cp:coreProperties>
</file>