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302" r:id="rId6"/>
    <p:sldId id="276" r:id="rId7"/>
    <p:sldId id="267" r:id="rId8"/>
    <p:sldId id="262" r:id="rId9"/>
    <p:sldId id="25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38" y="381000"/>
            <a:ext cx="8610600" cy="83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AuE 835: Automotive Electronics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87538" y="1600200"/>
            <a:ext cx="6221836" cy="88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1: AUTONOMOUS VEHICLE</a:t>
            </a:r>
          </a:p>
          <a:p>
            <a:r>
              <a:rPr lang="en-US" dirty="0" smtClean="0"/>
              <a:t>Project 2: </a:t>
            </a:r>
            <a:r>
              <a:rPr lang="en-US" dirty="0"/>
              <a:t>AUTONOMOUS </a:t>
            </a:r>
            <a:r>
              <a:rPr lang="en-US" dirty="0" smtClean="0"/>
              <a:t>BOAT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5812" y="3421559"/>
            <a:ext cx="2971800" cy="2514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800" dirty="0" smtClean="0"/>
              <a:t>Akil Patheria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Kaushik Tilve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Sanket Bachuwar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Yong He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687538" y="3421559"/>
            <a:ext cx="25145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812" y="19812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Distance Sensing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Control of Autonomous Vehicle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Control of Autonomous Boat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Differences and Challenges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25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1853124"/>
            <a:ext cx="10360501" cy="584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and Resources</a:t>
            </a:r>
            <a:endParaRPr lang="en-US" sz="2800" dirty="0"/>
          </a:p>
        </p:txBody>
      </p:sp>
      <p:pic>
        <p:nvPicPr>
          <p:cNvPr id="4" name="Shape 110" descr="Image result for breadboard wire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7012" y="2932623"/>
            <a:ext cx="1600200" cy="13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0887" y="2932623"/>
            <a:ext cx="1395125" cy="134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7" descr="Image result for ardui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212" y="2932623"/>
            <a:ext cx="2133600" cy="14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8" descr="Image result for ultrasonic sensor"/>
          <p:cNvPicPr preferRelativeResize="0"/>
          <p:nvPr/>
        </p:nvPicPr>
        <p:blipFill rotWithShape="1">
          <a:blip r:embed="rId5">
            <a:alphaModFix/>
          </a:blip>
          <a:srcRect t="16652" b="17120"/>
          <a:stretch/>
        </p:blipFill>
        <p:spPr>
          <a:xfrm>
            <a:off x="3475850" y="2932623"/>
            <a:ext cx="2130175" cy="141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9" descr="Image result for breadboar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3122" y="2932623"/>
            <a:ext cx="1711537" cy="13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70012" y="5105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Prototyping board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6012" y="510539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  <a:br>
              <a:rPr lang="en-US" dirty="0" smtClean="0"/>
            </a:br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60" y="510539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Solderless</a:t>
            </a:r>
            <a:br>
              <a:rPr lang="en-US" dirty="0" smtClean="0"/>
            </a:br>
            <a:r>
              <a:rPr lang="en-US" dirty="0" smtClean="0"/>
              <a:t>Breadboard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7012" y="5029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Jumper</a:t>
            </a:r>
            <a:br>
              <a:rPr lang="en-US" dirty="0" smtClean="0"/>
            </a:br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75812" y="5029199"/>
            <a:ext cx="1906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</a:t>
            </a:r>
            <a:br>
              <a:rPr lang="en-US" dirty="0" smtClean="0"/>
            </a:b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9012" y="804115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COMMON TOOLS: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0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304800"/>
            <a:ext cx="4265929" cy="736600"/>
          </a:xfrm>
        </p:spPr>
        <p:txBody>
          <a:bodyPr/>
          <a:lstStyle/>
          <a:p>
            <a:r>
              <a:rPr lang="en-US" dirty="0" smtClean="0"/>
              <a:t>1.1 </a:t>
            </a:r>
            <a:r>
              <a:rPr lang="en-US" dirty="0" smtClean="0"/>
              <a:t>Distance Sensing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r="4286"/>
          <a:stretch/>
        </p:blipFill>
        <p:spPr>
          <a:xfrm>
            <a:off x="7615494" y="304800"/>
            <a:ext cx="4041518" cy="2895600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1065211" y="1219200"/>
            <a:ext cx="6324601" cy="51816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1371283" y="1295400"/>
            <a:ext cx="6399529" cy="472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lvl="0" indent="0">
              <a:lnSpc>
                <a:spcPct val="115000"/>
              </a:lnSpc>
              <a:spcBef>
                <a:spcPts val="480"/>
              </a:spcBef>
              <a:buClr>
                <a:srgbClr val="FF6600"/>
              </a:buClr>
              <a:buNone/>
            </a:pPr>
            <a:r>
              <a:rPr lang="en-GB" sz="2400" b="1" dirty="0" smtClean="0">
                <a:ea typeface="Calibri"/>
                <a:cs typeface="Calibri"/>
                <a:sym typeface="Calibri"/>
              </a:rPr>
              <a:t>Aim: Obtain accurate distances using</a:t>
            </a:r>
            <a:br>
              <a:rPr lang="en-GB" sz="2400" b="1" dirty="0" smtClean="0">
                <a:ea typeface="Calibri"/>
                <a:cs typeface="Calibri"/>
                <a:sym typeface="Calibri"/>
              </a:rPr>
            </a:br>
            <a:r>
              <a:rPr lang="en-GB" sz="2400" b="1" dirty="0" smtClean="0">
                <a:ea typeface="Calibri"/>
                <a:cs typeface="Calibri"/>
                <a:sym typeface="Calibri"/>
              </a:rPr>
              <a:t>	• Proper calibration function</a:t>
            </a:r>
          </a:p>
          <a:p>
            <a:pPr marL="25400" lvl="0" indent="0">
              <a:lnSpc>
                <a:spcPct val="115000"/>
              </a:lnSpc>
              <a:spcBef>
                <a:spcPts val="480"/>
              </a:spcBef>
              <a:buClr>
                <a:srgbClr val="FF6600"/>
              </a:buClr>
              <a:buNone/>
            </a:pPr>
            <a:r>
              <a:rPr lang="en-GB" sz="2400" b="1" dirty="0">
                <a:ea typeface="Calibri"/>
                <a:cs typeface="Calibri"/>
                <a:sym typeface="Calibri"/>
              </a:rPr>
              <a:t>	</a:t>
            </a:r>
            <a:r>
              <a:rPr lang="en-GB" sz="2400" b="1" dirty="0" smtClean="0">
                <a:ea typeface="Calibri"/>
                <a:cs typeface="Calibri"/>
                <a:sym typeface="Calibri"/>
              </a:rPr>
              <a:t>• Filtering Algorithm</a:t>
            </a:r>
            <a:endParaRPr lang="en-GB" sz="2400" b="1" dirty="0" smtClean="0">
              <a:ea typeface="Calibri"/>
              <a:cs typeface="Calibri"/>
              <a:sym typeface="Calibri"/>
            </a:endParaRPr>
          </a:p>
          <a:p>
            <a:pPr marL="25400" lvl="0" indent="0">
              <a:lnSpc>
                <a:spcPct val="115000"/>
              </a:lnSpc>
              <a:spcBef>
                <a:spcPts val="480"/>
              </a:spcBef>
              <a:buClr>
                <a:srgbClr val="FF6600"/>
              </a:buClr>
              <a:buNone/>
            </a:pPr>
            <a:endParaRPr lang="en-GB" sz="2400" b="1" dirty="0">
              <a:ea typeface="Calibri"/>
              <a:cs typeface="Calibri"/>
              <a:sym typeface="Calibri"/>
            </a:endParaRPr>
          </a:p>
          <a:p>
            <a:pPr marL="0" lvl="0" indent="0" algn="just">
              <a:lnSpc>
                <a:spcPct val="115000"/>
              </a:lnSpc>
              <a:spcBef>
                <a:spcPts val="480"/>
              </a:spcBef>
              <a:buNone/>
            </a:pPr>
            <a:endParaRPr lang="en-GB" sz="2400" b="1" dirty="0"/>
          </a:p>
          <a:p>
            <a:pPr marL="342900" lvl="0" indent="-461432">
              <a:spcBef>
                <a:spcPts val="320"/>
              </a:spcBef>
              <a:buClr>
                <a:schemeClr val="dk1"/>
              </a:buClr>
              <a:buSzPct val="77777"/>
              <a:buNone/>
            </a:pPr>
            <a:endParaRPr lang="en-GB" sz="2400" b="1" dirty="0" smtClean="0">
              <a:solidFill>
                <a:srgbClr val="FF6600"/>
              </a:solidFill>
              <a:ea typeface="Calibri"/>
              <a:cs typeface="Calibri"/>
              <a:sym typeface="Calibri"/>
            </a:endParaRPr>
          </a:p>
          <a:p>
            <a:pPr marL="342900" lvl="0" indent="-461432">
              <a:spcBef>
                <a:spcPts val="320"/>
              </a:spcBef>
              <a:buClr>
                <a:schemeClr val="dk1"/>
              </a:buClr>
              <a:buSzPct val="77777"/>
              <a:buNone/>
            </a:pPr>
            <a:r>
              <a:rPr lang="en-GB" sz="2400" b="1" dirty="0" smtClean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Principle: HC-SR04 calculates time, not distance!</a:t>
            </a:r>
            <a:endParaRPr lang="en-GB" sz="2400" b="1" dirty="0">
              <a:solidFill>
                <a:srgbClr val="FF660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62" y="4864100"/>
            <a:ext cx="7867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3812" y="228600"/>
            <a:ext cx="3733800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Calibration Method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93812" y="1041400"/>
            <a:ext cx="10895013" cy="1070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17500" algn="just">
              <a:lnSpc>
                <a:spcPct val="115000"/>
              </a:lnSpc>
              <a:spcAft>
                <a:spcPts val="100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b="1" dirty="0"/>
              <a:t>The filtered data was calibrated using piecewise </a:t>
            </a:r>
            <a:r>
              <a:rPr lang="en-US" b="1" dirty="0" smtClean="0"/>
              <a:t>fitting for discrete range brackets</a:t>
            </a:r>
            <a:endParaRPr lang="en-US" b="1" dirty="0" smtClean="0"/>
          </a:p>
          <a:p>
            <a:pPr marL="342900" lvl="0" indent="-317500" algn="just">
              <a:lnSpc>
                <a:spcPct val="115000"/>
              </a:lnSpc>
              <a:spcAft>
                <a:spcPts val="1000"/>
              </a:spcAft>
              <a:buClr>
                <a:srgbClr val="FF6600"/>
              </a:buClr>
              <a:buSzPct val="100000"/>
              <a:buFont typeface="Calibri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linear </a:t>
            </a:r>
            <a:r>
              <a:rPr lang="en-US" b="1" dirty="0" smtClean="0"/>
              <a:t>curve</a:t>
            </a:r>
            <a:r>
              <a:rPr lang="en-US" b="1" dirty="0" smtClean="0"/>
              <a:t> </a:t>
            </a:r>
            <a:r>
              <a:rPr lang="en-US" b="1" dirty="0"/>
              <a:t>was of the form  “Y = a*X + b</a:t>
            </a:r>
            <a:r>
              <a:rPr lang="en-US" b="1" dirty="0" smtClean="0"/>
              <a:t>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286000"/>
            <a:ext cx="7209489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2286000"/>
            <a:ext cx="26028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812" y="381000"/>
            <a:ext cx="518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Filtered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295401"/>
            <a:ext cx="6960094" cy="373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8612" y="5638800"/>
            <a:ext cx="685800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1598612" y="6082961"/>
            <a:ext cx="685800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2436812" y="558382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36812" y="602798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Filtered Output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1306287"/>
            <a:ext cx="3336768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460</TotalTime>
  <Words>84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AuE 835: Automotive Electronics</vt:lpstr>
      <vt:lpstr>CONTENTS</vt:lpstr>
      <vt:lpstr>Hardware and Resources</vt:lpstr>
      <vt:lpstr>1.1 Distance Sensing</vt:lpstr>
      <vt:lpstr>Calibration Method</vt:lpstr>
      <vt:lpstr>Filtered Data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AuE 835: Automotive Electronics</dc:title>
  <dc:creator>Akil Patheria</dc:creator>
  <cp:lastModifiedBy>Kaushik Tilve</cp:lastModifiedBy>
  <cp:revision>22</cp:revision>
  <dcterms:created xsi:type="dcterms:W3CDTF">2018-12-04T00:58:37Z</dcterms:created>
  <dcterms:modified xsi:type="dcterms:W3CDTF">2018-12-04T22:39:57Z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