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1"/>
  </p:sldMasterIdLst>
  <p:notesMasterIdLst>
    <p:notesMasterId r:id="rId40"/>
  </p:notesMasterIdLst>
  <p:handoutMasterIdLst>
    <p:handoutMasterId r:id="rId41"/>
  </p:handoutMasterIdLst>
  <p:sldIdLst>
    <p:sldId id="330" r:id="rId2"/>
    <p:sldId id="257" r:id="rId3"/>
    <p:sldId id="258" r:id="rId4"/>
    <p:sldId id="259" r:id="rId5"/>
    <p:sldId id="260" r:id="rId6"/>
    <p:sldId id="305" r:id="rId7"/>
    <p:sldId id="264" r:id="rId8"/>
    <p:sldId id="266" r:id="rId9"/>
    <p:sldId id="267" r:id="rId10"/>
    <p:sldId id="268" r:id="rId11"/>
    <p:sldId id="269" r:id="rId12"/>
    <p:sldId id="297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300" r:id="rId35"/>
    <p:sldId id="293" r:id="rId36"/>
    <p:sldId id="294" r:id="rId37"/>
    <p:sldId id="295" r:id="rId38"/>
    <p:sldId id="296" r:id="rId39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BA5434-79EC-0E47-94A4-45E81B42F3A5}">
          <p14:sldIdLst>
            <p14:sldId id="330"/>
            <p14:sldId id="257"/>
          </p14:sldIdLst>
        </p14:section>
        <p14:section name="Executing programs" id="{16F5DD33-FB8B-D549-A0A7-B753FF15DD65}">
          <p14:sldIdLst>
            <p14:sldId id="258"/>
            <p14:sldId id="259"/>
            <p14:sldId id="260"/>
            <p14:sldId id="305"/>
            <p14:sldId id="264"/>
            <p14:sldId id="266"/>
            <p14:sldId id="267"/>
            <p14:sldId id="268"/>
            <p14:sldId id="269"/>
          </p14:sldIdLst>
        </p14:section>
        <p14:section name="Walk through the program" id="{9ED86D3F-CCE1-6646-A47A-A7C86AAD0D05}">
          <p14:sldIdLst>
            <p14:sldId id="297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Binary arithmetic" id="{06196B9D-DC5E-F74D-B42F-30FB4CFC2FB4}">
          <p14:sldIdLst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Signed numbers" id="{31D1D01D-BCA7-5141-B7AD-78EEF60D1C29}">
          <p14:sldIdLst>
            <p14:sldId id="300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scaleToFitPaper="1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63333"/>
  </p:normalViewPr>
  <p:slideViewPr>
    <p:cSldViewPr snapToObjects="1">
      <p:cViewPr varScale="1">
        <p:scale>
          <a:sx n="104" d="100"/>
          <a:sy n="104" d="100"/>
        </p:scale>
        <p:origin x="2424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6F58E-A6B2-004A-9A89-7169A2330451}" type="datetime1">
              <a:rPr lang="x-none" smtClean="0"/>
              <a:t>6/29/23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2013 David Black-Schaffer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10BC2-4384-3848-B74D-E135C17453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3857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0A06D-BBB3-B14B-A8AA-FC59D94632E5}" type="datetime1">
              <a:rPr lang="x-none" smtClean="0"/>
              <a:t>6/29/23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© 2013 David Black-Schaffer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C9BFA-4E58-C447-A9FF-60906BF64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24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06246D-19A8-0D4D-873D-ACE36D55E004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David Black-Schaffer</a:t>
            </a:r>
          </a:p>
        </p:txBody>
      </p:sp>
    </p:spTree>
    <p:extLst>
      <p:ext uri="{BB962C8B-B14F-4D97-AF65-F5344CB8AC3E}">
        <p14:creationId xmlns:p14="http://schemas.microsoft.com/office/powerpoint/2010/main" val="205760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528" y="1469231"/>
            <a:ext cx="7772400" cy="11025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054" y="2571750"/>
            <a:ext cx="6400800" cy="7920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0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4114800"/>
            <a:ext cx="7056784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9712" y="771550"/>
            <a:ext cx="5943556" cy="3343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712" y="4539853"/>
            <a:ext cx="7066064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119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771550"/>
            <a:ext cx="8856984" cy="4248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5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771548"/>
            <a:ext cx="7056784" cy="4248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07950" y="771549"/>
            <a:ext cx="1655763" cy="4248472"/>
          </a:xfr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 marL="0" indent="0">
              <a:lnSpc>
                <a:spcPct val="80000"/>
              </a:lnSpc>
              <a:buNone/>
              <a:defRPr sz="18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14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3" y="2283718"/>
            <a:ext cx="6587009" cy="1165572"/>
          </a:xfrm>
        </p:spPr>
        <p:txBody>
          <a:bodyPr anchor="b" anchorCtr="0"/>
          <a:lstStyle>
            <a:lvl1pPr algn="l">
              <a:defRPr sz="4000" b="1" strike="noStrike" cap="none" normalizeH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7702" y="3449290"/>
            <a:ext cx="6587009" cy="1125140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868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532440" y="267494"/>
            <a:ext cx="611560" cy="6995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8820472" cy="6995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3478"/>
            <a:ext cx="8928992" cy="48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4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820472" cy="77155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32440" y="267494"/>
            <a:ext cx="611560" cy="699542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09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771550"/>
            <a:ext cx="4392488" cy="28803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756629"/>
            <a:ext cx="4392486" cy="28964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107505" y="3723878"/>
            <a:ext cx="8928990" cy="1296143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800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04" y="689999"/>
            <a:ext cx="438988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169821"/>
            <a:ext cx="4389884" cy="24820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689999"/>
            <a:ext cx="439146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169821"/>
            <a:ext cx="4391468" cy="248204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0"/>
          </p:nvPr>
        </p:nvSpPr>
        <p:spPr>
          <a:xfrm>
            <a:off x="107505" y="3723878"/>
            <a:ext cx="8928990" cy="1296143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56954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4156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 txBox="1">
            <a:spLocks/>
          </p:cNvSpPr>
          <p:nvPr/>
        </p:nvSpPr>
        <p:spPr>
          <a:xfrm>
            <a:off x="8532440" y="0"/>
            <a:ext cx="611560" cy="273844"/>
          </a:xfrm>
          <a:prstGeom prst="rect">
            <a:avLst/>
          </a:prstGeom>
        </p:spPr>
        <p:txBody>
          <a:bodyPr vert="horz" wrap="none" lIns="36000" tIns="45720" rIns="3600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53E411C-A4CB-6542-905F-D3B3E3931710}" type="slidenum">
              <a:rPr lang="en-US" smtClean="0">
                <a:solidFill>
                  <a:schemeClr val="accent1"/>
                </a:solidFill>
              </a:rPr>
              <a:pPr algn="r"/>
              <a:t>‹#›</a:t>
            </a:fld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9144000" cy="627534"/>
            <a:chOff x="0" y="0"/>
            <a:chExt cx="9367948" cy="62753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036495" cy="6069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 userDrawn="1"/>
          </p:nvCxnSpPr>
          <p:spPr>
            <a:xfrm>
              <a:off x="0" y="627534"/>
              <a:ext cx="93679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30875"/>
            <a:ext cx="9036495" cy="5761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871" y="699542"/>
            <a:ext cx="8800617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51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800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80000"/>
        </a:lnSpc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80000"/>
        </a:lnSpc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80000"/>
        </a:lnSpc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elaheh@cs.ucr.edu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336C6A44-908D-FA4F-B97D-085453C94D84}"/>
              </a:ext>
            </a:extLst>
          </p:cNvPr>
          <p:cNvSpPr txBox="1">
            <a:spLocks/>
          </p:cNvSpPr>
          <p:nvPr/>
        </p:nvSpPr>
        <p:spPr>
          <a:xfrm>
            <a:off x="252549" y="830888"/>
            <a:ext cx="8422640" cy="1591324"/>
          </a:xfrm>
          <a:prstGeom prst="rect">
            <a:avLst/>
          </a:prstGeom>
          <a:noFill/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lnSpc>
                <a:spcPct val="80000"/>
              </a:lnSpc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lnSpc>
                <a:spcPct val="80000"/>
              </a:lnSpc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lnSpc>
                <a:spcPct val="80000"/>
              </a:lnSpc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lnSpc>
                <a:spcPct val="80000"/>
              </a:lnSpc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224FB3"/>
                </a:solidFill>
              </a:rPr>
              <a:t>Design and Architecture of Computer Systems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Introduction: Overview of How a Computer Works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882150B-A291-5A43-9ECE-D5D1E9CAEB7E}"/>
              </a:ext>
            </a:extLst>
          </p:cNvPr>
          <p:cNvSpPr txBox="1">
            <a:spLocks/>
          </p:cNvSpPr>
          <p:nvPr/>
        </p:nvSpPr>
        <p:spPr bwMode="auto">
          <a:xfrm>
            <a:off x="-576494" y="2564271"/>
            <a:ext cx="9505655" cy="186789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4FB3"/>
              </a:buClr>
              <a:buSzPct val="60000"/>
              <a:buFont typeface="Wingdings" charset="0"/>
              <a:buNone/>
              <a:defRPr sz="3200">
                <a:solidFill>
                  <a:srgbClr val="F1AB00"/>
                </a:solidFill>
                <a:latin typeface="+mn-lt"/>
                <a:ea typeface="+mn-ea"/>
                <a:cs typeface="ＭＳ Ｐゴシック" charset="0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EA9B1C"/>
              </a:buClr>
              <a:buSzPct val="120000"/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Blip>
                <a:blip r:embed="rId3"/>
              </a:buBlip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/>
            <a:r>
              <a:rPr lang="en-US" sz="2400" kern="0">
                <a:solidFill>
                  <a:schemeClr val="accent5">
                    <a:lumMod val="50000"/>
                  </a:schemeClr>
                </a:solidFill>
              </a:rPr>
              <a:t>CS 161</a:t>
            </a:r>
            <a:endParaRPr lang="en-US" sz="2400" kern="0" dirty="0">
              <a:solidFill>
                <a:schemeClr val="accent5">
                  <a:lumMod val="50000"/>
                </a:schemeClr>
              </a:solidFill>
            </a:endParaRPr>
          </a:p>
          <a:p>
            <a:pPr defTabSz="914400"/>
            <a:endParaRPr lang="en-US" sz="2400" kern="0" dirty="0">
              <a:solidFill>
                <a:schemeClr val="accent5">
                  <a:lumMod val="50000"/>
                </a:schemeClr>
              </a:solidFill>
            </a:endParaRPr>
          </a:p>
          <a:p>
            <a:pPr defTabSz="914400"/>
            <a:r>
              <a:rPr lang="en-US" sz="2400" kern="0" dirty="0">
                <a:solidFill>
                  <a:schemeClr val="tx1"/>
                </a:solidFill>
              </a:rPr>
              <a:t>Instructor: Elaheh Sadredini</a:t>
            </a:r>
          </a:p>
          <a:p>
            <a:pPr defTabSz="914400"/>
            <a:r>
              <a:rPr lang="en-US" sz="2400" kern="0" dirty="0">
                <a:solidFill>
                  <a:schemeClr val="tx1"/>
                </a:solidFill>
                <a:hlinkClick r:id="rId5"/>
              </a:rPr>
              <a:t>elaheh@cs.ucr.edu</a:t>
            </a:r>
            <a:endParaRPr lang="en-US" sz="2400" kern="0" dirty="0">
              <a:solidFill>
                <a:schemeClr val="tx1"/>
              </a:solidFill>
            </a:endParaRPr>
          </a:p>
          <a:p>
            <a:pPr defTabSz="914400"/>
            <a:r>
              <a:rPr lang="en-US" sz="2400" kern="0" dirty="0">
                <a:solidFill>
                  <a:schemeClr val="tx1"/>
                </a:solidFill>
              </a:rPr>
              <a:t>University of California, Riverside</a:t>
            </a:r>
          </a:p>
          <a:p>
            <a:pPr defTabSz="914400"/>
            <a:endParaRPr lang="en-US" sz="2400" kern="0" dirty="0">
              <a:solidFill>
                <a:schemeClr val="tx1"/>
              </a:solidFill>
            </a:endParaRPr>
          </a:p>
          <a:p>
            <a:pPr defTabSz="914400"/>
            <a:br>
              <a:rPr lang="en-US" sz="1400" kern="0" dirty="0">
                <a:solidFill>
                  <a:schemeClr val="tx1"/>
                </a:solidFill>
              </a:rPr>
            </a:br>
            <a:endParaRPr lang="en-US" sz="1400" kern="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901E9-28A6-0618-E82D-A50586A5F5AB}"/>
              </a:ext>
            </a:extLst>
          </p:cNvPr>
          <p:cNvSpPr txBox="1"/>
          <p:nvPr/>
        </p:nvSpPr>
        <p:spPr>
          <a:xfrm>
            <a:off x="0" y="4859789"/>
            <a:ext cx="8316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400"/>
            <a:r>
              <a:rPr lang="en-US" sz="1400" b="1" i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content of these slides are adapted from the work of David Black-Schaffer at Uppsala University.</a:t>
            </a:r>
          </a:p>
        </p:txBody>
      </p:sp>
    </p:spTree>
    <p:extLst>
      <p:ext uri="{BB962C8B-B14F-4D97-AF65-F5344CB8AC3E}">
        <p14:creationId xmlns:p14="http://schemas.microsoft.com/office/powerpoint/2010/main" val="1221761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 processor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1851125"/>
            <a:ext cx="1872208" cy="129266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C Program</a:t>
            </a:r>
          </a:p>
          <a:p>
            <a:r>
              <a:rPr lang="en-US" dirty="0"/>
              <a:t>while (</a:t>
            </a:r>
            <a:r>
              <a:rPr lang="en-US" b="1" dirty="0" err="1">
                <a:solidFill>
                  <a:schemeClr val="accent5"/>
                </a:solidFill>
              </a:rPr>
              <a:t>i</a:t>
            </a:r>
            <a:r>
              <a:rPr lang="en-US" dirty="0"/>
              <a:t> != 2) {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chemeClr val="accent5"/>
                </a:solidFill>
              </a:rPr>
              <a:t>i</a:t>
            </a:r>
            <a:r>
              <a:rPr lang="en-US" dirty="0"/>
              <a:t> = </a:t>
            </a:r>
            <a:r>
              <a:rPr lang="en-US" b="1" dirty="0" err="1">
                <a:solidFill>
                  <a:schemeClr val="accent5"/>
                </a:solidFill>
              </a:rPr>
              <a:t>i</a:t>
            </a:r>
            <a:r>
              <a:rPr lang="en-US" dirty="0"/>
              <a:t> + 1;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29790" y="1851670"/>
            <a:ext cx="2232248" cy="240065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Assembly Code</a:t>
            </a:r>
          </a:p>
          <a:p>
            <a:r>
              <a:rPr lang="en-US" dirty="0"/>
              <a:t>load </a:t>
            </a:r>
            <a:r>
              <a:rPr lang="en-US" b="1" dirty="0">
                <a:solidFill>
                  <a:schemeClr val="accent5"/>
                </a:solidFill>
              </a:rPr>
              <a:t>r0</a:t>
            </a:r>
            <a:r>
              <a:rPr lang="en-US" dirty="0"/>
              <a:t> </a:t>
            </a:r>
            <a:r>
              <a:rPr lang="en-US" dirty="0" err="1"/>
              <a:t>mem</a:t>
            </a:r>
            <a:r>
              <a:rPr lang="en-US" dirty="0"/>
              <a:t>[7]</a:t>
            </a:r>
          </a:p>
          <a:p>
            <a:r>
              <a:rPr lang="en-US" i="1" dirty="0">
                <a:solidFill>
                  <a:schemeClr val="accent3">
                    <a:lumMod val="75000"/>
                  </a:schemeClr>
                </a:solidFill>
              </a:rPr>
              <a:t>loop</a:t>
            </a:r>
            <a:r>
              <a:rPr lang="en-US" dirty="0"/>
              <a:t>: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C0504D"/>
                </a:solidFill>
              </a:rPr>
              <a:t>r1 </a:t>
            </a:r>
            <a:r>
              <a:rPr lang="en-US" dirty="0"/>
              <a:t>= </a:t>
            </a:r>
            <a:r>
              <a:rPr lang="en-US" b="1" dirty="0">
                <a:solidFill>
                  <a:schemeClr val="accent5"/>
                </a:solidFill>
              </a:rPr>
              <a:t>r0</a:t>
            </a:r>
            <a:r>
              <a:rPr lang="en-US" dirty="0"/>
              <a:t> - 2</a:t>
            </a:r>
          </a:p>
          <a:p>
            <a:r>
              <a:rPr lang="en-US" dirty="0"/>
              <a:t>  </a:t>
            </a:r>
            <a:r>
              <a:rPr lang="en-US" dirty="0" err="1"/>
              <a:t>j_zero</a:t>
            </a:r>
            <a:r>
              <a:rPr lang="en-US" dirty="0"/>
              <a:t> </a:t>
            </a:r>
            <a:r>
              <a:rPr lang="en-US" b="1" dirty="0">
                <a:solidFill>
                  <a:srgbClr val="C0504D"/>
                </a:solidFill>
              </a:rPr>
              <a:t>r1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done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chemeClr val="accent5"/>
                </a:solidFill>
              </a:rPr>
              <a:t>r0 </a:t>
            </a:r>
            <a:r>
              <a:rPr lang="en-US" dirty="0"/>
              <a:t>= </a:t>
            </a:r>
            <a:r>
              <a:rPr lang="en-US" b="1" dirty="0">
                <a:solidFill>
                  <a:schemeClr val="accent5"/>
                </a:solidFill>
              </a:rPr>
              <a:t>r0</a:t>
            </a:r>
            <a:r>
              <a:rPr lang="en-US" dirty="0"/>
              <a:t> + 1</a:t>
            </a:r>
          </a:p>
          <a:p>
            <a:r>
              <a:rPr lang="en-US" dirty="0"/>
              <a:t>  jump </a:t>
            </a:r>
            <a:r>
              <a:rPr lang="en-US" i="1" dirty="0">
                <a:solidFill>
                  <a:srgbClr val="77933C"/>
                </a:solidFill>
              </a:rPr>
              <a:t>loop</a:t>
            </a:r>
          </a:p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done</a:t>
            </a:r>
            <a:r>
              <a:rPr lang="en-US" dirty="0"/>
              <a:t>: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123728" y="1444165"/>
            <a:ext cx="1054232" cy="983399"/>
            <a:chOff x="2195736" y="5440253"/>
            <a:chExt cx="1054232" cy="983399"/>
          </a:xfrm>
        </p:grpSpPr>
        <p:sp>
          <p:nvSpPr>
            <p:cNvPr id="32" name="Right Arrow 31"/>
            <p:cNvSpPr/>
            <p:nvPr/>
          </p:nvSpPr>
          <p:spPr>
            <a:xfrm>
              <a:off x="2417420" y="5440253"/>
              <a:ext cx="621608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95736" y="6054320"/>
              <a:ext cx="1054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Compiler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96136" y="1444165"/>
            <a:ext cx="1159843" cy="1018409"/>
            <a:chOff x="5304244" y="5026062"/>
            <a:chExt cx="1159843" cy="1018409"/>
          </a:xfrm>
        </p:grpSpPr>
        <p:sp>
          <p:nvSpPr>
            <p:cNvPr id="35" name="Right Arrow 34"/>
            <p:cNvSpPr/>
            <p:nvPr/>
          </p:nvSpPr>
          <p:spPr>
            <a:xfrm>
              <a:off x="5534568" y="5026062"/>
              <a:ext cx="621608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04244" y="5675139"/>
              <a:ext cx="1159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OS Loader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089976" y="1071718"/>
            <a:ext cx="1952767" cy="3406564"/>
            <a:chOff x="7089976" y="1071718"/>
            <a:chExt cx="1952767" cy="3406564"/>
          </a:xfrm>
        </p:grpSpPr>
        <p:sp>
          <p:nvSpPr>
            <p:cNvPr id="61" name="Rectangle 60"/>
            <p:cNvSpPr/>
            <p:nvPr/>
          </p:nvSpPr>
          <p:spPr>
            <a:xfrm>
              <a:off x="7089976" y="1071718"/>
              <a:ext cx="1952767" cy="3406564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Memory</a:t>
              </a:r>
            </a:p>
            <a:p>
              <a:pPr algn="ctr"/>
              <a:r>
                <a:rPr lang="en-US" sz="1400" dirty="0"/>
                <a:t>(Big and Slow)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7156914" y="3635455"/>
              <a:ext cx="1817793" cy="307777"/>
              <a:chOff x="6588224" y="4656730"/>
              <a:chExt cx="2232248" cy="410370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6948264" y="4656730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588224" y="4656730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7156914" y="1967634"/>
              <a:ext cx="1817793" cy="307777"/>
              <a:chOff x="6588224" y="2432128"/>
              <a:chExt cx="2232248" cy="41037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- 2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156914" y="2245604"/>
              <a:ext cx="1817793" cy="307777"/>
              <a:chOff x="6588224" y="2787762"/>
              <a:chExt cx="2232248" cy="410370"/>
            </a:xfrm>
            <a:solidFill>
              <a:srgbClr val="FFFF00"/>
            </a:solidFill>
          </p:grpSpPr>
          <p:sp>
            <p:nvSpPr>
              <p:cNvPr id="69" name="TextBox 68"/>
              <p:cNvSpPr txBox="1"/>
              <p:nvPr/>
            </p:nvSpPr>
            <p:spPr>
              <a:xfrm>
                <a:off x="6948264" y="2787762"/>
                <a:ext cx="1872208" cy="410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j_zero</a:t>
                </a:r>
                <a:r>
                  <a:rPr lang="en-US" sz="1400" dirty="0"/>
                  <a:t> </a:t>
                </a:r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i="1" dirty="0">
                    <a:solidFill>
                      <a:schemeClr val="accent6">
                        <a:lumMod val="75000"/>
                      </a:schemeClr>
                    </a:solidFill>
                  </a:rPr>
                  <a:t>5 (done)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588224" y="2787762"/>
                <a:ext cx="360040" cy="410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7156914" y="2523574"/>
              <a:ext cx="1817793" cy="307777"/>
              <a:chOff x="6588224" y="3152121"/>
              <a:chExt cx="2232248" cy="410370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6948264" y="3152121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5"/>
                    </a:solidFill>
                  </a:rPr>
                  <a:t>r0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+ 1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588224" y="3152121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7156914" y="2801545"/>
              <a:ext cx="1817793" cy="307777"/>
              <a:chOff x="6588224" y="3517167"/>
              <a:chExt cx="2232248" cy="410370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6948264" y="3517167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jump </a:t>
                </a:r>
                <a:r>
                  <a:rPr lang="en-US" sz="1400" i="1" dirty="0">
                    <a:solidFill>
                      <a:srgbClr val="77933C"/>
                    </a:solidFill>
                  </a:rPr>
                  <a:t>1 (loop)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588224" y="3517167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156914" y="3079516"/>
              <a:ext cx="1817793" cy="307777"/>
              <a:chOff x="6588224" y="3881853"/>
              <a:chExt cx="2232248" cy="41037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6948264" y="3881853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6588224" y="3881853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7156914" y="3357486"/>
              <a:ext cx="1817793" cy="307777"/>
              <a:chOff x="6588224" y="4262998"/>
              <a:chExt cx="2232248" cy="41037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948264" y="426299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588224" y="4262998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7156914" y="1689663"/>
              <a:ext cx="1817793" cy="307777"/>
              <a:chOff x="6588224" y="2062336"/>
              <a:chExt cx="2232248" cy="410370"/>
            </a:xfrm>
          </p:grpSpPr>
          <p:sp>
            <p:nvSpPr>
              <p:cNvPr id="84" name="TextBox 83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load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mem</a:t>
                </a:r>
                <a:r>
                  <a:rPr lang="en-US" sz="1400" dirty="0"/>
                  <a:t>[7]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sp>
        <p:nvSpPr>
          <p:cNvPr id="89" name="Rectangle 88"/>
          <p:cNvSpPr/>
          <p:nvPr/>
        </p:nvSpPr>
        <p:spPr>
          <a:xfrm>
            <a:off x="683568" y="2275411"/>
            <a:ext cx="720080" cy="277970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403648" y="2414396"/>
            <a:ext cx="3528392" cy="972897"/>
            <a:chOff x="1403648" y="2414396"/>
            <a:chExt cx="3528392" cy="972897"/>
          </a:xfrm>
        </p:grpSpPr>
        <p:sp>
          <p:nvSpPr>
            <p:cNvPr id="86" name="Rectangle 85"/>
            <p:cNvSpPr/>
            <p:nvPr/>
          </p:nvSpPr>
          <p:spPr>
            <a:xfrm>
              <a:off x="3419872" y="2831351"/>
              <a:ext cx="1512168" cy="555942"/>
            </a:xfrm>
            <a:prstGeom prst="rect">
              <a:avLst/>
            </a:prstGeom>
            <a:solidFill>
              <a:schemeClr val="accent6">
                <a:alpha val="43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>
              <a:stCxn id="86" idx="1"/>
              <a:endCxn id="89" idx="3"/>
            </p:cNvCxnSpPr>
            <p:nvPr/>
          </p:nvCxnSpPr>
          <p:spPr>
            <a:xfrm flipH="1" flipV="1">
              <a:off x="1403648" y="2414396"/>
              <a:ext cx="2016224" cy="694926"/>
            </a:xfrm>
            <a:prstGeom prst="straightConnector1">
              <a:avLst/>
            </a:prstGeom>
            <a:ln w="38100" cmpd="sng">
              <a:solidFill>
                <a:schemeClr val="accent6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251520" y="2581448"/>
            <a:ext cx="864096" cy="277970"/>
          </a:xfrm>
          <a:prstGeom prst="rect">
            <a:avLst/>
          </a:prstGeom>
          <a:solidFill>
            <a:schemeClr val="accent3">
              <a:alpha val="43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1115616" y="2720433"/>
            <a:ext cx="3384376" cy="947507"/>
            <a:chOff x="1115616" y="2720433"/>
            <a:chExt cx="3384376" cy="947507"/>
          </a:xfrm>
        </p:grpSpPr>
        <p:sp>
          <p:nvSpPr>
            <p:cNvPr id="95" name="Rectangle 94"/>
            <p:cNvSpPr/>
            <p:nvPr/>
          </p:nvSpPr>
          <p:spPr>
            <a:xfrm>
              <a:off x="3419872" y="3389970"/>
              <a:ext cx="1080120" cy="277970"/>
            </a:xfrm>
            <a:prstGeom prst="rect">
              <a:avLst/>
            </a:prstGeom>
            <a:solidFill>
              <a:schemeClr val="accent3">
                <a:alpha val="43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/>
            <p:cNvCxnSpPr>
              <a:endCxn id="94" idx="3"/>
            </p:cNvCxnSpPr>
            <p:nvPr/>
          </p:nvCxnSpPr>
          <p:spPr>
            <a:xfrm flipH="1" flipV="1">
              <a:off x="1115616" y="2720433"/>
              <a:ext cx="2304256" cy="787421"/>
            </a:xfrm>
            <a:prstGeom prst="straightConnector1">
              <a:avLst/>
            </a:prstGeom>
            <a:ln w="38100" cmpd="sng">
              <a:solidFill>
                <a:schemeClr val="accent3"/>
              </a:solidFill>
              <a:headEnd type="arrow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/>
          <p:cNvCxnSpPr/>
          <p:nvPr/>
        </p:nvCxnSpPr>
        <p:spPr>
          <a:xfrm>
            <a:off x="4427984" y="3357486"/>
            <a:ext cx="43204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/>
          <p:nvPr/>
        </p:nvCxnSpPr>
        <p:spPr>
          <a:xfrm rot="10800000" flipV="1">
            <a:off x="3995936" y="3291830"/>
            <a:ext cx="1008112" cy="792088"/>
          </a:xfrm>
          <a:prstGeom prst="bentConnector3">
            <a:avLst>
              <a:gd name="adj1" fmla="val -25735"/>
            </a:avLst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Freeform 123"/>
          <p:cNvSpPr/>
          <p:nvPr/>
        </p:nvSpPr>
        <p:spPr>
          <a:xfrm>
            <a:off x="3968668" y="2683730"/>
            <a:ext cx="1126346" cy="1088611"/>
          </a:xfrm>
          <a:custGeom>
            <a:avLst/>
            <a:gdLst>
              <a:gd name="connsiteX0" fmla="*/ 551834 w 1126346"/>
              <a:gd name="connsiteY0" fmla="*/ 1088611 h 1088611"/>
              <a:gd name="connsiteX1" fmla="*/ 1126346 w 1126346"/>
              <a:gd name="connsiteY1" fmla="*/ 1088611 h 1088611"/>
              <a:gd name="connsiteX2" fmla="*/ 1118786 w 1126346"/>
              <a:gd name="connsiteY2" fmla="*/ 0 h 1088611"/>
              <a:gd name="connsiteX3" fmla="*/ 0 w 1126346"/>
              <a:gd name="connsiteY3" fmla="*/ 0 h 108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6346" h="1088611">
                <a:moveTo>
                  <a:pt x="551834" y="1088611"/>
                </a:moveTo>
                <a:lnTo>
                  <a:pt x="1126346" y="1088611"/>
                </a:lnTo>
                <a:lnTo>
                  <a:pt x="1118786" y="0"/>
                </a:lnTo>
                <a:lnTo>
                  <a:pt x="0" y="0"/>
                </a:lnTo>
              </a:path>
            </a:pathLst>
          </a:custGeom>
          <a:ln>
            <a:solidFill>
              <a:schemeClr val="accent3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ular Callout 127"/>
          <p:cNvSpPr/>
          <p:nvPr/>
        </p:nvSpPr>
        <p:spPr>
          <a:xfrm>
            <a:off x="5436097" y="3389970"/>
            <a:ext cx="1211972" cy="765956"/>
          </a:xfrm>
          <a:prstGeom prst="wedgeRectCallout">
            <a:avLst>
              <a:gd name="adj1" fmla="val -123124"/>
              <a:gd name="adj2" fmla="val -273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Compiler put variable </a:t>
            </a:r>
            <a:r>
              <a:rPr lang="en-US" sz="1400" dirty="0" err="1"/>
              <a:t>i</a:t>
            </a:r>
            <a:r>
              <a:rPr lang="en-US" sz="1400" dirty="0"/>
              <a:t> in register 0.</a:t>
            </a:r>
          </a:p>
        </p:txBody>
      </p:sp>
      <p:sp>
        <p:nvSpPr>
          <p:cNvPr id="129" name="Rectangular Callout 128"/>
          <p:cNvSpPr/>
          <p:nvPr/>
        </p:nvSpPr>
        <p:spPr>
          <a:xfrm>
            <a:off x="5436097" y="2507577"/>
            <a:ext cx="1211972" cy="765956"/>
          </a:xfrm>
          <a:prstGeom prst="wedgeRectCallout">
            <a:avLst>
              <a:gd name="adj1" fmla="val -128114"/>
              <a:gd name="adj2" fmla="val 8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Check if </a:t>
            </a:r>
            <a:r>
              <a:rPr lang="en-US" sz="1400" dirty="0" err="1"/>
              <a:t>i</a:t>
            </a:r>
            <a:r>
              <a:rPr lang="en-US" sz="1400" dirty="0"/>
              <a:t>==2 by sub 2 and check if zero.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E78852-A8B3-D94F-AD9B-19698B07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8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9" grpId="0" animBg="1"/>
      <p:bldP spid="94" grpId="0" animBg="1"/>
      <p:bldP spid="94" grpId="1" animBg="1"/>
      <p:bldP spid="124" grpId="0" animBg="1"/>
      <p:bldP spid="128" grpId="0" animBg="1"/>
      <p:bldP spid="128" grpId="1" animBg="1"/>
      <p:bldP spid="1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968515" y="2571750"/>
            <a:ext cx="1115212" cy="461665"/>
            <a:chOff x="5968515" y="2571750"/>
            <a:chExt cx="1115212" cy="461665"/>
          </a:xfrm>
        </p:grpSpPr>
        <p:cxnSp>
          <p:nvCxnSpPr>
            <p:cNvPr id="38" name="Straight Arrow Connector 37"/>
            <p:cNvCxnSpPr>
              <a:stCxn id="10" idx="3"/>
              <a:endCxn id="11" idx="1"/>
            </p:cNvCxnSpPr>
            <p:nvPr/>
          </p:nvCxnSpPr>
          <p:spPr>
            <a:xfrm>
              <a:off x="6016477" y="2595416"/>
              <a:ext cx="1067250" cy="1244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968515" y="2571750"/>
              <a:ext cx="1115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Read/Write Data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6475" y="987574"/>
            <a:ext cx="1139484" cy="1609086"/>
            <a:chOff x="6016475" y="987574"/>
            <a:chExt cx="1139484" cy="1609086"/>
          </a:xfrm>
        </p:grpSpPr>
        <p:cxnSp>
          <p:nvCxnSpPr>
            <p:cNvPr id="23" name="Elbow Connector 22"/>
            <p:cNvCxnSpPr>
              <a:stCxn id="11" idx="1"/>
              <a:endCxn id="12" idx="3"/>
            </p:cNvCxnSpPr>
            <p:nvPr/>
          </p:nvCxnSpPr>
          <p:spPr>
            <a:xfrm rot="10800000">
              <a:off x="6016475" y="1434566"/>
              <a:ext cx="1067252" cy="11620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16477" y="987574"/>
              <a:ext cx="1139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 Instruction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083727" y="893378"/>
            <a:ext cx="1952767" cy="3406564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sz="1400" dirty="0"/>
              <a:t>(Big and Slow)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55959" y="1511323"/>
            <a:ext cx="1817793" cy="2253569"/>
            <a:chOff x="7303065" y="1663723"/>
            <a:chExt cx="1817793" cy="2253569"/>
          </a:xfrm>
        </p:grpSpPr>
        <p:grpSp>
          <p:nvGrpSpPr>
            <p:cNvPr id="62" name="Group 61"/>
            <p:cNvGrpSpPr/>
            <p:nvPr/>
          </p:nvGrpSpPr>
          <p:grpSpPr>
            <a:xfrm>
              <a:off x="7303065" y="3609515"/>
              <a:ext cx="1817793" cy="307777"/>
              <a:chOff x="6588224" y="4656730"/>
              <a:chExt cx="2232248" cy="410370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6948264" y="4656730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588224" y="4656730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7303065" y="1941694"/>
              <a:ext cx="1817793" cy="307777"/>
              <a:chOff x="6588224" y="2432128"/>
              <a:chExt cx="2232248" cy="41037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- 2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303065" y="2219664"/>
              <a:ext cx="1817793" cy="307777"/>
              <a:chOff x="6588224" y="2787762"/>
              <a:chExt cx="2232248" cy="410370"/>
            </a:xfrm>
            <a:solidFill>
              <a:srgbClr val="FFFF00"/>
            </a:solidFill>
          </p:grpSpPr>
          <p:sp>
            <p:nvSpPr>
              <p:cNvPr id="90" name="TextBox 89"/>
              <p:cNvSpPr txBox="1"/>
              <p:nvPr/>
            </p:nvSpPr>
            <p:spPr>
              <a:xfrm>
                <a:off x="6948264" y="2787762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j_zero</a:t>
                </a:r>
                <a:r>
                  <a:rPr lang="en-US" sz="1400" dirty="0"/>
                  <a:t> </a:t>
                </a:r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i="1" dirty="0">
                    <a:solidFill>
                      <a:schemeClr val="accent6">
                        <a:lumMod val="75000"/>
                      </a:schemeClr>
                    </a:solidFill>
                  </a:rPr>
                  <a:t>5 (done)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588224" y="2787762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303065" y="2497634"/>
              <a:ext cx="1817793" cy="307777"/>
              <a:chOff x="6588224" y="3152121"/>
              <a:chExt cx="2232248" cy="41037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6948264" y="3152121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5"/>
                    </a:solidFill>
                  </a:rPr>
                  <a:t>r0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+ 1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588224" y="3152121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303065" y="2775605"/>
              <a:ext cx="1817793" cy="307777"/>
              <a:chOff x="6588224" y="3517167"/>
              <a:chExt cx="2232248" cy="410370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6948264" y="3517167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jump </a:t>
                </a:r>
                <a:r>
                  <a:rPr lang="en-US" sz="1400" i="1" dirty="0">
                    <a:solidFill>
                      <a:srgbClr val="77933C"/>
                    </a:solidFill>
                  </a:rPr>
                  <a:t>1 (loop)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588224" y="3517167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303065" y="3053576"/>
              <a:ext cx="1817793" cy="307777"/>
              <a:chOff x="6588224" y="3881853"/>
              <a:chExt cx="2232248" cy="410370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6948264" y="3881853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588224" y="3881853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7303065" y="3331546"/>
              <a:ext cx="1817793" cy="307777"/>
              <a:chOff x="6588224" y="4262998"/>
              <a:chExt cx="2232248" cy="410370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6948264" y="426299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588224" y="4262998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7303065" y="1663723"/>
              <a:ext cx="1817793" cy="307777"/>
              <a:chOff x="6588224" y="2062336"/>
              <a:chExt cx="2232248" cy="410370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load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mem</a:t>
                </a:r>
                <a:r>
                  <a:rPr lang="en-US" sz="1400" dirty="0"/>
                  <a:t>[7]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cxnSp>
        <p:nvCxnSpPr>
          <p:cNvPr id="39" name="Straight Arrow Connector 38"/>
          <p:cNvCxnSpPr>
            <a:stCxn id="10" idx="2"/>
            <a:endCxn id="9" idx="0"/>
          </p:cNvCxnSpPr>
          <p:nvPr/>
        </p:nvCxnSpPr>
        <p:spPr>
          <a:xfrm flipH="1">
            <a:off x="4935600" y="3219821"/>
            <a:ext cx="757" cy="43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processor: </a:t>
            </a:r>
            <a:r>
              <a:rPr lang="en-US" dirty="0">
                <a:solidFill>
                  <a:schemeClr val="accent4"/>
                </a:solidFill>
              </a:rPr>
              <a:t>Memory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Control</a:t>
            </a:r>
            <a:r>
              <a:rPr lang="en-US" dirty="0"/>
              <a:t>, and </a:t>
            </a:r>
            <a:r>
              <a:rPr lang="en-US" dirty="0">
                <a:solidFill>
                  <a:schemeClr val="accent1"/>
                </a:solidFill>
              </a:rPr>
              <a:t>Compute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55480" y="3656462"/>
            <a:ext cx="2160240" cy="715487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Compute</a:t>
            </a:r>
          </a:p>
          <a:p>
            <a:pPr algn="ctr"/>
            <a:r>
              <a:rPr lang="en-US" sz="1400" dirty="0"/>
              <a:t>(Add, Sub, Multiply, etc.)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6237" y="1971010"/>
            <a:ext cx="2160240" cy="124881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Data Registers</a:t>
            </a:r>
            <a:br>
              <a:rPr lang="en-US" b="1" dirty="0"/>
            </a:br>
            <a:r>
              <a:rPr lang="en-US" sz="1400" dirty="0"/>
              <a:t>(Small and fast)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6235" y="1079838"/>
            <a:ext cx="2160240" cy="70945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Current Instruction</a:t>
            </a:r>
          </a:p>
          <a:p>
            <a:pPr algn="ctr"/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09151" y="1203598"/>
            <a:ext cx="2014777" cy="735200"/>
            <a:chOff x="1909151" y="1203598"/>
            <a:chExt cx="2014777" cy="735200"/>
          </a:xfrm>
        </p:grpSpPr>
        <p:cxnSp>
          <p:nvCxnSpPr>
            <p:cNvPr id="17" name="Elbow Connector 16"/>
            <p:cNvCxnSpPr>
              <a:stCxn id="12" idx="1"/>
              <a:endCxn id="13" idx="0"/>
            </p:cNvCxnSpPr>
            <p:nvPr/>
          </p:nvCxnSpPr>
          <p:spPr>
            <a:xfrm rot="10800000" flipV="1">
              <a:off x="1909151" y="1434566"/>
              <a:ext cx="1947084" cy="50423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51813" y="1203598"/>
              <a:ext cx="1372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Current Instruction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51461" y="1536871"/>
            <a:ext cx="1304022" cy="591743"/>
            <a:chOff x="2551461" y="1536871"/>
            <a:chExt cx="1304022" cy="591743"/>
          </a:xfrm>
        </p:grpSpPr>
        <p:cxnSp>
          <p:nvCxnSpPr>
            <p:cNvPr id="20" name="Elbow Connector 19"/>
            <p:cNvCxnSpPr>
              <a:stCxn id="13" idx="7"/>
            </p:cNvCxnSpPr>
            <p:nvPr/>
          </p:nvCxnSpPr>
          <p:spPr>
            <a:xfrm rot="5400000" flipH="1" flipV="1">
              <a:off x="2947917" y="1221049"/>
              <a:ext cx="534383" cy="1280748"/>
            </a:xfrm>
            <a:prstGeom prst="bentConnector2">
              <a:avLst/>
            </a:prstGeom>
            <a:ln w="254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551461" y="1536871"/>
              <a:ext cx="1300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Next Instruction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35696" y="3234942"/>
            <a:ext cx="2019783" cy="992992"/>
            <a:chOff x="1835696" y="3234942"/>
            <a:chExt cx="2019783" cy="992992"/>
          </a:xfrm>
        </p:grpSpPr>
        <p:cxnSp>
          <p:nvCxnSpPr>
            <p:cNvPr id="29" name="Elbow Connector 28"/>
            <p:cNvCxnSpPr>
              <a:stCxn id="13" idx="4"/>
              <a:endCxn id="9" idx="1"/>
            </p:cNvCxnSpPr>
            <p:nvPr/>
          </p:nvCxnSpPr>
          <p:spPr>
            <a:xfrm rot="16200000" flipH="1">
              <a:off x="2492683" y="2651409"/>
              <a:ext cx="779264" cy="194632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35696" y="3950935"/>
              <a:ext cx="815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Operation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74734" y="3045127"/>
            <a:ext cx="1277186" cy="750759"/>
            <a:chOff x="2574734" y="3045127"/>
            <a:chExt cx="1277186" cy="750759"/>
          </a:xfrm>
        </p:grpSpPr>
        <p:cxnSp>
          <p:nvCxnSpPr>
            <p:cNvPr id="32" name="Elbow Connector 31"/>
            <p:cNvCxnSpPr>
              <a:endCxn id="13" idx="5"/>
            </p:cNvCxnSpPr>
            <p:nvPr/>
          </p:nvCxnSpPr>
          <p:spPr>
            <a:xfrm rot="10800000">
              <a:off x="2574734" y="3045127"/>
              <a:ext cx="1273508" cy="7503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281932" y="3518887"/>
              <a:ext cx="5699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65851" y="2556277"/>
            <a:ext cx="1817793" cy="585748"/>
            <a:chOff x="4065851" y="2556277"/>
            <a:chExt cx="1817793" cy="585748"/>
          </a:xfrm>
        </p:grpSpPr>
        <p:grpSp>
          <p:nvGrpSpPr>
            <p:cNvPr id="79" name="Group 78"/>
            <p:cNvGrpSpPr/>
            <p:nvPr/>
          </p:nvGrpSpPr>
          <p:grpSpPr>
            <a:xfrm>
              <a:off x="4065851" y="2834248"/>
              <a:ext cx="1817793" cy="307777"/>
              <a:chOff x="6588224" y="2432128"/>
              <a:chExt cx="2232248" cy="410370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rgbClr val="E6B9B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065851" y="2556277"/>
              <a:ext cx="1817793" cy="307777"/>
              <a:chOff x="6588224" y="2062336"/>
              <a:chExt cx="2232248" cy="41037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sp>
        <p:nvSpPr>
          <p:cNvPr id="13" name="Oval 12"/>
          <p:cNvSpPr/>
          <p:nvPr/>
        </p:nvSpPr>
        <p:spPr>
          <a:xfrm>
            <a:off x="967875" y="1938798"/>
            <a:ext cx="1882552" cy="1296144"/>
          </a:xfrm>
          <a:prstGeom prst="ellipse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36000" bIns="36000" rtlCol="0" anchor="ctr"/>
          <a:lstStyle/>
          <a:p>
            <a:pPr algn="ctr"/>
            <a:r>
              <a:rPr lang="en-US" b="1" dirty="0"/>
              <a:t>Control</a:t>
            </a:r>
            <a:endParaRPr lang="en-US" sz="1400" b="1" dirty="0"/>
          </a:p>
          <a:p>
            <a:pPr algn="ctr"/>
            <a:r>
              <a:rPr lang="en-US" sz="1400" dirty="0"/>
              <a:t>(If, else, loop)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50427" y="2351639"/>
            <a:ext cx="1005810" cy="276999"/>
            <a:chOff x="2850427" y="2351639"/>
            <a:chExt cx="1005810" cy="276999"/>
          </a:xfrm>
        </p:grpSpPr>
        <p:cxnSp>
          <p:nvCxnSpPr>
            <p:cNvPr id="59" name="Straight Arrow Connector 58"/>
            <p:cNvCxnSpPr>
              <a:stCxn id="13" idx="6"/>
              <a:endCxn id="10" idx="1"/>
            </p:cNvCxnSpPr>
            <p:nvPr/>
          </p:nvCxnSpPr>
          <p:spPr>
            <a:xfrm>
              <a:off x="2850427" y="2586870"/>
              <a:ext cx="1005810" cy="8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886518" y="2351639"/>
              <a:ext cx="893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to 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23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through a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68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walk through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71550"/>
            <a:ext cx="4032448" cy="2736304"/>
          </a:xfrm>
        </p:spPr>
        <p:txBody>
          <a:bodyPr>
            <a:noAutofit/>
          </a:bodyPr>
          <a:lstStyle/>
          <a:p>
            <a:r>
              <a:rPr lang="en-US" sz="1800" dirty="0"/>
              <a:t>What will the processor do?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600" b="1" dirty="0">
                <a:solidFill>
                  <a:srgbClr val="1F497D"/>
                </a:solidFill>
              </a:rPr>
              <a:t>1. Load the instruction</a:t>
            </a:r>
          </a:p>
          <a:p>
            <a:pPr lvl="1"/>
            <a:r>
              <a:rPr lang="en-US" sz="1600" b="1" dirty="0">
                <a:solidFill>
                  <a:schemeClr val="accent2"/>
                </a:solidFill>
              </a:rPr>
              <a:t>2. Figure out what operation to do</a:t>
            </a:r>
          </a:p>
          <a:p>
            <a:pPr lvl="1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3. Figure out what data to use</a:t>
            </a:r>
          </a:p>
          <a:p>
            <a:pPr lvl="1"/>
            <a:r>
              <a:rPr lang="en-US" sz="1600" b="1" dirty="0">
                <a:solidFill>
                  <a:srgbClr val="E46C0A"/>
                </a:solidFill>
              </a:rPr>
              <a:t>4. Do the computation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5. Figure out next instruction</a:t>
            </a:r>
          </a:p>
          <a:p>
            <a:r>
              <a:rPr lang="en-US" sz="1800" dirty="0"/>
              <a:t>Repeat this over and over and over…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308357" y="893378"/>
            <a:ext cx="4728137" cy="2038411"/>
            <a:chOff x="967875" y="893378"/>
            <a:chExt cx="8068619" cy="3478571"/>
          </a:xfrm>
        </p:grpSpPr>
        <p:grpSp>
          <p:nvGrpSpPr>
            <p:cNvPr id="4" name="Group 3"/>
            <p:cNvGrpSpPr/>
            <p:nvPr/>
          </p:nvGrpSpPr>
          <p:grpSpPr>
            <a:xfrm>
              <a:off x="5968515" y="2571750"/>
              <a:ext cx="1115212" cy="525225"/>
              <a:chOff x="5968515" y="2571750"/>
              <a:chExt cx="1115212" cy="525225"/>
            </a:xfrm>
          </p:grpSpPr>
          <p:cxnSp>
            <p:nvCxnSpPr>
              <p:cNvPr id="5" name="Straight Arrow Connector 37"/>
              <p:cNvCxnSpPr>
                <a:stCxn id="38" idx="3"/>
                <a:endCxn id="10" idx="1"/>
              </p:cNvCxnSpPr>
              <p:nvPr/>
            </p:nvCxnSpPr>
            <p:spPr>
              <a:xfrm>
                <a:off x="6016477" y="2595416"/>
                <a:ext cx="1067250" cy="1244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5968515" y="2571750"/>
                <a:ext cx="1115212" cy="525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/>
                  <a:t>Read/Write Data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016475" y="987574"/>
              <a:ext cx="1139484" cy="1609086"/>
              <a:chOff x="6016475" y="987574"/>
              <a:chExt cx="1139484" cy="1609086"/>
            </a:xfrm>
          </p:grpSpPr>
          <p:cxnSp>
            <p:nvCxnSpPr>
              <p:cNvPr id="8" name="Elbow Connector 7"/>
              <p:cNvCxnSpPr>
                <a:stCxn id="10" idx="1"/>
                <a:endCxn id="39" idx="3"/>
              </p:cNvCxnSpPr>
              <p:nvPr/>
            </p:nvCxnSpPr>
            <p:spPr>
              <a:xfrm rot="10800000">
                <a:off x="6016475" y="1434566"/>
                <a:ext cx="1067252" cy="1162094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6016477" y="987574"/>
                <a:ext cx="1139482" cy="525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/>
                  <a:t>Read Instruction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083727" y="893378"/>
              <a:ext cx="1952767" cy="3406564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/>
                <a:t>Memory</a:t>
              </a:r>
            </a:p>
            <a:p>
              <a:pPr algn="ctr"/>
              <a:r>
                <a:rPr lang="en-US" sz="800" dirty="0"/>
                <a:t>(Big and Slow)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155959" y="1511321"/>
              <a:ext cx="1817793" cy="2313452"/>
              <a:chOff x="7303065" y="1663721"/>
              <a:chExt cx="1817793" cy="231345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7303065" y="3609516"/>
                <a:ext cx="1817793" cy="367657"/>
                <a:chOff x="6588224" y="4656730"/>
                <a:chExt cx="2232248" cy="490210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6948264" y="4656730"/>
                  <a:ext cx="1872208" cy="4902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588224" y="4656730"/>
                  <a:ext cx="360040" cy="4902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7303065" y="1941695"/>
                <a:ext cx="1817793" cy="367657"/>
                <a:chOff x="6588224" y="2432128"/>
                <a:chExt cx="2232248" cy="490210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6948264" y="2432128"/>
                  <a:ext cx="1872208" cy="4902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rgbClr val="C0504D"/>
                      </a:solidFill>
                    </a:rPr>
                    <a:t>r1 </a:t>
                  </a:r>
                  <a:r>
                    <a:rPr lang="en-US" sz="800" dirty="0"/>
                    <a:t>= </a:t>
                  </a:r>
                  <a:r>
                    <a:rPr lang="en-US" sz="800" b="1" dirty="0">
                      <a:solidFill>
                        <a:schemeClr val="accent5"/>
                      </a:solidFill>
                    </a:rPr>
                    <a:t>r0</a:t>
                  </a:r>
                  <a:r>
                    <a:rPr lang="en-US" sz="800" dirty="0"/>
                    <a:t> - 2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588224" y="2432128"/>
                  <a:ext cx="360040" cy="4902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7303065" y="2219666"/>
                <a:ext cx="1817793" cy="577746"/>
                <a:chOff x="6588224" y="2787762"/>
                <a:chExt cx="2232248" cy="770329"/>
              </a:xfrm>
              <a:solidFill>
                <a:srgbClr val="FFFF00"/>
              </a:solidFill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6948264" y="2787762"/>
                  <a:ext cx="1872208" cy="770329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/>
                    <a:t>j_zero</a:t>
                  </a:r>
                  <a:r>
                    <a:rPr lang="en-US" sz="800" dirty="0"/>
                    <a:t> </a:t>
                  </a:r>
                  <a:r>
                    <a:rPr lang="en-US" sz="800" b="1" dirty="0">
                      <a:solidFill>
                        <a:srgbClr val="C0504D"/>
                      </a:solidFill>
                    </a:rPr>
                    <a:t>r1 </a:t>
                  </a:r>
                  <a:r>
                    <a:rPr lang="en-US" sz="800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5 (done)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588224" y="2787762"/>
                  <a:ext cx="360040" cy="490211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7303065" y="2497634"/>
                <a:ext cx="1817793" cy="367657"/>
                <a:chOff x="6588224" y="3152121"/>
                <a:chExt cx="2232248" cy="490210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6948264" y="3152121"/>
                  <a:ext cx="1872208" cy="4902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accent5"/>
                      </a:solidFill>
                    </a:rPr>
                    <a:t>r0 </a:t>
                  </a:r>
                  <a:r>
                    <a:rPr lang="en-US" sz="800" dirty="0"/>
                    <a:t>= </a:t>
                  </a:r>
                  <a:r>
                    <a:rPr lang="en-US" sz="800" b="1" dirty="0">
                      <a:solidFill>
                        <a:schemeClr val="accent5"/>
                      </a:solidFill>
                    </a:rPr>
                    <a:t>r0</a:t>
                  </a:r>
                  <a:r>
                    <a:rPr lang="en-US" sz="800" dirty="0"/>
                    <a:t> + 1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588224" y="3152121"/>
                  <a:ext cx="360040" cy="4902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7303065" y="2775608"/>
                <a:ext cx="1817793" cy="367658"/>
                <a:chOff x="6588224" y="3517167"/>
                <a:chExt cx="2232248" cy="490211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6948264" y="3517167"/>
                  <a:ext cx="1872208" cy="4902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jump </a:t>
                  </a:r>
                  <a:r>
                    <a:rPr lang="en-US" sz="800" i="1" dirty="0">
                      <a:solidFill>
                        <a:srgbClr val="77933C"/>
                      </a:solidFill>
                    </a:rPr>
                    <a:t>1 (loop)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6588224" y="3517167"/>
                  <a:ext cx="360040" cy="4902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7303065" y="3053576"/>
                <a:ext cx="1817793" cy="367657"/>
                <a:chOff x="6588224" y="3881853"/>
                <a:chExt cx="2232248" cy="490210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6948264" y="3881853"/>
                  <a:ext cx="1872208" cy="4902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endParaRPr lang="en-US" sz="8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588224" y="3881853"/>
                  <a:ext cx="360040" cy="4902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7303065" y="3331547"/>
                <a:ext cx="1817793" cy="367657"/>
                <a:chOff x="6588224" y="4262998"/>
                <a:chExt cx="2232248" cy="490210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6948264" y="4262998"/>
                  <a:ext cx="1872208" cy="4902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endParaRPr lang="en-US" sz="8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588224" y="4262998"/>
                  <a:ext cx="360040" cy="4902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7303065" y="1663721"/>
                <a:ext cx="1817793" cy="367657"/>
                <a:chOff x="6588224" y="2062336"/>
                <a:chExt cx="2232248" cy="490211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6948264" y="2062336"/>
                  <a:ext cx="1872208" cy="4902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load </a:t>
                  </a:r>
                  <a:r>
                    <a:rPr lang="en-US" sz="800" b="1" dirty="0">
                      <a:solidFill>
                        <a:schemeClr val="accent5"/>
                      </a:solidFill>
                    </a:rPr>
                    <a:t>r0</a:t>
                  </a:r>
                  <a:r>
                    <a:rPr lang="en-US" sz="800" dirty="0"/>
                    <a:t> </a:t>
                  </a:r>
                  <a:r>
                    <a:rPr lang="en-US" sz="800" dirty="0" err="1"/>
                    <a:t>mem</a:t>
                  </a:r>
                  <a:r>
                    <a:rPr lang="en-US" sz="800" dirty="0"/>
                    <a:t>[7]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6588224" y="2062336"/>
                  <a:ext cx="360040" cy="4902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  <p:cxnSp>
          <p:nvCxnSpPr>
            <p:cNvPr id="36" name="Straight Arrow Connector 35"/>
            <p:cNvCxnSpPr>
              <a:stCxn id="38" idx="2"/>
              <a:endCxn id="37" idx="0"/>
            </p:cNvCxnSpPr>
            <p:nvPr/>
          </p:nvCxnSpPr>
          <p:spPr>
            <a:xfrm flipH="1">
              <a:off x="4935600" y="3219821"/>
              <a:ext cx="757" cy="43664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3855480" y="3656462"/>
              <a:ext cx="2160240" cy="715487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/>
                <a:t>Compute</a:t>
              </a:r>
            </a:p>
            <a:p>
              <a:pPr algn="ctr"/>
              <a:r>
                <a:rPr lang="en-US" sz="800" dirty="0"/>
                <a:t>(Add, Sub, Multiply, etc.)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56237" y="1971010"/>
              <a:ext cx="2160240" cy="1248811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/>
                <a:t>Data Registers</a:t>
              </a:r>
              <a:br>
                <a:rPr lang="en-US" sz="1000" b="1" dirty="0"/>
              </a:br>
              <a:r>
                <a:rPr lang="en-US" sz="800" dirty="0"/>
                <a:t>(Small and fast)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56235" y="1079838"/>
              <a:ext cx="2160240" cy="709455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/>
                <a:t>Current Instruction</a:t>
              </a:r>
            </a:p>
            <a:p>
              <a:pPr algn="ctr"/>
              <a:endParaRPr lang="en-US" sz="1000" b="1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909151" y="1203598"/>
              <a:ext cx="2139861" cy="735200"/>
              <a:chOff x="1909151" y="1203598"/>
              <a:chExt cx="2139861" cy="735200"/>
            </a:xfrm>
          </p:grpSpPr>
          <p:cxnSp>
            <p:nvCxnSpPr>
              <p:cNvPr id="41" name="Elbow Connector 40"/>
              <p:cNvCxnSpPr>
                <a:stCxn id="39" idx="1"/>
                <a:endCxn id="59" idx="0"/>
              </p:cNvCxnSpPr>
              <p:nvPr/>
            </p:nvCxnSpPr>
            <p:spPr>
              <a:xfrm rot="10800000" flipV="1">
                <a:off x="1909151" y="1434566"/>
                <a:ext cx="1947084" cy="50423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2551813" y="1203598"/>
                <a:ext cx="1497199" cy="341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Current Instruction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551461" y="1536871"/>
              <a:ext cx="1304022" cy="591743"/>
              <a:chOff x="2551461" y="1536871"/>
              <a:chExt cx="1304022" cy="591743"/>
            </a:xfrm>
          </p:grpSpPr>
          <p:cxnSp>
            <p:nvCxnSpPr>
              <p:cNvPr id="44" name="Elbow Connector 43"/>
              <p:cNvCxnSpPr>
                <a:stCxn id="59" idx="7"/>
              </p:cNvCxnSpPr>
              <p:nvPr/>
            </p:nvCxnSpPr>
            <p:spPr>
              <a:xfrm rot="5400000" flipH="1" flipV="1">
                <a:off x="2947917" y="1221049"/>
                <a:ext cx="534383" cy="1280748"/>
              </a:xfrm>
              <a:prstGeom prst="bentConnector2">
                <a:avLst/>
              </a:prstGeom>
              <a:ln w="254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551461" y="1536871"/>
                <a:ext cx="1300459" cy="341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Next Instruction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835696" y="3234942"/>
              <a:ext cx="2019783" cy="1057390"/>
              <a:chOff x="1835696" y="3234942"/>
              <a:chExt cx="2019783" cy="1057390"/>
            </a:xfrm>
          </p:grpSpPr>
          <p:cxnSp>
            <p:nvCxnSpPr>
              <p:cNvPr id="47" name="Elbow Connector 46"/>
              <p:cNvCxnSpPr>
                <a:stCxn id="59" idx="4"/>
                <a:endCxn id="37" idx="1"/>
              </p:cNvCxnSpPr>
              <p:nvPr/>
            </p:nvCxnSpPr>
            <p:spPr>
              <a:xfrm rot="16200000" flipH="1">
                <a:off x="2492683" y="2651409"/>
                <a:ext cx="779264" cy="1946329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835696" y="3950936"/>
                <a:ext cx="949781" cy="341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Operation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574734" y="3045127"/>
              <a:ext cx="1416249" cy="815156"/>
              <a:chOff x="2574734" y="3045127"/>
              <a:chExt cx="1416249" cy="815156"/>
            </a:xfrm>
          </p:grpSpPr>
          <p:cxnSp>
            <p:nvCxnSpPr>
              <p:cNvPr id="50" name="Elbow Connector 49"/>
              <p:cNvCxnSpPr>
                <a:endCxn id="59" idx="5"/>
              </p:cNvCxnSpPr>
              <p:nvPr/>
            </p:nvCxnSpPr>
            <p:spPr>
              <a:xfrm rot="10800000">
                <a:off x="2574734" y="3045127"/>
                <a:ext cx="1273508" cy="750359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3281931" y="3518887"/>
                <a:ext cx="709052" cy="341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Result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4065851" y="2556279"/>
              <a:ext cx="1817793" cy="645629"/>
              <a:chOff x="4065851" y="2556279"/>
              <a:chExt cx="1817793" cy="645629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4065851" y="2834250"/>
                <a:ext cx="1817793" cy="367658"/>
                <a:chOff x="6588224" y="2432128"/>
                <a:chExt cx="2232248" cy="490211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6948264" y="2432128"/>
                  <a:ext cx="1872208" cy="4902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endParaRPr lang="en-US" sz="800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6588224" y="2432128"/>
                  <a:ext cx="360040" cy="490211"/>
                </a:xfrm>
                <a:prstGeom prst="rect">
                  <a:avLst/>
                </a:prstGeom>
                <a:solidFill>
                  <a:srgbClr val="E6B9B8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065851" y="2556279"/>
                <a:ext cx="1817793" cy="367658"/>
                <a:chOff x="6588224" y="2062336"/>
                <a:chExt cx="2232248" cy="490211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6948264" y="2062336"/>
                  <a:ext cx="1872208" cy="4902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endParaRPr lang="en-US" sz="800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588224" y="2062336"/>
                  <a:ext cx="360040" cy="49021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  <p:sp>
          <p:nvSpPr>
            <p:cNvPr id="59" name="Oval 58"/>
            <p:cNvSpPr/>
            <p:nvPr/>
          </p:nvSpPr>
          <p:spPr>
            <a:xfrm>
              <a:off x="967875" y="1938798"/>
              <a:ext cx="1882552" cy="1296144"/>
            </a:xfrm>
            <a:prstGeom prst="ellipse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tIns="36000" bIns="36000" rtlCol="0" anchor="ctr"/>
            <a:lstStyle/>
            <a:p>
              <a:pPr algn="ctr"/>
              <a:r>
                <a:rPr lang="en-US" sz="1000" b="1" dirty="0"/>
                <a:t>Control</a:t>
              </a:r>
              <a:endParaRPr lang="en-US" sz="800" b="1" dirty="0"/>
            </a:p>
            <a:p>
              <a:pPr algn="ctr"/>
              <a:r>
                <a:rPr lang="en-US" sz="800" dirty="0"/>
                <a:t>(If, else, loop)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850427" y="2351639"/>
              <a:ext cx="1073409" cy="341396"/>
              <a:chOff x="2850427" y="2351639"/>
              <a:chExt cx="1073409" cy="341396"/>
            </a:xfrm>
          </p:grpSpPr>
          <p:cxnSp>
            <p:nvCxnSpPr>
              <p:cNvPr id="61" name="Straight Arrow Connector 60"/>
              <p:cNvCxnSpPr>
                <a:stCxn id="59" idx="6"/>
                <a:endCxn id="38" idx="1"/>
              </p:cNvCxnSpPr>
              <p:nvPr/>
            </p:nvCxnSpPr>
            <p:spPr>
              <a:xfrm>
                <a:off x="2850427" y="2586870"/>
                <a:ext cx="1005810" cy="85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2886518" y="2351639"/>
                <a:ext cx="1037318" cy="341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Data to use</a:t>
                </a:r>
              </a:p>
            </p:txBody>
          </p:sp>
        </p:grpSp>
      </p:grpSp>
      <p:sp>
        <p:nvSpPr>
          <p:cNvPr id="64" name="Freeform 63"/>
          <p:cNvSpPr/>
          <p:nvPr/>
        </p:nvSpPr>
        <p:spPr>
          <a:xfrm>
            <a:off x="6901703" y="1171769"/>
            <a:ext cx="1028074" cy="725741"/>
          </a:xfrm>
          <a:custGeom>
            <a:avLst/>
            <a:gdLst>
              <a:gd name="connsiteX0" fmla="*/ 1028074 w 1028074"/>
              <a:gd name="connsiteY0" fmla="*/ 725741 h 725741"/>
              <a:gd name="connsiteX1" fmla="*/ 680343 w 1028074"/>
              <a:gd name="connsiteY1" fmla="*/ 725741 h 725741"/>
              <a:gd name="connsiteX2" fmla="*/ 680343 w 1028074"/>
              <a:gd name="connsiteY2" fmla="*/ 0 h 725741"/>
              <a:gd name="connsiteX3" fmla="*/ 0 w 1028074"/>
              <a:gd name="connsiteY3" fmla="*/ 15120 h 72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074" h="725741">
                <a:moveTo>
                  <a:pt x="1028074" y="725741"/>
                </a:moveTo>
                <a:lnTo>
                  <a:pt x="680343" y="725741"/>
                </a:lnTo>
                <a:lnTo>
                  <a:pt x="680343" y="0"/>
                </a:lnTo>
                <a:lnTo>
                  <a:pt x="0" y="15120"/>
                </a:lnTo>
              </a:path>
            </a:pathLst>
          </a:custGeom>
          <a:ln w="57150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4845555" y="1202008"/>
            <a:ext cx="1519432" cy="491388"/>
          </a:xfrm>
          <a:custGeom>
            <a:avLst/>
            <a:gdLst>
              <a:gd name="connsiteX0" fmla="*/ 1519432 w 1519432"/>
              <a:gd name="connsiteY0" fmla="*/ 0 h 491388"/>
              <a:gd name="connsiteX1" fmla="*/ 0 w 1519432"/>
              <a:gd name="connsiteY1" fmla="*/ 0 h 491388"/>
              <a:gd name="connsiteX2" fmla="*/ 15118 w 1519432"/>
              <a:gd name="connsiteY2" fmla="*/ 491388 h 49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9432" h="491388">
                <a:moveTo>
                  <a:pt x="1519432" y="0"/>
                </a:moveTo>
                <a:lnTo>
                  <a:pt x="0" y="0"/>
                </a:lnTo>
                <a:lnTo>
                  <a:pt x="15118" y="491388"/>
                </a:lnTo>
              </a:path>
            </a:pathLst>
          </a:custGeom>
          <a:ln w="57150" cmpd="sng">
            <a:solidFill>
              <a:srgbClr val="C0504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5185726" y="1882391"/>
            <a:ext cx="861768" cy="15119"/>
          </a:xfrm>
          <a:custGeom>
            <a:avLst/>
            <a:gdLst>
              <a:gd name="connsiteX0" fmla="*/ 0 w 861768"/>
              <a:gd name="connsiteY0" fmla="*/ 0 h 15119"/>
              <a:gd name="connsiteX1" fmla="*/ 861768 w 861768"/>
              <a:gd name="connsiteY1" fmla="*/ 15119 h 1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1768" h="15119">
                <a:moveTo>
                  <a:pt x="0" y="0"/>
                </a:moveTo>
                <a:lnTo>
                  <a:pt x="861768" y="15119"/>
                </a:lnTo>
              </a:path>
            </a:pathLst>
          </a:custGeom>
          <a:ln w="57150" cmpd="sng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4853114" y="2094065"/>
            <a:ext cx="1277533" cy="635023"/>
          </a:xfrm>
          <a:custGeom>
            <a:avLst/>
            <a:gdLst>
              <a:gd name="connsiteX0" fmla="*/ 0 w 1277533"/>
              <a:gd name="connsiteY0" fmla="*/ 0 h 635023"/>
              <a:gd name="connsiteX1" fmla="*/ 7559 w 1277533"/>
              <a:gd name="connsiteY1" fmla="*/ 627464 h 635023"/>
              <a:gd name="connsiteX2" fmla="*/ 1277533 w 1277533"/>
              <a:gd name="connsiteY2" fmla="*/ 635023 h 63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533" h="635023">
                <a:moveTo>
                  <a:pt x="0" y="0"/>
                </a:moveTo>
                <a:cubicBezTo>
                  <a:pt x="2520" y="209155"/>
                  <a:pt x="5039" y="418309"/>
                  <a:pt x="7559" y="627464"/>
                </a:cubicBezTo>
                <a:lnTo>
                  <a:pt x="1277533" y="635023"/>
                </a:lnTo>
              </a:path>
            </a:pathLst>
          </a:custGeom>
          <a:ln w="57150" cmpd="sng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6629565" y="2010907"/>
            <a:ext cx="7560" cy="536746"/>
          </a:xfrm>
          <a:custGeom>
            <a:avLst/>
            <a:gdLst>
              <a:gd name="connsiteX0" fmla="*/ 0 w 7560"/>
              <a:gd name="connsiteY0" fmla="*/ 0 h 536746"/>
              <a:gd name="connsiteX1" fmla="*/ 7560 w 7560"/>
              <a:gd name="connsiteY1" fmla="*/ 536746 h 5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60" h="536746">
                <a:moveTo>
                  <a:pt x="0" y="0"/>
                </a:moveTo>
                <a:lnTo>
                  <a:pt x="7560" y="536746"/>
                </a:lnTo>
              </a:path>
            </a:pathLst>
          </a:custGeom>
          <a:ln w="57150" cmpd="sng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253760" y="1300286"/>
            <a:ext cx="990278" cy="1285166"/>
          </a:xfrm>
          <a:custGeom>
            <a:avLst/>
            <a:gdLst>
              <a:gd name="connsiteX0" fmla="*/ 899565 w 990278"/>
              <a:gd name="connsiteY0" fmla="*/ 1285166 h 1285166"/>
              <a:gd name="connsiteX1" fmla="*/ 7560 w 990278"/>
              <a:gd name="connsiteY1" fmla="*/ 1285166 h 1285166"/>
              <a:gd name="connsiteX2" fmla="*/ 0 w 990278"/>
              <a:gd name="connsiteY2" fmla="*/ 7560 h 1285166"/>
              <a:gd name="connsiteX3" fmla="*/ 990278 w 990278"/>
              <a:gd name="connsiteY3" fmla="*/ 0 h 128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278" h="1285166">
                <a:moveTo>
                  <a:pt x="899565" y="1285166"/>
                </a:moveTo>
                <a:lnTo>
                  <a:pt x="7560" y="1285166"/>
                </a:lnTo>
                <a:lnTo>
                  <a:pt x="0" y="7560"/>
                </a:lnTo>
                <a:lnTo>
                  <a:pt x="990278" y="0"/>
                </a:ln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302439" y="3651870"/>
            <a:ext cx="5766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Note:</a:t>
            </a:r>
          </a:p>
          <a:p>
            <a:r>
              <a:rPr lang="en-US" dirty="0"/>
              <a:t>We’ll cover all this in great detail in the next few lectures. This lecture is just to give you a feeling for how it all fits together.</a:t>
            </a:r>
          </a:p>
        </p:txBody>
      </p:sp>
    </p:spTree>
    <p:extLst>
      <p:ext uri="{BB962C8B-B14F-4D97-AF65-F5344CB8AC3E}">
        <p14:creationId xmlns:p14="http://schemas.microsoft.com/office/powerpoint/2010/main" val="51048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968515" y="2571750"/>
            <a:ext cx="1115212" cy="461665"/>
            <a:chOff x="5968515" y="2571750"/>
            <a:chExt cx="1115212" cy="461665"/>
          </a:xfrm>
        </p:grpSpPr>
        <p:cxnSp>
          <p:nvCxnSpPr>
            <p:cNvPr id="38" name="Straight Arrow Connector 37"/>
            <p:cNvCxnSpPr>
              <a:stCxn id="10" idx="3"/>
              <a:endCxn id="11" idx="1"/>
            </p:cNvCxnSpPr>
            <p:nvPr/>
          </p:nvCxnSpPr>
          <p:spPr>
            <a:xfrm>
              <a:off x="6016477" y="2595416"/>
              <a:ext cx="1067250" cy="1244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968515" y="2571750"/>
              <a:ext cx="1115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Read/Write Data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6475" y="987574"/>
            <a:ext cx="1139484" cy="1609086"/>
            <a:chOff x="6016475" y="987574"/>
            <a:chExt cx="1139484" cy="1609086"/>
          </a:xfrm>
        </p:grpSpPr>
        <p:cxnSp>
          <p:nvCxnSpPr>
            <p:cNvPr id="23" name="Elbow Connector 22"/>
            <p:cNvCxnSpPr>
              <a:stCxn id="11" idx="1"/>
              <a:endCxn id="12" idx="3"/>
            </p:cNvCxnSpPr>
            <p:nvPr/>
          </p:nvCxnSpPr>
          <p:spPr>
            <a:xfrm rot="10800000">
              <a:off x="6016475" y="1434566"/>
              <a:ext cx="1067252" cy="11620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16477" y="987574"/>
              <a:ext cx="1139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 Instruction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083727" y="893378"/>
            <a:ext cx="1952767" cy="3406564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sz="1400" dirty="0"/>
              <a:t>(Big and Slow)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55959" y="1511323"/>
            <a:ext cx="1817793" cy="2253569"/>
            <a:chOff x="7303065" y="1663723"/>
            <a:chExt cx="1817793" cy="2253569"/>
          </a:xfrm>
        </p:grpSpPr>
        <p:grpSp>
          <p:nvGrpSpPr>
            <p:cNvPr id="62" name="Group 61"/>
            <p:cNvGrpSpPr/>
            <p:nvPr/>
          </p:nvGrpSpPr>
          <p:grpSpPr>
            <a:xfrm>
              <a:off x="7303065" y="3609515"/>
              <a:ext cx="1817793" cy="307777"/>
              <a:chOff x="6588224" y="4656730"/>
              <a:chExt cx="2232248" cy="410370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6948264" y="4656730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588224" y="4656730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7303065" y="1941694"/>
              <a:ext cx="1817793" cy="307777"/>
              <a:chOff x="6588224" y="2432128"/>
              <a:chExt cx="2232248" cy="41037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- 2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303065" y="2219664"/>
              <a:ext cx="1817793" cy="307777"/>
              <a:chOff x="6588224" y="2787762"/>
              <a:chExt cx="2232248" cy="410370"/>
            </a:xfrm>
            <a:solidFill>
              <a:srgbClr val="FFFF00"/>
            </a:solidFill>
          </p:grpSpPr>
          <p:sp>
            <p:nvSpPr>
              <p:cNvPr id="90" name="TextBox 89"/>
              <p:cNvSpPr txBox="1"/>
              <p:nvPr/>
            </p:nvSpPr>
            <p:spPr>
              <a:xfrm>
                <a:off x="6948264" y="2787762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j_zero</a:t>
                </a:r>
                <a:r>
                  <a:rPr lang="en-US" sz="1400" dirty="0"/>
                  <a:t> </a:t>
                </a:r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i="1" dirty="0">
                    <a:solidFill>
                      <a:schemeClr val="accent6">
                        <a:lumMod val="75000"/>
                      </a:schemeClr>
                    </a:solidFill>
                  </a:rPr>
                  <a:t>5 (done)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588224" y="2787762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303065" y="2497634"/>
              <a:ext cx="1817793" cy="307777"/>
              <a:chOff x="6588224" y="3152121"/>
              <a:chExt cx="2232248" cy="41037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6948264" y="3152121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5"/>
                    </a:solidFill>
                  </a:rPr>
                  <a:t>r0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+ 1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588224" y="3152121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303065" y="2775605"/>
              <a:ext cx="1817793" cy="307777"/>
              <a:chOff x="6588224" y="3517167"/>
              <a:chExt cx="2232248" cy="410370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6948264" y="3517167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jump </a:t>
                </a:r>
                <a:r>
                  <a:rPr lang="en-US" sz="1400" i="1" dirty="0">
                    <a:solidFill>
                      <a:srgbClr val="77933C"/>
                    </a:solidFill>
                  </a:rPr>
                  <a:t>1 (loop)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588224" y="3517167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303065" y="3053576"/>
              <a:ext cx="1817793" cy="307777"/>
              <a:chOff x="6588224" y="3881853"/>
              <a:chExt cx="2232248" cy="410370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6948264" y="3881853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588224" y="3881853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7303065" y="3331546"/>
              <a:ext cx="1817793" cy="307777"/>
              <a:chOff x="6588224" y="4262998"/>
              <a:chExt cx="2232248" cy="410370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6948264" y="426299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588224" y="4262998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7303065" y="1663723"/>
              <a:ext cx="1817793" cy="307777"/>
              <a:chOff x="6588224" y="2062336"/>
              <a:chExt cx="2232248" cy="410370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load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mem</a:t>
                </a:r>
                <a:r>
                  <a:rPr lang="en-US" sz="1400" dirty="0"/>
                  <a:t>[7]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cxnSp>
        <p:nvCxnSpPr>
          <p:cNvPr id="39" name="Straight Arrow Connector 38"/>
          <p:cNvCxnSpPr>
            <a:stCxn id="10" idx="2"/>
            <a:endCxn id="9" idx="0"/>
          </p:cNvCxnSpPr>
          <p:nvPr/>
        </p:nvCxnSpPr>
        <p:spPr>
          <a:xfrm flipH="1">
            <a:off x="4935600" y="3219821"/>
            <a:ext cx="757" cy="43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 Load r0 (</a:t>
            </a:r>
            <a:r>
              <a:rPr lang="en-US" dirty="0" err="1"/>
              <a:t>i</a:t>
            </a:r>
            <a:r>
              <a:rPr lang="en-US" dirty="0"/>
              <a:t>) from memory (location 7)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5480" y="3656462"/>
            <a:ext cx="2160240" cy="715487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Compute</a:t>
            </a:r>
          </a:p>
          <a:p>
            <a:pPr algn="ctr"/>
            <a:r>
              <a:rPr lang="en-US" sz="1400" dirty="0"/>
              <a:t>(Add, Sub, Multiply, etc.)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6237" y="1971010"/>
            <a:ext cx="2160240" cy="124881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Data Registers</a:t>
            </a:r>
            <a:br>
              <a:rPr lang="en-US" b="1" dirty="0"/>
            </a:br>
            <a:r>
              <a:rPr lang="en-US" sz="1400" dirty="0"/>
              <a:t>(Small and fast)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6235" y="1079838"/>
            <a:ext cx="2160240" cy="70945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Current Instruction</a:t>
            </a:r>
          </a:p>
          <a:p>
            <a:pPr algn="ctr"/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09151" y="1203598"/>
            <a:ext cx="2014777" cy="735200"/>
            <a:chOff x="1909151" y="1203598"/>
            <a:chExt cx="2014777" cy="735200"/>
          </a:xfrm>
        </p:grpSpPr>
        <p:cxnSp>
          <p:nvCxnSpPr>
            <p:cNvPr id="17" name="Elbow Connector 16"/>
            <p:cNvCxnSpPr>
              <a:stCxn id="12" idx="1"/>
              <a:endCxn id="13" idx="0"/>
            </p:cNvCxnSpPr>
            <p:nvPr/>
          </p:nvCxnSpPr>
          <p:spPr>
            <a:xfrm rot="10800000" flipV="1">
              <a:off x="1909151" y="1434566"/>
              <a:ext cx="1947084" cy="50423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51813" y="1203598"/>
              <a:ext cx="1372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Current Instruction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51461" y="1536871"/>
            <a:ext cx="1304022" cy="591743"/>
            <a:chOff x="2551461" y="1536871"/>
            <a:chExt cx="1304022" cy="591743"/>
          </a:xfrm>
        </p:grpSpPr>
        <p:cxnSp>
          <p:nvCxnSpPr>
            <p:cNvPr id="20" name="Elbow Connector 19"/>
            <p:cNvCxnSpPr>
              <a:stCxn id="13" idx="7"/>
            </p:cNvCxnSpPr>
            <p:nvPr/>
          </p:nvCxnSpPr>
          <p:spPr>
            <a:xfrm rot="5400000" flipH="1" flipV="1">
              <a:off x="2947917" y="1221049"/>
              <a:ext cx="534383" cy="1280748"/>
            </a:xfrm>
            <a:prstGeom prst="bentConnector2">
              <a:avLst/>
            </a:prstGeom>
            <a:ln w="254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551461" y="1536871"/>
              <a:ext cx="1300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Next Instruction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35696" y="3234942"/>
            <a:ext cx="2019783" cy="992992"/>
            <a:chOff x="1835696" y="3234942"/>
            <a:chExt cx="2019783" cy="992992"/>
          </a:xfrm>
        </p:grpSpPr>
        <p:cxnSp>
          <p:nvCxnSpPr>
            <p:cNvPr id="29" name="Elbow Connector 28"/>
            <p:cNvCxnSpPr>
              <a:stCxn id="13" idx="4"/>
              <a:endCxn id="9" idx="1"/>
            </p:cNvCxnSpPr>
            <p:nvPr/>
          </p:nvCxnSpPr>
          <p:spPr>
            <a:xfrm rot="16200000" flipH="1">
              <a:off x="2492683" y="2651409"/>
              <a:ext cx="779264" cy="194632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35696" y="3950935"/>
              <a:ext cx="815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Operation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74734" y="3045127"/>
            <a:ext cx="1277186" cy="750759"/>
            <a:chOff x="2574734" y="3045127"/>
            <a:chExt cx="1277186" cy="750759"/>
          </a:xfrm>
        </p:grpSpPr>
        <p:cxnSp>
          <p:nvCxnSpPr>
            <p:cNvPr id="32" name="Elbow Connector 31"/>
            <p:cNvCxnSpPr>
              <a:endCxn id="13" idx="5"/>
            </p:cNvCxnSpPr>
            <p:nvPr/>
          </p:nvCxnSpPr>
          <p:spPr>
            <a:xfrm rot="10800000">
              <a:off x="2574734" y="3045127"/>
              <a:ext cx="1273508" cy="7503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281932" y="3518887"/>
              <a:ext cx="5699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65851" y="2556277"/>
            <a:ext cx="1817793" cy="585748"/>
            <a:chOff x="4065851" y="2556277"/>
            <a:chExt cx="1817793" cy="585748"/>
          </a:xfrm>
        </p:grpSpPr>
        <p:grpSp>
          <p:nvGrpSpPr>
            <p:cNvPr id="79" name="Group 78"/>
            <p:cNvGrpSpPr/>
            <p:nvPr/>
          </p:nvGrpSpPr>
          <p:grpSpPr>
            <a:xfrm>
              <a:off x="4065851" y="2834248"/>
              <a:ext cx="1817793" cy="307777"/>
              <a:chOff x="6588224" y="2432128"/>
              <a:chExt cx="2232248" cy="410370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rgbClr val="E6B9B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065851" y="2556277"/>
              <a:ext cx="1817793" cy="307777"/>
              <a:chOff x="6588224" y="2062336"/>
              <a:chExt cx="2232248" cy="41037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sp>
        <p:nvSpPr>
          <p:cNvPr id="13" name="Oval 12"/>
          <p:cNvSpPr/>
          <p:nvPr/>
        </p:nvSpPr>
        <p:spPr>
          <a:xfrm>
            <a:off x="967875" y="1938798"/>
            <a:ext cx="1882552" cy="1296144"/>
          </a:xfrm>
          <a:prstGeom prst="ellipse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36000" bIns="36000" rtlCol="0" anchor="ctr"/>
          <a:lstStyle/>
          <a:p>
            <a:pPr algn="ctr"/>
            <a:r>
              <a:rPr lang="en-US" b="1" dirty="0"/>
              <a:t>Control</a:t>
            </a:r>
            <a:endParaRPr lang="en-US" sz="1400" b="1" dirty="0"/>
          </a:p>
          <a:p>
            <a:pPr algn="ctr"/>
            <a:r>
              <a:rPr lang="en-US" sz="1400" dirty="0"/>
              <a:t>(If, else, loop)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50427" y="2351639"/>
            <a:ext cx="1005810" cy="276999"/>
            <a:chOff x="2850427" y="2351639"/>
            <a:chExt cx="1005810" cy="276999"/>
          </a:xfrm>
        </p:grpSpPr>
        <p:cxnSp>
          <p:nvCxnSpPr>
            <p:cNvPr id="59" name="Straight Arrow Connector 58"/>
            <p:cNvCxnSpPr>
              <a:stCxn id="13" idx="6"/>
              <a:endCxn id="10" idx="1"/>
            </p:cNvCxnSpPr>
            <p:nvPr/>
          </p:nvCxnSpPr>
          <p:spPr>
            <a:xfrm>
              <a:off x="2850427" y="2586870"/>
              <a:ext cx="1005810" cy="8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886518" y="2351639"/>
              <a:ext cx="893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to use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58239" y="1480597"/>
            <a:ext cx="1817793" cy="307777"/>
            <a:chOff x="7308359" y="1663723"/>
            <a:chExt cx="1817793" cy="307777"/>
          </a:xfrm>
        </p:grpSpPr>
        <p:sp>
          <p:nvSpPr>
            <p:cNvPr id="63" name="TextBox 62"/>
            <p:cNvSpPr txBox="1"/>
            <p:nvPr/>
          </p:nvSpPr>
          <p:spPr>
            <a:xfrm>
              <a:off x="7601551" y="1663723"/>
              <a:ext cx="1524601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load </a:t>
              </a:r>
              <a:r>
                <a:rPr lang="en-US" sz="1400" b="1" dirty="0">
                  <a:solidFill>
                    <a:schemeClr val="accent5"/>
                  </a:solidFill>
                </a:rPr>
                <a:t>r0</a:t>
              </a:r>
              <a:r>
                <a:rPr lang="en-US" sz="1400" dirty="0"/>
                <a:t> </a:t>
              </a:r>
              <a:r>
                <a:rPr lang="en-US" sz="1400" dirty="0" err="1"/>
                <a:t>mem</a:t>
              </a:r>
              <a:r>
                <a:rPr lang="en-US" sz="1400" dirty="0"/>
                <a:t>[7]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08359" y="1663723"/>
              <a:ext cx="293192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sp>
        <p:nvSpPr>
          <p:cNvPr id="18" name="Freeform 17"/>
          <p:cNvSpPr/>
          <p:nvPr/>
        </p:nvSpPr>
        <p:spPr>
          <a:xfrm>
            <a:off x="5888747" y="1648037"/>
            <a:ext cx="1277533" cy="22679"/>
          </a:xfrm>
          <a:custGeom>
            <a:avLst/>
            <a:gdLst>
              <a:gd name="connsiteX0" fmla="*/ 1277533 w 1277533"/>
              <a:gd name="connsiteY0" fmla="*/ 22679 h 22679"/>
              <a:gd name="connsiteX1" fmla="*/ 0 w 1277533"/>
              <a:gd name="connsiteY1" fmla="*/ 0 h 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7533" h="22679">
                <a:moveTo>
                  <a:pt x="1277533" y="22679"/>
                </a:move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904961" y="1428802"/>
            <a:ext cx="5646847" cy="2154544"/>
          </a:xfrm>
          <a:custGeom>
            <a:avLst/>
            <a:gdLst>
              <a:gd name="connsiteX0" fmla="*/ 1980554 w 5646847"/>
              <a:gd name="connsiteY0" fmla="*/ 0 h 2154544"/>
              <a:gd name="connsiteX1" fmla="*/ 0 w 5646847"/>
              <a:gd name="connsiteY1" fmla="*/ 15120 h 2154544"/>
              <a:gd name="connsiteX2" fmla="*/ 0 w 5646847"/>
              <a:gd name="connsiteY2" fmla="*/ 1149090 h 2154544"/>
              <a:gd name="connsiteX3" fmla="*/ 5231082 w 5646847"/>
              <a:gd name="connsiteY3" fmla="*/ 1164210 h 2154544"/>
              <a:gd name="connsiteX4" fmla="*/ 5646847 w 5646847"/>
              <a:gd name="connsiteY4" fmla="*/ 2154544 h 2154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6847" h="2154544">
                <a:moveTo>
                  <a:pt x="1980554" y="0"/>
                </a:moveTo>
                <a:lnTo>
                  <a:pt x="0" y="15120"/>
                </a:lnTo>
                <a:lnTo>
                  <a:pt x="0" y="1149090"/>
                </a:lnTo>
                <a:lnTo>
                  <a:pt x="5231082" y="1164210"/>
                </a:lnTo>
                <a:lnTo>
                  <a:pt x="5646847" y="2154544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5730001" y="2706409"/>
            <a:ext cx="1829367" cy="876937"/>
          </a:xfrm>
          <a:custGeom>
            <a:avLst/>
            <a:gdLst>
              <a:gd name="connsiteX0" fmla="*/ 1829367 w 1829367"/>
              <a:gd name="connsiteY0" fmla="*/ 876937 h 876937"/>
              <a:gd name="connsiteX1" fmla="*/ 1300211 w 1829367"/>
              <a:gd name="connsiteY1" fmla="*/ 30239 h 876937"/>
              <a:gd name="connsiteX2" fmla="*/ 0 w 1829367"/>
              <a:gd name="connsiteY2" fmla="*/ 0 h 876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367" h="876937">
                <a:moveTo>
                  <a:pt x="1829367" y="876937"/>
                </a:moveTo>
                <a:lnTo>
                  <a:pt x="1300211" y="30239"/>
                </a:ln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364145" y="2552520"/>
            <a:ext cx="1524602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cxnSp>
        <p:nvCxnSpPr>
          <p:cNvPr id="72" name="Elbow Connector 71"/>
          <p:cNvCxnSpPr/>
          <p:nvPr/>
        </p:nvCxnSpPr>
        <p:spPr>
          <a:xfrm rot="5400000" flipH="1" flipV="1">
            <a:off x="2948672" y="1221049"/>
            <a:ext cx="534383" cy="1280748"/>
          </a:xfrm>
          <a:prstGeom prst="bentConnector2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7155958" y="3486923"/>
            <a:ext cx="1817794" cy="307777"/>
            <a:chOff x="7308360" y="3609517"/>
            <a:chExt cx="1817794" cy="307777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5" name="TextBox 74"/>
            <p:cNvSpPr txBox="1"/>
            <p:nvPr/>
          </p:nvSpPr>
          <p:spPr>
            <a:xfrm>
              <a:off x="7601552" y="3609517"/>
              <a:ext cx="1524602" cy="307777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308360" y="3609517"/>
              <a:ext cx="293192" cy="307777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693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4" grpId="0" animBg="1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968515" y="2571750"/>
            <a:ext cx="1115212" cy="461665"/>
            <a:chOff x="5968515" y="2571750"/>
            <a:chExt cx="1115212" cy="461665"/>
          </a:xfrm>
        </p:grpSpPr>
        <p:cxnSp>
          <p:nvCxnSpPr>
            <p:cNvPr id="38" name="Straight Arrow Connector 37"/>
            <p:cNvCxnSpPr>
              <a:stCxn id="10" idx="3"/>
              <a:endCxn id="11" idx="1"/>
            </p:cNvCxnSpPr>
            <p:nvPr/>
          </p:nvCxnSpPr>
          <p:spPr>
            <a:xfrm>
              <a:off x="6016477" y="2595416"/>
              <a:ext cx="1067250" cy="1244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968515" y="2571750"/>
              <a:ext cx="1115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Read/Write Data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6475" y="987574"/>
            <a:ext cx="1139484" cy="1609086"/>
            <a:chOff x="6016475" y="987574"/>
            <a:chExt cx="1139484" cy="1609086"/>
          </a:xfrm>
        </p:grpSpPr>
        <p:cxnSp>
          <p:nvCxnSpPr>
            <p:cNvPr id="23" name="Elbow Connector 22"/>
            <p:cNvCxnSpPr>
              <a:stCxn id="11" idx="1"/>
              <a:endCxn id="12" idx="3"/>
            </p:cNvCxnSpPr>
            <p:nvPr/>
          </p:nvCxnSpPr>
          <p:spPr>
            <a:xfrm rot="10800000">
              <a:off x="6016475" y="1434566"/>
              <a:ext cx="1067252" cy="11620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16477" y="987574"/>
              <a:ext cx="1139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 Instruction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083727" y="893378"/>
            <a:ext cx="1952767" cy="3406564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sz="1400" dirty="0"/>
              <a:t>(Big and Slow)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55959" y="1511323"/>
            <a:ext cx="1817793" cy="2253569"/>
            <a:chOff x="7303065" y="1663723"/>
            <a:chExt cx="1817793" cy="2253569"/>
          </a:xfrm>
        </p:grpSpPr>
        <p:grpSp>
          <p:nvGrpSpPr>
            <p:cNvPr id="62" name="Group 61"/>
            <p:cNvGrpSpPr/>
            <p:nvPr/>
          </p:nvGrpSpPr>
          <p:grpSpPr>
            <a:xfrm>
              <a:off x="7303065" y="3609515"/>
              <a:ext cx="1817793" cy="307777"/>
              <a:chOff x="6588224" y="4656730"/>
              <a:chExt cx="2232248" cy="410370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6948264" y="4656730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588224" y="4656730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7303065" y="1941694"/>
              <a:ext cx="1817793" cy="307777"/>
              <a:chOff x="6588224" y="2432128"/>
              <a:chExt cx="2232248" cy="41037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- 2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303065" y="2219664"/>
              <a:ext cx="1817793" cy="307777"/>
              <a:chOff x="6588224" y="2787762"/>
              <a:chExt cx="2232248" cy="410370"/>
            </a:xfrm>
            <a:solidFill>
              <a:srgbClr val="FFFF00"/>
            </a:solidFill>
          </p:grpSpPr>
          <p:sp>
            <p:nvSpPr>
              <p:cNvPr id="90" name="TextBox 89"/>
              <p:cNvSpPr txBox="1"/>
              <p:nvPr/>
            </p:nvSpPr>
            <p:spPr>
              <a:xfrm>
                <a:off x="6948264" y="2787762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j_zero</a:t>
                </a:r>
                <a:r>
                  <a:rPr lang="en-US" sz="1400" dirty="0"/>
                  <a:t> </a:t>
                </a:r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i="1" dirty="0">
                    <a:solidFill>
                      <a:schemeClr val="accent6">
                        <a:lumMod val="75000"/>
                      </a:schemeClr>
                    </a:solidFill>
                  </a:rPr>
                  <a:t>5 (done)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588224" y="2787762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303065" y="2497634"/>
              <a:ext cx="1817793" cy="307777"/>
              <a:chOff x="6588224" y="3152121"/>
              <a:chExt cx="2232248" cy="41037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6948264" y="3152121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5"/>
                    </a:solidFill>
                  </a:rPr>
                  <a:t>r0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+ 1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588224" y="3152121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303065" y="2775605"/>
              <a:ext cx="1817793" cy="307777"/>
              <a:chOff x="6588224" y="3517167"/>
              <a:chExt cx="2232248" cy="410370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6948264" y="3517167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jump </a:t>
                </a:r>
                <a:r>
                  <a:rPr lang="en-US" sz="1400" i="1" dirty="0">
                    <a:solidFill>
                      <a:srgbClr val="77933C"/>
                    </a:solidFill>
                  </a:rPr>
                  <a:t>1 (loop)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588224" y="3517167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303065" y="3053576"/>
              <a:ext cx="1817793" cy="307777"/>
              <a:chOff x="6588224" y="3881853"/>
              <a:chExt cx="2232248" cy="410370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6948264" y="3881853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588224" y="3881853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7303065" y="3331546"/>
              <a:ext cx="1817793" cy="307777"/>
              <a:chOff x="6588224" y="4262998"/>
              <a:chExt cx="2232248" cy="410370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6948264" y="426299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588224" y="4262998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7303065" y="1663723"/>
              <a:ext cx="1817793" cy="307777"/>
              <a:chOff x="6588224" y="2062336"/>
              <a:chExt cx="2232248" cy="410370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load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mem</a:t>
                </a:r>
                <a:r>
                  <a:rPr lang="en-US" sz="1400" dirty="0"/>
                  <a:t>[7]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cxnSp>
        <p:nvCxnSpPr>
          <p:cNvPr id="39" name="Straight Arrow Connector 38"/>
          <p:cNvCxnSpPr>
            <a:stCxn id="10" idx="2"/>
            <a:endCxn id="9" idx="0"/>
          </p:cNvCxnSpPr>
          <p:nvPr/>
        </p:nvCxnSpPr>
        <p:spPr>
          <a:xfrm flipH="1">
            <a:off x="4935600" y="3219821"/>
            <a:ext cx="757" cy="43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2: Subtract 2 from r0 (</a:t>
            </a:r>
            <a:r>
              <a:rPr lang="en-US" dirty="0" err="1"/>
              <a:t>i</a:t>
            </a:r>
            <a:r>
              <a:rPr lang="en-US" dirty="0"/>
              <a:t>) to see if it is 2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5480" y="3656462"/>
            <a:ext cx="2160240" cy="715487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Compute</a:t>
            </a:r>
          </a:p>
          <a:p>
            <a:pPr algn="ctr"/>
            <a:r>
              <a:rPr lang="en-US" sz="1400" dirty="0"/>
              <a:t>(Add, Sub, Multiply, etc.)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6237" y="1971010"/>
            <a:ext cx="2160240" cy="124881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Data Registers</a:t>
            </a:r>
            <a:br>
              <a:rPr lang="en-US" b="1" dirty="0"/>
            </a:br>
            <a:r>
              <a:rPr lang="en-US" sz="1400" dirty="0"/>
              <a:t>(Small and fast)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6235" y="1079838"/>
            <a:ext cx="2160240" cy="70945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Current Instruction</a:t>
            </a:r>
          </a:p>
          <a:p>
            <a:pPr algn="ctr"/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09151" y="1203598"/>
            <a:ext cx="2014777" cy="735200"/>
            <a:chOff x="1909151" y="1203598"/>
            <a:chExt cx="2014777" cy="735200"/>
          </a:xfrm>
        </p:grpSpPr>
        <p:cxnSp>
          <p:nvCxnSpPr>
            <p:cNvPr id="17" name="Elbow Connector 16"/>
            <p:cNvCxnSpPr>
              <a:stCxn id="12" idx="1"/>
              <a:endCxn id="13" idx="0"/>
            </p:cNvCxnSpPr>
            <p:nvPr/>
          </p:nvCxnSpPr>
          <p:spPr>
            <a:xfrm rot="10800000" flipV="1">
              <a:off x="1909151" y="1434566"/>
              <a:ext cx="1947084" cy="50423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51813" y="1203598"/>
              <a:ext cx="1372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Current Instruction</a:t>
              </a:r>
            </a:p>
          </p:txBody>
        </p:sp>
      </p:grpSp>
      <p:cxnSp>
        <p:nvCxnSpPr>
          <p:cNvPr id="20" name="Elbow Connector 19"/>
          <p:cNvCxnSpPr>
            <a:stCxn id="13" idx="7"/>
          </p:cNvCxnSpPr>
          <p:nvPr/>
        </p:nvCxnSpPr>
        <p:spPr>
          <a:xfrm rot="5400000" flipH="1" flipV="1">
            <a:off x="2947917" y="1221049"/>
            <a:ext cx="534383" cy="1280748"/>
          </a:xfrm>
          <a:prstGeom prst="bentConnector2">
            <a:avLst/>
          </a:prstGeom>
          <a:ln w="254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1461" y="1536871"/>
            <a:ext cx="1300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Instruction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835696" y="3234942"/>
            <a:ext cx="2019783" cy="992992"/>
            <a:chOff x="1835696" y="3234942"/>
            <a:chExt cx="2019783" cy="992992"/>
          </a:xfrm>
        </p:grpSpPr>
        <p:cxnSp>
          <p:nvCxnSpPr>
            <p:cNvPr id="29" name="Elbow Connector 28"/>
            <p:cNvCxnSpPr>
              <a:stCxn id="13" idx="4"/>
              <a:endCxn id="9" idx="1"/>
            </p:cNvCxnSpPr>
            <p:nvPr/>
          </p:nvCxnSpPr>
          <p:spPr>
            <a:xfrm rot="16200000" flipH="1">
              <a:off x="2492683" y="2651409"/>
              <a:ext cx="779264" cy="194632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35696" y="3950935"/>
              <a:ext cx="815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Operation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74734" y="3045127"/>
            <a:ext cx="1277186" cy="750759"/>
            <a:chOff x="2574734" y="3045127"/>
            <a:chExt cx="1277186" cy="750759"/>
          </a:xfrm>
        </p:grpSpPr>
        <p:cxnSp>
          <p:nvCxnSpPr>
            <p:cNvPr id="32" name="Elbow Connector 31"/>
            <p:cNvCxnSpPr>
              <a:endCxn id="13" idx="5"/>
            </p:cNvCxnSpPr>
            <p:nvPr/>
          </p:nvCxnSpPr>
          <p:spPr>
            <a:xfrm rot="10800000">
              <a:off x="2574734" y="3045127"/>
              <a:ext cx="1273508" cy="7503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281932" y="3518887"/>
              <a:ext cx="5699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65851" y="2556277"/>
            <a:ext cx="1817793" cy="585748"/>
            <a:chOff x="4065851" y="2556277"/>
            <a:chExt cx="1817793" cy="585748"/>
          </a:xfrm>
        </p:grpSpPr>
        <p:grpSp>
          <p:nvGrpSpPr>
            <p:cNvPr id="79" name="Group 78"/>
            <p:cNvGrpSpPr/>
            <p:nvPr/>
          </p:nvGrpSpPr>
          <p:grpSpPr>
            <a:xfrm>
              <a:off x="4065851" y="2834248"/>
              <a:ext cx="1817793" cy="307777"/>
              <a:chOff x="6588224" y="2432128"/>
              <a:chExt cx="2232248" cy="410370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rgbClr val="E6B9B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065851" y="2556277"/>
              <a:ext cx="1817793" cy="307777"/>
              <a:chOff x="6588224" y="2062336"/>
              <a:chExt cx="2232248" cy="41037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sp>
        <p:nvSpPr>
          <p:cNvPr id="13" name="Oval 12"/>
          <p:cNvSpPr/>
          <p:nvPr/>
        </p:nvSpPr>
        <p:spPr>
          <a:xfrm>
            <a:off x="967875" y="1938798"/>
            <a:ext cx="1882552" cy="1296144"/>
          </a:xfrm>
          <a:prstGeom prst="ellipse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36000" bIns="36000" rtlCol="0" anchor="ctr"/>
          <a:lstStyle/>
          <a:p>
            <a:pPr algn="ctr"/>
            <a:r>
              <a:rPr lang="en-US" b="1" dirty="0"/>
              <a:t>Control</a:t>
            </a:r>
            <a:endParaRPr lang="en-US" sz="1400" b="1" dirty="0"/>
          </a:p>
          <a:p>
            <a:pPr algn="ctr"/>
            <a:r>
              <a:rPr lang="en-US" sz="1400" dirty="0"/>
              <a:t>(If, else, loop)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50427" y="2351639"/>
            <a:ext cx="1005810" cy="276999"/>
            <a:chOff x="2850427" y="2351639"/>
            <a:chExt cx="1005810" cy="276999"/>
          </a:xfrm>
        </p:grpSpPr>
        <p:cxnSp>
          <p:nvCxnSpPr>
            <p:cNvPr id="59" name="Straight Arrow Connector 58"/>
            <p:cNvCxnSpPr>
              <a:stCxn id="13" idx="6"/>
              <a:endCxn id="10" idx="1"/>
            </p:cNvCxnSpPr>
            <p:nvPr/>
          </p:nvCxnSpPr>
          <p:spPr>
            <a:xfrm>
              <a:off x="2850427" y="2586870"/>
              <a:ext cx="1005810" cy="8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886518" y="2351639"/>
              <a:ext cx="893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to use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58239" y="1480597"/>
            <a:ext cx="1817793" cy="307777"/>
            <a:chOff x="7308359" y="1663723"/>
            <a:chExt cx="1817793" cy="307777"/>
          </a:xfrm>
        </p:grpSpPr>
        <p:sp>
          <p:nvSpPr>
            <p:cNvPr id="63" name="TextBox 62"/>
            <p:cNvSpPr txBox="1"/>
            <p:nvPr/>
          </p:nvSpPr>
          <p:spPr>
            <a:xfrm>
              <a:off x="7601551" y="1663723"/>
              <a:ext cx="1524601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504D"/>
                  </a:solidFill>
                </a:rPr>
                <a:t>r1 </a:t>
              </a:r>
              <a:r>
                <a:rPr lang="en-US" sz="1400" dirty="0"/>
                <a:t>= </a:t>
              </a:r>
              <a:r>
                <a:rPr lang="en-US" sz="1400" b="1" dirty="0">
                  <a:solidFill>
                    <a:schemeClr val="accent5"/>
                  </a:solidFill>
                </a:rPr>
                <a:t>r0</a:t>
              </a:r>
              <a:r>
                <a:rPr lang="en-US" sz="1400" dirty="0"/>
                <a:t> - 2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08359" y="1663723"/>
              <a:ext cx="293192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8" name="Freeform 17"/>
          <p:cNvSpPr/>
          <p:nvPr/>
        </p:nvSpPr>
        <p:spPr>
          <a:xfrm>
            <a:off x="5888747" y="1648037"/>
            <a:ext cx="1277533" cy="290761"/>
          </a:xfrm>
          <a:custGeom>
            <a:avLst/>
            <a:gdLst>
              <a:gd name="connsiteX0" fmla="*/ 1277533 w 1277533"/>
              <a:gd name="connsiteY0" fmla="*/ 22679 h 22679"/>
              <a:gd name="connsiteX1" fmla="*/ 0 w 1277533"/>
              <a:gd name="connsiteY1" fmla="*/ 0 h 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7533" h="22679">
                <a:moveTo>
                  <a:pt x="1277533" y="22679"/>
                </a:move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897401" y="1428802"/>
            <a:ext cx="1988114" cy="2585453"/>
          </a:xfrm>
          <a:custGeom>
            <a:avLst/>
            <a:gdLst>
              <a:gd name="connsiteX0" fmla="*/ 1980554 w 5646847"/>
              <a:gd name="connsiteY0" fmla="*/ 0 h 2154544"/>
              <a:gd name="connsiteX1" fmla="*/ 0 w 5646847"/>
              <a:gd name="connsiteY1" fmla="*/ 15120 h 2154544"/>
              <a:gd name="connsiteX2" fmla="*/ 0 w 5646847"/>
              <a:gd name="connsiteY2" fmla="*/ 1149090 h 2154544"/>
              <a:gd name="connsiteX3" fmla="*/ 5231082 w 5646847"/>
              <a:gd name="connsiteY3" fmla="*/ 1164210 h 2154544"/>
              <a:gd name="connsiteX4" fmla="*/ 5646847 w 5646847"/>
              <a:gd name="connsiteY4" fmla="*/ 2154544 h 2154544"/>
              <a:gd name="connsiteX0" fmla="*/ 1988114 w 5654407"/>
              <a:gd name="connsiteY0" fmla="*/ 0 h 2585453"/>
              <a:gd name="connsiteX1" fmla="*/ 7560 w 5654407"/>
              <a:gd name="connsiteY1" fmla="*/ 15120 h 2585453"/>
              <a:gd name="connsiteX2" fmla="*/ 7560 w 5654407"/>
              <a:gd name="connsiteY2" fmla="*/ 1149090 h 2585453"/>
              <a:gd name="connsiteX3" fmla="*/ 0 w 5654407"/>
              <a:gd name="connsiteY3" fmla="*/ 2585453 h 2585453"/>
              <a:gd name="connsiteX4" fmla="*/ 5654407 w 5654407"/>
              <a:gd name="connsiteY4" fmla="*/ 2154544 h 2585453"/>
              <a:gd name="connsiteX0" fmla="*/ 1988114 w 1988114"/>
              <a:gd name="connsiteY0" fmla="*/ 0 h 2585453"/>
              <a:gd name="connsiteX1" fmla="*/ 7560 w 1988114"/>
              <a:gd name="connsiteY1" fmla="*/ 15120 h 2585453"/>
              <a:gd name="connsiteX2" fmla="*/ 7560 w 1988114"/>
              <a:gd name="connsiteY2" fmla="*/ 1149090 h 2585453"/>
              <a:gd name="connsiteX3" fmla="*/ 0 w 1988114"/>
              <a:gd name="connsiteY3" fmla="*/ 2585453 h 2585453"/>
              <a:gd name="connsiteX4" fmla="*/ 1988114 w 1988114"/>
              <a:gd name="connsiteY4" fmla="*/ 2585453 h 258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114" h="2585453">
                <a:moveTo>
                  <a:pt x="1988114" y="0"/>
                </a:moveTo>
                <a:lnTo>
                  <a:pt x="7560" y="15120"/>
                </a:lnTo>
                <a:lnTo>
                  <a:pt x="7560" y="1149090"/>
                </a:lnTo>
                <a:lnTo>
                  <a:pt x="0" y="2585453"/>
                </a:lnTo>
                <a:lnTo>
                  <a:pt x="1988114" y="2585453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364145" y="2552520"/>
            <a:ext cx="152460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05400" y="3992165"/>
            <a:ext cx="152460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Subtract 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364145" y="2848254"/>
            <a:ext cx="1524602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88535" y="2736649"/>
            <a:ext cx="589631" cy="1270046"/>
          </a:xfrm>
          <a:custGeom>
            <a:avLst/>
            <a:gdLst>
              <a:gd name="connsiteX0" fmla="*/ 1829367 w 1829367"/>
              <a:gd name="connsiteY0" fmla="*/ 876937 h 876937"/>
              <a:gd name="connsiteX1" fmla="*/ 1300211 w 1829367"/>
              <a:gd name="connsiteY1" fmla="*/ 30239 h 876937"/>
              <a:gd name="connsiteX2" fmla="*/ 0 w 1829367"/>
              <a:gd name="connsiteY2" fmla="*/ 0 h 876937"/>
              <a:gd name="connsiteX0" fmla="*/ 0 w 2101504"/>
              <a:gd name="connsiteY0" fmla="*/ 944975 h 944975"/>
              <a:gd name="connsiteX1" fmla="*/ 2101504 w 2101504"/>
              <a:gd name="connsiteY1" fmla="*/ 30239 h 944975"/>
              <a:gd name="connsiteX2" fmla="*/ 801293 w 2101504"/>
              <a:gd name="connsiteY2" fmla="*/ 0 h 944975"/>
              <a:gd name="connsiteX0" fmla="*/ 0 w 801293"/>
              <a:gd name="connsiteY0" fmla="*/ 944975 h 944975"/>
              <a:gd name="connsiteX1" fmla="*/ 234341 w 801293"/>
              <a:gd name="connsiteY1" fmla="*/ 597224 h 944975"/>
              <a:gd name="connsiteX2" fmla="*/ 801293 w 801293"/>
              <a:gd name="connsiteY2" fmla="*/ 0 h 944975"/>
              <a:gd name="connsiteX0" fmla="*/ 15118 w 566952"/>
              <a:gd name="connsiteY0" fmla="*/ 1300285 h 1300285"/>
              <a:gd name="connsiteX1" fmla="*/ 0 w 566952"/>
              <a:gd name="connsiteY1" fmla="*/ 597224 h 1300285"/>
              <a:gd name="connsiteX2" fmla="*/ 566952 w 566952"/>
              <a:gd name="connsiteY2" fmla="*/ 0 h 1300285"/>
              <a:gd name="connsiteX0" fmla="*/ 589631 w 589631"/>
              <a:gd name="connsiteY0" fmla="*/ 1270046 h 1270046"/>
              <a:gd name="connsiteX1" fmla="*/ 574513 w 589631"/>
              <a:gd name="connsiteY1" fmla="*/ 566985 h 1270046"/>
              <a:gd name="connsiteX2" fmla="*/ 0 w 589631"/>
              <a:gd name="connsiteY2" fmla="*/ 0 h 127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631" h="1270046">
                <a:moveTo>
                  <a:pt x="589631" y="1270046"/>
                </a:moveTo>
                <a:lnTo>
                  <a:pt x="574513" y="566985"/>
                </a:ln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  <a:headEnd type="triangl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4936357" y="2938525"/>
            <a:ext cx="589631" cy="1270046"/>
          </a:xfrm>
          <a:custGeom>
            <a:avLst/>
            <a:gdLst>
              <a:gd name="connsiteX0" fmla="*/ 1829367 w 1829367"/>
              <a:gd name="connsiteY0" fmla="*/ 876937 h 876937"/>
              <a:gd name="connsiteX1" fmla="*/ 1300211 w 1829367"/>
              <a:gd name="connsiteY1" fmla="*/ 30239 h 876937"/>
              <a:gd name="connsiteX2" fmla="*/ 0 w 1829367"/>
              <a:gd name="connsiteY2" fmla="*/ 0 h 876937"/>
              <a:gd name="connsiteX0" fmla="*/ 0 w 2101504"/>
              <a:gd name="connsiteY0" fmla="*/ 944975 h 944975"/>
              <a:gd name="connsiteX1" fmla="*/ 2101504 w 2101504"/>
              <a:gd name="connsiteY1" fmla="*/ 30239 h 944975"/>
              <a:gd name="connsiteX2" fmla="*/ 801293 w 2101504"/>
              <a:gd name="connsiteY2" fmla="*/ 0 h 944975"/>
              <a:gd name="connsiteX0" fmla="*/ 0 w 801293"/>
              <a:gd name="connsiteY0" fmla="*/ 944975 h 944975"/>
              <a:gd name="connsiteX1" fmla="*/ 234341 w 801293"/>
              <a:gd name="connsiteY1" fmla="*/ 597224 h 944975"/>
              <a:gd name="connsiteX2" fmla="*/ 801293 w 801293"/>
              <a:gd name="connsiteY2" fmla="*/ 0 h 944975"/>
              <a:gd name="connsiteX0" fmla="*/ 15118 w 566952"/>
              <a:gd name="connsiteY0" fmla="*/ 1300285 h 1300285"/>
              <a:gd name="connsiteX1" fmla="*/ 0 w 566952"/>
              <a:gd name="connsiteY1" fmla="*/ 597224 h 1300285"/>
              <a:gd name="connsiteX2" fmla="*/ 566952 w 566952"/>
              <a:gd name="connsiteY2" fmla="*/ 0 h 1300285"/>
              <a:gd name="connsiteX0" fmla="*/ 589631 w 589631"/>
              <a:gd name="connsiteY0" fmla="*/ 1270046 h 1270046"/>
              <a:gd name="connsiteX1" fmla="*/ 574513 w 589631"/>
              <a:gd name="connsiteY1" fmla="*/ 566985 h 1270046"/>
              <a:gd name="connsiteX2" fmla="*/ 0 w 589631"/>
              <a:gd name="connsiteY2" fmla="*/ 0 h 127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631" h="1270046">
                <a:moveTo>
                  <a:pt x="589631" y="1270046"/>
                </a:moveTo>
                <a:lnTo>
                  <a:pt x="574513" y="566985"/>
                </a:ln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Elbow Connector 75"/>
          <p:cNvCxnSpPr/>
          <p:nvPr/>
        </p:nvCxnSpPr>
        <p:spPr>
          <a:xfrm rot="5400000" flipH="1" flipV="1">
            <a:off x="2948672" y="1221049"/>
            <a:ext cx="534383" cy="1280748"/>
          </a:xfrm>
          <a:prstGeom prst="bentConnector2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01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69" grpId="0" animBg="1"/>
      <p:bldP spid="75" grpId="0" animBg="1"/>
      <p:bldP spid="24" grpId="0" animBg="1"/>
      <p:bldP spid="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968515" y="2571750"/>
            <a:ext cx="1115212" cy="461665"/>
            <a:chOff x="5968515" y="2571750"/>
            <a:chExt cx="1115212" cy="461665"/>
          </a:xfrm>
        </p:grpSpPr>
        <p:cxnSp>
          <p:nvCxnSpPr>
            <p:cNvPr id="38" name="Straight Arrow Connector 37"/>
            <p:cNvCxnSpPr>
              <a:stCxn id="10" idx="3"/>
              <a:endCxn id="11" idx="1"/>
            </p:cNvCxnSpPr>
            <p:nvPr/>
          </p:nvCxnSpPr>
          <p:spPr>
            <a:xfrm>
              <a:off x="6016477" y="2595416"/>
              <a:ext cx="1067250" cy="1244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968515" y="2571750"/>
              <a:ext cx="1115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Read/Write Data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6475" y="987574"/>
            <a:ext cx="1139484" cy="1609086"/>
            <a:chOff x="6016475" y="987574"/>
            <a:chExt cx="1139484" cy="1609086"/>
          </a:xfrm>
        </p:grpSpPr>
        <p:cxnSp>
          <p:nvCxnSpPr>
            <p:cNvPr id="23" name="Elbow Connector 22"/>
            <p:cNvCxnSpPr>
              <a:stCxn id="11" idx="1"/>
              <a:endCxn id="12" idx="3"/>
            </p:cNvCxnSpPr>
            <p:nvPr/>
          </p:nvCxnSpPr>
          <p:spPr>
            <a:xfrm rot="10800000">
              <a:off x="6016475" y="1434566"/>
              <a:ext cx="1067252" cy="11620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16477" y="987574"/>
              <a:ext cx="1139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 Instruction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083727" y="893378"/>
            <a:ext cx="1952767" cy="3406564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sz="1400" dirty="0"/>
              <a:t>(Big and Slow)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55959" y="1511323"/>
            <a:ext cx="1817793" cy="2253569"/>
            <a:chOff x="7303065" y="1663723"/>
            <a:chExt cx="1817793" cy="2253569"/>
          </a:xfrm>
        </p:grpSpPr>
        <p:grpSp>
          <p:nvGrpSpPr>
            <p:cNvPr id="62" name="Group 61"/>
            <p:cNvGrpSpPr/>
            <p:nvPr/>
          </p:nvGrpSpPr>
          <p:grpSpPr>
            <a:xfrm>
              <a:off x="7303065" y="3609515"/>
              <a:ext cx="1817793" cy="307777"/>
              <a:chOff x="6588224" y="4656730"/>
              <a:chExt cx="2232248" cy="410370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6948264" y="4656730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588224" y="4656730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7303065" y="1941694"/>
              <a:ext cx="1817793" cy="307777"/>
              <a:chOff x="6588224" y="2432128"/>
              <a:chExt cx="2232248" cy="41037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- 2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303065" y="2219664"/>
              <a:ext cx="1817793" cy="307777"/>
              <a:chOff x="6588224" y="2787762"/>
              <a:chExt cx="2232248" cy="410370"/>
            </a:xfrm>
            <a:solidFill>
              <a:srgbClr val="FFFF00"/>
            </a:solidFill>
          </p:grpSpPr>
          <p:sp>
            <p:nvSpPr>
              <p:cNvPr id="90" name="TextBox 89"/>
              <p:cNvSpPr txBox="1"/>
              <p:nvPr/>
            </p:nvSpPr>
            <p:spPr>
              <a:xfrm>
                <a:off x="6948264" y="2787762"/>
                <a:ext cx="1872208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j_zero</a:t>
                </a:r>
                <a:r>
                  <a:rPr lang="en-US" sz="1400" dirty="0"/>
                  <a:t> </a:t>
                </a:r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i="1" dirty="0">
                    <a:solidFill>
                      <a:schemeClr val="accent6">
                        <a:lumMod val="75000"/>
                      </a:schemeClr>
                    </a:solidFill>
                  </a:rPr>
                  <a:t>5 (done)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588224" y="2787762"/>
                <a:ext cx="360040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303065" y="2497634"/>
              <a:ext cx="1817793" cy="307777"/>
              <a:chOff x="6588224" y="3152121"/>
              <a:chExt cx="2232248" cy="41037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6948264" y="3152121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5"/>
                    </a:solidFill>
                  </a:rPr>
                  <a:t>r0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+ 1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588224" y="3152121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303065" y="2775605"/>
              <a:ext cx="1817793" cy="307777"/>
              <a:chOff x="6588224" y="3517167"/>
              <a:chExt cx="2232248" cy="410370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6948264" y="3517167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jump </a:t>
                </a:r>
                <a:r>
                  <a:rPr lang="en-US" sz="1400" i="1" dirty="0">
                    <a:solidFill>
                      <a:srgbClr val="77933C"/>
                    </a:solidFill>
                  </a:rPr>
                  <a:t>1 (loop)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588224" y="3517167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303065" y="3053576"/>
              <a:ext cx="1817793" cy="307777"/>
              <a:chOff x="6588224" y="3881853"/>
              <a:chExt cx="2232248" cy="410370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6948264" y="3881853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588224" y="3881853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7303065" y="3331546"/>
              <a:ext cx="1817793" cy="307777"/>
              <a:chOff x="6588224" y="4262998"/>
              <a:chExt cx="2232248" cy="410370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6948264" y="426299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588224" y="4262998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7303065" y="1663723"/>
              <a:ext cx="1817793" cy="307777"/>
              <a:chOff x="6588224" y="2062336"/>
              <a:chExt cx="2232248" cy="410370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load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mem</a:t>
                </a:r>
                <a:r>
                  <a:rPr lang="en-US" sz="1400" dirty="0"/>
                  <a:t>[7]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cxnSp>
        <p:nvCxnSpPr>
          <p:cNvPr id="39" name="Straight Arrow Connector 38"/>
          <p:cNvCxnSpPr>
            <a:stCxn id="10" idx="2"/>
            <a:endCxn id="9" idx="0"/>
          </p:cNvCxnSpPr>
          <p:nvPr/>
        </p:nvCxnSpPr>
        <p:spPr>
          <a:xfrm flipH="1">
            <a:off x="4935600" y="3219821"/>
            <a:ext cx="757" cy="43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3: Check if r1 is zero, and jump to done if it 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5480" y="3656462"/>
            <a:ext cx="2160240" cy="715487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Compute</a:t>
            </a:r>
          </a:p>
          <a:p>
            <a:pPr algn="ctr"/>
            <a:r>
              <a:rPr lang="en-US" sz="1400" dirty="0"/>
              <a:t>(Add, Sub, Multiply, etc.)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6237" y="1971010"/>
            <a:ext cx="2160240" cy="124881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Data Registers</a:t>
            </a:r>
            <a:br>
              <a:rPr lang="en-US" b="1" dirty="0"/>
            </a:br>
            <a:r>
              <a:rPr lang="en-US" sz="1400" dirty="0"/>
              <a:t>(Small and fast)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6235" y="1079838"/>
            <a:ext cx="2160240" cy="70945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Current Instruction</a:t>
            </a:r>
          </a:p>
          <a:p>
            <a:pPr algn="ctr"/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09151" y="1203598"/>
            <a:ext cx="2014777" cy="735200"/>
            <a:chOff x="1909151" y="1203598"/>
            <a:chExt cx="2014777" cy="735200"/>
          </a:xfrm>
        </p:grpSpPr>
        <p:cxnSp>
          <p:nvCxnSpPr>
            <p:cNvPr id="17" name="Elbow Connector 16"/>
            <p:cNvCxnSpPr>
              <a:stCxn id="12" idx="1"/>
              <a:endCxn id="13" idx="0"/>
            </p:cNvCxnSpPr>
            <p:nvPr/>
          </p:nvCxnSpPr>
          <p:spPr>
            <a:xfrm rot="10800000" flipV="1">
              <a:off x="1909151" y="1434566"/>
              <a:ext cx="1947084" cy="50423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51813" y="1203598"/>
              <a:ext cx="1372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Current Instruction</a:t>
              </a:r>
            </a:p>
          </p:txBody>
        </p:sp>
      </p:grpSp>
      <p:cxnSp>
        <p:nvCxnSpPr>
          <p:cNvPr id="20" name="Elbow Connector 19"/>
          <p:cNvCxnSpPr>
            <a:stCxn id="13" idx="7"/>
          </p:cNvCxnSpPr>
          <p:nvPr/>
        </p:nvCxnSpPr>
        <p:spPr>
          <a:xfrm rot="5400000" flipH="1" flipV="1">
            <a:off x="2947917" y="1221049"/>
            <a:ext cx="534383" cy="1280748"/>
          </a:xfrm>
          <a:prstGeom prst="bentConnector2">
            <a:avLst/>
          </a:prstGeom>
          <a:ln w="254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1461" y="1536871"/>
            <a:ext cx="1300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Instruction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835696" y="3234942"/>
            <a:ext cx="2019783" cy="992992"/>
            <a:chOff x="1835696" y="3234942"/>
            <a:chExt cx="2019783" cy="992992"/>
          </a:xfrm>
        </p:grpSpPr>
        <p:cxnSp>
          <p:nvCxnSpPr>
            <p:cNvPr id="29" name="Elbow Connector 28"/>
            <p:cNvCxnSpPr>
              <a:stCxn id="13" idx="4"/>
              <a:endCxn id="9" idx="1"/>
            </p:cNvCxnSpPr>
            <p:nvPr/>
          </p:nvCxnSpPr>
          <p:spPr>
            <a:xfrm rot="16200000" flipH="1">
              <a:off x="2492683" y="2651409"/>
              <a:ext cx="779264" cy="194632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35696" y="3950935"/>
              <a:ext cx="815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Operation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74734" y="3045127"/>
            <a:ext cx="1277186" cy="750759"/>
            <a:chOff x="2574734" y="3045127"/>
            <a:chExt cx="1277186" cy="750759"/>
          </a:xfrm>
        </p:grpSpPr>
        <p:cxnSp>
          <p:nvCxnSpPr>
            <p:cNvPr id="32" name="Elbow Connector 31"/>
            <p:cNvCxnSpPr>
              <a:endCxn id="13" idx="5"/>
            </p:cNvCxnSpPr>
            <p:nvPr/>
          </p:nvCxnSpPr>
          <p:spPr>
            <a:xfrm rot="10800000">
              <a:off x="2574734" y="3045127"/>
              <a:ext cx="1273508" cy="7503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281932" y="3518887"/>
              <a:ext cx="5699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65851" y="2556277"/>
            <a:ext cx="1817793" cy="585748"/>
            <a:chOff x="4065851" y="2556277"/>
            <a:chExt cx="1817793" cy="585748"/>
          </a:xfrm>
        </p:grpSpPr>
        <p:grpSp>
          <p:nvGrpSpPr>
            <p:cNvPr id="79" name="Group 78"/>
            <p:cNvGrpSpPr/>
            <p:nvPr/>
          </p:nvGrpSpPr>
          <p:grpSpPr>
            <a:xfrm>
              <a:off x="4065851" y="2834248"/>
              <a:ext cx="1817793" cy="307777"/>
              <a:chOff x="6588224" y="2432128"/>
              <a:chExt cx="2232248" cy="410370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rgbClr val="E6B9B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065851" y="2556277"/>
              <a:ext cx="1817793" cy="307777"/>
              <a:chOff x="6588224" y="2062336"/>
              <a:chExt cx="2232248" cy="41037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sp>
        <p:nvSpPr>
          <p:cNvPr id="13" name="Oval 12"/>
          <p:cNvSpPr/>
          <p:nvPr/>
        </p:nvSpPr>
        <p:spPr>
          <a:xfrm>
            <a:off x="967875" y="1938798"/>
            <a:ext cx="1882552" cy="1296144"/>
          </a:xfrm>
          <a:prstGeom prst="ellipse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36000" bIns="36000" rtlCol="0" anchor="ctr"/>
          <a:lstStyle/>
          <a:p>
            <a:pPr algn="ctr"/>
            <a:r>
              <a:rPr lang="en-US" b="1" dirty="0"/>
              <a:t>Control</a:t>
            </a:r>
            <a:endParaRPr lang="en-US" sz="1400" b="1" dirty="0"/>
          </a:p>
          <a:p>
            <a:pPr algn="ctr"/>
            <a:r>
              <a:rPr lang="en-US" sz="1400" dirty="0"/>
              <a:t>(If, else, loop)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50427" y="2351639"/>
            <a:ext cx="1005810" cy="276999"/>
            <a:chOff x="2850427" y="2351639"/>
            <a:chExt cx="1005810" cy="276999"/>
          </a:xfrm>
        </p:grpSpPr>
        <p:cxnSp>
          <p:nvCxnSpPr>
            <p:cNvPr id="59" name="Straight Arrow Connector 58"/>
            <p:cNvCxnSpPr>
              <a:stCxn id="13" idx="6"/>
              <a:endCxn id="10" idx="1"/>
            </p:cNvCxnSpPr>
            <p:nvPr/>
          </p:nvCxnSpPr>
          <p:spPr>
            <a:xfrm>
              <a:off x="2850427" y="2586870"/>
              <a:ext cx="1005810" cy="8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886518" y="2351639"/>
              <a:ext cx="893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to use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58239" y="1480597"/>
            <a:ext cx="1817793" cy="307777"/>
            <a:chOff x="7308359" y="1663723"/>
            <a:chExt cx="1817793" cy="307777"/>
          </a:xfrm>
        </p:grpSpPr>
        <p:sp>
          <p:nvSpPr>
            <p:cNvPr id="63" name="TextBox 62"/>
            <p:cNvSpPr txBox="1"/>
            <p:nvPr/>
          </p:nvSpPr>
          <p:spPr>
            <a:xfrm>
              <a:off x="7601551" y="1663723"/>
              <a:ext cx="1524601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err="1"/>
                <a:t>j_zero</a:t>
              </a:r>
              <a:r>
                <a:rPr lang="en-US" sz="1400" dirty="0"/>
                <a:t> </a:t>
              </a:r>
              <a:r>
                <a:rPr lang="en-US" sz="1400" b="1" dirty="0">
                  <a:solidFill>
                    <a:srgbClr val="C0504D"/>
                  </a:solidFill>
                </a:rPr>
                <a:t>r1 </a:t>
              </a:r>
              <a:r>
                <a:rPr lang="en-US" sz="1400" i="1" dirty="0">
                  <a:solidFill>
                    <a:schemeClr val="accent6">
                      <a:lumMod val="75000"/>
                    </a:schemeClr>
                  </a:solidFill>
                </a:rPr>
                <a:t>5 (done)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08359" y="1663723"/>
              <a:ext cx="293192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8" name="Freeform 17"/>
          <p:cNvSpPr/>
          <p:nvPr/>
        </p:nvSpPr>
        <p:spPr>
          <a:xfrm>
            <a:off x="5888748" y="1648037"/>
            <a:ext cx="1267212" cy="563673"/>
          </a:xfrm>
          <a:custGeom>
            <a:avLst/>
            <a:gdLst>
              <a:gd name="connsiteX0" fmla="*/ 1277533 w 1277533"/>
              <a:gd name="connsiteY0" fmla="*/ 22679 h 22679"/>
              <a:gd name="connsiteX1" fmla="*/ 0 w 1277533"/>
              <a:gd name="connsiteY1" fmla="*/ 0 h 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7533" h="22679">
                <a:moveTo>
                  <a:pt x="1277533" y="22679"/>
                </a:move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897401" y="1428802"/>
            <a:ext cx="1988114" cy="2585453"/>
          </a:xfrm>
          <a:custGeom>
            <a:avLst/>
            <a:gdLst>
              <a:gd name="connsiteX0" fmla="*/ 1980554 w 5646847"/>
              <a:gd name="connsiteY0" fmla="*/ 0 h 2154544"/>
              <a:gd name="connsiteX1" fmla="*/ 0 w 5646847"/>
              <a:gd name="connsiteY1" fmla="*/ 15120 h 2154544"/>
              <a:gd name="connsiteX2" fmla="*/ 0 w 5646847"/>
              <a:gd name="connsiteY2" fmla="*/ 1149090 h 2154544"/>
              <a:gd name="connsiteX3" fmla="*/ 5231082 w 5646847"/>
              <a:gd name="connsiteY3" fmla="*/ 1164210 h 2154544"/>
              <a:gd name="connsiteX4" fmla="*/ 5646847 w 5646847"/>
              <a:gd name="connsiteY4" fmla="*/ 2154544 h 2154544"/>
              <a:gd name="connsiteX0" fmla="*/ 1988114 w 5654407"/>
              <a:gd name="connsiteY0" fmla="*/ 0 h 2585453"/>
              <a:gd name="connsiteX1" fmla="*/ 7560 w 5654407"/>
              <a:gd name="connsiteY1" fmla="*/ 15120 h 2585453"/>
              <a:gd name="connsiteX2" fmla="*/ 7560 w 5654407"/>
              <a:gd name="connsiteY2" fmla="*/ 1149090 h 2585453"/>
              <a:gd name="connsiteX3" fmla="*/ 0 w 5654407"/>
              <a:gd name="connsiteY3" fmla="*/ 2585453 h 2585453"/>
              <a:gd name="connsiteX4" fmla="*/ 5654407 w 5654407"/>
              <a:gd name="connsiteY4" fmla="*/ 2154544 h 2585453"/>
              <a:gd name="connsiteX0" fmla="*/ 1988114 w 1988114"/>
              <a:gd name="connsiteY0" fmla="*/ 0 h 2585453"/>
              <a:gd name="connsiteX1" fmla="*/ 7560 w 1988114"/>
              <a:gd name="connsiteY1" fmla="*/ 15120 h 2585453"/>
              <a:gd name="connsiteX2" fmla="*/ 7560 w 1988114"/>
              <a:gd name="connsiteY2" fmla="*/ 1149090 h 2585453"/>
              <a:gd name="connsiteX3" fmla="*/ 0 w 1988114"/>
              <a:gd name="connsiteY3" fmla="*/ 2585453 h 2585453"/>
              <a:gd name="connsiteX4" fmla="*/ 1988114 w 1988114"/>
              <a:gd name="connsiteY4" fmla="*/ 2585453 h 258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114" h="2585453">
                <a:moveTo>
                  <a:pt x="1988114" y="0"/>
                </a:moveTo>
                <a:lnTo>
                  <a:pt x="7560" y="15120"/>
                </a:lnTo>
                <a:lnTo>
                  <a:pt x="7560" y="1149090"/>
                </a:lnTo>
                <a:lnTo>
                  <a:pt x="0" y="2585453"/>
                </a:lnTo>
                <a:lnTo>
                  <a:pt x="1988114" y="2585453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364145" y="2552520"/>
            <a:ext cx="152460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05400" y="3992165"/>
            <a:ext cx="152460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Is ZERO?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364145" y="2848254"/>
            <a:ext cx="152460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72" name="Freeform 71"/>
          <p:cNvSpPr/>
          <p:nvPr/>
        </p:nvSpPr>
        <p:spPr>
          <a:xfrm>
            <a:off x="2548032" y="2859022"/>
            <a:ext cx="1300210" cy="982774"/>
          </a:xfrm>
          <a:custGeom>
            <a:avLst/>
            <a:gdLst>
              <a:gd name="connsiteX0" fmla="*/ 1829367 w 1829367"/>
              <a:gd name="connsiteY0" fmla="*/ 876937 h 876937"/>
              <a:gd name="connsiteX1" fmla="*/ 1300211 w 1829367"/>
              <a:gd name="connsiteY1" fmla="*/ 30239 h 876937"/>
              <a:gd name="connsiteX2" fmla="*/ 0 w 1829367"/>
              <a:gd name="connsiteY2" fmla="*/ 0 h 876937"/>
              <a:gd name="connsiteX0" fmla="*/ 0 w 2101504"/>
              <a:gd name="connsiteY0" fmla="*/ 944975 h 944975"/>
              <a:gd name="connsiteX1" fmla="*/ 2101504 w 2101504"/>
              <a:gd name="connsiteY1" fmla="*/ 30239 h 944975"/>
              <a:gd name="connsiteX2" fmla="*/ 801293 w 2101504"/>
              <a:gd name="connsiteY2" fmla="*/ 0 h 944975"/>
              <a:gd name="connsiteX0" fmla="*/ 0 w 801293"/>
              <a:gd name="connsiteY0" fmla="*/ 944975 h 944975"/>
              <a:gd name="connsiteX1" fmla="*/ 234341 w 801293"/>
              <a:gd name="connsiteY1" fmla="*/ 597224 h 944975"/>
              <a:gd name="connsiteX2" fmla="*/ 801293 w 801293"/>
              <a:gd name="connsiteY2" fmla="*/ 0 h 944975"/>
              <a:gd name="connsiteX0" fmla="*/ 15118 w 566952"/>
              <a:gd name="connsiteY0" fmla="*/ 1300285 h 1300285"/>
              <a:gd name="connsiteX1" fmla="*/ 0 w 566952"/>
              <a:gd name="connsiteY1" fmla="*/ 597224 h 1300285"/>
              <a:gd name="connsiteX2" fmla="*/ 566952 w 566952"/>
              <a:gd name="connsiteY2" fmla="*/ 0 h 1300285"/>
              <a:gd name="connsiteX0" fmla="*/ 589631 w 589631"/>
              <a:gd name="connsiteY0" fmla="*/ 1270046 h 1270046"/>
              <a:gd name="connsiteX1" fmla="*/ 574513 w 589631"/>
              <a:gd name="connsiteY1" fmla="*/ 566985 h 1270046"/>
              <a:gd name="connsiteX2" fmla="*/ 0 w 589631"/>
              <a:gd name="connsiteY2" fmla="*/ 0 h 1270046"/>
              <a:gd name="connsiteX0" fmla="*/ 1300210 w 1300210"/>
              <a:gd name="connsiteY0" fmla="*/ 1270046 h 1270046"/>
              <a:gd name="connsiteX1" fmla="*/ 0 w 1300210"/>
              <a:gd name="connsiteY1" fmla="*/ 1247367 h 1270046"/>
              <a:gd name="connsiteX2" fmla="*/ 710579 w 1300210"/>
              <a:gd name="connsiteY2" fmla="*/ 0 h 1270046"/>
              <a:gd name="connsiteX0" fmla="*/ 1300210 w 1300210"/>
              <a:gd name="connsiteY0" fmla="*/ 982774 h 982774"/>
              <a:gd name="connsiteX1" fmla="*/ 0 w 1300210"/>
              <a:gd name="connsiteY1" fmla="*/ 960095 h 982774"/>
              <a:gd name="connsiteX2" fmla="*/ 15118 w 1300210"/>
              <a:gd name="connsiteY2" fmla="*/ 0 h 98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0210" h="982774">
                <a:moveTo>
                  <a:pt x="1300210" y="982774"/>
                </a:moveTo>
                <a:lnTo>
                  <a:pt x="0" y="960095"/>
                </a:lnTo>
                <a:lnTo>
                  <a:pt x="15118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Elbow Connector 75"/>
          <p:cNvCxnSpPr/>
          <p:nvPr/>
        </p:nvCxnSpPr>
        <p:spPr>
          <a:xfrm rot="5400000" flipH="1" flipV="1">
            <a:off x="2948672" y="1221049"/>
            <a:ext cx="534383" cy="1280748"/>
          </a:xfrm>
          <a:prstGeom prst="bentConnector2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4701925" y="3001242"/>
            <a:ext cx="476241" cy="1005453"/>
          </a:xfrm>
          <a:custGeom>
            <a:avLst/>
            <a:gdLst>
              <a:gd name="connsiteX0" fmla="*/ 1829367 w 1829367"/>
              <a:gd name="connsiteY0" fmla="*/ 876937 h 876937"/>
              <a:gd name="connsiteX1" fmla="*/ 1300211 w 1829367"/>
              <a:gd name="connsiteY1" fmla="*/ 30239 h 876937"/>
              <a:gd name="connsiteX2" fmla="*/ 0 w 1829367"/>
              <a:gd name="connsiteY2" fmla="*/ 0 h 876937"/>
              <a:gd name="connsiteX0" fmla="*/ 0 w 2101504"/>
              <a:gd name="connsiteY0" fmla="*/ 944975 h 944975"/>
              <a:gd name="connsiteX1" fmla="*/ 2101504 w 2101504"/>
              <a:gd name="connsiteY1" fmla="*/ 30239 h 944975"/>
              <a:gd name="connsiteX2" fmla="*/ 801293 w 2101504"/>
              <a:gd name="connsiteY2" fmla="*/ 0 h 944975"/>
              <a:gd name="connsiteX0" fmla="*/ 0 w 801293"/>
              <a:gd name="connsiteY0" fmla="*/ 944975 h 944975"/>
              <a:gd name="connsiteX1" fmla="*/ 234341 w 801293"/>
              <a:gd name="connsiteY1" fmla="*/ 597224 h 944975"/>
              <a:gd name="connsiteX2" fmla="*/ 801293 w 801293"/>
              <a:gd name="connsiteY2" fmla="*/ 0 h 944975"/>
              <a:gd name="connsiteX0" fmla="*/ 15118 w 566952"/>
              <a:gd name="connsiteY0" fmla="*/ 1300285 h 1300285"/>
              <a:gd name="connsiteX1" fmla="*/ 0 w 566952"/>
              <a:gd name="connsiteY1" fmla="*/ 597224 h 1300285"/>
              <a:gd name="connsiteX2" fmla="*/ 566952 w 566952"/>
              <a:gd name="connsiteY2" fmla="*/ 0 h 1300285"/>
              <a:gd name="connsiteX0" fmla="*/ 589631 w 589631"/>
              <a:gd name="connsiteY0" fmla="*/ 1270046 h 1270046"/>
              <a:gd name="connsiteX1" fmla="*/ 574513 w 589631"/>
              <a:gd name="connsiteY1" fmla="*/ 566985 h 1270046"/>
              <a:gd name="connsiteX2" fmla="*/ 0 w 589631"/>
              <a:gd name="connsiteY2" fmla="*/ 0 h 1270046"/>
              <a:gd name="connsiteX0" fmla="*/ 476241 w 476241"/>
              <a:gd name="connsiteY0" fmla="*/ 1005453 h 1005453"/>
              <a:gd name="connsiteX1" fmla="*/ 461123 w 476241"/>
              <a:gd name="connsiteY1" fmla="*/ 302392 h 1005453"/>
              <a:gd name="connsiteX2" fmla="*/ 0 w 476241"/>
              <a:gd name="connsiteY2" fmla="*/ 0 h 100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41" h="1005453">
                <a:moveTo>
                  <a:pt x="476241" y="1005453"/>
                </a:moveTo>
                <a:lnTo>
                  <a:pt x="461123" y="302392"/>
                </a:ln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  <a:headEnd type="triangl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ular Callout 4"/>
          <p:cNvSpPr/>
          <p:nvPr/>
        </p:nvSpPr>
        <p:spPr>
          <a:xfrm>
            <a:off x="2516368" y="578487"/>
            <a:ext cx="2419232" cy="625111"/>
          </a:xfrm>
          <a:prstGeom prst="wedgeRectCallout">
            <a:avLst>
              <a:gd name="adj1" fmla="val 19337"/>
              <a:gd name="adj2" fmla="val 91107"/>
            </a:avLst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r1 is NOT zero, so do not jump…</a:t>
            </a:r>
          </a:p>
        </p:txBody>
      </p:sp>
    </p:spTree>
    <p:extLst>
      <p:ext uri="{BB962C8B-B14F-4D97-AF65-F5344CB8AC3E}">
        <p14:creationId xmlns:p14="http://schemas.microsoft.com/office/powerpoint/2010/main" val="426506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69" grpId="0" animBg="1"/>
      <p:bldP spid="72" grpId="0" animBg="1"/>
      <p:bldP spid="7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968515" y="2571750"/>
            <a:ext cx="1115212" cy="461665"/>
            <a:chOff x="5968515" y="2571750"/>
            <a:chExt cx="1115212" cy="461665"/>
          </a:xfrm>
        </p:grpSpPr>
        <p:cxnSp>
          <p:nvCxnSpPr>
            <p:cNvPr id="38" name="Straight Arrow Connector 37"/>
            <p:cNvCxnSpPr>
              <a:stCxn id="10" idx="3"/>
              <a:endCxn id="11" idx="1"/>
            </p:cNvCxnSpPr>
            <p:nvPr/>
          </p:nvCxnSpPr>
          <p:spPr>
            <a:xfrm>
              <a:off x="6016477" y="2595416"/>
              <a:ext cx="1067250" cy="1244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968515" y="2571750"/>
              <a:ext cx="1115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Read/Write Data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6475" y="987574"/>
            <a:ext cx="1139484" cy="1609086"/>
            <a:chOff x="6016475" y="987574"/>
            <a:chExt cx="1139484" cy="1609086"/>
          </a:xfrm>
        </p:grpSpPr>
        <p:cxnSp>
          <p:nvCxnSpPr>
            <p:cNvPr id="23" name="Elbow Connector 22"/>
            <p:cNvCxnSpPr>
              <a:stCxn id="11" idx="1"/>
              <a:endCxn id="12" idx="3"/>
            </p:cNvCxnSpPr>
            <p:nvPr/>
          </p:nvCxnSpPr>
          <p:spPr>
            <a:xfrm rot="10800000">
              <a:off x="6016475" y="1434566"/>
              <a:ext cx="1067252" cy="11620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16477" y="987574"/>
              <a:ext cx="1139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 Instruction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083727" y="893378"/>
            <a:ext cx="1952767" cy="3406564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sz="1400" dirty="0"/>
              <a:t>(Big and Slow)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55959" y="1511323"/>
            <a:ext cx="1817793" cy="2253569"/>
            <a:chOff x="7303065" y="1663723"/>
            <a:chExt cx="1817793" cy="2253569"/>
          </a:xfrm>
        </p:grpSpPr>
        <p:grpSp>
          <p:nvGrpSpPr>
            <p:cNvPr id="62" name="Group 61"/>
            <p:cNvGrpSpPr/>
            <p:nvPr/>
          </p:nvGrpSpPr>
          <p:grpSpPr>
            <a:xfrm>
              <a:off x="7303065" y="3609515"/>
              <a:ext cx="1817793" cy="307777"/>
              <a:chOff x="6588224" y="4656730"/>
              <a:chExt cx="2232248" cy="410370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6948264" y="4656730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588224" y="4656730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7303065" y="1941694"/>
              <a:ext cx="1817793" cy="307777"/>
              <a:chOff x="6588224" y="2432128"/>
              <a:chExt cx="2232248" cy="41037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- 2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303065" y="2219664"/>
              <a:ext cx="1817793" cy="307777"/>
              <a:chOff x="6588224" y="2787762"/>
              <a:chExt cx="2232248" cy="410370"/>
            </a:xfrm>
            <a:solidFill>
              <a:srgbClr val="FFFF00"/>
            </a:solidFill>
          </p:grpSpPr>
          <p:sp>
            <p:nvSpPr>
              <p:cNvPr id="90" name="TextBox 89"/>
              <p:cNvSpPr txBox="1"/>
              <p:nvPr/>
            </p:nvSpPr>
            <p:spPr>
              <a:xfrm>
                <a:off x="6948264" y="2787762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j_zero</a:t>
                </a:r>
                <a:r>
                  <a:rPr lang="en-US" sz="1400" dirty="0"/>
                  <a:t> </a:t>
                </a:r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i="1" dirty="0">
                    <a:solidFill>
                      <a:schemeClr val="accent6">
                        <a:lumMod val="75000"/>
                      </a:schemeClr>
                    </a:solidFill>
                  </a:rPr>
                  <a:t>5 (done)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588224" y="2787762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303065" y="2497634"/>
              <a:ext cx="1817793" cy="307777"/>
              <a:chOff x="6588224" y="3152121"/>
              <a:chExt cx="2232248" cy="41037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6948264" y="3152121"/>
                <a:ext cx="1872208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5"/>
                    </a:solidFill>
                  </a:rPr>
                  <a:t>r0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+ 1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588224" y="3152121"/>
                <a:ext cx="360040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303065" y="2775605"/>
              <a:ext cx="1817793" cy="307777"/>
              <a:chOff x="6588224" y="3517167"/>
              <a:chExt cx="2232248" cy="410370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6948264" y="3517167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jump </a:t>
                </a:r>
                <a:r>
                  <a:rPr lang="en-US" sz="1400" i="1" dirty="0">
                    <a:solidFill>
                      <a:srgbClr val="77933C"/>
                    </a:solidFill>
                  </a:rPr>
                  <a:t>1 (loop)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588224" y="3517167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303065" y="3053576"/>
              <a:ext cx="1817793" cy="307777"/>
              <a:chOff x="6588224" y="3881853"/>
              <a:chExt cx="2232248" cy="410370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6948264" y="3881853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588224" y="3881853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7303065" y="3331546"/>
              <a:ext cx="1817793" cy="307777"/>
              <a:chOff x="6588224" y="4262998"/>
              <a:chExt cx="2232248" cy="410370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6948264" y="426299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588224" y="4262998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7303065" y="1663723"/>
              <a:ext cx="1817793" cy="307777"/>
              <a:chOff x="6588224" y="2062336"/>
              <a:chExt cx="2232248" cy="410370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load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mem</a:t>
                </a:r>
                <a:r>
                  <a:rPr lang="en-US" sz="1400" dirty="0"/>
                  <a:t>[7]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cxnSp>
        <p:nvCxnSpPr>
          <p:cNvPr id="39" name="Straight Arrow Connector 38"/>
          <p:cNvCxnSpPr>
            <a:stCxn id="10" idx="2"/>
            <a:endCxn id="9" idx="0"/>
          </p:cNvCxnSpPr>
          <p:nvPr/>
        </p:nvCxnSpPr>
        <p:spPr>
          <a:xfrm flipH="1">
            <a:off x="4935600" y="3219821"/>
            <a:ext cx="757" cy="43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 Increment r0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5480" y="3656462"/>
            <a:ext cx="2160240" cy="715487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Compute</a:t>
            </a:r>
          </a:p>
          <a:p>
            <a:pPr algn="ctr"/>
            <a:r>
              <a:rPr lang="en-US" sz="1400" dirty="0"/>
              <a:t>(Add, Sub, Multiply, etc.)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6237" y="1971010"/>
            <a:ext cx="2160240" cy="124881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Data Registers</a:t>
            </a:r>
            <a:br>
              <a:rPr lang="en-US" b="1" dirty="0"/>
            </a:br>
            <a:r>
              <a:rPr lang="en-US" sz="1400" dirty="0"/>
              <a:t>(Small and fast)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6235" y="1079838"/>
            <a:ext cx="2160240" cy="70945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Current Instruction</a:t>
            </a:r>
          </a:p>
          <a:p>
            <a:pPr algn="ctr"/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09151" y="1203598"/>
            <a:ext cx="2014777" cy="735200"/>
            <a:chOff x="1909151" y="1203598"/>
            <a:chExt cx="2014777" cy="735200"/>
          </a:xfrm>
        </p:grpSpPr>
        <p:cxnSp>
          <p:nvCxnSpPr>
            <p:cNvPr id="17" name="Elbow Connector 16"/>
            <p:cNvCxnSpPr>
              <a:stCxn id="12" idx="1"/>
              <a:endCxn id="13" idx="0"/>
            </p:cNvCxnSpPr>
            <p:nvPr/>
          </p:nvCxnSpPr>
          <p:spPr>
            <a:xfrm rot="10800000" flipV="1">
              <a:off x="1909151" y="1434566"/>
              <a:ext cx="1947084" cy="50423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51813" y="1203598"/>
              <a:ext cx="1372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Current Instruction</a:t>
              </a:r>
            </a:p>
          </p:txBody>
        </p:sp>
      </p:grpSp>
      <p:cxnSp>
        <p:nvCxnSpPr>
          <p:cNvPr id="20" name="Elbow Connector 19"/>
          <p:cNvCxnSpPr>
            <a:stCxn id="13" idx="7"/>
          </p:cNvCxnSpPr>
          <p:nvPr/>
        </p:nvCxnSpPr>
        <p:spPr>
          <a:xfrm rot="5400000" flipH="1" flipV="1">
            <a:off x="2947917" y="1221049"/>
            <a:ext cx="534383" cy="1280748"/>
          </a:xfrm>
          <a:prstGeom prst="bentConnector2">
            <a:avLst/>
          </a:prstGeom>
          <a:ln w="254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1461" y="1536871"/>
            <a:ext cx="1300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Instruction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835696" y="3234942"/>
            <a:ext cx="2019783" cy="992992"/>
            <a:chOff x="1835696" y="3234942"/>
            <a:chExt cx="2019783" cy="992992"/>
          </a:xfrm>
        </p:grpSpPr>
        <p:cxnSp>
          <p:nvCxnSpPr>
            <p:cNvPr id="29" name="Elbow Connector 28"/>
            <p:cNvCxnSpPr>
              <a:stCxn id="13" idx="4"/>
              <a:endCxn id="9" idx="1"/>
            </p:cNvCxnSpPr>
            <p:nvPr/>
          </p:nvCxnSpPr>
          <p:spPr>
            <a:xfrm rot="16200000" flipH="1">
              <a:off x="2492683" y="2651409"/>
              <a:ext cx="779264" cy="194632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35696" y="3950935"/>
              <a:ext cx="815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Operation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74734" y="3045127"/>
            <a:ext cx="1277186" cy="750759"/>
            <a:chOff x="2574734" y="3045127"/>
            <a:chExt cx="1277186" cy="750759"/>
          </a:xfrm>
        </p:grpSpPr>
        <p:cxnSp>
          <p:nvCxnSpPr>
            <p:cNvPr id="32" name="Elbow Connector 31"/>
            <p:cNvCxnSpPr>
              <a:endCxn id="13" idx="5"/>
            </p:cNvCxnSpPr>
            <p:nvPr/>
          </p:nvCxnSpPr>
          <p:spPr>
            <a:xfrm rot="10800000">
              <a:off x="2574734" y="3045127"/>
              <a:ext cx="1273508" cy="7503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281932" y="3518887"/>
              <a:ext cx="5699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65851" y="2556277"/>
            <a:ext cx="1817793" cy="585748"/>
            <a:chOff x="4065851" y="2556277"/>
            <a:chExt cx="1817793" cy="585748"/>
          </a:xfrm>
        </p:grpSpPr>
        <p:grpSp>
          <p:nvGrpSpPr>
            <p:cNvPr id="79" name="Group 78"/>
            <p:cNvGrpSpPr/>
            <p:nvPr/>
          </p:nvGrpSpPr>
          <p:grpSpPr>
            <a:xfrm>
              <a:off x="4065851" y="2834248"/>
              <a:ext cx="1817793" cy="307777"/>
              <a:chOff x="6588224" y="2432128"/>
              <a:chExt cx="2232248" cy="410370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rgbClr val="E6B9B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065851" y="2556277"/>
              <a:ext cx="1817793" cy="307777"/>
              <a:chOff x="6588224" y="2062336"/>
              <a:chExt cx="2232248" cy="41037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sp>
        <p:nvSpPr>
          <p:cNvPr id="13" name="Oval 12"/>
          <p:cNvSpPr/>
          <p:nvPr/>
        </p:nvSpPr>
        <p:spPr>
          <a:xfrm>
            <a:off x="967875" y="1938798"/>
            <a:ext cx="1882552" cy="1296144"/>
          </a:xfrm>
          <a:prstGeom prst="ellipse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36000" bIns="36000" rtlCol="0" anchor="ctr"/>
          <a:lstStyle/>
          <a:p>
            <a:pPr algn="ctr"/>
            <a:r>
              <a:rPr lang="en-US" b="1" dirty="0"/>
              <a:t>Control</a:t>
            </a:r>
            <a:endParaRPr lang="en-US" sz="1400" b="1" dirty="0"/>
          </a:p>
          <a:p>
            <a:pPr algn="ctr"/>
            <a:r>
              <a:rPr lang="en-US" sz="1400" dirty="0"/>
              <a:t>(If, else, loop)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50427" y="2351639"/>
            <a:ext cx="1005810" cy="276999"/>
            <a:chOff x="2850427" y="2351639"/>
            <a:chExt cx="1005810" cy="276999"/>
          </a:xfrm>
        </p:grpSpPr>
        <p:cxnSp>
          <p:nvCxnSpPr>
            <p:cNvPr id="59" name="Straight Arrow Connector 58"/>
            <p:cNvCxnSpPr>
              <a:stCxn id="13" idx="6"/>
              <a:endCxn id="10" idx="1"/>
            </p:cNvCxnSpPr>
            <p:nvPr/>
          </p:nvCxnSpPr>
          <p:spPr>
            <a:xfrm>
              <a:off x="2850427" y="2586870"/>
              <a:ext cx="1005810" cy="8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886518" y="2351639"/>
              <a:ext cx="893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to use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58239" y="1480597"/>
            <a:ext cx="1817793" cy="307777"/>
            <a:chOff x="7308359" y="1663723"/>
            <a:chExt cx="1817793" cy="307777"/>
          </a:xfrm>
        </p:grpSpPr>
        <p:sp>
          <p:nvSpPr>
            <p:cNvPr id="63" name="TextBox 62"/>
            <p:cNvSpPr txBox="1"/>
            <p:nvPr/>
          </p:nvSpPr>
          <p:spPr>
            <a:xfrm>
              <a:off x="7601551" y="1663723"/>
              <a:ext cx="1524601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</a:rPr>
                <a:t>r0 </a:t>
              </a:r>
              <a:r>
                <a:rPr lang="en-US" sz="1400" dirty="0"/>
                <a:t>= </a:t>
              </a:r>
              <a:r>
                <a:rPr lang="en-US" sz="1400" b="1" dirty="0">
                  <a:solidFill>
                    <a:schemeClr val="accent5"/>
                  </a:solidFill>
                </a:rPr>
                <a:t>r0</a:t>
              </a:r>
              <a:r>
                <a:rPr lang="en-US" sz="1400" dirty="0"/>
                <a:t> + 1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08359" y="1663723"/>
              <a:ext cx="293192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8" name="Freeform 17"/>
          <p:cNvSpPr/>
          <p:nvPr/>
        </p:nvSpPr>
        <p:spPr>
          <a:xfrm>
            <a:off x="5888748" y="1648037"/>
            <a:ext cx="1267212" cy="851705"/>
          </a:xfrm>
          <a:custGeom>
            <a:avLst/>
            <a:gdLst>
              <a:gd name="connsiteX0" fmla="*/ 1277533 w 1277533"/>
              <a:gd name="connsiteY0" fmla="*/ 22679 h 22679"/>
              <a:gd name="connsiteX1" fmla="*/ 0 w 1277533"/>
              <a:gd name="connsiteY1" fmla="*/ 0 h 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7533" h="22679">
                <a:moveTo>
                  <a:pt x="1277533" y="22679"/>
                </a:move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897401" y="1428802"/>
            <a:ext cx="1988114" cy="2585453"/>
          </a:xfrm>
          <a:custGeom>
            <a:avLst/>
            <a:gdLst>
              <a:gd name="connsiteX0" fmla="*/ 1980554 w 5646847"/>
              <a:gd name="connsiteY0" fmla="*/ 0 h 2154544"/>
              <a:gd name="connsiteX1" fmla="*/ 0 w 5646847"/>
              <a:gd name="connsiteY1" fmla="*/ 15120 h 2154544"/>
              <a:gd name="connsiteX2" fmla="*/ 0 w 5646847"/>
              <a:gd name="connsiteY2" fmla="*/ 1149090 h 2154544"/>
              <a:gd name="connsiteX3" fmla="*/ 5231082 w 5646847"/>
              <a:gd name="connsiteY3" fmla="*/ 1164210 h 2154544"/>
              <a:gd name="connsiteX4" fmla="*/ 5646847 w 5646847"/>
              <a:gd name="connsiteY4" fmla="*/ 2154544 h 2154544"/>
              <a:gd name="connsiteX0" fmla="*/ 1988114 w 5654407"/>
              <a:gd name="connsiteY0" fmla="*/ 0 h 2585453"/>
              <a:gd name="connsiteX1" fmla="*/ 7560 w 5654407"/>
              <a:gd name="connsiteY1" fmla="*/ 15120 h 2585453"/>
              <a:gd name="connsiteX2" fmla="*/ 7560 w 5654407"/>
              <a:gd name="connsiteY2" fmla="*/ 1149090 h 2585453"/>
              <a:gd name="connsiteX3" fmla="*/ 0 w 5654407"/>
              <a:gd name="connsiteY3" fmla="*/ 2585453 h 2585453"/>
              <a:gd name="connsiteX4" fmla="*/ 5654407 w 5654407"/>
              <a:gd name="connsiteY4" fmla="*/ 2154544 h 2585453"/>
              <a:gd name="connsiteX0" fmla="*/ 1988114 w 1988114"/>
              <a:gd name="connsiteY0" fmla="*/ 0 h 2585453"/>
              <a:gd name="connsiteX1" fmla="*/ 7560 w 1988114"/>
              <a:gd name="connsiteY1" fmla="*/ 15120 h 2585453"/>
              <a:gd name="connsiteX2" fmla="*/ 7560 w 1988114"/>
              <a:gd name="connsiteY2" fmla="*/ 1149090 h 2585453"/>
              <a:gd name="connsiteX3" fmla="*/ 0 w 1988114"/>
              <a:gd name="connsiteY3" fmla="*/ 2585453 h 2585453"/>
              <a:gd name="connsiteX4" fmla="*/ 1988114 w 1988114"/>
              <a:gd name="connsiteY4" fmla="*/ 2585453 h 258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114" h="2585453">
                <a:moveTo>
                  <a:pt x="1988114" y="0"/>
                </a:moveTo>
                <a:lnTo>
                  <a:pt x="7560" y="15120"/>
                </a:lnTo>
                <a:lnTo>
                  <a:pt x="7560" y="1149090"/>
                </a:lnTo>
                <a:lnTo>
                  <a:pt x="0" y="2585453"/>
                </a:lnTo>
                <a:lnTo>
                  <a:pt x="1988114" y="2585453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364145" y="2552520"/>
            <a:ext cx="152460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05400" y="3992165"/>
            <a:ext cx="152460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Add 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364145" y="2848254"/>
            <a:ext cx="152460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cxnSp>
        <p:nvCxnSpPr>
          <p:cNvPr id="76" name="Elbow Connector 75"/>
          <p:cNvCxnSpPr/>
          <p:nvPr/>
        </p:nvCxnSpPr>
        <p:spPr>
          <a:xfrm rot="5400000" flipH="1" flipV="1">
            <a:off x="2948672" y="1221049"/>
            <a:ext cx="534383" cy="1280748"/>
          </a:xfrm>
          <a:prstGeom prst="bentConnector2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4588535" y="2736649"/>
            <a:ext cx="589631" cy="1270046"/>
          </a:xfrm>
          <a:custGeom>
            <a:avLst/>
            <a:gdLst>
              <a:gd name="connsiteX0" fmla="*/ 1829367 w 1829367"/>
              <a:gd name="connsiteY0" fmla="*/ 876937 h 876937"/>
              <a:gd name="connsiteX1" fmla="*/ 1300211 w 1829367"/>
              <a:gd name="connsiteY1" fmla="*/ 30239 h 876937"/>
              <a:gd name="connsiteX2" fmla="*/ 0 w 1829367"/>
              <a:gd name="connsiteY2" fmla="*/ 0 h 876937"/>
              <a:gd name="connsiteX0" fmla="*/ 0 w 2101504"/>
              <a:gd name="connsiteY0" fmla="*/ 944975 h 944975"/>
              <a:gd name="connsiteX1" fmla="*/ 2101504 w 2101504"/>
              <a:gd name="connsiteY1" fmla="*/ 30239 h 944975"/>
              <a:gd name="connsiteX2" fmla="*/ 801293 w 2101504"/>
              <a:gd name="connsiteY2" fmla="*/ 0 h 944975"/>
              <a:gd name="connsiteX0" fmla="*/ 0 w 801293"/>
              <a:gd name="connsiteY0" fmla="*/ 944975 h 944975"/>
              <a:gd name="connsiteX1" fmla="*/ 234341 w 801293"/>
              <a:gd name="connsiteY1" fmla="*/ 597224 h 944975"/>
              <a:gd name="connsiteX2" fmla="*/ 801293 w 801293"/>
              <a:gd name="connsiteY2" fmla="*/ 0 h 944975"/>
              <a:gd name="connsiteX0" fmla="*/ 15118 w 566952"/>
              <a:gd name="connsiteY0" fmla="*/ 1300285 h 1300285"/>
              <a:gd name="connsiteX1" fmla="*/ 0 w 566952"/>
              <a:gd name="connsiteY1" fmla="*/ 597224 h 1300285"/>
              <a:gd name="connsiteX2" fmla="*/ 566952 w 566952"/>
              <a:gd name="connsiteY2" fmla="*/ 0 h 1300285"/>
              <a:gd name="connsiteX0" fmla="*/ 589631 w 589631"/>
              <a:gd name="connsiteY0" fmla="*/ 1270046 h 1270046"/>
              <a:gd name="connsiteX1" fmla="*/ 574513 w 589631"/>
              <a:gd name="connsiteY1" fmla="*/ 566985 h 1270046"/>
              <a:gd name="connsiteX2" fmla="*/ 0 w 589631"/>
              <a:gd name="connsiteY2" fmla="*/ 0 h 127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631" h="1270046">
                <a:moveTo>
                  <a:pt x="589631" y="1270046"/>
                </a:moveTo>
                <a:lnTo>
                  <a:pt x="574513" y="566985"/>
                </a:ln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  <a:headEnd type="triangl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59042" y="2552520"/>
            <a:ext cx="1524602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7" name="Freeform 76"/>
          <p:cNvSpPr/>
          <p:nvPr/>
        </p:nvSpPr>
        <p:spPr>
          <a:xfrm>
            <a:off x="4830526" y="2764649"/>
            <a:ext cx="695462" cy="1443921"/>
          </a:xfrm>
          <a:custGeom>
            <a:avLst/>
            <a:gdLst>
              <a:gd name="connsiteX0" fmla="*/ 1829367 w 1829367"/>
              <a:gd name="connsiteY0" fmla="*/ 876937 h 876937"/>
              <a:gd name="connsiteX1" fmla="*/ 1300211 w 1829367"/>
              <a:gd name="connsiteY1" fmla="*/ 30239 h 876937"/>
              <a:gd name="connsiteX2" fmla="*/ 0 w 1829367"/>
              <a:gd name="connsiteY2" fmla="*/ 0 h 876937"/>
              <a:gd name="connsiteX0" fmla="*/ 0 w 2101504"/>
              <a:gd name="connsiteY0" fmla="*/ 944975 h 944975"/>
              <a:gd name="connsiteX1" fmla="*/ 2101504 w 2101504"/>
              <a:gd name="connsiteY1" fmla="*/ 30239 h 944975"/>
              <a:gd name="connsiteX2" fmla="*/ 801293 w 2101504"/>
              <a:gd name="connsiteY2" fmla="*/ 0 h 944975"/>
              <a:gd name="connsiteX0" fmla="*/ 0 w 801293"/>
              <a:gd name="connsiteY0" fmla="*/ 944975 h 944975"/>
              <a:gd name="connsiteX1" fmla="*/ 234341 w 801293"/>
              <a:gd name="connsiteY1" fmla="*/ 597224 h 944975"/>
              <a:gd name="connsiteX2" fmla="*/ 801293 w 801293"/>
              <a:gd name="connsiteY2" fmla="*/ 0 h 944975"/>
              <a:gd name="connsiteX0" fmla="*/ 15118 w 566952"/>
              <a:gd name="connsiteY0" fmla="*/ 1300285 h 1300285"/>
              <a:gd name="connsiteX1" fmla="*/ 0 w 566952"/>
              <a:gd name="connsiteY1" fmla="*/ 597224 h 1300285"/>
              <a:gd name="connsiteX2" fmla="*/ 566952 w 566952"/>
              <a:gd name="connsiteY2" fmla="*/ 0 h 1300285"/>
              <a:gd name="connsiteX0" fmla="*/ 589631 w 589631"/>
              <a:gd name="connsiteY0" fmla="*/ 1270046 h 1270046"/>
              <a:gd name="connsiteX1" fmla="*/ 574513 w 589631"/>
              <a:gd name="connsiteY1" fmla="*/ 566985 h 1270046"/>
              <a:gd name="connsiteX2" fmla="*/ 0 w 589631"/>
              <a:gd name="connsiteY2" fmla="*/ 0 h 1270046"/>
              <a:gd name="connsiteX0" fmla="*/ 695462 w 695462"/>
              <a:gd name="connsiteY0" fmla="*/ 1443921 h 1443921"/>
              <a:gd name="connsiteX1" fmla="*/ 680344 w 695462"/>
              <a:gd name="connsiteY1" fmla="*/ 740860 h 1443921"/>
              <a:gd name="connsiteX2" fmla="*/ 0 w 695462"/>
              <a:gd name="connsiteY2" fmla="*/ 0 h 144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462" h="1443921">
                <a:moveTo>
                  <a:pt x="695462" y="1443921"/>
                </a:moveTo>
                <a:lnTo>
                  <a:pt x="680344" y="740860"/>
                </a:ln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0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69" grpId="0" animBg="1"/>
      <p:bldP spid="74" grpId="0" animBg="1"/>
      <p:bldP spid="78" grpId="0" animBg="1"/>
      <p:bldP spid="7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968515" y="2571750"/>
            <a:ext cx="1115212" cy="461665"/>
            <a:chOff x="5968515" y="2571750"/>
            <a:chExt cx="1115212" cy="461665"/>
          </a:xfrm>
        </p:grpSpPr>
        <p:cxnSp>
          <p:nvCxnSpPr>
            <p:cNvPr id="38" name="Straight Arrow Connector 37"/>
            <p:cNvCxnSpPr>
              <a:stCxn id="10" idx="3"/>
              <a:endCxn id="11" idx="1"/>
            </p:cNvCxnSpPr>
            <p:nvPr/>
          </p:nvCxnSpPr>
          <p:spPr>
            <a:xfrm>
              <a:off x="6016477" y="2595416"/>
              <a:ext cx="1067250" cy="1244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968515" y="2571750"/>
              <a:ext cx="1115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Read/Write Data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6475" y="987574"/>
            <a:ext cx="1139484" cy="1609086"/>
            <a:chOff x="6016475" y="987574"/>
            <a:chExt cx="1139484" cy="1609086"/>
          </a:xfrm>
        </p:grpSpPr>
        <p:cxnSp>
          <p:nvCxnSpPr>
            <p:cNvPr id="23" name="Elbow Connector 22"/>
            <p:cNvCxnSpPr>
              <a:stCxn id="11" idx="1"/>
              <a:endCxn id="12" idx="3"/>
            </p:cNvCxnSpPr>
            <p:nvPr/>
          </p:nvCxnSpPr>
          <p:spPr>
            <a:xfrm rot="10800000">
              <a:off x="6016475" y="1434566"/>
              <a:ext cx="1067252" cy="11620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16477" y="987574"/>
              <a:ext cx="1139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 Instruction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083727" y="893378"/>
            <a:ext cx="1952767" cy="3406564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sz="1400" dirty="0"/>
              <a:t>(Big and Slow)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55959" y="1511323"/>
            <a:ext cx="1817793" cy="2253569"/>
            <a:chOff x="7303065" y="1663723"/>
            <a:chExt cx="1817793" cy="2253569"/>
          </a:xfrm>
        </p:grpSpPr>
        <p:grpSp>
          <p:nvGrpSpPr>
            <p:cNvPr id="62" name="Group 61"/>
            <p:cNvGrpSpPr/>
            <p:nvPr/>
          </p:nvGrpSpPr>
          <p:grpSpPr>
            <a:xfrm>
              <a:off x="7303065" y="3609515"/>
              <a:ext cx="1817793" cy="307777"/>
              <a:chOff x="6588224" y="4656730"/>
              <a:chExt cx="2232248" cy="410370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6948264" y="4656730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588224" y="4656730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7303065" y="1941694"/>
              <a:ext cx="1817793" cy="307777"/>
              <a:chOff x="6588224" y="2432128"/>
              <a:chExt cx="2232248" cy="41037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- 2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303065" y="2219664"/>
              <a:ext cx="1817793" cy="307777"/>
              <a:chOff x="6588224" y="2787762"/>
              <a:chExt cx="2232248" cy="410370"/>
            </a:xfrm>
            <a:solidFill>
              <a:srgbClr val="FFFF00"/>
            </a:solidFill>
          </p:grpSpPr>
          <p:sp>
            <p:nvSpPr>
              <p:cNvPr id="90" name="TextBox 89"/>
              <p:cNvSpPr txBox="1"/>
              <p:nvPr/>
            </p:nvSpPr>
            <p:spPr>
              <a:xfrm>
                <a:off x="6948264" y="2787762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j_zero</a:t>
                </a:r>
                <a:r>
                  <a:rPr lang="en-US" sz="1400" dirty="0"/>
                  <a:t> </a:t>
                </a:r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i="1" dirty="0">
                    <a:solidFill>
                      <a:schemeClr val="accent6">
                        <a:lumMod val="75000"/>
                      </a:schemeClr>
                    </a:solidFill>
                  </a:rPr>
                  <a:t>5 (done)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588224" y="2787762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303065" y="2497634"/>
              <a:ext cx="1817793" cy="307777"/>
              <a:chOff x="6588224" y="3152121"/>
              <a:chExt cx="2232248" cy="41037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6948264" y="3152121"/>
                <a:ext cx="1872208" cy="410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5"/>
                    </a:solidFill>
                  </a:rPr>
                  <a:t>r0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+ 1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588224" y="3152121"/>
                <a:ext cx="360040" cy="410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303065" y="2775605"/>
              <a:ext cx="1817793" cy="307777"/>
              <a:chOff x="6588224" y="3517167"/>
              <a:chExt cx="2232248" cy="410370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6948264" y="3517167"/>
                <a:ext cx="1872208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jump </a:t>
                </a:r>
                <a:r>
                  <a:rPr lang="en-US" sz="1400" i="1" dirty="0">
                    <a:solidFill>
                      <a:srgbClr val="77933C"/>
                    </a:solidFill>
                  </a:rPr>
                  <a:t>1 (loop)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588224" y="3517167"/>
                <a:ext cx="360040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303065" y="3053576"/>
              <a:ext cx="1817793" cy="307777"/>
              <a:chOff x="6588224" y="3881853"/>
              <a:chExt cx="2232248" cy="410370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6948264" y="3881853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588224" y="3881853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7303065" y="3331546"/>
              <a:ext cx="1817793" cy="307777"/>
              <a:chOff x="6588224" y="4262998"/>
              <a:chExt cx="2232248" cy="410370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6948264" y="426299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588224" y="4262998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7303065" y="1663723"/>
              <a:ext cx="1817793" cy="307777"/>
              <a:chOff x="6588224" y="2062336"/>
              <a:chExt cx="2232248" cy="410370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load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mem</a:t>
                </a:r>
                <a:r>
                  <a:rPr lang="en-US" sz="1400" dirty="0"/>
                  <a:t>[7]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cxnSp>
        <p:nvCxnSpPr>
          <p:cNvPr id="39" name="Straight Arrow Connector 38"/>
          <p:cNvCxnSpPr>
            <a:stCxn id="10" idx="2"/>
            <a:endCxn id="9" idx="0"/>
          </p:cNvCxnSpPr>
          <p:nvPr/>
        </p:nvCxnSpPr>
        <p:spPr>
          <a:xfrm flipH="1">
            <a:off x="4935600" y="3219821"/>
            <a:ext cx="757" cy="43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5: Continue the loop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5480" y="3656462"/>
            <a:ext cx="2160240" cy="715487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Compute</a:t>
            </a:r>
          </a:p>
          <a:p>
            <a:pPr algn="ctr"/>
            <a:r>
              <a:rPr lang="en-US" sz="1400" dirty="0"/>
              <a:t>(Add, Sub, Multiply, etc.)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6237" y="1971010"/>
            <a:ext cx="2160240" cy="124881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Data Registers</a:t>
            </a:r>
            <a:br>
              <a:rPr lang="en-US" b="1" dirty="0"/>
            </a:br>
            <a:r>
              <a:rPr lang="en-US" sz="1400" dirty="0"/>
              <a:t>(Small and fast)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6235" y="1079838"/>
            <a:ext cx="2160240" cy="70945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Current Instruction</a:t>
            </a:r>
          </a:p>
          <a:p>
            <a:pPr algn="ctr"/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09151" y="1203598"/>
            <a:ext cx="2014777" cy="735200"/>
            <a:chOff x="1909151" y="1203598"/>
            <a:chExt cx="2014777" cy="735200"/>
          </a:xfrm>
        </p:grpSpPr>
        <p:cxnSp>
          <p:nvCxnSpPr>
            <p:cNvPr id="17" name="Elbow Connector 16"/>
            <p:cNvCxnSpPr>
              <a:stCxn id="12" idx="1"/>
              <a:endCxn id="13" idx="0"/>
            </p:cNvCxnSpPr>
            <p:nvPr/>
          </p:nvCxnSpPr>
          <p:spPr>
            <a:xfrm rot="10800000" flipV="1">
              <a:off x="1909151" y="1434566"/>
              <a:ext cx="1947084" cy="50423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51813" y="1203598"/>
              <a:ext cx="1372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Current Instruction</a:t>
              </a:r>
            </a:p>
          </p:txBody>
        </p:sp>
      </p:grpSp>
      <p:cxnSp>
        <p:nvCxnSpPr>
          <p:cNvPr id="20" name="Elbow Connector 19"/>
          <p:cNvCxnSpPr>
            <a:stCxn id="13" idx="7"/>
          </p:cNvCxnSpPr>
          <p:nvPr/>
        </p:nvCxnSpPr>
        <p:spPr>
          <a:xfrm rot="5400000" flipH="1" flipV="1">
            <a:off x="2947917" y="1221049"/>
            <a:ext cx="534383" cy="1280748"/>
          </a:xfrm>
          <a:prstGeom prst="bentConnector2">
            <a:avLst/>
          </a:prstGeom>
          <a:ln w="254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1461" y="1536871"/>
            <a:ext cx="1300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Instruction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835696" y="3234942"/>
            <a:ext cx="2019783" cy="992992"/>
            <a:chOff x="1835696" y="3234942"/>
            <a:chExt cx="2019783" cy="992992"/>
          </a:xfrm>
        </p:grpSpPr>
        <p:cxnSp>
          <p:nvCxnSpPr>
            <p:cNvPr id="29" name="Elbow Connector 28"/>
            <p:cNvCxnSpPr>
              <a:stCxn id="13" idx="4"/>
              <a:endCxn id="9" idx="1"/>
            </p:cNvCxnSpPr>
            <p:nvPr/>
          </p:nvCxnSpPr>
          <p:spPr>
            <a:xfrm rot="16200000" flipH="1">
              <a:off x="2492683" y="2651409"/>
              <a:ext cx="779264" cy="194632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35696" y="3950935"/>
              <a:ext cx="815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Operation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74734" y="3045127"/>
            <a:ext cx="1277186" cy="750759"/>
            <a:chOff x="2574734" y="3045127"/>
            <a:chExt cx="1277186" cy="750759"/>
          </a:xfrm>
        </p:grpSpPr>
        <p:cxnSp>
          <p:nvCxnSpPr>
            <p:cNvPr id="32" name="Elbow Connector 31"/>
            <p:cNvCxnSpPr>
              <a:endCxn id="13" idx="5"/>
            </p:cNvCxnSpPr>
            <p:nvPr/>
          </p:nvCxnSpPr>
          <p:spPr>
            <a:xfrm rot="10800000">
              <a:off x="2574734" y="3045127"/>
              <a:ext cx="1273508" cy="7503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281932" y="3518887"/>
              <a:ext cx="5699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65851" y="2556277"/>
            <a:ext cx="1817793" cy="585748"/>
            <a:chOff x="4065851" y="2556277"/>
            <a:chExt cx="1817793" cy="585748"/>
          </a:xfrm>
        </p:grpSpPr>
        <p:grpSp>
          <p:nvGrpSpPr>
            <p:cNvPr id="79" name="Group 78"/>
            <p:cNvGrpSpPr/>
            <p:nvPr/>
          </p:nvGrpSpPr>
          <p:grpSpPr>
            <a:xfrm>
              <a:off x="4065851" y="2834248"/>
              <a:ext cx="1817793" cy="307777"/>
              <a:chOff x="6588224" y="2432128"/>
              <a:chExt cx="2232248" cy="410370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rgbClr val="E6B9B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065851" y="2556277"/>
              <a:ext cx="1817793" cy="307777"/>
              <a:chOff x="6588224" y="2062336"/>
              <a:chExt cx="2232248" cy="41037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sp>
        <p:nvSpPr>
          <p:cNvPr id="13" name="Oval 12"/>
          <p:cNvSpPr/>
          <p:nvPr/>
        </p:nvSpPr>
        <p:spPr>
          <a:xfrm>
            <a:off x="967875" y="1938798"/>
            <a:ext cx="1882552" cy="1296144"/>
          </a:xfrm>
          <a:prstGeom prst="ellipse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36000" bIns="36000" rtlCol="0" anchor="ctr"/>
          <a:lstStyle/>
          <a:p>
            <a:pPr algn="ctr"/>
            <a:r>
              <a:rPr lang="en-US" b="1" dirty="0"/>
              <a:t>Control</a:t>
            </a:r>
            <a:endParaRPr lang="en-US" sz="1400" b="1" dirty="0"/>
          </a:p>
          <a:p>
            <a:pPr algn="ctr"/>
            <a:r>
              <a:rPr lang="en-US" sz="1400" dirty="0"/>
              <a:t>(If, else, loop)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50427" y="2351639"/>
            <a:ext cx="1005810" cy="276999"/>
            <a:chOff x="2850427" y="2351639"/>
            <a:chExt cx="1005810" cy="276999"/>
          </a:xfrm>
        </p:grpSpPr>
        <p:cxnSp>
          <p:nvCxnSpPr>
            <p:cNvPr id="59" name="Straight Arrow Connector 58"/>
            <p:cNvCxnSpPr>
              <a:stCxn id="13" idx="6"/>
              <a:endCxn id="10" idx="1"/>
            </p:cNvCxnSpPr>
            <p:nvPr/>
          </p:nvCxnSpPr>
          <p:spPr>
            <a:xfrm>
              <a:off x="2850427" y="2586870"/>
              <a:ext cx="1005810" cy="8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886518" y="2351639"/>
              <a:ext cx="893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to use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58239" y="1480597"/>
            <a:ext cx="1817793" cy="307777"/>
            <a:chOff x="7308359" y="1663723"/>
            <a:chExt cx="1817793" cy="307777"/>
          </a:xfrm>
        </p:grpSpPr>
        <p:sp>
          <p:nvSpPr>
            <p:cNvPr id="63" name="TextBox 62"/>
            <p:cNvSpPr txBox="1"/>
            <p:nvPr/>
          </p:nvSpPr>
          <p:spPr>
            <a:xfrm>
              <a:off x="7601551" y="1663723"/>
              <a:ext cx="1524601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jump </a:t>
              </a:r>
              <a:r>
                <a:rPr lang="en-US" sz="1400" i="1" dirty="0">
                  <a:solidFill>
                    <a:srgbClr val="77933C"/>
                  </a:solidFill>
                </a:rPr>
                <a:t>1 (loop)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08359" y="1663723"/>
              <a:ext cx="293192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8" name="Freeform 17"/>
          <p:cNvSpPr/>
          <p:nvPr/>
        </p:nvSpPr>
        <p:spPr>
          <a:xfrm>
            <a:off x="5888748" y="1648037"/>
            <a:ext cx="1267211" cy="1186211"/>
          </a:xfrm>
          <a:custGeom>
            <a:avLst/>
            <a:gdLst>
              <a:gd name="connsiteX0" fmla="*/ 1277533 w 1277533"/>
              <a:gd name="connsiteY0" fmla="*/ 22679 h 22679"/>
              <a:gd name="connsiteX1" fmla="*/ 0 w 1277533"/>
              <a:gd name="connsiteY1" fmla="*/ 0 h 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7533" h="22679">
                <a:moveTo>
                  <a:pt x="1277533" y="22679"/>
                </a:move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904961" y="1428802"/>
            <a:ext cx="1980554" cy="937416"/>
          </a:xfrm>
          <a:custGeom>
            <a:avLst/>
            <a:gdLst>
              <a:gd name="connsiteX0" fmla="*/ 1980554 w 5646847"/>
              <a:gd name="connsiteY0" fmla="*/ 0 h 2154544"/>
              <a:gd name="connsiteX1" fmla="*/ 0 w 5646847"/>
              <a:gd name="connsiteY1" fmla="*/ 15120 h 2154544"/>
              <a:gd name="connsiteX2" fmla="*/ 0 w 5646847"/>
              <a:gd name="connsiteY2" fmla="*/ 1149090 h 2154544"/>
              <a:gd name="connsiteX3" fmla="*/ 5231082 w 5646847"/>
              <a:gd name="connsiteY3" fmla="*/ 1164210 h 2154544"/>
              <a:gd name="connsiteX4" fmla="*/ 5646847 w 5646847"/>
              <a:gd name="connsiteY4" fmla="*/ 2154544 h 2154544"/>
              <a:gd name="connsiteX0" fmla="*/ 1988114 w 5654407"/>
              <a:gd name="connsiteY0" fmla="*/ 0 h 2585453"/>
              <a:gd name="connsiteX1" fmla="*/ 7560 w 5654407"/>
              <a:gd name="connsiteY1" fmla="*/ 15120 h 2585453"/>
              <a:gd name="connsiteX2" fmla="*/ 7560 w 5654407"/>
              <a:gd name="connsiteY2" fmla="*/ 1149090 h 2585453"/>
              <a:gd name="connsiteX3" fmla="*/ 0 w 5654407"/>
              <a:gd name="connsiteY3" fmla="*/ 2585453 h 2585453"/>
              <a:gd name="connsiteX4" fmla="*/ 5654407 w 5654407"/>
              <a:gd name="connsiteY4" fmla="*/ 2154544 h 2585453"/>
              <a:gd name="connsiteX0" fmla="*/ 1988114 w 1988114"/>
              <a:gd name="connsiteY0" fmla="*/ 0 h 2585453"/>
              <a:gd name="connsiteX1" fmla="*/ 7560 w 1988114"/>
              <a:gd name="connsiteY1" fmla="*/ 15120 h 2585453"/>
              <a:gd name="connsiteX2" fmla="*/ 7560 w 1988114"/>
              <a:gd name="connsiteY2" fmla="*/ 1149090 h 2585453"/>
              <a:gd name="connsiteX3" fmla="*/ 0 w 1988114"/>
              <a:gd name="connsiteY3" fmla="*/ 2585453 h 2585453"/>
              <a:gd name="connsiteX4" fmla="*/ 1988114 w 1988114"/>
              <a:gd name="connsiteY4" fmla="*/ 2585453 h 2585453"/>
              <a:gd name="connsiteX0" fmla="*/ 1988114 w 1988114"/>
              <a:gd name="connsiteY0" fmla="*/ 0 h 2585453"/>
              <a:gd name="connsiteX1" fmla="*/ 7560 w 1988114"/>
              <a:gd name="connsiteY1" fmla="*/ 15120 h 2585453"/>
              <a:gd name="connsiteX2" fmla="*/ 7560 w 1988114"/>
              <a:gd name="connsiteY2" fmla="*/ 1149090 h 2585453"/>
              <a:gd name="connsiteX3" fmla="*/ 0 w 1988114"/>
              <a:gd name="connsiteY3" fmla="*/ 2585453 h 2585453"/>
              <a:gd name="connsiteX4" fmla="*/ 604750 w 1988114"/>
              <a:gd name="connsiteY4" fmla="*/ 2381339 h 2585453"/>
              <a:gd name="connsiteX0" fmla="*/ 1988114 w 1988114"/>
              <a:gd name="connsiteY0" fmla="*/ 0 h 2585453"/>
              <a:gd name="connsiteX1" fmla="*/ 7560 w 1988114"/>
              <a:gd name="connsiteY1" fmla="*/ 15120 h 2585453"/>
              <a:gd name="connsiteX2" fmla="*/ 7560 w 1988114"/>
              <a:gd name="connsiteY2" fmla="*/ 1149090 h 2585453"/>
              <a:gd name="connsiteX3" fmla="*/ 0 w 1988114"/>
              <a:gd name="connsiteY3" fmla="*/ 2585453 h 2585453"/>
              <a:gd name="connsiteX4" fmla="*/ 1 w 1988114"/>
              <a:gd name="connsiteY4" fmla="*/ 1307847 h 2585453"/>
              <a:gd name="connsiteX0" fmla="*/ 2010792 w 2010792"/>
              <a:gd name="connsiteY0" fmla="*/ 0 h 1435303"/>
              <a:gd name="connsiteX1" fmla="*/ 30238 w 2010792"/>
              <a:gd name="connsiteY1" fmla="*/ 15120 h 1435303"/>
              <a:gd name="connsiteX2" fmla="*/ 30238 w 2010792"/>
              <a:gd name="connsiteY2" fmla="*/ 1149090 h 1435303"/>
              <a:gd name="connsiteX3" fmla="*/ 0 w 2010792"/>
              <a:gd name="connsiteY3" fmla="*/ 1345646 h 1435303"/>
              <a:gd name="connsiteX4" fmla="*/ 22679 w 2010792"/>
              <a:gd name="connsiteY4" fmla="*/ 1307847 h 1435303"/>
              <a:gd name="connsiteX0" fmla="*/ 2010792 w 2010792"/>
              <a:gd name="connsiteY0" fmla="*/ 0 h 1345646"/>
              <a:gd name="connsiteX1" fmla="*/ 30238 w 2010792"/>
              <a:gd name="connsiteY1" fmla="*/ 15120 h 1345646"/>
              <a:gd name="connsiteX2" fmla="*/ 30238 w 2010792"/>
              <a:gd name="connsiteY2" fmla="*/ 1149090 h 1345646"/>
              <a:gd name="connsiteX3" fmla="*/ 0 w 2010792"/>
              <a:gd name="connsiteY3" fmla="*/ 1345646 h 1345646"/>
              <a:gd name="connsiteX0" fmla="*/ 1980554 w 1980554"/>
              <a:gd name="connsiteY0" fmla="*/ 0 h 1149090"/>
              <a:gd name="connsiteX1" fmla="*/ 0 w 1980554"/>
              <a:gd name="connsiteY1" fmla="*/ 15120 h 1149090"/>
              <a:gd name="connsiteX2" fmla="*/ 0 w 1980554"/>
              <a:gd name="connsiteY2" fmla="*/ 1149090 h 1149090"/>
              <a:gd name="connsiteX0" fmla="*/ 1980554 w 1980554"/>
              <a:gd name="connsiteY0" fmla="*/ 0 h 937416"/>
              <a:gd name="connsiteX1" fmla="*/ 0 w 1980554"/>
              <a:gd name="connsiteY1" fmla="*/ 15120 h 937416"/>
              <a:gd name="connsiteX2" fmla="*/ 7559 w 1980554"/>
              <a:gd name="connsiteY2" fmla="*/ 937416 h 93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0554" h="937416">
                <a:moveTo>
                  <a:pt x="1980554" y="0"/>
                </a:moveTo>
                <a:lnTo>
                  <a:pt x="0" y="15120"/>
                </a:lnTo>
                <a:cubicBezTo>
                  <a:pt x="2520" y="322552"/>
                  <a:pt x="5039" y="629984"/>
                  <a:pt x="7559" y="937416"/>
                </a:cubicBez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364145" y="2552520"/>
            <a:ext cx="152460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364145" y="2848254"/>
            <a:ext cx="152460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cxnSp>
        <p:nvCxnSpPr>
          <p:cNvPr id="76" name="Elbow Connector 75"/>
          <p:cNvCxnSpPr/>
          <p:nvPr/>
        </p:nvCxnSpPr>
        <p:spPr>
          <a:xfrm rot="5400000" flipH="1" flipV="1">
            <a:off x="2948672" y="1221049"/>
            <a:ext cx="534383" cy="1280748"/>
          </a:xfrm>
          <a:prstGeom prst="bentConnector2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6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968515" y="2571750"/>
            <a:ext cx="1115212" cy="461665"/>
            <a:chOff x="5968515" y="2571750"/>
            <a:chExt cx="1115212" cy="461665"/>
          </a:xfrm>
        </p:grpSpPr>
        <p:cxnSp>
          <p:nvCxnSpPr>
            <p:cNvPr id="38" name="Straight Arrow Connector 37"/>
            <p:cNvCxnSpPr>
              <a:stCxn id="10" idx="3"/>
              <a:endCxn id="11" idx="1"/>
            </p:cNvCxnSpPr>
            <p:nvPr/>
          </p:nvCxnSpPr>
          <p:spPr>
            <a:xfrm>
              <a:off x="6016477" y="2595416"/>
              <a:ext cx="1067250" cy="1244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968515" y="2571750"/>
              <a:ext cx="1115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Read/Write Data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6475" y="987574"/>
            <a:ext cx="1139484" cy="1609086"/>
            <a:chOff x="6016475" y="987574"/>
            <a:chExt cx="1139484" cy="1609086"/>
          </a:xfrm>
        </p:grpSpPr>
        <p:cxnSp>
          <p:nvCxnSpPr>
            <p:cNvPr id="23" name="Elbow Connector 22"/>
            <p:cNvCxnSpPr>
              <a:stCxn id="11" idx="1"/>
              <a:endCxn id="12" idx="3"/>
            </p:cNvCxnSpPr>
            <p:nvPr/>
          </p:nvCxnSpPr>
          <p:spPr>
            <a:xfrm rot="10800000">
              <a:off x="6016475" y="1434566"/>
              <a:ext cx="1067252" cy="11620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16477" y="987574"/>
              <a:ext cx="1139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 Instruction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083727" y="893378"/>
            <a:ext cx="1952767" cy="3406564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sz="1400" dirty="0"/>
              <a:t>(Big and Slow)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55959" y="1511323"/>
            <a:ext cx="1817793" cy="2253569"/>
            <a:chOff x="7303065" y="1663723"/>
            <a:chExt cx="1817793" cy="2253569"/>
          </a:xfrm>
        </p:grpSpPr>
        <p:grpSp>
          <p:nvGrpSpPr>
            <p:cNvPr id="62" name="Group 61"/>
            <p:cNvGrpSpPr/>
            <p:nvPr/>
          </p:nvGrpSpPr>
          <p:grpSpPr>
            <a:xfrm>
              <a:off x="7303065" y="3609515"/>
              <a:ext cx="1817793" cy="307777"/>
              <a:chOff x="6588224" y="4656730"/>
              <a:chExt cx="2232248" cy="410370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6948264" y="4656730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588224" y="4656730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7303065" y="1941694"/>
              <a:ext cx="1817793" cy="307777"/>
              <a:chOff x="6588224" y="2432128"/>
              <a:chExt cx="2232248" cy="41037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- 2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303065" y="2219664"/>
              <a:ext cx="1817793" cy="307777"/>
              <a:chOff x="6588224" y="2787762"/>
              <a:chExt cx="2232248" cy="410370"/>
            </a:xfrm>
            <a:solidFill>
              <a:srgbClr val="FFFF00"/>
            </a:solidFill>
          </p:grpSpPr>
          <p:sp>
            <p:nvSpPr>
              <p:cNvPr id="90" name="TextBox 89"/>
              <p:cNvSpPr txBox="1"/>
              <p:nvPr/>
            </p:nvSpPr>
            <p:spPr>
              <a:xfrm>
                <a:off x="6948264" y="2787762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j_zero</a:t>
                </a:r>
                <a:r>
                  <a:rPr lang="en-US" sz="1400" dirty="0"/>
                  <a:t> </a:t>
                </a:r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i="1" dirty="0">
                    <a:solidFill>
                      <a:schemeClr val="accent6">
                        <a:lumMod val="75000"/>
                      </a:schemeClr>
                    </a:solidFill>
                  </a:rPr>
                  <a:t>5 (done)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588224" y="2787762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303065" y="2497634"/>
              <a:ext cx="1817793" cy="307777"/>
              <a:chOff x="6588224" y="3152121"/>
              <a:chExt cx="2232248" cy="41037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6948264" y="3152121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5"/>
                    </a:solidFill>
                  </a:rPr>
                  <a:t>r0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+ 1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588224" y="3152121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303065" y="2775605"/>
              <a:ext cx="1817793" cy="307777"/>
              <a:chOff x="6588224" y="3517167"/>
              <a:chExt cx="2232248" cy="410370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6948264" y="3517167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jump </a:t>
                </a:r>
                <a:r>
                  <a:rPr lang="en-US" sz="1400" i="1" dirty="0">
                    <a:solidFill>
                      <a:srgbClr val="77933C"/>
                    </a:solidFill>
                  </a:rPr>
                  <a:t>1 (loop)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588224" y="3517167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303065" y="3053576"/>
              <a:ext cx="1817793" cy="307777"/>
              <a:chOff x="6588224" y="3881853"/>
              <a:chExt cx="2232248" cy="410370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6948264" y="3881853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588224" y="3881853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7303065" y="3331546"/>
              <a:ext cx="1817793" cy="307777"/>
              <a:chOff x="6588224" y="4262998"/>
              <a:chExt cx="2232248" cy="410370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6948264" y="426299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588224" y="4262998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7303065" y="1663723"/>
              <a:ext cx="1817793" cy="307777"/>
              <a:chOff x="6588224" y="2062336"/>
              <a:chExt cx="2232248" cy="410370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load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mem</a:t>
                </a:r>
                <a:r>
                  <a:rPr lang="en-US" sz="1400" dirty="0"/>
                  <a:t>[7]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cxnSp>
        <p:nvCxnSpPr>
          <p:cNvPr id="39" name="Straight Arrow Connector 38"/>
          <p:cNvCxnSpPr>
            <a:stCxn id="10" idx="2"/>
            <a:endCxn id="9" idx="0"/>
          </p:cNvCxnSpPr>
          <p:nvPr/>
        </p:nvCxnSpPr>
        <p:spPr>
          <a:xfrm flipH="1">
            <a:off x="4935600" y="3219821"/>
            <a:ext cx="757" cy="43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6: Subtract 2 from r0 (</a:t>
            </a:r>
            <a:r>
              <a:rPr lang="en-US" dirty="0" err="1"/>
              <a:t>i</a:t>
            </a:r>
            <a:r>
              <a:rPr lang="en-US" dirty="0"/>
              <a:t>) to see if it is 2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5480" y="3656462"/>
            <a:ext cx="2160240" cy="715487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Compute</a:t>
            </a:r>
          </a:p>
          <a:p>
            <a:pPr algn="ctr"/>
            <a:r>
              <a:rPr lang="en-US" sz="1400" dirty="0"/>
              <a:t>(Add, Sub, Multiply, etc.)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6237" y="1971010"/>
            <a:ext cx="2160240" cy="124881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Data Registers</a:t>
            </a:r>
            <a:br>
              <a:rPr lang="en-US" b="1" dirty="0"/>
            </a:br>
            <a:r>
              <a:rPr lang="en-US" sz="1400" dirty="0"/>
              <a:t>(Small and fast)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6235" y="1079838"/>
            <a:ext cx="2160240" cy="70945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Current Instruction</a:t>
            </a:r>
          </a:p>
          <a:p>
            <a:pPr algn="ctr"/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09151" y="1203598"/>
            <a:ext cx="2014777" cy="735200"/>
            <a:chOff x="1909151" y="1203598"/>
            <a:chExt cx="2014777" cy="735200"/>
          </a:xfrm>
        </p:grpSpPr>
        <p:cxnSp>
          <p:nvCxnSpPr>
            <p:cNvPr id="17" name="Elbow Connector 16"/>
            <p:cNvCxnSpPr>
              <a:stCxn id="12" idx="1"/>
              <a:endCxn id="13" idx="0"/>
            </p:cNvCxnSpPr>
            <p:nvPr/>
          </p:nvCxnSpPr>
          <p:spPr>
            <a:xfrm rot="10800000" flipV="1">
              <a:off x="1909151" y="1434566"/>
              <a:ext cx="1947084" cy="50423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51813" y="1203598"/>
              <a:ext cx="1372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Current Instruction</a:t>
              </a:r>
            </a:p>
          </p:txBody>
        </p:sp>
      </p:grpSp>
      <p:cxnSp>
        <p:nvCxnSpPr>
          <p:cNvPr id="20" name="Elbow Connector 19"/>
          <p:cNvCxnSpPr>
            <a:stCxn id="13" idx="7"/>
          </p:cNvCxnSpPr>
          <p:nvPr/>
        </p:nvCxnSpPr>
        <p:spPr>
          <a:xfrm rot="5400000" flipH="1" flipV="1">
            <a:off x="2947917" y="1221049"/>
            <a:ext cx="534383" cy="1280748"/>
          </a:xfrm>
          <a:prstGeom prst="bentConnector2">
            <a:avLst/>
          </a:prstGeom>
          <a:ln w="254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1461" y="1536871"/>
            <a:ext cx="1300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Instruction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835696" y="3234942"/>
            <a:ext cx="2019783" cy="992992"/>
            <a:chOff x="1835696" y="3234942"/>
            <a:chExt cx="2019783" cy="992992"/>
          </a:xfrm>
        </p:grpSpPr>
        <p:cxnSp>
          <p:nvCxnSpPr>
            <p:cNvPr id="29" name="Elbow Connector 28"/>
            <p:cNvCxnSpPr>
              <a:stCxn id="13" idx="4"/>
              <a:endCxn id="9" idx="1"/>
            </p:cNvCxnSpPr>
            <p:nvPr/>
          </p:nvCxnSpPr>
          <p:spPr>
            <a:xfrm rot="16200000" flipH="1">
              <a:off x="2492683" y="2651409"/>
              <a:ext cx="779264" cy="194632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35696" y="3950935"/>
              <a:ext cx="815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Operation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74734" y="3045127"/>
            <a:ext cx="1277186" cy="750759"/>
            <a:chOff x="2574734" y="3045127"/>
            <a:chExt cx="1277186" cy="750759"/>
          </a:xfrm>
        </p:grpSpPr>
        <p:cxnSp>
          <p:nvCxnSpPr>
            <p:cNvPr id="32" name="Elbow Connector 31"/>
            <p:cNvCxnSpPr>
              <a:endCxn id="13" idx="5"/>
            </p:cNvCxnSpPr>
            <p:nvPr/>
          </p:nvCxnSpPr>
          <p:spPr>
            <a:xfrm rot="10800000">
              <a:off x="2574734" y="3045127"/>
              <a:ext cx="1273508" cy="7503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281932" y="3518887"/>
              <a:ext cx="5699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65851" y="2556277"/>
            <a:ext cx="1817793" cy="585748"/>
            <a:chOff x="4065851" y="2556277"/>
            <a:chExt cx="1817793" cy="585748"/>
          </a:xfrm>
        </p:grpSpPr>
        <p:grpSp>
          <p:nvGrpSpPr>
            <p:cNvPr id="79" name="Group 78"/>
            <p:cNvGrpSpPr/>
            <p:nvPr/>
          </p:nvGrpSpPr>
          <p:grpSpPr>
            <a:xfrm>
              <a:off x="4065851" y="2834248"/>
              <a:ext cx="1817793" cy="307777"/>
              <a:chOff x="6588224" y="2432128"/>
              <a:chExt cx="2232248" cy="410370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-2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rgbClr val="E6B9B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065851" y="2556277"/>
              <a:ext cx="1817793" cy="307777"/>
              <a:chOff x="6588224" y="2062336"/>
              <a:chExt cx="2232248" cy="41037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sp>
        <p:nvSpPr>
          <p:cNvPr id="13" name="Oval 12"/>
          <p:cNvSpPr/>
          <p:nvPr/>
        </p:nvSpPr>
        <p:spPr>
          <a:xfrm>
            <a:off x="967875" y="1938798"/>
            <a:ext cx="1882552" cy="1296144"/>
          </a:xfrm>
          <a:prstGeom prst="ellipse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36000" bIns="36000" rtlCol="0" anchor="ctr"/>
          <a:lstStyle/>
          <a:p>
            <a:pPr algn="ctr"/>
            <a:r>
              <a:rPr lang="en-US" b="1" dirty="0"/>
              <a:t>Control</a:t>
            </a:r>
            <a:endParaRPr lang="en-US" sz="1400" b="1" dirty="0"/>
          </a:p>
          <a:p>
            <a:pPr algn="ctr"/>
            <a:r>
              <a:rPr lang="en-US" sz="1400" dirty="0"/>
              <a:t>(If, else, loop)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50427" y="2351639"/>
            <a:ext cx="1005810" cy="276999"/>
            <a:chOff x="2850427" y="2351639"/>
            <a:chExt cx="1005810" cy="276999"/>
          </a:xfrm>
        </p:grpSpPr>
        <p:cxnSp>
          <p:nvCxnSpPr>
            <p:cNvPr id="59" name="Straight Arrow Connector 58"/>
            <p:cNvCxnSpPr>
              <a:stCxn id="13" idx="6"/>
              <a:endCxn id="10" idx="1"/>
            </p:cNvCxnSpPr>
            <p:nvPr/>
          </p:nvCxnSpPr>
          <p:spPr>
            <a:xfrm>
              <a:off x="2850427" y="2586870"/>
              <a:ext cx="1005810" cy="8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886518" y="2351639"/>
              <a:ext cx="893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to use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58239" y="1480597"/>
            <a:ext cx="1817793" cy="307777"/>
            <a:chOff x="7308359" y="1663723"/>
            <a:chExt cx="1817793" cy="307777"/>
          </a:xfrm>
        </p:grpSpPr>
        <p:sp>
          <p:nvSpPr>
            <p:cNvPr id="63" name="TextBox 62"/>
            <p:cNvSpPr txBox="1"/>
            <p:nvPr/>
          </p:nvSpPr>
          <p:spPr>
            <a:xfrm>
              <a:off x="7601551" y="1663723"/>
              <a:ext cx="1524601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504D"/>
                  </a:solidFill>
                </a:rPr>
                <a:t>r1 </a:t>
              </a:r>
              <a:r>
                <a:rPr lang="en-US" sz="1400" dirty="0"/>
                <a:t>= </a:t>
              </a:r>
              <a:r>
                <a:rPr lang="en-US" sz="1400" b="1" dirty="0">
                  <a:solidFill>
                    <a:schemeClr val="accent5"/>
                  </a:solidFill>
                </a:rPr>
                <a:t>r0</a:t>
              </a:r>
              <a:r>
                <a:rPr lang="en-US" sz="1400" dirty="0"/>
                <a:t> - 2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08359" y="1663723"/>
              <a:ext cx="293192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8" name="Freeform 17"/>
          <p:cNvSpPr/>
          <p:nvPr/>
        </p:nvSpPr>
        <p:spPr>
          <a:xfrm>
            <a:off x="5888747" y="1648037"/>
            <a:ext cx="1277533" cy="290761"/>
          </a:xfrm>
          <a:custGeom>
            <a:avLst/>
            <a:gdLst>
              <a:gd name="connsiteX0" fmla="*/ 1277533 w 1277533"/>
              <a:gd name="connsiteY0" fmla="*/ 22679 h 22679"/>
              <a:gd name="connsiteX1" fmla="*/ 0 w 1277533"/>
              <a:gd name="connsiteY1" fmla="*/ 0 h 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7533" h="22679">
                <a:moveTo>
                  <a:pt x="1277533" y="22679"/>
                </a:move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897401" y="1428802"/>
            <a:ext cx="1988114" cy="2585453"/>
          </a:xfrm>
          <a:custGeom>
            <a:avLst/>
            <a:gdLst>
              <a:gd name="connsiteX0" fmla="*/ 1980554 w 5646847"/>
              <a:gd name="connsiteY0" fmla="*/ 0 h 2154544"/>
              <a:gd name="connsiteX1" fmla="*/ 0 w 5646847"/>
              <a:gd name="connsiteY1" fmla="*/ 15120 h 2154544"/>
              <a:gd name="connsiteX2" fmla="*/ 0 w 5646847"/>
              <a:gd name="connsiteY2" fmla="*/ 1149090 h 2154544"/>
              <a:gd name="connsiteX3" fmla="*/ 5231082 w 5646847"/>
              <a:gd name="connsiteY3" fmla="*/ 1164210 h 2154544"/>
              <a:gd name="connsiteX4" fmla="*/ 5646847 w 5646847"/>
              <a:gd name="connsiteY4" fmla="*/ 2154544 h 2154544"/>
              <a:gd name="connsiteX0" fmla="*/ 1988114 w 5654407"/>
              <a:gd name="connsiteY0" fmla="*/ 0 h 2585453"/>
              <a:gd name="connsiteX1" fmla="*/ 7560 w 5654407"/>
              <a:gd name="connsiteY1" fmla="*/ 15120 h 2585453"/>
              <a:gd name="connsiteX2" fmla="*/ 7560 w 5654407"/>
              <a:gd name="connsiteY2" fmla="*/ 1149090 h 2585453"/>
              <a:gd name="connsiteX3" fmla="*/ 0 w 5654407"/>
              <a:gd name="connsiteY3" fmla="*/ 2585453 h 2585453"/>
              <a:gd name="connsiteX4" fmla="*/ 5654407 w 5654407"/>
              <a:gd name="connsiteY4" fmla="*/ 2154544 h 2585453"/>
              <a:gd name="connsiteX0" fmla="*/ 1988114 w 1988114"/>
              <a:gd name="connsiteY0" fmla="*/ 0 h 2585453"/>
              <a:gd name="connsiteX1" fmla="*/ 7560 w 1988114"/>
              <a:gd name="connsiteY1" fmla="*/ 15120 h 2585453"/>
              <a:gd name="connsiteX2" fmla="*/ 7560 w 1988114"/>
              <a:gd name="connsiteY2" fmla="*/ 1149090 h 2585453"/>
              <a:gd name="connsiteX3" fmla="*/ 0 w 1988114"/>
              <a:gd name="connsiteY3" fmla="*/ 2585453 h 2585453"/>
              <a:gd name="connsiteX4" fmla="*/ 1988114 w 1988114"/>
              <a:gd name="connsiteY4" fmla="*/ 2585453 h 258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114" h="2585453">
                <a:moveTo>
                  <a:pt x="1988114" y="0"/>
                </a:moveTo>
                <a:lnTo>
                  <a:pt x="7560" y="15120"/>
                </a:lnTo>
                <a:lnTo>
                  <a:pt x="7560" y="1149090"/>
                </a:lnTo>
                <a:lnTo>
                  <a:pt x="0" y="2585453"/>
                </a:lnTo>
                <a:lnTo>
                  <a:pt x="1988114" y="2585453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364145" y="2552520"/>
            <a:ext cx="152460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05400" y="3992165"/>
            <a:ext cx="152460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Subtract 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359042" y="2841101"/>
            <a:ext cx="1524602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88535" y="2736649"/>
            <a:ext cx="589631" cy="1270046"/>
          </a:xfrm>
          <a:custGeom>
            <a:avLst/>
            <a:gdLst>
              <a:gd name="connsiteX0" fmla="*/ 1829367 w 1829367"/>
              <a:gd name="connsiteY0" fmla="*/ 876937 h 876937"/>
              <a:gd name="connsiteX1" fmla="*/ 1300211 w 1829367"/>
              <a:gd name="connsiteY1" fmla="*/ 30239 h 876937"/>
              <a:gd name="connsiteX2" fmla="*/ 0 w 1829367"/>
              <a:gd name="connsiteY2" fmla="*/ 0 h 876937"/>
              <a:gd name="connsiteX0" fmla="*/ 0 w 2101504"/>
              <a:gd name="connsiteY0" fmla="*/ 944975 h 944975"/>
              <a:gd name="connsiteX1" fmla="*/ 2101504 w 2101504"/>
              <a:gd name="connsiteY1" fmla="*/ 30239 h 944975"/>
              <a:gd name="connsiteX2" fmla="*/ 801293 w 2101504"/>
              <a:gd name="connsiteY2" fmla="*/ 0 h 944975"/>
              <a:gd name="connsiteX0" fmla="*/ 0 w 801293"/>
              <a:gd name="connsiteY0" fmla="*/ 944975 h 944975"/>
              <a:gd name="connsiteX1" fmla="*/ 234341 w 801293"/>
              <a:gd name="connsiteY1" fmla="*/ 597224 h 944975"/>
              <a:gd name="connsiteX2" fmla="*/ 801293 w 801293"/>
              <a:gd name="connsiteY2" fmla="*/ 0 h 944975"/>
              <a:gd name="connsiteX0" fmla="*/ 15118 w 566952"/>
              <a:gd name="connsiteY0" fmla="*/ 1300285 h 1300285"/>
              <a:gd name="connsiteX1" fmla="*/ 0 w 566952"/>
              <a:gd name="connsiteY1" fmla="*/ 597224 h 1300285"/>
              <a:gd name="connsiteX2" fmla="*/ 566952 w 566952"/>
              <a:gd name="connsiteY2" fmla="*/ 0 h 1300285"/>
              <a:gd name="connsiteX0" fmla="*/ 589631 w 589631"/>
              <a:gd name="connsiteY0" fmla="*/ 1270046 h 1270046"/>
              <a:gd name="connsiteX1" fmla="*/ 574513 w 589631"/>
              <a:gd name="connsiteY1" fmla="*/ 566985 h 1270046"/>
              <a:gd name="connsiteX2" fmla="*/ 0 w 589631"/>
              <a:gd name="connsiteY2" fmla="*/ 0 h 127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631" h="1270046">
                <a:moveTo>
                  <a:pt x="589631" y="1270046"/>
                </a:moveTo>
                <a:lnTo>
                  <a:pt x="574513" y="566985"/>
                </a:ln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  <a:headEnd type="triangl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4936357" y="2938525"/>
            <a:ext cx="589631" cy="1270046"/>
          </a:xfrm>
          <a:custGeom>
            <a:avLst/>
            <a:gdLst>
              <a:gd name="connsiteX0" fmla="*/ 1829367 w 1829367"/>
              <a:gd name="connsiteY0" fmla="*/ 876937 h 876937"/>
              <a:gd name="connsiteX1" fmla="*/ 1300211 w 1829367"/>
              <a:gd name="connsiteY1" fmla="*/ 30239 h 876937"/>
              <a:gd name="connsiteX2" fmla="*/ 0 w 1829367"/>
              <a:gd name="connsiteY2" fmla="*/ 0 h 876937"/>
              <a:gd name="connsiteX0" fmla="*/ 0 w 2101504"/>
              <a:gd name="connsiteY0" fmla="*/ 944975 h 944975"/>
              <a:gd name="connsiteX1" fmla="*/ 2101504 w 2101504"/>
              <a:gd name="connsiteY1" fmla="*/ 30239 h 944975"/>
              <a:gd name="connsiteX2" fmla="*/ 801293 w 2101504"/>
              <a:gd name="connsiteY2" fmla="*/ 0 h 944975"/>
              <a:gd name="connsiteX0" fmla="*/ 0 w 801293"/>
              <a:gd name="connsiteY0" fmla="*/ 944975 h 944975"/>
              <a:gd name="connsiteX1" fmla="*/ 234341 w 801293"/>
              <a:gd name="connsiteY1" fmla="*/ 597224 h 944975"/>
              <a:gd name="connsiteX2" fmla="*/ 801293 w 801293"/>
              <a:gd name="connsiteY2" fmla="*/ 0 h 944975"/>
              <a:gd name="connsiteX0" fmla="*/ 15118 w 566952"/>
              <a:gd name="connsiteY0" fmla="*/ 1300285 h 1300285"/>
              <a:gd name="connsiteX1" fmla="*/ 0 w 566952"/>
              <a:gd name="connsiteY1" fmla="*/ 597224 h 1300285"/>
              <a:gd name="connsiteX2" fmla="*/ 566952 w 566952"/>
              <a:gd name="connsiteY2" fmla="*/ 0 h 1300285"/>
              <a:gd name="connsiteX0" fmla="*/ 589631 w 589631"/>
              <a:gd name="connsiteY0" fmla="*/ 1270046 h 1270046"/>
              <a:gd name="connsiteX1" fmla="*/ 574513 w 589631"/>
              <a:gd name="connsiteY1" fmla="*/ 566985 h 1270046"/>
              <a:gd name="connsiteX2" fmla="*/ 0 w 589631"/>
              <a:gd name="connsiteY2" fmla="*/ 0 h 127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631" h="1270046">
                <a:moveTo>
                  <a:pt x="589631" y="1270046"/>
                </a:moveTo>
                <a:lnTo>
                  <a:pt x="574513" y="566985"/>
                </a:ln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Elbow Connector 75"/>
          <p:cNvCxnSpPr/>
          <p:nvPr/>
        </p:nvCxnSpPr>
        <p:spPr>
          <a:xfrm rot="5400000" flipH="1" flipV="1">
            <a:off x="2948672" y="1221049"/>
            <a:ext cx="534383" cy="1280748"/>
          </a:xfrm>
          <a:prstGeom prst="bentConnector2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99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69" grpId="0" animBg="1"/>
      <p:bldP spid="75" grpId="0" animBg="1"/>
      <p:bldP spid="24" grpId="0" animBg="1"/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771550"/>
            <a:ext cx="6264695" cy="4248472"/>
          </a:xfrm>
        </p:spPr>
        <p:txBody>
          <a:bodyPr/>
          <a:lstStyle/>
          <a:p>
            <a:r>
              <a:rPr lang="en-US" b="1" dirty="0"/>
              <a:t>Executing programs on a computer</a:t>
            </a:r>
          </a:p>
          <a:p>
            <a:pPr lvl="1"/>
            <a:r>
              <a:rPr lang="en-US" dirty="0"/>
              <a:t>What’s inside a computer</a:t>
            </a:r>
          </a:p>
          <a:p>
            <a:pPr lvl="1"/>
            <a:r>
              <a:rPr lang="en-US" dirty="0"/>
              <a:t>What’s inside the processor</a:t>
            </a:r>
          </a:p>
          <a:p>
            <a:pPr lvl="1"/>
            <a:r>
              <a:rPr lang="en-US" dirty="0"/>
              <a:t>Loading and executing instructions</a:t>
            </a:r>
          </a:p>
          <a:p>
            <a:pPr lvl="1"/>
            <a:r>
              <a:rPr lang="en-US" dirty="0"/>
              <a:t>Overview, not in detail</a:t>
            </a:r>
            <a:br>
              <a:rPr lang="en-US" dirty="0"/>
            </a:br>
            <a:r>
              <a:rPr lang="en-US" dirty="0"/>
              <a:t>(that’s the next lecture)</a:t>
            </a:r>
          </a:p>
          <a:p>
            <a:pPr lvl="1"/>
            <a:endParaRPr lang="en-US" dirty="0"/>
          </a:p>
          <a:p>
            <a:r>
              <a:rPr lang="en-US" b="1" dirty="0"/>
              <a:t>Binary </a:t>
            </a:r>
            <a:r>
              <a:rPr lang="en-US" b="1"/>
              <a:t>arithmetic </a:t>
            </a:r>
            <a:endParaRPr lang="en-US" b="1" dirty="0"/>
          </a:p>
          <a:p>
            <a:pPr lvl="1"/>
            <a:r>
              <a:rPr lang="en-US" dirty="0"/>
              <a:t>Number representation </a:t>
            </a:r>
          </a:p>
          <a:p>
            <a:pPr lvl="1"/>
            <a:r>
              <a:rPr lang="en-US" dirty="0"/>
              <a:t>Addition and carries</a:t>
            </a:r>
          </a:p>
          <a:p>
            <a:pPr lvl="1"/>
            <a:r>
              <a:rPr lang="en-US" dirty="0"/>
              <a:t>Two’s Compliment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7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968515" y="2571750"/>
            <a:ext cx="1115212" cy="461665"/>
            <a:chOff x="5968515" y="2571750"/>
            <a:chExt cx="1115212" cy="461665"/>
          </a:xfrm>
        </p:grpSpPr>
        <p:cxnSp>
          <p:nvCxnSpPr>
            <p:cNvPr id="38" name="Straight Arrow Connector 37"/>
            <p:cNvCxnSpPr>
              <a:stCxn id="10" idx="3"/>
              <a:endCxn id="11" idx="1"/>
            </p:cNvCxnSpPr>
            <p:nvPr/>
          </p:nvCxnSpPr>
          <p:spPr>
            <a:xfrm>
              <a:off x="6016477" y="2595416"/>
              <a:ext cx="1067250" cy="1244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968515" y="2571750"/>
              <a:ext cx="1115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Read/Write Data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6475" y="987574"/>
            <a:ext cx="1139484" cy="1609086"/>
            <a:chOff x="6016475" y="987574"/>
            <a:chExt cx="1139484" cy="1609086"/>
          </a:xfrm>
        </p:grpSpPr>
        <p:cxnSp>
          <p:nvCxnSpPr>
            <p:cNvPr id="23" name="Elbow Connector 22"/>
            <p:cNvCxnSpPr>
              <a:stCxn id="11" idx="1"/>
              <a:endCxn id="12" idx="3"/>
            </p:cNvCxnSpPr>
            <p:nvPr/>
          </p:nvCxnSpPr>
          <p:spPr>
            <a:xfrm rot="10800000">
              <a:off x="6016475" y="1434566"/>
              <a:ext cx="1067252" cy="11620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16477" y="987574"/>
              <a:ext cx="1139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 Instruction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083727" y="893378"/>
            <a:ext cx="1952767" cy="3406564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sz="1400" dirty="0"/>
              <a:t>(Big and Slow)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55959" y="1511323"/>
            <a:ext cx="1817793" cy="2253569"/>
            <a:chOff x="7303065" y="1663723"/>
            <a:chExt cx="1817793" cy="2253569"/>
          </a:xfrm>
        </p:grpSpPr>
        <p:grpSp>
          <p:nvGrpSpPr>
            <p:cNvPr id="62" name="Group 61"/>
            <p:cNvGrpSpPr/>
            <p:nvPr/>
          </p:nvGrpSpPr>
          <p:grpSpPr>
            <a:xfrm>
              <a:off x="7303065" y="3609515"/>
              <a:ext cx="1817793" cy="307777"/>
              <a:chOff x="6588224" y="4656730"/>
              <a:chExt cx="2232248" cy="410370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6948264" y="4656730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588224" y="4656730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7303065" y="1941694"/>
              <a:ext cx="1817793" cy="307777"/>
              <a:chOff x="6588224" y="2432128"/>
              <a:chExt cx="2232248" cy="41037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- 2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303065" y="2219664"/>
              <a:ext cx="1817793" cy="307777"/>
              <a:chOff x="6588224" y="2787762"/>
              <a:chExt cx="2232248" cy="410370"/>
            </a:xfrm>
            <a:solidFill>
              <a:srgbClr val="FFFF00"/>
            </a:solidFill>
          </p:grpSpPr>
          <p:sp>
            <p:nvSpPr>
              <p:cNvPr id="90" name="TextBox 89"/>
              <p:cNvSpPr txBox="1"/>
              <p:nvPr/>
            </p:nvSpPr>
            <p:spPr>
              <a:xfrm>
                <a:off x="6948264" y="2787762"/>
                <a:ext cx="1872208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j_zero</a:t>
                </a:r>
                <a:r>
                  <a:rPr lang="en-US" sz="1400" dirty="0"/>
                  <a:t> </a:t>
                </a:r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i="1" dirty="0">
                    <a:solidFill>
                      <a:schemeClr val="accent6">
                        <a:lumMod val="75000"/>
                      </a:schemeClr>
                    </a:solidFill>
                  </a:rPr>
                  <a:t>5 (done)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588224" y="2787762"/>
                <a:ext cx="360040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303065" y="2497634"/>
              <a:ext cx="1817793" cy="307777"/>
              <a:chOff x="6588224" y="3152121"/>
              <a:chExt cx="2232248" cy="41037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6948264" y="3152121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5"/>
                    </a:solidFill>
                  </a:rPr>
                  <a:t>r0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+ 1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588224" y="3152121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303065" y="2775605"/>
              <a:ext cx="1817793" cy="307777"/>
              <a:chOff x="6588224" y="3517167"/>
              <a:chExt cx="2232248" cy="410370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6948264" y="3517167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jump </a:t>
                </a:r>
                <a:r>
                  <a:rPr lang="en-US" sz="1400" i="1" dirty="0">
                    <a:solidFill>
                      <a:srgbClr val="77933C"/>
                    </a:solidFill>
                  </a:rPr>
                  <a:t>1 (loop)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588224" y="3517167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303065" y="3053576"/>
              <a:ext cx="1817793" cy="307777"/>
              <a:chOff x="6588224" y="3881853"/>
              <a:chExt cx="2232248" cy="410370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6948264" y="3881853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588224" y="3881853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7303065" y="3331546"/>
              <a:ext cx="1817793" cy="307777"/>
              <a:chOff x="6588224" y="4262998"/>
              <a:chExt cx="2232248" cy="410370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6948264" y="426299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588224" y="4262998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7303065" y="1663723"/>
              <a:ext cx="1817793" cy="307777"/>
              <a:chOff x="6588224" y="2062336"/>
              <a:chExt cx="2232248" cy="410370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load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mem</a:t>
                </a:r>
                <a:r>
                  <a:rPr lang="en-US" sz="1400" dirty="0"/>
                  <a:t>[7]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cxnSp>
        <p:nvCxnSpPr>
          <p:cNvPr id="39" name="Straight Arrow Connector 38"/>
          <p:cNvCxnSpPr>
            <a:stCxn id="10" idx="2"/>
            <a:endCxn id="9" idx="0"/>
          </p:cNvCxnSpPr>
          <p:nvPr/>
        </p:nvCxnSpPr>
        <p:spPr>
          <a:xfrm flipH="1">
            <a:off x="4935600" y="3219821"/>
            <a:ext cx="757" cy="43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7: Check if r1 is zero, and jump to done if it 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5480" y="3656462"/>
            <a:ext cx="2160240" cy="715487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Compute</a:t>
            </a:r>
          </a:p>
          <a:p>
            <a:pPr algn="ctr"/>
            <a:r>
              <a:rPr lang="en-US" sz="1400" dirty="0"/>
              <a:t>(Add, Sub, Multiply, etc.)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6237" y="1971010"/>
            <a:ext cx="2160240" cy="124881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Data Registers</a:t>
            </a:r>
            <a:br>
              <a:rPr lang="en-US" b="1" dirty="0"/>
            </a:br>
            <a:r>
              <a:rPr lang="en-US" sz="1400" dirty="0"/>
              <a:t>(Small and fast)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6235" y="1079838"/>
            <a:ext cx="2160240" cy="70945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Current Instruction</a:t>
            </a:r>
          </a:p>
          <a:p>
            <a:pPr algn="ctr"/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09151" y="1203598"/>
            <a:ext cx="2014777" cy="735200"/>
            <a:chOff x="1909151" y="1203598"/>
            <a:chExt cx="2014777" cy="735200"/>
          </a:xfrm>
        </p:grpSpPr>
        <p:cxnSp>
          <p:nvCxnSpPr>
            <p:cNvPr id="17" name="Elbow Connector 16"/>
            <p:cNvCxnSpPr>
              <a:stCxn id="12" idx="1"/>
              <a:endCxn id="13" idx="0"/>
            </p:cNvCxnSpPr>
            <p:nvPr/>
          </p:nvCxnSpPr>
          <p:spPr>
            <a:xfrm rot="10800000" flipV="1">
              <a:off x="1909151" y="1434566"/>
              <a:ext cx="1947084" cy="50423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51813" y="1203598"/>
              <a:ext cx="1372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Current Instruction</a:t>
              </a:r>
            </a:p>
          </p:txBody>
        </p:sp>
      </p:grpSp>
      <p:cxnSp>
        <p:nvCxnSpPr>
          <p:cNvPr id="20" name="Elbow Connector 19"/>
          <p:cNvCxnSpPr>
            <a:stCxn id="13" idx="7"/>
          </p:cNvCxnSpPr>
          <p:nvPr/>
        </p:nvCxnSpPr>
        <p:spPr>
          <a:xfrm rot="5400000" flipH="1" flipV="1">
            <a:off x="2947917" y="1221049"/>
            <a:ext cx="534383" cy="1280748"/>
          </a:xfrm>
          <a:prstGeom prst="bentConnector2">
            <a:avLst/>
          </a:prstGeom>
          <a:ln w="254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1461" y="1536871"/>
            <a:ext cx="1300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Instruction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835696" y="3234942"/>
            <a:ext cx="2019783" cy="992992"/>
            <a:chOff x="1835696" y="3234942"/>
            <a:chExt cx="2019783" cy="992992"/>
          </a:xfrm>
        </p:grpSpPr>
        <p:cxnSp>
          <p:nvCxnSpPr>
            <p:cNvPr id="29" name="Elbow Connector 28"/>
            <p:cNvCxnSpPr>
              <a:stCxn id="13" idx="4"/>
              <a:endCxn id="9" idx="1"/>
            </p:cNvCxnSpPr>
            <p:nvPr/>
          </p:nvCxnSpPr>
          <p:spPr>
            <a:xfrm rot="16200000" flipH="1">
              <a:off x="2492683" y="2651409"/>
              <a:ext cx="779264" cy="194632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35696" y="3950935"/>
              <a:ext cx="815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Operation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74734" y="3045127"/>
            <a:ext cx="1277186" cy="750759"/>
            <a:chOff x="2574734" y="3045127"/>
            <a:chExt cx="1277186" cy="750759"/>
          </a:xfrm>
        </p:grpSpPr>
        <p:cxnSp>
          <p:nvCxnSpPr>
            <p:cNvPr id="32" name="Elbow Connector 31"/>
            <p:cNvCxnSpPr>
              <a:endCxn id="13" idx="5"/>
            </p:cNvCxnSpPr>
            <p:nvPr/>
          </p:nvCxnSpPr>
          <p:spPr>
            <a:xfrm rot="10800000">
              <a:off x="2574734" y="3045127"/>
              <a:ext cx="1273508" cy="7503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281932" y="3518887"/>
              <a:ext cx="5699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65851" y="2556277"/>
            <a:ext cx="1817793" cy="585748"/>
            <a:chOff x="4065851" y="2556277"/>
            <a:chExt cx="1817793" cy="585748"/>
          </a:xfrm>
        </p:grpSpPr>
        <p:grpSp>
          <p:nvGrpSpPr>
            <p:cNvPr id="79" name="Group 78"/>
            <p:cNvGrpSpPr/>
            <p:nvPr/>
          </p:nvGrpSpPr>
          <p:grpSpPr>
            <a:xfrm>
              <a:off x="4065851" y="2834248"/>
              <a:ext cx="1817793" cy="307777"/>
              <a:chOff x="6588224" y="2432128"/>
              <a:chExt cx="2232248" cy="410370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rgbClr val="E6B9B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065851" y="2556277"/>
              <a:ext cx="1817793" cy="307777"/>
              <a:chOff x="6588224" y="2062336"/>
              <a:chExt cx="2232248" cy="41037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sp>
        <p:nvSpPr>
          <p:cNvPr id="13" name="Oval 12"/>
          <p:cNvSpPr/>
          <p:nvPr/>
        </p:nvSpPr>
        <p:spPr>
          <a:xfrm>
            <a:off x="967875" y="1938798"/>
            <a:ext cx="1882552" cy="1296144"/>
          </a:xfrm>
          <a:prstGeom prst="ellipse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36000" bIns="36000" rtlCol="0" anchor="ctr"/>
          <a:lstStyle/>
          <a:p>
            <a:pPr algn="ctr"/>
            <a:r>
              <a:rPr lang="en-US" b="1" dirty="0"/>
              <a:t>Control</a:t>
            </a:r>
            <a:endParaRPr lang="en-US" sz="1400" b="1" dirty="0"/>
          </a:p>
          <a:p>
            <a:pPr algn="ctr"/>
            <a:r>
              <a:rPr lang="en-US" sz="1400" dirty="0"/>
              <a:t>(If, else, loop)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50427" y="2351639"/>
            <a:ext cx="1005810" cy="276999"/>
            <a:chOff x="2850427" y="2351639"/>
            <a:chExt cx="1005810" cy="276999"/>
          </a:xfrm>
        </p:grpSpPr>
        <p:cxnSp>
          <p:nvCxnSpPr>
            <p:cNvPr id="59" name="Straight Arrow Connector 58"/>
            <p:cNvCxnSpPr>
              <a:stCxn id="13" idx="6"/>
              <a:endCxn id="10" idx="1"/>
            </p:cNvCxnSpPr>
            <p:nvPr/>
          </p:nvCxnSpPr>
          <p:spPr>
            <a:xfrm>
              <a:off x="2850427" y="2586870"/>
              <a:ext cx="1005810" cy="8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886518" y="2351639"/>
              <a:ext cx="893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to use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58239" y="1480597"/>
            <a:ext cx="1817793" cy="307777"/>
            <a:chOff x="7308359" y="1663723"/>
            <a:chExt cx="1817793" cy="307777"/>
          </a:xfrm>
        </p:grpSpPr>
        <p:sp>
          <p:nvSpPr>
            <p:cNvPr id="63" name="TextBox 62"/>
            <p:cNvSpPr txBox="1"/>
            <p:nvPr/>
          </p:nvSpPr>
          <p:spPr>
            <a:xfrm>
              <a:off x="7601551" y="1663723"/>
              <a:ext cx="1524601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err="1"/>
                <a:t>j_zero</a:t>
              </a:r>
              <a:r>
                <a:rPr lang="en-US" sz="1400" dirty="0"/>
                <a:t> </a:t>
              </a:r>
              <a:r>
                <a:rPr lang="en-US" sz="1400" b="1" dirty="0">
                  <a:solidFill>
                    <a:srgbClr val="C0504D"/>
                  </a:solidFill>
                </a:rPr>
                <a:t>r1 </a:t>
              </a:r>
              <a:r>
                <a:rPr lang="en-US" sz="1400" i="1" dirty="0">
                  <a:solidFill>
                    <a:schemeClr val="accent6">
                      <a:lumMod val="75000"/>
                    </a:schemeClr>
                  </a:solidFill>
                </a:rPr>
                <a:t>5 (done)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08359" y="1663723"/>
              <a:ext cx="293192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8" name="Freeform 17"/>
          <p:cNvSpPr/>
          <p:nvPr/>
        </p:nvSpPr>
        <p:spPr>
          <a:xfrm>
            <a:off x="5888748" y="1648037"/>
            <a:ext cx="1267212" cy="563673"/>
          </a:xfrm>
          <a:custGeom>
            <a:avLst/>
            <a:gdLst>
              <a:gd name="connsiteX0" fmla="*/ 1277533 w 1277533"/>
              <a:gd name="connsiteY0" fmla="*/ 22679 h 22679"/>
              <a:gd name="connsiteX1" fmla="*/ 0 w 1277533"/>
              <a:gd name="connsiteY1" fmla="*/ 0 h 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7533" h="22679">
                <a:moveTo>
                  <a:pt x="1277533" y="22679"/>
                </a:move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897401" y="1428802"/>
            <a:ext cx="1988114" cy="2585453"/>
          </a:xfrm>
          <a:custGeom>
            <a:avLst/>
            <a:gdLst>
              <a:gd name="connsiteX0" fmla="*/ 1980554 w 5646847"/>
              <a:gd name="connsiteY0" fmla="*/ 0 h 2154544"/>
              <a:gd name="connsiteX1" fmla="*/ 0 w 5646847"/>
              <a:gd name="connsiteY1" fmla="*/ 15120 h 2154544"/>
              <a:gd name="connsiteX2" fmla="*/ 0 w 5646847"/>
              <a:gd name="connsiteY2" fmla="*/ 1149090 h 2154544"/>
              <a:gd name="connsiteX3" fmla="*/ 5231082 w 5646847"/>
              <a:gd name="connsiteY3" fmla="*/ 1164210 h 2154544"/>
              <a:gd name="connsiteX4" fmla="*/ 5646847 w 5646847"/>
              <a:gd name="connsiteY4" fmla="*/ 2154544 h 2154544"/>
              <a:gd name="connsiteX0" fmla="*/ 1988114 w 5654407"/>
              <a:gd name="connsiteY0" fmla="*/ 0 h 2585453"/>
              <a:gd name="connsiteX1" fmla="*/ 7560 w 5654407"/>
              <a:gd name="connsiteY1" fmla="*/ 15120 h 2585453"/>
              <a:gd name="connsiteX2" fmla="*/ 7560 w 5654407"/>
              <a:gd name="connsiteY2" fmla="*/ 1149090 h 2585453"/>
              <a:gd name="connsiteX3" fmla="*/ 0 w 5654407"/>
              <a:gd name="connsiteY3" fmla="*/ 2585453 h 2585453"/>
              <a:gd name="connsiteX4" fmla="*/ 5654407 w 5654407"/>
              <a:gd name="connsiteY4" fmla="*/ 2154544 h 2585453"/>
              <a:gd name="connsiteX0" fmla="*/ 1988114 w 1988114"/>
              <a:gd name="connsiteY0" fmla="*/ 0 h 2585453"/>
              <a:gd name="connsiteX1" fmla="*/ 7560 w 1988114"/>
              <a:gd name="connsiteY1" fmla="*/ 15120 h 2585453"/>
              <a:gd name="connsiteX2" fmla="*/ 7560 w 1988114"/>
              <a:gd name="connsiteY2" fmla="*/ 1149090 h 2585453"/>
              <a:gd name="connsiteX3" fmla="*/ 0 w 1988114"/>
              <a:gd name="connsiteY3" fmla="*/ 2585453 h 2585453"/>
              <a:gd name="connsiteX4" fmla="*/ 1988114 w 1988114"/>
              <a:gd name="connsiteY4" fmla="*/ 2585453 h 258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114" h="2585453">
                <a:moveTo>
                  <a:pt x="1988114" y="0"/>
                </a:moveTo>
                <a:lnTo>
                  <a:pt x="7560" y="15120"/>
                </a:lnTo>
                <a:lnTo>
                  <a:pt x="7560" y="1149090"/>
                </a:lnTo>
                <a:lnTo>
                  <a:pt x="0" y="2585453"/>
                </a:lnTo>
                <a:lnTo>
                  <a:pt x="1988114" y="2585453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364145" y="2552520"/>
            <a:ext cx="152460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05400" y="3992165"/>
            <a:ext cx="152460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Is ZERO?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364145" y="2848254"/>
            <a:ext cx="152460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sp>
        <p:nvSpPr>
          <p:cNvPr id="72" name="Freeform 71"/>
          <p:cNvSpPr/>
          <p:nvPr/>
        </p:nvSpPr>
        <p:spPr>
          <a:xfrm>
            <a:off x="2548032" y="2859022"/>
            <a:ext cx="1300210" cy="982774"/>
          </a:xfrm>
          <a:custGeom>
            <a:avLst/>
            <a:gdLst>
              <a:gd name="connsiteX0" fmla="*/ 1829367 w 1829367"/>
              <a:gd name="connsiteY0" fmla="*/ 876937 h 876937"/>
              <a:gd name="connsiteX1" fmla="*/ 1300211 w 1829367"/>
              <a:gd name="connsiteY1" fmla="*/ 30239 h 876937"/>
              <a:gd name="connsiteX2" fmla="*/ 0 w 1829367"/>
              <a:gd name="connsiteY2" fmla="*/ 0 h 876937"/>
              <a:gd name="connsiteX0" fmla="*/ 0 w 2101504"/>
              <a:gd name="connsiteY0" fmla="*/ 944975 h 944975"/>
              <a:gd name="connsiteX1" fmla="*/ 2101504 w 2101504"/>
              <a:gd name="connsiteY1" fmla="*/ 30239 h 944975"/>
              <a:gd name="connsiteX2" fmla="*/ 801293 w 2101504"/>
              <a:gd name="connsiteY2" fmla="*/ 0 h 944975"/>
              <a:gd name="connsiteX0" fmla="*/ 0 w 801293"/>
              <a:gd name="connsiteY0" fmla="*/ 944975 h 944975"/>
              <a:gd name="connsiteX1" fmla="*/ 234341 w 801293"/>
              <a:gd name="connsiteY1" fmla="*/ 597224 h 944975"/>
              <a:gd name="connsiteX2" fmla="*/ 801293 w 801293"/>
              <a:gd name="connsiteY2" fmla="*/ 0 h 944975"/>
              <a:gd name="connsiteX0" fmla="*/ 15118 w 566952"/>
              <a:gd name="connsiteY0" fmla="*/ 1300285 h 1300285"/>
              <a:gd name="connsiteX1" fmla="*/ 0 w 566952"/>
              <a:gd name="connsiteY1" fmla="*/ 597224 h 1300285"/>
              <a:gd name="connsiteX2" fmla="*/ 566952 w 566952"/>
              <a:gd name="connsiteY2" fmla="*/ 0 h 1300285"/>
              <a:gd name="connsiteX0" fmla="*/ 589631 w 589631"/>
              <a:gd name="connsiteY0" fmla="*/ 1270046 h 1270046"/>
              <a:gd name="connsiteX1" fmla="*/ 574513 w 589631"/>
              <a:gd name="connsiteY1" fmla="*/ 566985 h 1270046"/>
              <a:gd name="connsiteX2" fmla="*/ 0 w 589631"/>
              <a:gd name="connsiteY2" fmla="*/ 0 h 1270046"/>
              <a:gd name="connsiteX0" fmla="*/ 1300210 w 1300210"/>
              <a:gd name="connsiteY0" fmla="*/ 1270046 h 1270046"/>
              <a:gd name="connsiteX1" fmla="*/ 0 w 1300210"/>
              <a:gd name="connsiteY1" fmla="*/ 1247367 h 1270046"/>
              <a:gd name="connsiteX2" fmla="*/ 710579 w 1300210"/>
              <a:gd name="connsiteY2" fmla="*/ 0 h 1270046"/>
              <a:gd name="connsiteX0" fmla="*/ 1300210 w 1300210"/>
              <a:gd name="connsiteY0" fmla="*/ 982774 h 982774"/>
              <a:gd name="connsiteX1" fmla="*/ 0 w 1300210"/>
              <a:gd name="connsiteY1" fmla="*/ 960095 h 982774"/>
              <a:gd name="connsiteX2" fmla="*/ 15118 w 1300210"/>
              <a:gd name="connsiteY2" fmla="*/ 0 h 98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0210" h="982774">
                <a:moveTo>
                  <a:pt x="1300210" y="982774"/>
                </a:moveTo>
                <a:lnTo>
                  <a:pt x="0" y="960095"/>
                </a:lnTo>
                <a:lnTo>
                  <a:pt x="15118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Elbow Connector 75"/>
          <p:cNvCxnSpPr/>
          <p:nvPr/>
        </p:nvCxnSpPr>
        <p:spPr>
          <a:xfrm rot="5400000" flipH="1" flipV="1">
            <a:off x="2948672" y="1221049"/>
            <a:ext cx="534383" cy="1280748"/>
          </a:xfrm>
          <a:prstGeom prst="bentConnector2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ular Callout 4"/>
          <p:cNvSpPr/>
          <p:nvPr/>
        </p:nvSpPr>
        <p:spPr>
          <a:xfrm>
            <a:off x="78458" y="1209009"/>
            <a:ext cx="1475657" cy="1002701"/>
          </a:xfrm>
          <a:prstGeom prst="wedgeRectCallout">
            <a:avLst>
              <a:gd name="adj1" fmla="val 64716"/>
              <a:gd name="adj2" fmla="val 61265"/>
            </a:avLst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r1 is NOT zero, so do not jump…</a:t>
            </a:r>
          </a:p>
        </p:txBody>
      </p:sp>
      <p:sp>
        <p:nvSpPr>
          <p:cNvPr id="73" name="Freeform 72"/>
          <p:cNvSpPr/>
          <p:nvPr/>
        </p:nvSpPr>
        <p:spPr>
          <a:xfrm>
            <a:off x="4701925" y="3001242"/>
            <a:ext cx="476241" cy="1005453"/>
          </a:xfrm>
          <a:custGeom>
            <a:avLst/>
            <a:gdLst>
              <a:gd name="connsiteX0" fmla="*/ 1829367 w 1829367"/>
              <a:gd name="connsiteY0" fmla="*/ 876937 h 876937"/>
              <a:gd name="connsiteX1" fmla="*/ 1300211 w 1829367"/>
              <a:gd name="connsiteY1" fmla="*/ 30239 h 876937"/>
              <a:gd name="connsiteX2" fmla="*/ 0 w 1829367"/>
              <a:gd name="connsiteY2" fmla="*/ 0 h 876937"/>
              <a:gd name="connsiteX0" fmla="*/ 0 w 2101504"/>
              <a:gd name="connsiteY0" fmla="*/ 944975 h 944975"/>
              <a:gd name="connsiteX1" fmla="*/ 2101504 w 2101504"/>
              <a:gd name="connsiteY1" fmla="*/ 30239 h 944975"/>
              <a:gd name="connsiteX2" fmla="*/ 801293 w 2101504"/>
              <a:gd name="connsiteY2" fmla="*/ 0 h 944975"/>
              <a:gd name="connsiteX0" fmla="*/ 0 w 801293"/>
              <a:gd name="connsiteY0" fmla="*/ 944975 h 944975"/>
              <a:gd name="connsiteX1" fmla="*/ 234341 w 801293"/>
              <a:gd name="connsiteY1" fmla="*/ 597224 h 944975"/>
              <a:gd name="connsiteX2" fmla="*/ 801293 w 801293"/>
              <a:gd name="connsiteY2" fmla="*/ 0 h 944975"/>
              <a:gd name="connsiteX0" fmla="*/ 15118 w 566952"/>
              <a:gd name="connsiteY0" fmla="*/ 1300285 h 1300285"/>
              <a:gd name="connsiteX1" fmla="*/ 0 w 566952"/>
              <a:gd name="connsiteY1" fmla="*/ 597224 h 1300285"/>
              <a:gd name="connsiteX2" fmla="*/ 566952 w 566952"/>
              <a:gd name="connsiteY2" fmla="*/ 0 h 1300285"/>
              <a:gd name="connsiteX0" fmla="*/ 589631 w 589631"/>
              <a:gd name="connsiteY0" fmla="*/ 1270046 h 1270046"/>
              <a:gd name="connsiteX1" fmla="*/ 574513 w 589631"/>
              <a:gd name="connsiteY1" fmla="*/ 566985 h 1270046"/>
              <a:gd name="connsiteX2" fmla="*/ 0 w 589631"/>
              <a:gd name="connsiteY2" fmla="*/ 0 h 1270046"/>
              <a:gd name="connsiteX0" fmla="*/ 476241 w 476241"/>
              <a:gd name="connsiteY0" fmla="*/ 1005453 h 1005453"/>
              <a:gd name="connsiteX1" fmla="*/ 461123 w 476241"/>
              <a:gd name="connsiteY1" fmla="*/ 302392 h 1005453"/>
              <a:gd name="connsiteX2" fmla="*/ 0 w 476241"/>
              <a:gd name="connsiteY2" fmla="*/ 0 h 100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41" h="1005453">
                <a:moveTo>
                  <a:pt x="476241" y="1005453"/>
                </a:moveTo>
                <a:lnTo>
                  <a:pt x="461123" y="302392"/>
                </a:ln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  <a:headEnd type="triangl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69" grpId="0" animBg="1"/>
      <p:bldP spid="72" grpId="0" animBg="1"/>
      <p:bldP spid="5" grpId="0" animBg="1"/>
      <p:bldP spid="7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968515" y="2571750"/>
            <a:ext cx="1115212" cy="461665"/>
            <a:chOff x="5968515" y="2571750"/>
            <a:chExt cx="1115212" cy="461665"/>
          </a:xfrm>
        </p:grpSpPr>
        <p:cxnSp>
          <p:nvCxnSpPr>
            <p:cNvPr id="38" name="Straight Arrow Connector 37"/>
            <p:cNvCxnSpPr>
              <a:stCxn id="10" idx="3"/>
              <a:endCxn id="11" idx="1"/>
            </p:cNvCxnSpPr>
            <p:nvPr/>
          </p:nvCxnSpPr>
          <p:spPr>
            <a:xfrm>
              <a:off x="6016477" y="2595416"/>
              <a:ext cx="1067250" cy="1244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968515" y="2571750"/>
              <a:ext cx="1115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Read/Write Data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6475" y="987574"/>
            <a:ext cx="1139484" cy="1609086"/>
            <a:chOff x="6016475" y="987574"/>
            <a:chExt cx="1139484" cy="1609086"/>
          </a:xfrm>
        </p:grpSpPr>
        <p:cxnSp>
          <p:nvCxnSpPr>
            <p:cNvPr id="23" name="Elbow Connector 22"/>
            <p:cNvCxnSpPr>
              <a:stCxn id="11" idx="1"/>
              <a:endCxn id="12" idx="3"/>
            </p:cNvCxnSpPr>
            <p:nvPr/>
          </p:nvCxnSpPr>
          <p:spPr>
            <a:xfrm rot="10800000">
              <a:off x="6016475" y="1434566"/>
              <a:ext cx="1067252" cy="11620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16477" y="987574"/>
              <a:ext cx="1139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 Instruction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083727" y="893378"/>
            <a:ext cx="1952767" cy="3406564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sz="1400" dirty="0"/>
              <a:t>(Big and Slow)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55959" y="1511323"/>
            <a:ext cx="1817793" cy="2253569"/>
            <a:chOff x="7303065" y="1663723"/>
            <a:chExt cx="1817793" cy="2253569"/>
          </a:xfrm>
        </p:grpSpPr>
        <p:grpSp>
          <p:nvGrpSpPr>
            <p:cNvPr id="62" name="Group 61"/>
            <p:cNvGrpSpPr/>
            <p:nvPr/>
          </p:nvGrpSpPr>
          <p:grpSpPr>
            <a:xfrm>
              <a:off x="7303065" y="3609515"/>
              <a:ext cx="1817793" cy="307777"/>
              <a:chOff x="6588224" y="4656730"/>
              <a:chExt cx="2232248" cy="410370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6948264" y="4656730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588224" y="4656730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7303065" y="1941694"/>
              <a:ext cx="1817793" cy="307777"/>
              <a:chOff x="6588224" y="2432128"/>
              <a:chExt cx="2232248" cy="41037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- 2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303065" y="2219664"/>
              <a:ext cx="1817793" cy="307777"/>
              <a:chOff x="6588224" y="2787762"/>
              <a:chExt cx="2232248" cy="410370"/>
            </a:xfrm>
            <a:solidFill>
              <a:srgbClr val="FFFF00"/>
            </a:solidFill>
          </p:grpSpPr>
          <p:sp>
            <p:nvSpPr>
              <p:cNvPr id="90" name="TextBox 89"/>
              <p:cNvSpPr txBox="1"/>
              <p:nvPr/>
            </p:nvSpPr>
            <p:spPr>
              <a:xfrm>
                <a:off x="6948264" y="2787762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j_zero</a:t>
                </a:r>
                <a:r>
                  <a:rPr lang="en-US" sz="1400" dirty="0"/>
                  <a:t> </a:t>
                </a:r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i="1" dirty="0">
                    <a:solidFill>
                      <a:schemeClr val="accent6">
                        <a:lumMod val="75000"/>
                      </a:schemeClr>
                    </a:solidFill>
                  </a:rPr>
                  <a:t>5 (done)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588224" y="2787762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303065" y="2497634"/>
              <a:ext cx="1817793" cy="307777"/>
              <a:chOff x="6588224" y="3152121"/>
              <a:chExt cx="2232248" cy="41037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6948264" y="3152121"/>
                <a:ext cx="1872208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5"/>
                    </a:solidFill>
                  </a:rPr>
                  <a:t>r0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+ 1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588224" y="3152121"/>
                <a:ext cx="360040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303065" y="2775605"/>
              <a:ext cx="1817793" cy="307777"/>
              <a:chOff x="6588224" y="3517167"/>
              <a:chExt cx="2232248" cy="410370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6948264" y="3517167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jump </a:t>
                </a:r>
                <a:r>
                  <a:rPr lang="en-US" sz="1400" i="1" dirty="0">
                    <a:solidFill>
                      <a:srgbClr val="77933C"/>
                    </a:solidFill>
                  </a:rPr>
                  <a:t>1 (loop)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588224" y="3517167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303065" y="3053576"/>
              <a:ext cx="1817793" cy="307777"/>
              <a:chOff x="6588224" y="3881853"/>
              <a:chExt cx="2232248" cy="410370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6948264" y="3881853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588224" y="3881853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7303065" y="3331546"/>
              <a:ext cx="1817793" cy="307777"/>
              <a:chOff x="6588224" y="4262998"/>
              <a:chExt cx="2232248" cy="410370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6948264" y="426299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588224" y="4262998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7303065" y="1663723"/>
              <a:ext cx="1817793" cy="307777"/>
              <a:chOff x="6588224" y="2062336"/>
              <a:chExt cx="2232248" cy="410370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load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mem</a:t>
                </a:r>
                <a:r>
                  <a:rPr lang="en-US" sz="1400" dirty="0"/>
                  <a:t>[7]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cxnSp>
        <p:nvCxnSpPr>
          <p:cNvPr id="39" name="Straight Arrow Connector 38"/>
          <p:cNvCxnSpPr>
            <a:stCxn id="10" idx="2"/>
            <a:endCxn id="9" idx="0"/>
          </p:cNvCxnSpPr>
          <p:nvPr/>
        </p:nvCxnSpPr>
        <p:spPr>
          <a:xfrm flipH="1">
            <a:off x="4935600" y="3219821"/>
            <a:ext cx="757" cy="43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8: Increment r0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5480" y="3656462"/>
            <a:ext cx="2160240" cy="715487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Compute</a:t>
            </a:r>
          </a:p>
          <a:p>
            <a:pPr algn="ctr"/>
            <a:r>
              <a:rPr lang="en-US" sz="1400" dirty="0"/>
              <a:t>(Add, Sub, Multiply, etc.)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6237" y="1971010"/>
            <a:ext cx="2160240" cy="124881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Data Registers</a:t>
            </a:r>
            <a:br>
              <a:rPr lang="en-US" b="1" dirty="0"/>
            </a:br>
            <a:r>
              <a:rPr lang="en-US" sz="1400" dirty="0"/>
              <a:t>(Small and fast)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6235" y="1079838"/>
            <a:ext cx="2160240" cy="70945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Current Instruction</a:t>
            </a:r>
          </a:p>
          <a:p>
            <a:pPr algn="ctr"/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09151" y="1203598"/>
            <a:ext cx="2014777" cy="735200"/>
            <a:chOff x="1909151" y="1203598"/>
            <a:chExt cx="2014777" cy="735200"/>
          </a:xfrm>
        </p:grpSpPr>
        <p:cxnSp>
          <p:nvCxnSpPr>
            <p:cNvPr id="17" name="Elbow Connector 16"/>
            <p:cNvCxnSpPr>
              <a:stCxn id="12" idx="1"/>
              <a:endCxn id="13" idx="0"/>
            </p:cNvCxnSpPr>
            <p:nvPr/>
          </p:nvCxnSpPr>
          <p:spPr>
            <a:xfrm rot="10800000" flipV="1">
              <a:off x="1909151" y="1434566"/>
              <a:ext cx="1947084" cy="50423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51813" y="1203598"/>
              <a:ext cx="1372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Current Instruction</a:t>
              </a:r>
            </a:p>
          </p:txBody>
        </p:sp>
      </p:grpSp>
      <p:cxnSp>
        <p:nvCxnSpPr>
          <p:cNvPr id="20" name="Elbow Connector 19"/>
          <p:cNvCxnSpPr>
            <a:stCxn id="13" idx="7"/>
          </p:cNvCxnSpPr>
          <p:nvPr/>
        </p:nvCxnSpPr>
        <p:spPr>
          <a:xfrm rot="5400000" flipH="1" flipV="1">
            <a:off x="2947917" y="1221049"/>
            <a:ext cx="534383" cy="1280748"/>
          </a:xfrm>
          <a:prstGeom prst="bentConnector2">
            <a:avLst/>
          </a:prstGeom>
          <a:ln w="254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1461" y="1536871"/>
            <a:ext cx="1300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Instruction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835696" y="3234942"/>
            <a:ext cx="2019783" cy="992992"/>
            <a:chOff x="1835696" y="3234942"/>
            <a:chExt cx="2019783" cy="992992"/>
          </a:xfrm>
        </p:grpSpPr>
        <p:cxnSp>
          <p:nvCxnSpPr>
            <p:cNvPr id="29" name="Elbow Connector 28"/>
            <p:cNvCxnSpPr>
              <a:stCxn id="13" idx="4"/>
              <a:endCxn id="9" idx="1"/>
            </p:cNvCxnSpPr>
            <p:nvPr/>
          </p:nvCxnSpPr>
          <p:spPr>
            <a:xfrm rot="16200000" flipH="1">
              <a:off x="2492683" y="2651409"/>
              <a:ext cx="779264" cy="194632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35696" y="3950935"/>
              <a:ext cx="815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Operation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74734" y="3045127"/>
            <a:ext cx="1277186" cy="750759"/>
            <a:chOff x="2574734" y="3045127"/>
            <a:chExt cx="1277186" cy="750759"/>
          </a:xfrm>
        </p:grpSpPr>
        <p:cxnSp>
          <p:nvCxnSpPr>
            <p:cNvPr id="32" name="Elbow Connector 31"/>
            <p:cNvCxnSpPr>
              <a:endCxn id="13" idx="5"/>
            </p:cNvCxnSpPr>
            <p:nvPr/>
          </p:nvCxnSpPr>
          <p:spPr>
            <a:xfrm rot="10800000">
              <a:off x="2574734" y="3045127"/>
              <a:ext cx="1273508" cy="7503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281932" y="3518887"/>
              <a:ext cx="5699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65851" y="2556277"/>
            <a:ext cx="1817793" cy="585748"/>
            <a:chOff x="4065851" y="2556277"/>
            <a:chExt cx="1817793" cy="585748"/>
          </a:xfrm>
        </p:grpSpPr>
        <p:grpSp>
          <p:nvGrpSpPr>
            <p:cNvPr id="79" name="Group 78"/>
            <p:cNvGrpSpPr/>
            <p:nvPr/>
          </p:nvGrpSpPr>
          <p:grpSpPr>
            <a:xfrm>
              <a:off x="4065851" y="2834248"/>
              <a:ext cx="1817793" cy="307777"/>
              <a:chOff x="6588224" y="2432128"/>
              <a:chExt cx="2232248" cy="410370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rgbClr val="E6B9B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065851" y="2556277"/>
              <a:ext cx="1817793" cy="307777"/>
              <a:chOff x="6588224" y="2062336"/>
              <a:chExt cx="2232248" cy="41037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sp>
        <p:nvSpPr>
          <p:cNvPr id="13" name="Oval 12"/>
          <p:cNvSpPr/>
          <p:nvPr/>
        </p:nvSpPr>
        <p:spPr>
          <a:xfrm>
            <a:off x="967875" y="1938798"/>
            <a:ext cx="1882552" cy="1296144"/>
          </a:xfrm>
          <a:prstGeom prst="ellipse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36000" bIns="36000" rtlCol="0" anchor="ctr"/>
          <a:lstStyle/>
          <a:p>
            <a:pPr algn="ctr"/>
            <a:r>
              <a:rPr lang="en-US" b="1" dirty="0"/>
              <a:t>Control</a:t>
            </a:r>
            <a:endParaRPr lang="en-US" sz="1400" b="1" dirty="0"/>
          </a:p>
          <a:p>
            <a:pPr algn="ctr"/>
            <a:r>
              <a:rPr lang="en-US" sz="1400" dirty="0"/>
              <a:t>(If, else, loop)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50427" y="2351639"/>
            <a:ext cx="1005810" cy="276999"/>
            <a:chOff x="2850427" y="2351639"/>
            <a:chExt cx="1005810" cy="276999"/>
          </a:xfrm>
        </p:grpSpPr>
        <p:cxnSp>
          <p:nvCxnSpPr>
            <p:cNvPr id="59" name="Straight Arrow Connector 58"/>
            <p:cNvCxnSpPr>
              <a:stCxn id="13" idx="6"/>
              <a:endCxn id="10" idx="1"/>
            </p:cNvCxnSpPr>
            <p:nvPr/>
          </p:nvCxnSpPr>
          <p:spPr>
            <a:xfrm>
              <a:off x="2850427" y="2586870"/>
              <a:ext cx="1005810" cy="8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886518" y="2351639"/>
              <a:ext cx="893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to use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58239" y="1480597"/>
            <a:ext cx="1817793" cy="307777"/>
            <a:chOff x="7308359" y="1663723"/>
            <a:chExt cx="1817793" cy="307777"/>
          </a:xfrm>
        </p:grpSpPr>
        <p:sp>
          <p:nvSpPr>
            <p:cNvPr id="63" name="TextBox 62"/>
            <p:cNvSpPr txBox="1"/>
            <p:nvPr/>
          </p:nvSpPr>
          <p:spPr>
            <a:xfrm>
              <a:off x="7601551" y="1663723"/>
              <a:ext cx="1524601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</a:rPr>
                <a:t>r0 </a:t>
              </a:r>
              <a:r>
                <a:rPr lang="en-US" sz="1400" dirty="0"/>
                <a:t>= </a:t>
              </a:r>
              <a:r>
                <a:rPr lang="en-US" sz="1400" b="1" dirty="0">
                  <a:solidFill>
                    <a:schemeClr val="accent5"/>
                  </a:solidFill>
                </a:rPr>
                <a:t>r0</a:t>
              </a:r>
              <a:r>
                <a:rPr lang="en-US" sz="1400" dirty="0"/>
                <a:t> + 1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08359" y="1663723"/>
              <a:ext cx="293192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8" name="Freeform 17"/>
          <p:cNvSpPr/>
          <p:nvPr/>
        </p:nvSpPr>
        <p:spPr>
          <a:xfrm>
            <a:off x="5888748" y="1648037"/>
            <a:ext cx="1267212" cy="851705"/>
          </a:xfrm>
          <a:custGeom>
            <a:avLst/>
            <a:gdLst>
              <a:gd name="connsiteX0" fmla="*/ 1277533 w 1277533"/>
              <a:gd name="connsiteY0" fmla="*/ 22679 h 22679"/>
              <a:gd name="connsiteX1" fmla="*/ 0 w 1277533"/>
              <a:gd name="connsiteY1" fmla="*/ 0 h 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7533" h="22679">
                <a:moveTo>
                  <a:pt x="1277533" y="22679"/>
                </a:move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897401" y="1428802"/>
            <a:ext cx="1988114" cy="2585453"/>
          </a:xfrm>
          <a:custGeom>
            <a:avLst/>
            <a:gdLst>
              <a:gd name="connsiteX0" fmla="*/ 1980554 w 5646847"/>
              <a:gd name="connsiteY0" fmla="*/ 0 h 2154544"/>
              <a:gd name="connsiteX1" fmla="*/ 0 w 5646847"/>
              <a:gd name="connsiteY1" fmla="*/ 15120 h 2154544"/>
              <a:gd name="connsiteX2" fmla="*/ 0 w 5646847"/>
              <a:gd name="connsiteY2" fmla="*/ 1149090 h 2154544"/>
              <a:gd name="connsiteX3" fmla="*/ 5231082 w 5646847"/>
              <a:gd name="connsiteY3" fmla="*/ 1164210 h 2154544"/>
              <a:gd name="connsiteX4" fmla="*/ 5646847 w 5646847"/>
              <a:gd name="connsiteY4" fmla="*/ 2154544 h 2154544"/>
              <a:gd name="connsiteX0" fmla="*/ 1988114 w 5654407"/>
              <a:gd name="connsiteY0" fmla="*/ 0 h 2585453"/>
              <a:gd name="connsiteX1" fmla="*/ 7560 w 5654407"/>
              <a:gd name="connsiteY1" fmla="*/ 15120 h 2585453"/>
              <a:gd name="connsiteX2" fmla="*/ 7560 w 5654407"/>
              <a:gd name="connsiteY2" fmla="*/ 1149090 h 2585453"/>
              <a:gd name="connsiteX3" fmla="*/ 0 w 5654407"/>
              <a:gd name="connsiteY3" fmla="*/ 2585453 h 2585453"/>
              <a:gd name="connsiteX4" fmla="*/ 5654407 w 5654407"/>
              <a:gd name="connsiteY4" fmla="*/ 2154544 h 2585453"/>
              <a:gd name="connsiteX0" fmla="*/ 1988114 w 1988114"/>
              <a:gd name="connsiteY0" fmla="*/ 0 h 2585453"/>
              <a:gd name="connsiteX1" fmla="*/ 7560 w 1988114"/>
              <a:gd name="connsiteY1" fmla="*/ 15120 h 2585453"/>
              <a:gd name="connsiteX2" fmla="*/ 7560 w 1988114"/>
              <a:gd name="connsiteY2" fmla="*/ 1149090 h 2585453"/>
              <a:gd name="connsiteX3" fmla="*/ 0 w 1988114"/>
              <a:gd name="connsiteY3" fmla="*/ 2585453 h 2585453"/>
              <a:gd name="connsiteX4" fmla="*/ 1988114 w 1988114"/>
              <a:gd name="connsiteY4" fmla="*/ 2585453 h 258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114" h="2585453">
                <a:moveTo>
                  <a:pt x="1988114" y="0"/>
                </a:moveTo>
                <a:lnTo>
                  <a:pt x="7560" y="15120"/>
                </a:lnTo>
                <a:lnTo>
                  <a:pt x="7560" y="1149090"/>
                </a:lnTo>
                <a:lnTo>
                  <a:pt x="0" y="2585453"/>
                </a:lnTo>
                <a:lnTo>
                  <a:pt x="1988114" y="2585453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364145" y="2552520"/>
            <a:ext cx="152460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05400" y="3992165"/>
            <a:ext cx="152460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Add 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364145" y="2848254"/>
            <a:ext cx="152460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cxnSp>
        <p:nvCxnSpPr>
          <p:cNvPr id="76" name="Elbow Connector 75"/>
          <p:cNvCxnSpPr/>
          <p:nvPr/>
        </p:nvCxnSpPr>
        <p:spPr>
          <a:xfrm rot="5400000" flipH="1" flipV="1">
            <a:off x="2948672" y="1221049"/>
            <a:ext cx="534383" cy="1280748"/>
          </a:xfrm>
          <a:prstGeom prst="bentConnector2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4588535" y="2736649"/>
            <a:ext cx="589631" cy="1270046"/>
          </a:xfrm>
          <a:custGeom>
            <a:avLst/>
            <a:gdLst>
              <a:gd name="connsiteX0" fmla="*/ 1829367 w 1829367"/>
              <a:gd name="connsiteY0" fmla="*/ 876937 h 876937"/>
              <a:gd name="connsiteX1" fmla="*/ 1300211 w 1829367"/>
              <a:gd name="connsiteY1" fmla="*/ 30239 h 876937"/>
              <a:gd name="connsiteX2" fmla="*/ 0 w 1829367"/>
              <a:gd name="connsiteY2" fmla="*/ 0 h 876937"/>
              <a:gd name="connsiteX0" fmla="*/ 0 w 2101504"/>
              <a:gd name="connsiteY0" fmla="*/ 944975 h 944975"/>
              <a:gd name="connsiteX1" fmla="*/ 2101504 w 2101504"/>
              <a:gd name="connsiteY1" fmla="*/ 30239 h 944975"/>
              <a:gd name="connsiteX2" fmla="*/ 801293 w 2101504"/>
              <a:gd name="connsiteY2" fmla="*/ 0 h 944975"/>
              <a:gd name="connsiteX0" fmla="*/ 0 w 801293"/>
              <a:gd name="connsiteY0" fmla="*/ 944975 h 944975"/>
              <a:gd name="connsiteX1" fmla="*/ 234341 w 801293"/>
              <a:gd name="connsiteY1" fmla="*/ 597224 h 944975"/>
              <a:gd name="connsiteX2" fmla="*/ 801293 w 801293"/>
              <a:gd name="connsiteY2" fmla="*/ 0 h 944975"/>
              <a:gd name="connsiteX0" fmla="*/ 15118 w 566952"/>
              <a:gd name="connsiteY0" fmla="*/ 1300285 h 1300285"/>
              <a:gd name="connsiteX1" fmla="*/ 0 w 566952"/>
              <a:gd name="connsiteY1" fmla="*/ 597224 h 1300285"/>
              <a:gd name="connsiteX2" fmla="*/ 566952 w 566952"/>
              <a:gd name="connsiteY2" fmla="*/ 0 h 1300285"/>
              <a:gd name="connsiteX0" fmla="*/ 589631 w 589631"/>
              <a:gd name="connsiteY0" fmla="*/ 1270046 h 1270046"/>
              <a:gd name="connsiteX1" fmla="*/ 574513 w 589631"/>
              <a:gd name="connsiteY1" fmla="*/ 566985 h 1270046"/>
              <a:gd name="connsiteX2" fmla="*/ 0 w 589631"/>
              <a:gd name="connsiteY2" fmla="*/ 0 h 127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631" h="1270046">
                <a:moveTo>
                  <a:pt x="589631" y="1270046"/>
                </a:moveTo>
                <a:lnTo>
                  <a:pt x="574513" y="566985"/>
                </a:ln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  <a:headEnd type="triangl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364146" y="2558291"/>
            <a:ext cx="1524602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77" name="Freeform 76"/>
          <p:cNvSpPr/>
          <p:nvPr/>
        </p:nvSpPr>
        <p:spPr>
          <a:xfrm>
            <a:off x="4830526" y="2764649"/>
            <a:ext cx="695462" cy="1443921"/>
          </a:xfrm>
          <a:custGeom>
            <a:avLst/>
            <a:gdLst>
              <a:gd name="connsiteX0" fmla="*/ 1829367 w 1829367"/>
              <a:gd name="connsiteY0" fmla="*/ 876937 h 876937"/>
              <a:gd name="connsiteX1" fmla="*/ 1300211 w 1829367"/>
              <a:gd name="connsiteY1" fmla="*/ 30239 h 876937"/>
              <a:gd name="connsiteX2" fmla="*/ 0 w 1829367"/>
              <a:gd name="connsiteY2" fmla="*/ 0 h 876937"/>
              <a:gd name="connsiteX0" fmla="*/ 0 w 2101504"/>
              <a:gd name="connsiteY0" fmla="*/ 944975 h 944975"/>
              <a:gd name="connsiteX1" fmla="*/ 2101504 w 2101504"/>
              <a:gd name="connsiteY1" fmla="*/ 30239 h 944975"/>
              <a:gd name="connsiteX2" fmla="*/ 801293 w 2101504"/>
              <a:gd name="connsiteY2" fmla="*/ 0 h 944975"/>
              <a:gd name="connsiteX0" fmla="*/ 0 w 801293"/>
              <a:gd name="connsiteY0" fmla="*/ 944975 h 944975"/>
              <a:gd name="connsiteX1" fmla="*/ 234341 w 801293"/>
              <a:gd name="connsiteY1" fmla="*/ 597224 h 944975"/>
              <a:gd name="connsiteX2" fmla="*/ 801293 w 801293"/>
              <a:gd name="connsiteY2" fmla="*/ 0 h 944975"/>
              <a:gd name="connsiteX0" fmla="*/ 15118 w 566952"/>
              <a:gd name="connsiteY0" fmla="*/ 1300285 h 1300285"/>
              <a:gd name="connsiteX1" fmla="*/ 0 w 566952"/>
              <a:gd name="connsiteY1" fmla="*/ 597224 h 1300285"/>
              <a:gd name="connsiteX2" fmla="*/ 566952 w 566952"/>
              <a:gd name="connsiteY2" fmla="*/ 0 h 1300285"/>
              <a:gd name="connsiteX0" fmla="*/ 589631 w 589631"/>
              <a:gd name="connsiteY0" fmla="*/ 1270046 h 1270046"/>
              <a:gd name="connsiteX1" fmla="*/ 574513 w 589631"/>
              <a:gd name="connsiteY1" fmla="*/ 566985 h 1270046"/>
              <a:gd name="connsiteX2" fmla="*/ 0 w 589631"/>
              <a:gd name="connsiteY2" fmla="*/ 0 h 1270046"/>
              <a:gd name="connsiteX0" fmla="*/ 695462 w 695462"/>
              <a:gd name="connsiteY0" fmla="*/ 1443921 h 1443921"/>
              <a:gd name="connsiteX1" fmla="*/ 680344 w 695462"/>
              <a:gd name="connsiteY1" fmla="*/ 740860 h 1443921"/>
              <a:gd name="connsiteX2" fmla="*/ 0 w 695462"/>
              <a:gd name="connsiteY2" fmla="*/ 0 h 1443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462" h="1443921">
                <a:moveTo>
                  <a:pt x="695462" y="1443921"/>
                </a:moveTo>
                <a:lnTo>
                  <a:pt x="680344" y="740860"/>
                </a:ln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6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69" grpId="0" animBg="1"/>
      <p:bldP spid="74" grpId="0" animBg="1"/>
      <p:bldP spid="78" grpId="0" animBg="1"/>
      <p:bldP spid="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968515" y="2571750"/>
            <a:ext cx="1115212" cy="461665"/>
            <a:chOff x="5968515" y="2571750"/>
            <a:chExt cx="1115212" cy="461665"/>
          </a:xfrm>
        </p:grpSpPr>
        <p:cxnSp>
          <p:nvCxnSpPr>
            <p:cNvPr id="38" name="Straight Arrow Connector 37"/>
            <p:cNvCxnSpPr>
              <a:stCxn id="10" idx="3"/>
              <a:endCxn id="11" idx="1"/>
            </p:cNvCxnSpPr>
            <p:nvPr/>
          </p:nvCxnSpPr>
          <p:spPr>
            <a:xfrm>
              <a:off x="6016477" y="2595416"/>
              <a:ext cx="1067250" cy="1244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968515" y="2571750"/>
              <a:ext cx="1115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Read/Write Data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6475" y="987574"/>
            <a:ext cx="1139484" cy="1609086"/>
            <a:chOff x="6016475" y="987574"/>
            <a:chExt cx="1139484" cy="1609086"/>
          </a:xfrm>
        </p:grpSpPr>
        <p:cxnSp>
          <p:nvCxnSpPr>
            <p:cNvPr id="23" name="Elbow Connector 22"/>
            <p:cNvCxnSpPr>
              <a:stCxn id="11" idx="1"/>
              <a:endCxn id="12" idx="3"/>
            </p:cNvCxnSpPr>
            <p:nvPr/>
          </p:nvCxnSpPr>
          <p:spPr>
            <a:xfrm rot="10800000">
              <a:off x="6016475" y="1434566"/>
              <a:ext cx="1067252" cy="11620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16477" y="987574"/>
              <a:ext cx="1139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 Instruction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083727" y="893378"/>
            <a:ext cx="1952767" cy="3406564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sz="1400" dirty="0"/>
              <a:t>(Big and Slow)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55959" y="1511323"/>
            <a:ext cx="1817793" cy="2253569"/>
            <a:chOff x="7303065" y="1663723"/>
            <a:chExt cx="1817793" cy="2253569"/>
          </a:xfrm>
        </p:grpSpPr>
        <p:grpSp>
          <p:nvGrpSpPr>
            <p:cNvPr id="62" name="Group 61"/>
            <p:cNvGrpSpPr/>
            <p:nvPr/>
          </p:nvGrpSpPr>
          <p:grpSpPr>
            <a:xfrm>
              <a:off x="7303065" y="3609515"/>
              <a:ext cx="1817793" cy="307777"/>
              <a:chOff x="6588224" y="4656730"/>
              <a:chExt cx="2232248" cy="410370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6948264" y="4656730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588224" y="4656730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7303065" y="1941694"/>
              <a:ext cx="1817793" cy="307777"/>
              <a:chOff x="6588224" y="2432128"/>
              <a:chExt cx="2232248" cy="41037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- 2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303065" y="2219664"/>
              <a:ext cx="1817793" cy="307777"/>
              <a:chOff x="6588224" y="2787762"/>
              <a:chExt cx="2232248" cy="410370"/>
            </a:xfrm>
            <a:solidFill>
              <a:srgbClr val="FFFF00"/>
            </a:solidFill>
          </p:grpSpPr>
          <p:sp>
            <p:nvSpPr>
              <p:cNvPr id="90" name="TextBox 89"/>
              <p:cNvSpPr txBox="1"/>
              <p:nvPr/>
            </p:nvSpPr>
            <p:spPr>
              <a:xfrm>
                <a:off x="6948264" y="2787762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j_zero</a:t>
                </a:r>
                <a:r>
                  <a:rPr lang="en-US" sz="1400" dirty="0"/>
                  <a:t> </a:t>
                </a:r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i="1" dirty="0">
                    <a:solidFill>
                      <a:schemeClr val="accent6">
                        <a:lumMod val="75000"/>
                      </a:schemeClr>
                    </a:solidFill>
                  </a:rPr>
                  <a:t>5 (done)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588224" y="2787762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303065" y="2497634"/>
              <a:ext cx="1817793" cy="307777"/>
              <a:chOff x="6588224" y="3152121"/>
              <a:chExt cx="2232248" cy="41037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6948264" y="3152121"/>
                <a:ext cx="1872208" cy="410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5"/>
                    </a:solidFill>
                  </a:rPr>
                  <a:t>r0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+ 1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588224" y="3152121"/>
                <a:ext cx="360040" cy="410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303065" y="2775605"/>
              <a:ext cx="1817793" cy="307777"/>
              <a:chOff x="6588224" y="3517167"/>
              <a:chExt cx="2232248" cy="410370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6948264" y="3517167"/>
                <a:ext cx="1872208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jump </a:t>
                </a:r>
                <a:r>
                  <a:rPr lang="en-US" sz="1400" i="1" dirty="0">
                    <a:solidFill>
                      <a:srgbClr val="77933C"/>
                    </a:solidFill>
                  </a:rPr>
                  <a:t>1 (loop)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588224" y="3517167"/>
                <a:ext cx="360040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303065" y="3053576"/>
              <a:ext cx="1817793" cy="307777"/>
              <a:chOff x="6588224" y="3881853"/>
              <a:chExt cx="2232248" cy="410370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6948264" y="3881853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588224" y="3881853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7303065" y="3331546"/>
              <a:ext cx="1817793" cy="307777"/>
              <a:chOff x="6588224" y="4262998"/>
              <a:chExt cx="2232248" cy="410370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6948264" y="426299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588224" y="4262998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7303065" y="1663723"/>
              <a:ext cx="1817793" cy="307777"/>
              <a:chOff x="6588224" y="2062336"/>
              <a:chExt cx="2232248" cy="410370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load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mem</a:t>
                </a:r>
                <a:r>
                  <a:rPr lang="en-US" sz="1400" dirty="0"/>
                  <a:t>[7]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cxnSp>
        <p:nvCxnSpPr>
          <p:cNvPr id="39" name="Straight Arrow Connector 38"/>
          <p:cNvCxnSpPr>
            <a:stCxn id="10" idx="2"/>
            <a:endCxn id="9" idx="0"/>
          </p:cNvCxnSpPr>
          <p:nvPr/>
        </p:nvCxnSpPr>
        <p:spPr>
          <a:xfrm flipH="1">
            <a:off x="4935600" y="3219821"/>
            <a:ext cx="757" cy="43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9: Continue the loop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5480" y="3656462"/>
            <a:ext cx="2160240" cy="715487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Compute</a:t>
            </a:r>
          </a:p>
          <a:p>
            <a:pPr algn="ctr"/>
            <a:r>
              <a:rPr lang="en-US" sz="1400" dirty="0"/>
              <a:t>(Add, Sub, Multiply, etc.)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6237" y="1971010"/>
            <a:ext cx="2160240" cy="124881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Data Registers</a:t>
            </a:r>
            <a:br>
              <a:rPr lang="en-US" b="1" dirty="0"/>
            </a:br>
            <a:r>
              <a:rPr lang="en-US" sz="1400" dirty="0"/>
              <a:t>(Small and fast)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6235" y="1079838"/>
            <a:ext cx="2160240" cy="70945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Current Instruction</a:t>
            </a:r>
          </a:p>
          <a:p>
            <a:pPr algn="ctr"/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09151" y="1203598"/>
            <a:ext cx="2014777" cy="735200"/>
            <a:chOff x="1909151" y="1203598"/>
            <a:chExt cx="2014777" cy="735200"/>
          </a:xfrm>
        </p:grpSpPr>
        <p:cxnSp>
          <p:nvCxnSpPr>
            <p:cNvPr id="17" name="Elbow Connector 16"/>
            <p:cNvCxnSpPr>
              <a:stCxn id="12" idx="1"/>
              <a:endCxn id="13" idx="0"/>
            </p:cNvCxnSpPr>
            <p:nvPr/>
          </p:nvCxnSpPr>
          <p:spPr>
            <a:xfrm rot="10800000" flipV="1">
              <a:off x="1909151" y="1434566"/>
              <a:ext cx="1947084" cy="50423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51813" y="1203598"/>
              <a:ext cx="1372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Current Instruction</a:t>
              </a:r>
            </a:p>
          </p:txBody>
        </p:sp>
      </p:grpSp>
      <p:cxnSp>
        <p:nvCxnSpPr>
          <p:cNvPr id="20" name="Elbow Connector 19"/>
          <p:cNvCxnSpPr>
            <a:stCxn id="13" idx="7"/>
          </p:cNvCxnSpPr>
          <p:nvPr/>
        </p:nvCxnSpPr>
        <p:spPr>
          <a:xfrm rot="5400000" flipH="1" flipV="1">
            <a:off x="2947917" y="1221049"/>
            <a:ext cx="534383" cy="1280748"/>
          </a:xfrm>
          <a:prstGeom prst="bentConnector2">
            <a:avLst/>
          </a:prstGeom>
          <a:ln w="254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1461" y="1536871"/>
            <a:ext cx="1300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Instruction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835696" y="3234942"/>
            <a:ext cx="2019783" cy="992992"/>
            <a:chOff x="1835696" y="3234942"/>
            <a:chExt cx="2019783" cy="992992"/>
          </a:xfrm>
        </p:grpSpPr>
        <p:cxnSp>
          <p:nvCxnSpPr>
            <p:cNvPr id="29" name="Elbow Connector 28"/>
            <p:cNvCxnSpPr>
              <a:stCxn id="13" idx="4"/>
              <a:endCxn id="9" idx="1"/>
            </p:cNvCxnSpPr>
            <p:nvPr/>
          </p:nvCxnSpPr>
          <p:spPr>
            <a:xfrm rot="16200000" flipH="1">
              <a:off x="2492683" y="2651409"/>
              <a:ext cx="779264" cy="194632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35696" y="3950935"/>
              <a:ext cx="815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Operation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74734" y="3045127"/>
            <a:ext cx="1277186" cy="750759"/>
            <a:chOff x="2574734" y="3045127"/>
            <a:chExt cx="1277186" cy="750759"/>
          </a:xfrm>
        </p:grpSpPr>
        <p:cxnSp>
          <p:nvCxnSpPr>
            <p:cNvPr id="32" name="Elbow Connector 31"/>
            <p:cNvCxnSpPr>
              <a:endCxn id="13" idx="5"/>
            </p:cNvCxnSpPr>
            <p:nvPr/>
          </p:nvCxnSpPr>
          <p:spPr>
            <a:xfrm rot="10800000">
              <a:off x="2574734" y="3045127"/>
              <a:ext cx="1273508" cy="7503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281932" y="3518887"/>
              <a:ext cx="5699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65851" y="2556277"/>
            <a:ext cx="1817793" cy="585748"/>
            <a:chOff x="4065851" y="2556277"/>
            <a:chExt cx="1817793" cy="585748"/>
          </a:xfrm>
        </p:grpSpPr>
        <p:grpSp>
          <p:nvGrpSpPr>
            <p:cNvPr id="79" name="Group 78"/>
            <p:cNvGrpSpPr/>
            <p:nvPr/>
          </p:nvGrpSpPr>
          <p:grpSpPr>
            <a:xfrm>
              <a:off x="4065851" y="2834248"/>
              <a:ext cx="1817793" cy="307777"/>
              <a:chOff x="6588224" y="2432128"/>
              <a:chExt cx="2232248" cy="410370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rgbClr val="E6B9B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065851" y="2556277"/>
              <a:ext cx="1817793" cy="307777"/>
              <a:chOff x="6588224" y="2062336"/>
              <a:chExt cx="2232248" cy="41037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sp>
        <p:nvSpPr>
          <p:cNvPr id="13" name="Oval 12"/>
          <p:cNvSpPr/>
          <p:nvPr/>
        </p:nvSpPr>
        <p:spPr>
          <a:xfrm>
            <a:off x="967875" y="1938798"/>
            <a:ext cx="1882552" cy="1296144"/>
          </a:xfrm>
          <a:prstGeom prst="ellipse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36000" bIns="36000" rtlCol="0" anchor="ctr"/>
          <a:lstStyle/>
          <a:p>
            <a:pPr algn="ctr"/>
            <a:r>
              <a:rPr lang="en-US" b="1" dirty="0"/>
              <a:t>Control</a:t>
            </a:r>
            <a:endParaRPr lang="en-US" sz="1400" b="1" dirty="0"/>
          </a:p>
          <a:p>
            <a:pPr algn="ctr"/>
            <a:r>
              <a:rPr lang="en-US" sz="1400" dirty="0"/>
              <a:t>(If, else, loop)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50427" y="2351639"/>
            <a:ext cx="1005810" cy="276999"/>
            <a:chOff x="2850427" y="2351639"/>
            <a:chExt cx="1005810" cy="276999"/>
          </a:xfrm>
        </p:grpSpPr>
        <p:cxnSp>
          <p:nvCxnSpPr>
            <p:cNvPr id="59" name="Straight Arrow Connector 58"/>
            <p:cNvCxnSpPr>
              <a:stCxn id="13" idx="6"/>
              <a:endCxn id="10" idx="1"/>
            </p:cNvCxnSpPr>
            <p:nvPr/>
          </p:nvCxnSpPr>
          <p:spPr>
            <a:xfrm>
              <a:off x="2850427" y="2586870"/>
              <a:ext cx="1005810" cy="8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886518" y="2351639"/>
              <a:ext cx="893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to use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58239" y="1480597"/>
            <a:ext cx="1817793" cy="307777"/>
            <a:chOff x="7308359" y="1663723"/>
            <a:chExt cx="1817793" cy="307777"/>
          </a:xfrm>
        </p:grpSpPr>
        <p:sp>
          <p:nvSpPr>
            <p:cNvPr id="63" name="TextBox 62"/>
            <p:cNvSpPr txBox="1"/>
            <p:nvPr/>
          </p:nvSpPr>
          <p:spPr>
            <a:xfrm>
              <a:off x="7601551" y="1663723"/>
              <a:ext cx="1524601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/>
                <a:t>jump </a:t>
              </a:r>
              <a:r>
                <a:rPr lang="en-US" sz="1400" i="1" dirty="0">
                  <a:solidFill>
                    <a:srgbClr val="77933C"/>
                  </a:solidFill>
                </a:rPr>
                <a:t>1 (loop)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08359" y="1663723"/>
              <a:ext cx="293192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8" name="Freeform 17"/>
          <p:cNvSpPr/>
          <p:nvPr/>
        </p:nvSpPr>
        <p:spPr>
          <a:xfrm>
            <a:off x="5888748" y="1648037"/>
            <a:ext cx="1267211" cy="1186211"/>
          </a:xfrm>
          <a:custGeom>
            <a:avLst/>
            <a:gdLst>
              <a:gd name="connsiteX0" fmla="*/ 1277533 w 1277533"/>
              <a:gd name="connsiteY0" fmla="*/ 22679 h 22679"/>
              <a:gd name="connsiteX1" fmla="*/ 0 w 1277533"/>
              <a:gd name="connsiteY1" fmla="*/ 0 h 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7533" h="22679">
                <a:moveTo>
                  <a:pt x="1277533" y="22679"/>
                </a:move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904961" y="1428802"/>
            <a:ext cx="1980554" cy="937416"/>
          </a:xfrm>
          <a:custGeom>
            <a:avLst/>
            <a:gdLst>
              <a:gd name="connsiteX0" fmla="*/ 1980554 w 5646847"/>
              <a:gd name="connsiteY0" fmla="*/ 0 h 2154544"/>
              <a:gd name="connsiteX1" fmla="*/ 0 w 5646847"/>
              <a:gd name="connsiteY1" fmla="*/ 15120 h 2154544"/>
              <a:gd name="connsiteX2" fmla="*/ 0 w 5646847"/>
              <a:gd name="connsiteY2" fmla="*/ 1149090 h 2154544"/>
              <a:gd name="connsiteX3" fmla="*/ 5231082 w 5646847"/>
              <a:gd name="connsiteY3" fmla="*/ 1164210 h 2154544"/>
              <a:gd name="connsiteX4" fmla="*/ 5646847 w 5646847"/>
              <a:gd name="connsiteY4" fmla="*/ 2154544 h 2154544"/>
              <a:gd name="connsiteX0" fmla="*/ 1988114 w 5654407"/>
              <a:gd name="connsiteY0" fmla="*/ 0 h 2585453"/>
              <a:gd name="connsiteX1" fmla="*/ 7560 w 5654407"/>
              <a:gd name="connsiteY1" fmla="*/ 15120 h 2585453"/>
              <a:gd name="connsiteX2" fmla="*/ 7560 w 5654407"/>
              <a:gd name="connsiteY2" fmla="*/ 1149090 h 2585453"/>
              <a:gd name="connsiteX3" fmla="*/ 0 w 5654407"/>
              <a:gd name="connsiteY3" fmla="*/ 2585453 h 2585453"/>
              <a:gd name="connsiteX4" fmla="*/ 5654407 w 5654407"/>
              <a:gd name="connsiteY4" fmla="*/ 2154544 h 2585453"/>
              <a:gd name="connsiteX0" fmla="*/ 1988114 w 1988114"/>
              <a:gd name="connsiteY0" fmla="*/ 0 h 2585453"/>
              <a:gd name="connsiteX1" fmla="*/ 7560 w 1988114"/>
              <a:gd name="connsiteY1" fmla="*/ 15120 h 2585453"/>
              <a:gd name="connsiteX2" fmla="*/ 7560 w 1988114"/>
              <a:gd name="connsiteY2" fmla="*/ 1149090 h 2585453"/>
              <a:gd name="connsiteX3" fmla="*/ 0 w 1988114"/>
              <a:gd name="connsiteY3" fmla="*/ 2585453 h 2585453"/>
              <a:gd name="connsiteX4" fmla="*/ 1988114 w 1988114"/>
              <a:gd name="connsiteY4" fmla="*/ 2585453 h 2585453"/>
              <a:gd name="connsiteX0" fmla="*/ 1988114 w 1988114"/>
              <a:gd name="connsiteY0" fmla="*/ 0 h 2585453"/>
              <a:gd name="connsiteX1" fmla="*/ 7560 w 1988114"/>
              <a:gd name="connsiteY1" fmla="*/ 15120 h 2585453"/>
              <a:gd name="connsiteX2" fmla="*/ 7560 w 1988114"/>
              <a:gd name="connsiteY2" fmla="*/ 1149090 h 2585453"/>
              <a:gd name="connsiteX3" fmla="*/ 0 w 1988114"/>
              <a:gd name="connsiteY3" fmla="*/ 2585453 h 2585453"/>
              <a:gd name="connsiteX4" fmla="*/ 604750 w 1988114"/>
              <a:gd name="connsiteY4" fmla="*/ 2381339 h 2585453"/>
              <a:gd name="connsiteX0" fmla="*/ 1988114 w 1988114"/>
              <a:gd name="connsiteY0" fmla="*/ 0 h 2585453"/>
              <a:gd name="connsiteX1" fmla="*/ 7560 w 1988114"/>
              <a:gd name="connsiteY1" fmla="*/ 15120 h 2585453"/>
              <a:gd name="connsiteX2" fmla="*/ 7560 w 1988114"/>
              <a:gd name="connsiteY2" fmla="*/ 1149090 h 2585453"/>
              <a:gd name="connsiteX3" fmla="*/ 0 w 1988114"/>
              <a:gd name="connsiteY3" fmla="*/ 2585453 h 2585453"/>
              <a:gd name="connsiteX4" fmla="*/ 1 w 1988114"/>
              <a:gd name="connsiteY4" fmla="*/ 1307847 h 2585453"/>
              <a:gd name="connsiteX0" fmla="*/ 2010792 w 2010792"/>
              <a:gd name="connsiteY0" fmla="*/ 0 h 1435303"/>
              <a:gd name="connsiteX1" fmla="*/ 30238 w 2010792"/>
              <a:gd name="connsiteY1" fmla="*/ 15120 h 1435303"/>
              <a:gd name="connsiteX2" fmla="*/ 30238 w 2010792"/>
              <a:gd name="connsiteY2" fmla="*/ 1149090 h 1435303"/>
              <a:gd name="connsiteX3" fmla="*/ 0 w 2010792"/>
              <a:gd name="connsiteY3" fmla="*/ 1345646 h 1435303"/>
              <a:gd name="connsiteX4" fmla="*/ 22679 w 2010792"/>
              <a:gd name="connsiteY4" fmla="*/ 1307847 h 1435303"/>
              <a:gd name="connsiteX0" fmla="*/ 2010792 w 2010792"/>
              <a:gd name="connsiteY0" fmla="*/ 0 h 1345646"/>
              <a:gd name="connsiteX1" fmla="*/ 30238 w 2010792"/>
              <a:gd name="connsiteY1" fmla="*/ 15120 h 1345646"/>
              <a:gd name="connsiteX2" fmla="*/ 30238 w 2010792"/>
              <a:gd name="connsiteY2" fmla="*/ 1149090 h 1345646"/>
              <a:gd name="connsiteX3" fmla="*/ 0 w 2010792"/>
              <a:gd name="connsiteY3" fmla="*/ 1345646 h 1345646"/>
              <a:gd name="connsiteX0" fmla="*/ 1980554 w 1980554"/>
              <a:gd name="connsiteY0" fmla="*/ 0 h 1149090"/>
              <a:gd name="connsiteX1" fmla="*/ 0 w 1980554"/>
              <a:gd name="connsiteY1" fmla="*/ 15120 h 1149090"/>
              <a:gd name="connsiteX2" fmla="*/ 0 w 1980554"/>
              <a:gd name="connsiteY2" fmla="*/ 1149090 h 1149090"/>
              <a:gd name="connsiteX0" fmla="*/ 1980554 w 1980554"/>
              <a:gd name="connsiteY0" fmla="*/ 0 h 937416"/>
              <a:gd name="connsiteX1" fmla="*/ 0 w 1980554"/>
              <a:gd name="connsiteY1" fmla="*/ 15120 h 937416"/>
              <a:gd name="connsiteX2" fmla="*/ 7559 w 1980554"/>
              <a:gd name="connsiteY2" fmla="*/ 937416 h 93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0554" h="937416">
                <a:moveTo>
                  <a:pt x="1980554" y="0"/>
                </a:moveTo>
                <a:lnTo>
                  <a:pt x="0" y="15120"/>
                </a:lnTo>
                <a:cubicBezTo>
                  <a:pt x="2520" y="322552"/>
                  <a:pt x="5039" y="629984"/>
                  <a:pt x="7559" y="937416"/>
                </a:cubicBez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364145" y="2552520"/>
            <a:ext cx="152460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364145" y="2848254"/>
            <a:ext cx="152460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-1</a:t>
            </a:r>
          </a:p>
        </p:txBody>
      </p:sp>
      <p:cxnSp>
        <p:nvCxnSpPr>
          <p:cNvPr id="76" name="Elbow Connector 75"/>
          <p:cNvCxnSpPr/>
          <p:nvPr/>
        </p:nvCxnSpPr>
        <p:spPr>
          <a:xfrm rot="5400000" flipH="1" flipV="1">
            <a:off x="2948672" y="1221049"/>
            <a:ext cx="534383" cy="1280748"/>
          </a:xfrm>
          <a:prstGeom prst="bentConnector2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69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968515" y="2571750"/>
            <a:ext cx="1115212" cy="461665"/>
            <a:chOff x="5968515" y="2571750"/>
            <a:chExt cx="1115212" cy="461665"/>
          </a:xfrm>
        </p:grpSpPr>
        <p:cxnSp>
          <p:nvCxnSpPr>
            <p:cNvPr id="38" name="Straight Arrow Connector 37"/>
            <p:cNvCxnSpPr>
              <a:stCxn id="10" idx="3"/>
              <a:endCxn id="11" idx="1"/>
            </p:cNvCxnSpPr>
            <p:nvPr/>
          </p:nvCxnSpPr>
          <p:spPr>
            <a:xfrm>
              <a:off x="6016477" y="2595416"/>
              <a:ext cx="1067250" cy="1244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968515" y="2571750"/>
              <a:ext cx="1115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Read/Write Data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6475" y="987574"/>
            <a:ext cx="1139484" cy="1609086"/>
            <a:chOff x="6016475" y="987574"/>
            <a:chExt cx="1139484" cy="1609086"/>
          </a:xfrm>
        </p:grpSpPr>
        <p:cxnSp>
          <p:nvCxnSpPr>
            <p:cNvPr id="23" name="Elbow Connector 22"/>
            <p:cNvCxnSpPr>
              <a:stCxn id="11" idx="1"/>
              <a:endCxn id="12" idx="3"/>
            </p:cNvCxnSpPr>
            <p:nvPr/>
          </p:nvCxnSpPr>
          <p:spPr>
            <a:xfrm rot="10800000">
              <a:off x="6016475" y="1434566"/>
              <a:ext cx="1067252" cy="11620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16477" y="987574"/>
              <a:ext cx="1139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 Instruction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083727" y="893378"/>
            <a:ext cx="1952767" cy="3406564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sz="1400" dirty="0"/>
              <a:t>(Big and Slow)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55959" y="1511323"/>
            <a:ext cx="1817793" cy="2253569"/>
            <a:chOff x="7303065" y="1663723"/>
            <a:chExt cx="1817793" cy="2253569"/>
          </a:xfrm>
        </p:grpSpPr>
        <p:grpSp>
          <p:nvGrpSpPr>
            <p:cNvPr id="62" name="Group 61"/>
            <p:cNvGrpSpPr/>
            <p:nvPr/>
          </p:nvGrpSpPr>
          <p:grpSpPr>
            <a:xfrm>
              <a:off x="7303065" y="3609515"/>
              <a:ext cx="1817793" cy="307777"/>
              <a:chOff x="6588224" y="4656730"/>
              <a:chExt cx="2232248" cy="410370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6948264" y="4656730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588224" y="4656730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7303065" y="1941694"/>
              <a:ext cx="1817793" cy="307777"/>
              <a:chOff x="6588224" y="2432128"/>
              <a:chExt cx="2232248" cy="41037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- 2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303065" y="2219664"/>
              <a:ext cx="1817793" cy="307777"/>
              <a:chOff x="6588224" y="2787762"/>
              <a:chExt cx="2232248" cy="410370"/>
            </a:xfrm>
            <a:solidFill>
              <a:srgbClr val="FFFF00"/>
            </a:solidFill>
          </p:grpSpPr>
          <p:sp>
            <p:nvSpPr>
              <p:cNvPr id="90" name="TextBox 89"/>
              <p:cNvSpPr txBox="1"/>
              <p:nvPr/>
            </p:nvSpPr>
            <p:spPr>
              <a:xfrm>
                <a:off x="6948264" y="2787762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j_zero</a:t>
                </a:r>
                <a:r>
                  <a:rPr lang="en-US" sz="1400" dirty="0"/>
                  <a:t> </a:t>
                </a:r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i="1" dirty="0">
                    <a:solidFill>
                      <a:schemeClr val="accent6">
                        <a:lumMod val="75000"/>
                      </a:schemeClr>
                    </a:solidFill>
                  </a:rPr>
                  <a:t>5 (done)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588224" y="2787762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303065" y="2497634"/>
              <a:ext cx="1817793" cy="307777"/>
              <a:chOff x="6588224" y="3152121"/>
              <a:chExt cx="2232248" cy="41037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6948264" y="3152121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5"/>
                    </a:solidFill>
                  </a:rPr>
                  <a:t>r0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+ 1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588224" y="3152121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303065" y="2775605"/>
              <a:ext cx="1817793" cy="307777"/>
              <a:chOff x="6588224" y="3517167"/>
              <a:chExt cx="2232248" cy="410370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6948264" y="3517167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jump </a:t>
                </a:r>
                <a:r>
                  <a:rPr lang="en-US" sz="1400" i="1" dirty="0">
                    <a:solidFill>
                      <a:srgbClr val="77933C"/>
                    </a:solidFill>
                  </a:rPr>
                  <a:t>1 (loop)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588224" y="3517167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303065" y="3053576"/>
              <a:ext cx="1817793" cy="307777"/>
              <a:chOff x="6588224" y="3881853"/>
              <a:chExt cx="2232248" cy="410370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6948264" y="3881853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588224" y="3881853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7303065" y="3331546"/>
              <a:ext cx="1817793" cy="307777"/>
              <a:chOff x="6588224" y="4262998"/>
              <a:chExt cx="2232248" cy="410370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6948264" y="426299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588224" y="4262998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7303065" y="1663723"/>
              <a:ext cx="1817793" cy="307777"/>
              <a:chOff x="6588224" y="2062336"/>
              <a:chExt cx="2232248" cy="410370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load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mem</a:t>
                </a:r>
                <a:r>
                  <a:rPr lang="en-US" sz="1400" dirty="0"/>
                  <a:t>[7]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cxnSp>
        <p:nvCxnSpPr>
          <p:cNvPr id="39" name="Straight Arrow Connector 38"/>
          <p:cNvCxnSpPr>
            <a:stCxn id="10" idx="2"/>
            <a:endCxn id="9" idx="0"/>
          </p:cNvCxnSpPr>
          <p:nvPr/>
        </p:nvCxnSpPr>
        <p:spPr>
          <a:xfrm flipH="1">
            <a:off x="4935600" y="3219821"/>
            <a:ext cx="757" cy="43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10: Subtract 2 from r0 (</a:t>
            </a:r>
            <a:r>
              <a:rPr lang="en-US" dirty="0" err="1"/>
              <a:t>i</a:t>
            </a:r>
            <a:r>
              <a:rPr lang="en-US" dirty="0"/>
              <a:t>) to see if it is 2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5480" y="3656462"/>
            <a:ext cx="2160240" cy="715487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Compute</a:t>
            </a:r>
          </a:p>
          <a:p>
            <a:pPr algn="ctr"/>
            <a:r>
              <a:rPr lang="en-US" sz="1400" dirty="0"/>
              <a:t>(Add, Sub, Multiply, etc.)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6237" y="1971010"/>
            <a:ext cx="2160240" cy="124881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Data Registers</a:t>
            </a:r>
            <a:br>
              <a:rPr lang="en-US" b="1" dirty="0"/>
            </a:br>
            <a:r>
              <a:rPr lang="en-US" sz="1400" dirty="0"/>
              <a:t>(Small and fast)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6235" y="1079838"/>
            <a:ext cx="2160240" cy="70945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Current Instruction</a:t>
            </a:r>
          </a:p>
          <a:p>
            <a:pPr algn="ctr"/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09151" y="1203598"/>
            <a:ext cx="2014777" cy="735200"/>
            <a:chOff x="1909151" y="1203598"/>
            <a:chExt cx="2014777" cy="735200"/>
          </a:xfrm>
        </p:grpSpPr>
        <p:cxnSp>
          <p:nvCxnSpPr>
            <p:cNvPr id="17" name="Elbow Connector 16"/>
            <p:cNvCxnSpPr>
              <a:stCxn id="12" idx="1"/>
              <a:endCxn id="13" idx="0"/>
            </p:cNvCxnSpPr>
            <p:nvPr/>
          </p:nvCxnSpPr>
          <p:spPr>
            <a:xfrm rot="10800000" flipV="1">
              <a:off x="1909151" y="1434566"/>
              <a:ext cx="1947084" cy="50423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51813" y="1203598"/>
              <a:ext cx="1372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Current Instruction</a:t>
              </a:r>
            </a:p>
          </p:txBody>
        </p:sp>
      </p:grpSp>
      <p:cxnSp>
        <p:nvCxnSpPr>
          <p:cNvPr id="20" name="Elbow Connector 19"/>
          <p:cNvCxnSpPr>
            <a:stCxn id="13" idx="7"/>
          </p:cNvCxnSpPr>
          <p:nvPr/>
        </p:nvCxnSpPr>
        <p:spPr>
          <a:xfrm rot="5400000" flipH="1" flipV="1">
            <a:off x="2947917" y="1221049"/>
            <a:ext cx="534383" cy="1280748"/>
          </a:xfrm>
          <a:prstGeom prst="bentConnector2">
            <a:avLst/>
          </a:prstGeom>
          <a:ln w="254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1461" y="1536871"/>
            <a:ext cx="1300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Instruction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835696" y="3234942"/>
            <a:ext cx="2019783" cy="992992"/>
            <a:chOff x="1835696" y="3234942"/>
            <a:chExt cx="2019783" cy="992992"/>
          </a:xfrm>
        </p:grpSpPr>
        <p:cxnSp>
          <p:nvCxnSpPr>
            <p:cNvPr id="29" name="Elbow Connector 28"/>
            <p:cNvCxnSpPr>
              <a:stCxn id="13" idx="4"/>
              <a:endCxn id="9" idx="1"/>
            </p:cNvCxnSpPr>
            <p:nvPr/>
          </p:nvCxnSpPr>
          <p:spPr>
            <a:xfrm rot="16200000" flipH="1">
              <a:off x="2492683" y="2651409"/>
              <a:ext cx="779264" cy="194632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35696" y="3950935"/>
              <a:ext cx="815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Operation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74734" y="3045127"/>
            <a:ext cx="1277186" cy="750759"/>
            <a:chOff x="2574734" y="3045127"/>
            <a:chExt cx="1277186" cy="750759"/>
          </a:xfrm>
        </p:grpSpPr>
        <p:cxnSp>
          <p:nvCxnSpPr>
            <p:cNvPr id="32" name="Elbow Connector 31"/>
            <p:cNvCxnSpPr>
              <a:endCxn id="13" idx="5"/>
            </p:cNvCxnSpPr>
            <p:nvPr/>
          </p:nvCxnSpPr>
          <p:spPr>
            <a:xfrm rot="10800000">
              <a:off x="2574734" y="3045127"/>
              <a:ext cx="1273508" cy="7503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281932" y="3518887"/>
              <a:ext cx="5699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65851" y="2556277"/>
            <a:ext cx="1817793" cy="585748"/>
            <a:chOff x="4065851" y="2556277"/>
            <a:chExt cx="1817793" cy="585748"/>
          </a:xfrm>
        </p:grpSpPr>
        <p:grpSp>
          <p:nvGrpSpPr>
            <p:cNvPr id="79" name="Group 78"/>
            <p:cNvGrpSpPr/>
            <p:nvPr/>
          </p:nvGrpSpPr>
          <p:grpSpPr>
            <a:xfrm>
              <a:off x="4065851" y="2834248"/>
              <a:ext cx="1817793" cy="307777"/>
              <a:chOff x="6588224" y="2432128"/>
              <a:chExt cx="2232248" cy="410370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-2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rgbClr val="E6B9B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065851" y="2556277"/>
              <a:ext cx="1817793" cy="307777"/>
              <a:chOff x="6588224" y="2062336"/>
              <a:chExt cx="2232248" cy="41037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sp>
        <p:nvSpPr>
          <p:cNvPr id="13" name="Oval 12"/>
          <p:cNvSpPr/>
          <p:nvPr/>
        </p:nvSpPr>
        <p:spPr>
          <a:xfrm>
            <a:off x="967875" y="1938798"/>
            <a:ext cx="1882552" cy="1296144"/>
          </a:xfrm>
          <a:prstGeom prst="ellipse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36000" bIns="36000" rtlCol="0" anchor="ctr"/>
          <a:lstStyle/>
          <a:p>
            <a:pPr algn="ctr"/>
            <a:r>
              <a:rPr lang="en-US" b="1" dirty="0"/>
              <a:t>Control</a:t>
            </a:r>
            <a:endParaRPr lang="en-US" sz="1400" b="1" dirty="0"/>
          </a:p>
          <a:p>
            <a:pPr algn="ctr"/>
            <a:r>
              <a:rPr lang="en-US" sz="1400" dirty="0"/>
              <a:t>(If, else, loop)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50427" y="2351639"/>
            <a:ext cx="1005810" cy="276999"/>
            <a:chOff x="2850427" y="2351639"/>
            <a:chExt cx="1005810" cy="276999"/>
          </a:xfrm>
        </p:grpSpPr>
        <p:cxnSp>
          <p:nvCxnSpPr>
            <p:cNvPr id="59" name="Straight Arrow Connector 58"/>
            <p:cNvCxnSpPr>
              <a:stCxn id="13" idx="6"/>
              <a:endCxn id="10" idx="1"/>
            </p:cNvCxnSpPr>
            <p:nvPr/>
          </p:nvCxnSpPr>
          <p:spPr>
            <a:xfrm>
              <a:off x="2850427" y="2586870"/>
              <a:ext cx="1005810" cy="8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886518" y="2351639"/>
              <a:ext cx="893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to use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58239" y="1480597"/>
            <a:ext cx="1817793" cy="307777"/>
            <a:chOff x="7308359" y="1663723"/>
            <a:chExt cx="1817793" cy="307777"/>
          </a:xfrm>
        </p:grpSpPr>
        <p:sp>
          <p:nvSpPr>
            <p:cNvPr id="63" name="TextBox 62"/>
            <p:cNvSpPr txBox="1"/>
            <p:nvPr/>
          </p:nvSpPr>
          <p:spPr>
            <a:xfrm>
              <a:off x="7601551" y="1663723"/>
              <a:ext cx="1524601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504D"/>
                  </a:solidFill>
                </a:rPr>
                <a:t>r1 </a:t>
              </a:r>
              <a:r>
                <a:rPr lang="en-US" sz="1400" dirty="0"/>
                <a:t>= </a:t>
              </a:r>
              <a:r>
                <a:rPr lang="en-US" sz="1400" b="1" dirty="0">
                  <a:solidFill>
                    <a:schemeClr val="accent5"/>
                  </a:solidFill>
                </a:rPr>
                <a:t>r0</a:t>
              </a:r>
              <a:r>
                <a:rPr lang="en-US" sz="1400" dirty="0"/>
                <a:t> - 2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08359" y="1663723"/>
              <a:ext cx="293192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8" name="Freeform 17"/>
          <p:cNvSpPr/>
          <p:nvPr/>
        </p:nvSpPr>
        <p:spPr>
          <a:xfrm>
            <a:off x="5888747" y="1648037"/>
            <a:ext cx="1277533" cy="290761"/>
          </a:xfrm>
          <a:custGeom>
            <a:avLst/>
            <a:gdLst>
              <a:gd name="connsiteX0" fmla="*/ 1277533 w 1277533"/>
              <a:gd name="connsiteY0" fmla="*/ 22679 h 22679"/>
              <a:gd name="connsiteX1" fmla="*/ 0 w 1277533"/>
              <a:gd name="connsiteY1" fmla="*/ 0 h 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7533" h="22679">
                <a:moveTo>
                  <a:pt x="1277533" y="22679"/>
                </a:move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897401" y="1428802"/>
            <a:ext cx="1988114" cy="2585453"/>
          </a:xfrm>
          <a:custGeom>
            <a:avLst/>
            <a:gdLst>
              <a:gd name="connsiteX0" fmla="*/ 1980554 w 5646847"/>
              <a:gd name="connsiteY0" fmla="*/ 0 h 2154544"/>
              <a:gd name="connsiteX1" fmla="*/ 0 w 5646847"/>
              <a:gd name="connsiteY1" fmla="*/ 15120 h 2154544"/>
              <a:gd name="connsiteX2" fmla="*/ 0 w 5646847"/>
              <a:gd name="connsiteY2" fmla="*/ 1149090 h 2154544"/>
              <a:gd name="connsiteX3" fmla="*/ 5231082 w 5646847"/>
              <a:gd name="connsiteY3" fmla="*/ 1164210 h 2154544"/>
              <a:gd name="connsiteX4" fmla="*/ 5646847 w 5646847"/>
              <a:gd name="connsiteY4" fmla="*/ 2154544 h 2154544"/>
              <a:gd name="connsiteX0" fmla="*/ 1988114 w 5654407"/>
              <a:gd name="connsiteY0" fmla="*/ 0 h 2585453"/>
              <a:gd name="connsiteX1" fmla="*/ 7560 w 5654407"/>
              <a:gd name="connsiteY1" fmla="*/ 15120 h 2585453"/>
              <a:gd name="connsiteX2" fmla="*/ 7560 w 5654407"/>
              <a:gd name="connsiteY2" fmla="*/ 1149090 h 2585453"/>
              <a:gd name="connsiteX3" fmla="*/ 0 w 5654407"/>
              <a:gd name="connsiteY3" fmla="*/ 2585453 h 2585453"/>
              <a:gd name="connsiteX4" fmla="*/ 5654407 w 5654407"/>
              <a:gd name="connsiteY4" fmla="*/ 2154544 h 2585453"/>
              <a:gd name="connsiteX0" fmla="*/ 1988114 w 1988114"/>
              <a:gd name="connsiteY0" fmla="*/ 0 h 2585453"/>
              <a:gd name="connsiteX1" fmla="*/ 7560 w 1988114"/>
              <a:gd name="connsiteY1" fmla="*/ 15120 h 2585453"/>
              <a:gd name="connsiteX2" fmla="*/ 7560 w 1988114"/>
              <a:gd name="connsiteY2" fmla="*/ 1149090 h 2585453"/>
              <a:gd name="connsiteX3" fmla="*/ 0 w 1988114"/>
              <a:gd name="connsiteY3" fmla="*/ 2585453 h 2585453"/>
              <a:gd name="connsiteX4" fmla="*/ 1988114 w 1988114"/>
              <a:gd name="connsiteY4" fmla="*/ 2585453 h 258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114" h="2585453">
                <a:moveTo>
                  <a:pt x="1988114" y="0"/>
                </a:moveTo>
                <a:lnTo>
                  <a:pt x="7560" y="15120"/>
                </a:lnTo>
                <a:lnTo>
                  <a:pt x="7560" y="1149090"/>
                </a:lnTo>
                <a:lnTo>
                  <a:pt x="0" y="2585453"/>
                </a:lnTo>
                <a:lnTo>
                  <a:pt x="1988114" y="2585453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364145" y="2552520"/>
            <a:ext cx="152460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05400" y="3992165"/>
            <a:ext cx="152460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Subtract 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359042" y="2841101"/>
            <a:ext cx="1524602" cy="3077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4" name="Freeform 23"/>
          <p:cNvSpPr/>
          <p:nvPr/>
        </p:nvSpPr>
        <p:spPr>
          <a:xfrm>
            <a:off x="4588535" y="2736649"/>
            <a:ext cx="589631" cy="1270046"/>
          </a:xfrm>
          <a:custGeom>
            <a:avLst/>
            <a:gdLst>
              <a:gd name="connsiteX0" fmla="*/ 1829367 w 1829367"/>
              <a:gd name="connsiteY0" fmla="*/ 876937 h 876937"/>
              <a:gd name="connsiteX1" fmla="*/ 1300211 w 1829367"/>
              <a:gd name="connsiteY1" fmla="*/ 30239 h 876937"/>
              <a:gd name="connsiteX2" fmla="*/ 0 w 1829367"/>
              <a:gd name="connsiteY2" fmla="*/ 0 h 876937"/>
              <a:gd name="connsiteX0" fmla="*/ 0 w 2101504"/>
              <a:gd name="connsiteY0" fmla="*/ 944975 h 944975"/>
              <a:gd name="connsiteX1" fmla="*/ 2101504 w 2101504"/>
              <a:gd name="connsiteY1" fmla="*/ 30239 h 944975"/>
              <a:gd name="connsiteX2" fmla="*/ 801293 w 2101504"/>
              <a:gd name="connsiteY2" fmla="*/ 0 h 944975"/>
              <a:gd name="connsiteX0" fmla="*/ 0 w 801293"/>
              <a:gd name="connsiteY0" fmla="*/ 944975 h 944975"/>
              <a:gd name="connsiteX1" fmla="*/ 234341 w 801293"/>
              <a:gd name="connsiteY1" fmla="*/ 597224 h 944975"/>
              <a:gd name="connsiteX2" fmla="*/ 801293 w 801293"/>
              <a:gd name="connsiteY2" fmla="*/ 0 h 944975"/>
              <a:gd name="connsiteX0" fmla="*/ 15118 w 566952"/>
              <a:gd name="connsiteY0" fmla="*/ 1300285 h 1300285"/>
              <a:gd name="connsiteX1" fmla="*/ 0 w 566952"/>
              <a:gd name="connsiteY1" fmla="*/ 597224 h 1300285"/>
              <a:gd name="connsiteX2" fmla="*/ 566952 w 566952"/>
              <a:gd name="connsiteY2" fmla="*/ 0 h 1300285"/>
              <a:gd name="connsiteX0" fmla="*/ 589631 w 589631"/>
              <a:gd name="connsiteY0" fmla="*/ 1270046 h 1270046"/>
              <a:gd name="connsiteX1" fmla="*/ 574513 w 589631"/>
              <a:gd name="connsiteY1" fmla="*/ 566985 h 1270046"/>
              <a:gd name="connsiteX2" fmla="*/ 0 w 589631"/>
              <a:gd name="connsiteY2" fmla="*/ 0 h 127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631" h="1270046">
                <a:moveTo>
                  <a:pt x="589631" y="1270046"/>
                </a:moveTo>
                <a:lnTo>
                  <a:pt x="574513" y="566985"/>
                </a:ln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  <a:headEnd type="triangl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4936357" y="2938525"/>
            <a:ext cx="589631" cy="1270046"/>
          </a:xfrm>
          <a:custGeom>
            <a:avLst/>
            <a:gdLst>
              <a:gd name="connsiteX0" fmla="*/ 1829367 w 1829367"/>
              <a:gd name="connsiteY0" fmla="*/ 876937 h 876937"/>
              <a:gd name="connsiteX1" fmla="*/ 1300211 w 1829367"/>
              <a:gd name="connsiteY1" fmla="*/ 30239 h 876937"/>
              <a:gd name="connsiteX2" fmla="*/ 0 w 1829367"/>
              <a:gd name="connsiteY2" fmla="*/ 0 h 876937"/>
              <a:gd name="connsiteX0" fmla="*/ 0 w 2101504"/>
              <a:gd name="connsiteY0" fmla="*/ 944975 h 944975"/>
              <a:gd name="connsiteX1" fmla="*/ 2101504 w 2101504"/>
              <a:gd name="connsiteY1" fmla="*/ 30239 h 944975"/>
              <a:gd name="connsiteX2" fmla="*/ 801293 w 2101504"/>
              <a:gd name="connsiteY2" fmla="*/ 0 h 944975"/>
              <a:gd name="connsiteX0" fmla="*/ 0 w 801293"/>
              <a:gd name="connsiteY0" fmla="*/ 944975 h 944975"/>
              <a:gd name="connsiteX1" fmla="*/ 234341 w 801293"/>
              <a:gd name="connsiteY1" fmla="*/ 597224 h 944975"/>
              <a:gd name="connsiteX2" fmla="*/ 801293 w 801293"/>
              <a:gd name="connsiteY2" fmla="*/ 0 h 944975"/>
              <a:gd name="connsiteX0" fmla="*/ 15118 w 566952"/>
              <a:gd name="connsiteY0" fmla="*/ 1300285 h 1300285"/>
              <a:gd name="connsiteX1" fmla="*/ 0 w 566952"/>
              <a:gd name="connsiteY1" fmla="*/ 597224 h 1300285"/>
              <a:gd name="connsiteX2" fmla="*/ 566952 w 566952"/>
              <a:gd name="connsiteY2" fmla="*/ 0 h 1300285"/>
              <a:gd name="connsiteX0" fmla="*/ 589631 w 589631"/>
              <a:gd name="connsiteY0" fmla="*/ 1270046 h 1270046"/>
              <a:gd name="connsiteX1" fmla="*/ 574513 w 589631"/>
              <a:gd name="connsiteY1" fmla="*/ 566985 h 1270046"/>
              <a:gd name="connsiteX2" fmla="*/ 0 w 589631"/>
              <a:gd name="connsiteY2" fmla="*/ 0 h 127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631" h="1270046">
                <a:moveTo>
                  <a:pt x="589631" y="1270046"/>
                </a:moveTo>
                <a:lnTo>
                  <a:pt x="574513" y="566985"/>
                </a:ln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Elbow Connector 75"/>
          <p:cNvCxnSpPr/>
          <p:nvPr/>
        </p:nvCxnSpPr>
        <p:spPr>
          <a:xfrm rot="5400000" flipH="1" flipV="1">
            <a:off x="2948672" y="1221049"/>
            <a:ext cx="534383" cy="1280748"/>
          </a:xfrm>
          <a:prstGeom prst="bentConnector2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18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69" grpId="0" animBg="1"/>
      <p:bldP spid="75" grpId="0" animBg="1"/>
      <p:bldP spid="24" grpId="0" animBg="1"/>
      <p:bldP spid="7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968515" y="2571750"/>
            <a:ext cx="1115212" cy="461665"/>
            <a:chOff x="5968515" y="2571750"/>
            <a:chExt cx="1115212" cy="461665"/>
          </a:xfrm>
        </p:grpSpPr>
        <p:cxnSp>
          <p:nvCxnSpPr>
            <p:cNvPr id="38" name="Straight Arrow Connector 37"/>
            <p:cNvCxnSpPr>
              <a:stCxn id="10" idx="3"/>
              <a:endCxn id="11" idx="1"/>
            </p:cNvCxnSpPr>
            <p:nvPr/>
          </p:nvCxnSpPr>
          <p:spPr>
            <a:xfrm>
              <a:off x="6016477" y="2595416"/>
              <a:ext cx="1067250" cy="1244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968515" y="2571750"/>
              <a:ext cx="1115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Read/Write Data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6475" y="987574"/>
            <a:ext cx="1139484" cy="1609086"/>
            <a:chOff x="6016475" y="987574"/>
            <a:chExt cx="1139484" cy="1609086"/>
          </a:xfrm>
        </p:grpSpPr>
        <p:cxnSp>
          <p:nvCxnSpPr>
            <p:cNvPr id="23" name="Elbow Connector 22"/>
            <p:cNvCxnSpPr>
              <a:stCxn id="11" idx="1"/>
              <a:endCxn id="12" idx="3"/>
            </p:cNvCxnSpPr>
            <p:nvPr/>
          </p:nvCxnSpPr>
          <p:spPr>
            <a:xfrm rot="10800000">
              <a:off x="6016475" y="1434566"/>
              <a:ext cx="1067252" cy="11620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16477" y="987574"/>
              <a:ext cx="1139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 Instruction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083727" y="893378"/>
            <a:ext cx="1952767" cy="3406564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sz="1400" dirty="0"/>
              <a:t>(Big and Slow)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55959" y="1511323"/>
            <a:ext cx="1817793" cy="2253569"/>
            <a:chOff x="7303065" y="1663723"/>
            <a:chExt cx="1817793" cy="2253569"/>
          </a:xfrm>
        </p:grpSpPr>
        <p:grpSp>
          <p:nvGrpSpPr>
            <p:cNvPr id="62" name="Group 61"/>
            <p:cNvGrpSpPr/>
            <p:nvPr/>
          </p:nvGrpSpPr>
          <p:grpSpPr>
            <a:xfrm>
              <a:off x="7303065" y="3609515"/>
              <a:ext cx="1817793" cy="307777"/>
              <a:chOff x="6588224" y="4656730"/>
              <a:chExt cx="2232248" cy="410370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6948264" y="4656730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588224" y="4656730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7303065" y="1941694"/>
              <a:ext cx="1817793" cy="307777"/>
              <a:chOff x="6588224" y="2432128"/>
              <a:chExt cx="2232248" cy="41037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- 2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303065" y="2219664"/>
              <a:ext cx="1817793" cy="307777"/>
              <a:chOff x="6588224" y="2787762"/>
              <a:chExt cx="2232248" cy="410370"/>
            </a:xfrm>
            <a:solidFill>
              <a:srgbClr val="FFFF00"/>
            </a:solidFill>
          </p:grpSpPr>
          <p:sp>
            <p:nvSpPr>
              <p:cNvPr id="90" name="TextBox 89"/>
              <p:cNvSpPr txBox="1"/>
              <p:nvPr/>
            </p:nvSpPr>
            <p:spPr>
              <a:xfrm>
                <a:off x="6948264" y="2787762"/>
                <a:ext cx="1872208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j_zero</a:t>
                </a:r>
                <a:r>
                  <a:rPr lang="en-US" sz="1400" dirty="0"/>
                  <a:t> </a:t>
                </a:r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i="1" dirty="0">
                    <a:solidFill>
                      <a:schemeClr val="accent6">
                        <a:lumMod val="75000"/>
                      </a:schemeClr>
                    </a:solidFill>
                  </a:rPr>
                  <a:t>5 (done)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588224" y="2787762"/>
                <a:ext cx="360040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303065" y="2497634"/>
              <a:ext cx="1817793" cy="307777"/>
              <a:chOff x="6588224" y="3152121"/>
              <a:chExt cx="2232248" cy="41037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6948264" y="3152121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5"/>
                    </a:solidFill>
                  </a:rPr>
                  <a:t>r0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+ 1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588224" y="3152121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303065" y="2775605"/>
              <a:ext cx="1817793" cy="307777"/>
              <a:chOff x="6588224" y="3517167"/>
              <a:chExt cx="2232248" cy="410370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6948264" y="3517167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jump </a:t>
                </a:r>
                <a:r>
                  <a:rPr lang="en-US" sz="1400" i="1" dirty="0">
                    <a:solidFill>
                      <a:srgbClr val="77933C"/>
                    </a:solidFill>
                  </a:rPr>
                  <a:t>1 (loop)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588224" y="3517167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303065" y="3053576"/>
              <a:ext cx="1817793" cy="307777"/>
              <a:chOff x="6588224" y="3881853"/>
              <a:chExt cx="2232248" cy="410370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6948264" y="3881853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588224" y="3881853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7303065" y="3331546"/>
              <a:ext cx="1817793" cy="307777"/>
              <a:chOff x="6588224" y="4262998"/>
              <a:chExt cx="2232248" cy="410370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6948264" y="426299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588224" y="4262998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7303065" y="1663723"/>
              <a:ext cx="1817793" cy="307777"/>
              <a:chOff x="6588224" y="2062336"/>
              <a:chExt cx="2232248" cy="410370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load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mem</a:t>
                </a:r>
                <a:r>
                  <a:rPr lang="en-US" sz="1400" dirty="0"/>
                  <a:t>[7]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cxnSp>
        <p:nvCxnSpPr>
          <p:cNvPr id="39" name="Straight Arrow Connector 38"/>
          <p:cNvCxnSpPr>
            <a:stCxn id="10" idx="2"/>
            <a:endCxn id="9" idx="0"/>
          </p:cNvCxnSpPr>
          <p:nvPr/>
        </p:nvCxnSpPr>
        <p:spPr>
          <a:xfrm flipH="1">
            <a:off x="4935600" y="3219821"/>
            <a:ext cx="757" cy="43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11: Check if r1 is zero, and jump to done if it is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5480" y="3656462"/>
            <a:ext cx="2160240" cy="715487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Compute</a:t>
            </a:r>
          </a:p>
          <a:p>
            <a:pPr algn="ctr"/>
            <a:r>
              <a:rPr lang="en-US" sz="1400" dirty="0"/>
              <a:t>(Add, Sub, Multiply, etc.)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6237" y="1971010"/>
            <a:ext cx="2160240" cy="124881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Data Registers</a:t>
            </a:r>
            <a:br>
              <a:rPr lang="en-US" b="1" dirty="0"/>
            </a:br>
            <a:r>
              <a:rPr lang="en-US" sz="1400" dirty="0"/>
              <a:t>(Small and fast)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6235" y="1079838"/>
            <a:ext cx="2160240" cy="70945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Current Instruction</a:t>
            </a:r>
          </a:p>
          <a:p>
            <a:pPr algn="ctr"/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09151" y="1203598"/>
            <a:ext cx="2014777" cy="735200"/>
            <a:chOff x="1909151" y="1203598"/>
            <a:chExt cx="2014777" cy="735200"/>
          </a:xfrm>
        </p:grpSpPr>
        <p:cxnSp>
          <p:nvCxnSpPr>
            <p:cNvPr id="17" name="Elbow Connector 16"/>
            <p:cNvCxnSpPr>
              <a:stCxn id="12" idx="1"/>
              <a:endCxn id="13" idx="0"/>
            </p:cNvCxnSpPr>
            <p:nvPr/>
          </p:nvCxnSpPr>
          <p:spPr>
            <a:xfrm rot="10800000" flipV="1">
              <a:off x="1909151" y="1434566"/>
              <a:ext cx="1947084" cy="50423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51813" y="1203598"/>
              <a:ext cx="1372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Current Instruction</a:t>
              </a:r>
            </a:p>
          </p:txBody>
        </p:sp>
      </p:grpSp>
      <p:cxnSp>
        <p:nvCxnSpPr>
          <p:cNvPr id="20" name="Elbow Connector 19"/>
          <p:cNvCxnSpPr>
            <a:stCxn id="13" idx="7"/>
          </p:cNvCxnSpPr>
          <p:nvPr/>
        </p:nvCxnSpPr>
        <p:spPr>
          <a:xfrm rot="5400000" flipH="1" flipV="1">
            <a:off x="2947917" y="1221049"/>
            <a:ext cx="534383" cy="1280748"/>
          </a:xfrm>
          <a:prstGeom prst="bentConnector2">
            <a:avLst/>
          </a:prstGeom>
          <a:ln w="254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1461" y="1536871"/>
            <a:ext cx="1300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Instruction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835696" y="3234942"/>
            <a:ext cx="2019783" cy="992992"/>
            <a:chOff x="1835696" y="3234942"/>
            <a:chExt cx="2019783" cy="992992"/>
          </a:xfrm>
        </p:grpSpPr>
        <p:cxnSp>
          <p:nvCxnSpPr>
            <p:cNvPr id="29" name="Elbow Connector 28"/>
            <p:cNvCxnSpPr>
              <a:stCxn id="13" idx="4"/>
              <a:endCxn id="9" idx="1"/>
            </p:cNvCxnSpPr>
            <p:nvPr/>
          </p:nvCxnSpPr>
          <p:spPr>
            <a:xfrm rot="16200000" flipH="1">
              <a:off x="2492683" y="2651409"/>
              <a:ext cx="779264" cy="194632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35696" y="3950935"/>
              <a:ext cx="815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Operation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74734" y="3045127"/>
            <a:ext cx="1277186" cy="750759"/>
            <a:chOff x="2574734" y="3045127"/>
            <a:chExt cx="1277186" cy="750759"/>
          </a:xfrm>
        </p:grpSpPr>
        <p:cxnSp>
          <p:nvCxnSpPr>
            <p:cNvPr id="32" name="Elbow Connector 31"/>
            <p:cNvCxnSpPr>
              <a:endCxn id="13" idx="5"/>
            </p:cNvCxnSpPr>
            <p:nvPr/>
          </p:nvCxnSpPr>
          <p:spPr>
            <a:xfrm rot="10800000">
              <a:off x="2574734" y="3045127"/>
              <a:ext cx="1273508" cy="7503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281932" y="3518887"/>
              <a:ext cx="5699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65851" y="2556277"/>
            <a:ext cx="1817793" cy="585748"/>
            <a:chOff x="4065851" y="2556277"/>
            <a:chExt cx="1817793" cy="585748"/>
          </a:xfrm>
        </p:grpSpPr>
        <p:grpSp>
          <p:nvGrpSpPr>
            <p:cNvPr id="79" name="Group 78"/>
            <p:cNvGrpSpPr/>
            <p:nvPr/>
          </p:nvGrpSpPr>
          <p:grpSpPr>
            <a:xfrm>
              <a:off x="4065851" y="2834248"/>
              <a:ext cx="1817793" cy="307777"/>
              <a:chOff x="6588224" y="2432128"/>
              <a:chExt cx="2232248" cy="410370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rgbClr val="E6B9B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065851" y="2556277"/>
              <a:ext cx="1817793" cy="307777"/>
              <a:chOff x="6588224" y="2062336"/>
              <a:chExt cx="2232248" cy="41037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sp>
        <p:nvSpPr>
          <p:cNvPr id="13" name="Oval 12"/>
          <p:cNvSpPr/>
          <p:nvPr/>
        </p:nvSpPr>
        <p:spPr>
          <a:xfrm>
            <a:off x="967875" y="1938798"/>
            <a:ext cx="1882552" cy="1296144"/>
          </a:xfrm>
          <a:prstGeom prst="ellipse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36000" bIns="36000" rtlCol="0" anchor="ctr"/>
          <a:lstStyle/>
          <a:p>
            <a:pPr algn="ctr"/>
            <a:r>
              <a:rPr lang="en-US" b="1" dirty="0"/>
              <a:t>Control</a:t>
            </a:r>
            <a:endParaRPr lang="en-US" sz="1400" b="1" dirty="0"/>
          </a:p>
          <a:p>
            <a:pPr algn="ctr"/>
            <a:r>
              <a:rPr lang="en-US" sz="1400" dirty="0"/>
              <a:t>(If, else, loop)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50427" y="2351639"/>
            <a:ext cx="1005810" cy="276999"/>
            <a:chOff x="2850427" y="2351639"/>
            <a:chExt cx="1005810" cy="276999"/>
          </a:xfrm>
        </p:grpSpPr>
        <p:cxnSp>
          <p:nvCxnSpPr>
            <p:cNvPr id="59" name="Straight Arrow Connector 58"/>
            <p:cNvCxnSpPr>
              <a:stCxn id="13" idx="6"/>
              <a:endCxn id="10" idx="1"/>
            </p:cNvCxnSpPr>
            <p:nvPr/>
          </p:nvCxnSpPr>
          <p:spPr>
            <a:xfrm>
              <a:off x="2850427" y="2586870"/>
              <a:ext cx="1005810" cy="8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886518" y="2351639"/>
              <a:ext cx="893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to use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58239" y="1480597"/>
            <a:ext cx="1817793" cy="307777"/>
            <a:chOff x="7308359" y="1663723"/>
            <a:chExt cx="1817793" cy="307777"/>
          </a:xfrm>
        </p:grpSpPr>
        <p:sp>
          <p:nvSpPr>
            <p:cNvPr id="63" name="TextBox 62"/>
            <p:cNvSpPr txBox="1"/>
            <p:nvPr/>
          </p:nvSpPr>
          <p:spPr>
            <a:xfrm>
              <a:off x="7601551" y="1663723"/>
              <a:ext cx="1524601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err="1"/>
                <a:t>j_zero</a:t>
              </a:r>
              <a:r>
                <a:rPr lang="en-US" sz="1400" dirty="0"/>
                <a:t> </a:t>
              </a:r>
              <a:r>
                <a:rPr lang="en-US" sz="1400" b="1" dirty="0">
                  <a:solidFill>
                    <a:srgbClr val="C0504D"/>
                  </a:solidFill>
                </a:rPr>
                <a:t>r1 </a:t>
              </a:r>
              <a:r>
                <a:rPr lang="en-US" sz="1400" i="1" dirty="0">
                  <a:solidFill>
                    <a:schemeClr val="accent6">
                      <a:lumMod val="75000"/>
                    </a:schemeClr>
                  </a:solidFill>
                </a:rPr>
                <a:t>5 (done)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08359" y="1663723"/>
              <a:ext cx="293192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8" name="Freeform 17"/>
          <p:cNvSpPr/>
          <p:nvPr/>
        </p:nvSpPr>
        <p:spPr>
          <a:xfrm>
            <a:off x="5888748" y="1648037"/>
            <a:ext cx="1267212" cy="563673"/>
          </a:xfrm>
          <a:custGeom>
            <a:avLst/>
            <a:gdLst>
              <a:gd name="connsiteX0" fmla="*/ 1277533 w 1277533"/>
              <a:gd name="connsiteY0" fmla="*/ 22679 h 22679"/>
              <a:gd name="connsiteX1" fmla="*/ 0 w 1277533"/>
              <a:gd name="connsiteY1" fmla="*/ 0 h 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7533" h="22679">
                <a:moveTo>
                  <a:pt x="1277533" y="22679"/>
                </a:move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897401" y="1428802"/>
            <a:ext cx="1988114" cy="2585453"/>
          </a:xfrm>
          <a:custGeom>
            <a:avLst/>
            <a:gdLst>
              <a:gd name="connsiteX0" fmla="*/ 1980554 w 5646847"/>
              <a:gd name="connsiteY0" fmla="*/ 0 h 2154544"/>
              <a:gd name="connsiteX1" fmla="*/ 0 w 5646847"/>
              <a:gd name="connsiteY1" fmla="*/ 15120 h 2154544"/>
              <a:gd name="connsiteX2" fmla="*/ 0 w 5646847"/>
              <a:gd name="connsiteY2" fmla="*/ 1149090 h 2154544"/>
              <a:gd name="connsiteX3" fmla="*/ 5231082 w 5646847"/>
              <a:gd name="connsiteY3" fmla="*/ 1164210 h 2154544"/>
              <a:gd name="connsiteX4" fmla="*/ 5646847 w 5646847"/>
              <a:gd name="connsiteY4" fmla="*/ 2154544 h 2154544"/>
              <a:gd name="connsiteX0" fmla="*/ 1988114 w 5654407"/>
              <a:gd name="connsiteY0" fmla="*/ 0 h 2585453"/>
              <a:gd name="connsiteX1" fmla="*/ 7560 w 5654407"/>
              <a:gd name="connsiteY1" fmla="*/ 15120 h 2585453"/>
              <a:gd name="connsiteX2" fmla="*/ 7560 w 5654407"/>
              <a:gd name="connsiteY2" fmla="*/ 1149090 h 2585453"/>
              <a:gd name="connsiteX3" fmla="*/ 0 w 5654407"/>
              <a:gd name="connsiteY3" fmla="*/ 2585453 h 2585453"/>
              <a:gd name="connsiteX4" fmla="*/ 5654407 w 5654407"/>
              <a:gd name="connsiteY4" fmla="*/ 2154544 h 2585453"/>
              <a:gd name="connsiteX0" fmla="*/ 1988114 w 1988114"/>
              <a:gd name="connsiteY0" fmla="*/ 0 h 2585453"/>
              <a:gd name="connsiteX1" fmla="*/ 7560 w 1988114"/>
              <a:gd name="connsiteY1" fmla="*/ 15120 h 2585453"/>
              <a:gd name="connsiteX2" fmla="*/ 7560 w 1988114"/>
              <a:gd name="connsiteY2" fmla="*/ 1149090 h 2585453"/>
              <a:gd name="connsiteX3" fmla="*/ 0 w 1988114"/>
              <a:gd name="connsiteY3" fmla="*/ 2585453 h 2585453"/>
              <a:gd name="connsiteX4" fmla="*/ 1988114 w 1988114"/>
              <a:gd name="connsiteY4" fmla="*/ 2585453 h 258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8114" h="2585453">
                <a:moveTo>
                  <a:pt x="1988114" y="0"/>
                </a:moveTo>
                <a:lnTo>
                  <a:pt x="7560" y="15120"/>
                </a:lnTo>
                <a:lnTo>
                  <a:pt x="7560" y="1149090"/>
                </a:lnTo>
                <a:lnTo>
                  <a:pt x="0" y="2585453"/>
                </a:lnTo>
                <a:lnTo>
                  <a:pt x="1988114" y="2585453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364145" y="2552520"/>
            <a:ext cx="152460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05400" y="3992165"/>
            <a:ext cx="152460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Is ZERO?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364145" y="2848254"/>
            <a:ext cx="152460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2" name="Freeform 71"/>
          <p:cNvSpPr/>
          <p:nvPr/>
        </p:nvSpPr>
        <p:spPr>
          <a:xfrm>
            <a:off x="2548032" y="2859022"/>
            <a:ext cx="1300210" cy="982774"/>
          </a:xfrm>
          <a:custGeom>
            <a:avLst/>
            <a:gdLst>
              <a:gd name="connsiteX0" fmla="*/ 1829367 w 1829367"/>
              <a:gd name="connsiteY0" fmla="*/ 876937 h 876937"/>
              <a:gd name="connsiteX1" fmla="*/ 1300211 w 1829367"/>
              <a:gd name="connsiteY1" fmla="*/ 30239 h 876937"/>
              <a:gd name="connsiteX2" fmla="*/ 0 w 1829367"/>
              <a:gd name="connsiteY2" fmla="*/ 0 h 876937"/>
              <a:gd name="connsiteX0" fmla="*/ 0 w 2101504"/>
              <a:gd name="connsiteY0" fmla="*/ 944975 h 944975"/>
              <a:gd name="connsiteX1" fmla="*/ 2101504 w 2101504"/>
              <a:gd name="connsiteY1" fmla="*/ 30239 h 944975"/>
              <a:gd name="connsiteX2" fmla="*/ 801293 w 2101504"/>
              <a:gd name="connsiteY2" fmla="*/ 0 h 944975"/>
              <a:gd name="connsiteX0" fmla="*/ 0 w 801293"/>
              <a:gd name="connsiteY0" fmla="*/ 944975 h 944975"/>
              <a:gd name="connsiteX1" fmla="*/ 234341 w 801293"/>
              <a:gd name="connsiteY1" fmla="*/ 597224 h 944975"/>
              <a:gd name="connsiteX2" fmla="*/ 801293 w 801293"/>
              <a:gd name="connsiteY2" fmla="*/ 0 h 944975"/>
              <a:gd name="connsiteX0" fmla="*/ 15118 w 566952"/>
              <a:gd name="connsiteY0" fmla="*/ 1300285 h 1300285"/>
              <a:gd name="connsiteX1" fmla="*/ 0 w 566952"/>
              <a:gd name="connsiteY1" fmla="*/ 597224 h 1300285"/>
              <a:gd name="connsiteX2" fmla="*/ 566952 w 566952"/>
              <a:gd name="connsiteY2" fmla="*/ 0 h 1300285"/>
              <a:gd name="connsiteX0" fmla="*/ 589631 w 589631"/>
              <a:gd name="connsiteY0" fmla="*/ 1270046 h 1270046"/>
              <a:gd name="connsiteX1" fmla="*/ 574513 w 589631"/>
              <a:gd name="connsiteY1" fmla="*/ 566985 h 1270046"/>
              <a:gd name="connsiteX2" fmla="*/ 0 w 589631"/>
              <a:gd name="connsiteY2" fmla="*/ 0 h 1270046"/>
              <a:gd name="connsiteX0" fmla="*/ 1300210 w 1300210"/>
              <a:gd name="connsiteY0" fmla="*/ 1270046 h 1270046"/>
              <a:gd name="connsiteX1" fmla="*/ 0 w 1300210"/>
              <a:gd name="connsiteY1" fmla="*/ 1247367 h 1270046"/>
              <a:gd name="connsiteX2" fmla="*/ 710579 w 1300210"/>
              <a:gd name="connsiteY2" fmla="*/ 0 h 1270046"/>
              <a:gd name="connsiteX0" fmla="*/ 1300210 w 1300210"/>
              <a:gd name="connsiteY0" fmla="*/ 982774 h 982774"/>
              <a:gd name="connsiteX1" fmla="*/ 0 w 1300210"/>
              <a:gd name="connsiteY1" fmla="*/ 960095 h 982774"/>
              <a:gd name="connsiteX2" fmla="*/ 15118 w 1300210"/>
              <a:gd name="connsiteY2" fmla="*/ 0 h 982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0210" h="982774">
                <a:moveTo>
                  <a:pt x="1300210" y="982774"/>
                </a:moveTo>
                <a:lnTo>
                  <a:pt x="0" y="960095"/>
                </a:lnTo>
                <a:lnTo>
                  <a:pt x="15118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Elbow Connector 75"/>
          <p:cNvCxnSpPr/>
          <p:nvPr/>
        </p:nvCxnSpPr>
        <p:spPr>
          <a:xfrm rot="5400000" flipH="1" flipV="1">
            <a:off x="2948672" y="1221049"/>
            <a:ext cx="534383" cy="1280748"/>
          </a:xfrm>
          <a:prstGeom prst="bentConnector2">
            <a:avLst/>
          </a:prstGeom>
          <a:ln w="571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4701925" y="3001242"/>
            <a:ext cx="476241" cy="1005453"/>
          </a:xfrm>
          <a:custGeom>
            <a:avLst/>
            <a:gdLst>
              <a:gd name="connsiteX0" fmla="*/ 1829367 w 1829367"/>
              <a:gd name="connsiteY0" fmla="*/ 876937 h 876937"/>
              <a:gd name="connsiteX1" fmla="*/ 1300211 w 1829367"/>
              <a:gd name="connsiteY1" fmla="*/ 30239 h 876937"/>
              <a:gd name="connsiteX2" fmla="*/ 0 w 1829367"/>
              <a:gd name="connsiteY2" fmla="*/ 0 h 876937"/>
              <a:gd name="connsiteX0" fmla="*/ 0 w 2101504"/>
              <a:gd name="connsiteY0" fmla="*/ 944975 h 944975"/>
              <a:gd name="connsiteX1" fmla="*/ 2101504 w 2101504"/>
              <a:gd name="connsiteY1" fmla="*/ 30239 h 944975"/>
              <a:gd name="connsiteX2" fmla="*/ 801293 w 2101504"/>
              <a:gd name="connsiteY2" fmla="*/ 0 h 944975"/>
              <a:gd name="connsiteX0" fmla="*/ 0 w 801293"/>
              <a:gd name="connsiteY0" fmla="*/ 944975 h 944975"/>
              <a:gd name="connsiteX1" fmla="*/ 234341 w 801293"/>
              <a:gd name="connsiteY1" fmla="*/ 597224 h 944975"/>
              <a:gd name="connsiteX2" fmla="*/ 801293 w 801293"/>
              <a:gd name="connsiteY2" fmla="*/ 0 h 944975"/>
              <a:gd name="connsiteX0" fmla="*/ 15118 w 566952"/>
              <a:gd name="connsiteY0" fmla="*/ 1300285 h 1300285"/>
              <a:gd name="connsiteX1" fmla="*/ 0 w 566952"/>
              <a:gd name="connsiteY1" fmla="*/ 597224 h 1300285"/>
              <a:gd name="connsiteX2" fmla="*/ 566952 w 566952"/>
              <a:gd name="connsiteY2" fmla="*/ 0 h 1300285"/>
              <a:gd name="connsiteX0" fmla="*/ 589631 w 589631"/>
              <a:gd name="connsiteY0" fmla="*/ 1270046 h 1270046"/>
              <a:gd name="connsiteX1" fmla="*/ 574513 w 589631"/>
              <a:gd name="connsiteY1" fmla="*/ 566985 h 1270046"/>
              <a:gd name="connsiteX2" fmla="*/ 0 w 589631"/>
              <a:gd name="connsiteY2" fmla="*/ 0 h 1270046"/>
              <a:gd name="connsiteX0" fmla="*/ 476241 w 476241"/>
              <a:gd name="connsiteY0" fmla="*/ 1005453 h 1005453"/>
              <a:gd name="connsiteX1" fmla="*/ 461123 w 476241"/>
              <a:gd name="connsiteY1" fmla="*/ 302392 h 1005453"/>
              <a:gd name="connsiteX2" fmla="*/ 0 w 476241"/>
              <a:gd name="connsiteY2" fmla="*/ 0 h 100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41" h="1005453">
                <a:moveTo>
                  <a:pt x="476241" y="1005453"/>
                </a:moveTo>
                <a:lnTo>
                  <a:pt x="461123" y="302392"/>
                </a:ln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  <a:headEnd type="triangl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ular Callout 77"/>
          <p:cNvSpPr/>
          <p:nvPr/>
        </p:nvSpPr>
        <p:spPr>
          <a:xfrm>
            <a:off x="2516368" y="578487"/>
            <a:ext cx="2419232" cy="625111"/>
          </a:xfrm>
          <a:prstGeom prst="wedgeRectCallout">
            <a:avLst>
              <a:gd name="adj1" fmla="val 19337"/>
              <a:gd name="adj2" fmla="val 91107"/>
            </a:avLst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r1 IS zero, so jump…</a:t>
            </a:r>
          </a:p>
        </p:txBody>
      </p:sp>
    </p:spTree>
    <p:extLst>
      <p:ext uri="{BB962C8B-B14F-4D97-AF65-F5344CB8AC3E}">
        <p14:creationId xmlns:p14="http://schemas.microsoft.com/office/powerpoint/2010/main" val="411351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69" grpId="0" animBg="1"/>
      <p:bldP spid="72" grpId="0" animBg="1"/>
      <p:bldP spid="73" grpId="0" animBg="1"/>
      <p:bldP spid="7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5968515" y="2571750"/>
            <a:ext cx="1115212" cy="461665"/>
            <a:chOff x="5968515" y="2571750"/>
            <a:chExt cx="1115212" cy="461665"/>
          </a:xfrm>
        </p:grpSpPr>
        <p:cxnSp>
          <p:nvCxnSpPr>
            <p:cNvPr id="38" name="Straight Arrow Connector 37"/>
            <p:cNvCxnSpPr>
              <a:stCxn id="10" idx="3"/>
              <a:endCxn id="11" idx="1"/>
            </p:cNvCxnSpPr>
            <p:nvPr/>
          </p:nvCxnSpPr>
          <p:spPr>
            <a:xfrm>
              <a:off x="6016477" y="2595416"/>
              <a:ext cx="1067250" cy="1244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968515" y="2571750"/>
              <a:ext cx="1115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Read/Write Data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6475" y="987574"/>
            <a:ext cx="1139484" cy="1609086"/>
            <a:chOff x="6016475" y="987574"/>
            <a:chExt cx="1139484" cy="1609086"/>
          </a:xfrm>
        </p:grpSpPr>
        <p:cxnSp>
          <p:nvCxnSpPr>
            <p:cNvPr id="23" name="Elbow Connector 22"/>
            <p:cNvCxnSpPr>
              <a:stCxn id="11" idx="1"/>
              <a:endCxn id="12" idx="3"/>
            </p:cNvCxnSpPr>
            <p:nvPr/>
          </p:nvCxnSpPr>
          <p:spPr>
            <a:xfrm rot="10800000">
              <a:off x="6016475" y="1434566"/>
              <a:ext cx="1067252" cy="11620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16477" y="987574"/>
              <a:ext cx="1139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 Instruction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083727" y="893378"/>
            <a:ext cx="1952767" cy="3406564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sz="1400" dirty="0"/>
              <a:t>(Big and Slow)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55959" y="1511323"/>
            <a:ext cx="1817793" cy="2253569"/>
            <a:chOff x="7303065" y="1663723"/>
            <a:chExt cx="1817793" cy="2253569"/>
          </a:xfrm>
        </p:grpSpPr>
        <p:grpSp>
          <p:nvGrpSpPr>
            <p:cNvPr id="62" name="Group 61"/>
            <p:cNvGrpSpPr/>
            <p:nvPr/>
          </p:nvGrpSpPr>
          <p:grpSpPr>
            <a:xfrm>
              <a:off x="7303065" y="3609515"/>
              <a:ext cx="1817793" cy="307777"/>
              <a:chOff x="6588224" y="4656730"/>
              <a:chExt cx="2232248" cy="410370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6948264" y="4656730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588224" y="4656730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7303065" y="1941694"/>
              <a:ext cx="1817793" cy="307777"/>
              <a:chOff x="6588224" y="2432128"/>
              <a:chExt cx="2232248" cy="41037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- 2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7303065" y="2219664"/>
              <a:ext cx="1817793" cy="307777"/>
              <a:chOff x="6588224" y="2787762"/>
              <a:chExt cx="2232248" cy="410370"/>
            </a:xfrm>
            <a:solidFill>
              <a:srgbClr val="FFFF00"/>
            </a:solidFill>
          </p:grpSpPr>
          <p:sp>
            <p:nvSpPr>
              <p:cNvPr id="90" name="TextBox 89"/>
              <p:cNvSpPr txBox="1"/>
              <p:nvPr/>
            </p:nvSpPr>
            <p:spPr>
              <a:xfrm>
                <a:off x="6948264" y="2787762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j_zero</a:t>
                </a:r>
                <a:r>
                  <a:rPr lang="en-US" sz="1400" dirty="0"/>
                  <a:t> </a:t>
                </a:r>
                <a:r>
                  <a:rPr lang="en-US" sz="1400" b="1" dirty="0">
                    <a:solidFill>
                      <a:srgbClr val="C0504D"/>
                    </a:solidFill>
                  </a:rPr>
                  <a:t>r1 </a:t>
                </a:r>
                <a:r>
                  <a:rPr lang="en-US" sz="1400" i="1" dirty="0">
                    <a:solidFill>
                      <a:schemeClr val="accent6">
                        <a:lumMod val="75000"/>
                      </a:schemeClr>
                    </a:solidFill>
                  </a:rPr>
                  <a:t>5 (done)</a:t>
                </a:r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6588224" y="2787762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303065" y="2497634"/>
              <a:ext cx="1817793" cy="307777"/>
              <a:chOff x="6588224" y="3152121"/>
              <a:chExt cx="2232248" cy="410370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6948264" y="3152121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5"/>
                    </a:solidFill>
                  </a:rPr>
                  <a:t>r0 </a:t>
                </a:r>
                <a:r>
                  <a:rPr lang="en-US" sz="1400" dirty="0"/>
                  <a:t>=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+ 1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588224" y="3152121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7303065" y="2775605"/>
              <a:ext cx="1817793" cy="307777"/>
              <a:chOff x="6588224" y="3517167"/>
              <a:chExt cx="2232248" cy="410370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6948264" y="3517167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jump </a:t>
                </a:r>
                <a:r>
                  <a:rPr lang="en-US" sz="1400" i="1" dirty="0">
                    <a:solidFill>
                      <a:srgbClr val="77933C"/>
                    </a:solidFill>
                  </a:rPr>
                  <a:t>1 (loop)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6588224" y="3517167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>
              <a:off x="7303065" y="3053576"/>
              <a:ext cx="1817793" cy="307777"/>
              <a:chOff x="6588224" y="3881853"/>
              <a:chExt cx="2232248" cy="410370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6948264" y="3881853"/>
                <a:ext cx="1872208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6588224" y="3881853"/>
                <a:ext cx="360040" cy="41037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7303065" y="3331546"/>
              <a:ext cx="1817793" cy="307777"/>
              <a:chOff x="6588224" y="4262998"/>
              <a:chExt cx="2232248" cy="410370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6948264" y="426299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588224" y="4262998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7303065" y="1663723"/>
              <a:ext cx="1817793" cy="307777"/>
              <a:chOff x="6588224" y="2062336"/>
              <a:chExt cx="2232248" cy="410370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load </a:t>
                </a:r>
                <a:r>
                  <a:rPr lang="en-US" sz="1400" b="1" dirty="0">
                    <a:solidFill>
                      <a:schemeClr val="accent5"/>
                    </a:solidFill>
                  </a:rPr>
                  <a:t>r0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mem</a:t>
                </a:r>
                <a:r>
                  <a:rPr lang="en-US" sz="1400" dirty="0"/>
                  <a:t>[7]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cxnSp>
        <p:nvCxnSpPr>
          <p:cNvPr id="39" name="Straight Arrow Connector 38"/>
          <p:cNvCxnSpPr>
            <a:stCxn id="10" idx="2"/>
            <a:endCxn id="9" idx="0"/>
          </p:cNvCxnSpPr>
          <p:nvPr/>
        </p:nvCxnSpPr>
        <p:spPr>
          <a:xfrm flipH="1">
            <a:off x="4935600" y="3219821"/>
            <a:ext cx="757" cy="43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12: Crash because instruction 5 is invalid!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5480" y="3656462"/>
            <a:ext cx="2160240" cy="715487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Compute</a:t>
            </a:r>
          </a:p>
          <a:p>
            <a:pPr algn="ctr"/>
            <a:r>
              <a:rPr lang="en-US" sz="1400" dirty="0"/>
              <a:t>(Add, Sub, Multiply, etc.)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6237" y="1971010"/>
            <a:ext cx="2160240" cy="124881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Data Registers</a:t>
            </a:r>
            <a:br>
              <a:rPr lang="en-US" b="1" dirty="0"/>
            </a:br>
            <a:r>
              <a:rPr lang="en-US" sz="1400" dirty="0"/>
              <a:t>(Small and fast)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6235" y="1079838"/>
            <a:ext cx="2160240" cy="70945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Current Instruction</a:t>
            </a:r>
          </a:p>
          <a:p>
            <a:pPr algn="ctr"/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09151" y="1203598"/>
            <a:ext cx="2014777" cy="735200"/>
            <a:chOff x="1909151" y="1203598"/>
            <a:chExt cx="2014777" cy="735200"/>
          </a:xfrm>
        </p:grpSpPr>
        <p:cxnSp>
          <p:nvCxnSpPr>
            <p:cNvPr id="17" name="Elbow Connector 16"/>
            <p:cNvCxnSpPr>
              <a:stCxn id="12" idx="1"/>
              <a:endCxn id="13" idx="0"/>
            </p:cNvCxnSpPr>
            <p:nvPr/>
          </p:nvCxnSpPr>
          <p:spPr>
            <a:xfrm rot="10800000" flipV="1">
              <a:off x="1909151" y="1434566"/>
              <a:ext cx="1947084" cy="50423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51813" y="1203598"/>
              <a:ext cx="1372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Current Instruction</a:t>
              </a:r>
            </a:p>
          </p:txBody>
        </p:sp>
      </p:grpSp>
      <p:cxnSp>
        <p:nvCxnSpPr>
          <p:cNvPr id="20" name="Elbow Connector 19"/>
          <p:cNvCxnSpPr>
            <a:stCxn id="13" idx="7"/>
          </p:cNvCxnSpPr>
          <p:nvPr/>
        </p:nvCxnSpPr>
        <p:spPr>
          <a:xfrm rot="5400000" flipH="1" flipV="1">
            <a:off x="2947917" y="1221049"/>
            <a:ext cx="534383" cy="1280748"/>
          </a:xfrm>
          <a:prstGeom prst="bentConnector2">
            <a:avLst/>
          </a:prstGeom>
          <a:ln w="254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51461" y="1536871"/>
            <a:ext cx="13004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Instruction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835696" y="3234942"/>
            <a:ext cx="2019783" cy="992992"/>
            <a:chOff x="1835696" y="3234942"/>
            <a:chExt cx="2019783" cy="992992"/>
          </a:xfrm>
        </p:grpSpPr>
        <p:cxnSp>
          <p:nvCxnSpPr>
            <p:cNvPr id="29" name="Elbow Connector 28"/>
            <p:cNvCxnSpPr>
              <a:stCxn id="13" idx="4"/>
              <a:endCxn id="9" idx="1"/>
            </p:cNvCxnSpPr>
            <p:nvPr/>
          </p:nvCxnSpPr>
          <p:spPr>
            <a:xfrm rot="16200000" flipH="1">
              <a:off x="2492683" y="2651409"/>
              <a:ext cx="779264" cy="194632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35696" y="3950935"/>
              <a:ext cx="815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Operation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74734" y="3045127"/>
            <a:ext cx="1277186" cy="750759"/>
            <a:chOff x="2574734" y="3045127"/>
            <a:chExt cx="1277186" cy="750759"/>
          </a:xfrm>
        </p:grpSpPr>
        <p:cxnSp>
          <p:nvCxnSpPr>
            <p:cNvPr id="32" name="Elbow Connector 31"/>
            <p:cNvCxnSpPr>
              <a:endCxn id="13" idx="5"/>
            </p:cNvCxnSpPr>
            <p:nvPr/>
          </p:nvCxnSpPr>
          <p:spPr>
            <a:xfrm rot="10800000">
              <a:off x="2574734" y="3045127"/>
              <a:ext cx="1273508" cy="7503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281932" y="3518887"/>
              <a:ext cx="5699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65851" y="2556277"/>
            <a:ext cx="1817793" cy="585748"/>
            <a:chOff x="4065851" y="2556277"/>
            <a:chExt cx="1817793" cy="585748"/>
          </a:xfrm>
        </p:grpSpPr>
        <p:grpSp>
          <p:nvGrpSpPr>
            <p:cNvPr id="79" name="Group 78"/>
            <p:cNvGrpSpPr/>
            <p:nvPr/>
          </p:nvGrpSpPr>
          <p:grpSpPr>
            <a:xfrm>
              <a:off x="4065851" y="2834248"/>
              <a:ext cx="1817793" cy="307777"/>
              <a:chOff x="6588224" y="2432128"/>
              <a:chExt cx="2232248" cy="410370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rgbClr val="E6B9B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065851" y="2556277"/>
              <a:ext cx="1817793" cy="307777"/>
              <a:chOff x="6588224" y="2062336"/>
              <a:chExt cx="2232248" cy="41037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sp>
        <p:nvSpPr>
          <p:cNvPr id="13" name="Oval 12"/>
          <p:cNvSpPr/>
          <p:nvPr/>
        </p:nvSpPr>
        <p:spPr>
          <a:xfrm>
            <a:off x="967875" y="1938798"/>
            <a:ext cx="1882552" cy="1296144"/>
          </a:xfrm>
          <a:prstGeom prst="ellipse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36000" bIns="36000" rtlCol="0" anchor="ctr"/>
          <a:lstStyle/>
          <a:p>
            <a:pPr algn="ctr"/>
            <a:r>
              <a:rPr lang="en-US" b="1" dirty="0"/>
              <a:t>Control</a:t>
            </a:r>
            <a:endParaRPr lang="en-US" sz="1400" b="1" dirty="0"/>
          </a:p>
          <a:p>
            <a:pPr algn="ctr"/>
            <a:r>
              <a:rPr lang="en-US" sz="1400" dirty="0"/>
              <a:t>(If, else, loop)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50427" y="2351639"/>
            <a:ext cx="1005810" cy="276999"/>
            <a:chOff x="2850427" y="2351639"/>
            <a:chExt cx="1005810" cy="276999"/>
          </a:xfrm>
        </p:grpSpPr>
        <p:cxnSp>
          <p:nvCxnSpPr>
            <p:cNvPr id="59" name="Straight Arrow Connector 58"/>
            <p:cNvCxnSpPr>
              <a:stCxn id="13" idx="6"/>
              <a:endCxn id="10" idx="1"/>
            </p:cNvCxnSpPr>
            <p:nvPr/>
          </p:nvCxnSpPr>
          <p:spPr>
            <a:xfrm>
              <a:off x="2850427" y="2586870"/>
              <a:ext cx="1005810" cy="8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886518" y="2351639"/>
              <a:ext cx="893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to use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058239" y="1480597"/>
            <a:ext cx="1817793" cy="307777"/>
            <a:chOff x="7308359" y="1663723"/>
            <a:chExt cx="1817793" cy="307777"/>
          </a:xfrm>
        </p:grpSpPr>
        <p:sp>
          <p:nvSpPr>
            <p:cNvPr id="63" name="TextBox 62"/>
            <p:cNvSpPr txBox="1"/>
            <p:nvPr/>
          </p:nvSpPr>
          <p:spPr>
            <a:xfrm>
              <a:off x="7601551" y="1663723"/>
              <a:ext cx="1524601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400" i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08359" y="1663723"/>
              <a:ext cx="293192" cy="3077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18" name="Freeform 17"/>
          <p:cNvSpPr/>
          <p:nvPr/>
        </p:nvSpPr>
        <p:spPr>
          <a:xfrm>
            <a:off x="5888748" y="1648037"/>
            <a:ext cx="1267211" cy="1385378"/>
          </a:xfrm>
          <a:custGeom>
            <a:avLst/>
            <a:gdLst>
              <a:gd name="connsiteX0" fmla="*/ 1277533 w 1277533"/>
              <a:gd name="connsiteY0" fmla="*/ 22679 h 22679"/>
              <a:gd name="connsiteX1" fmla="*/ 0 w 1277533"/>
              <a:gd name="connsiteY1" fmla="*/ 0 h 2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7533" h="22679">
                <a:moveTo>
                  <a:pt x="1277533" y="22679"/>
                </a:moveTo>
                <a:lnTo>
                  <a:pt x="0" y="0"/>
                </a:ln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4364145" y="2552520"/>
            <a:ext cx="152460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364145" y="2848254"/>
            <a:ext cx="1524602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4" name="Freeform 73"/>
          <p:cNvSpPr/>
          <p:nvPr/>
        </p:nvSpPr>
        <p:spPr>
          <a:xfrm>
            <a:off x="1904961" y="1428802"/>
            <a:ext cx="1980554" cy="937416"/>
          </a:xfrm>
          <a:custGeom>
            <a:avLst/>
            <a:gdLst>
              <a:gd name="connsiteX0" fmla="*/ 1980554 w 5646847"/>
              <a:gd name="connsiteY0" fmla="*/ 0 h 2154544"/>
              <a:gd name="connsiteX1" fmla="*/ 0 w 5646847"/>
              <a:gd name="connsiteY1" fmla="*/ 15120 h 2154544"/>
              <a:gd name="connsiteX2" fmla="*/ 0 w 5646847"/>
              <a:gd name="connsiteY2" fmla="*/ 1149090 h 2154544"/>
              <a:gd name="connsiteX3" fmla="*/ 5231082 w 5646847"/>
              <a:gd name="connsiteY3" fmla="*/ 1164210 h 2154544"/>
              <a:gd name="connsiteX4" fmla="*/ 5646847 w 5646847"/>
              <a:gd name="connsiteY4" fmla="*/ 2154544 h 2154544"/>
              <a:gd name="connsiteX0" fmla="*/ 1988114 w 5654407"/>
              <a:gd name="connsiteY0" fmla="*/ 0 h 2585453"/>
              <a:gd name="connsiteX1" fmla="*/ 7560 w 5654407"/>
              <a:gd name="connsiteY1" fmla="*/ 15120 h 2585453"/>
              <a:gd name="connsiteX2" fmla="*/ 7560 w 5654407"/>
              <a:gd name="connsiteY2" fmla="*/ 1149090 h 2585453"/>
              <a:gd name="connsiteX3" fmla="*/ 0 w 5654407"/>
              <a:gd name="connsiteY3" fmla="*/ 2585453 h 2585453"/>
              <a:gd name="connsiteX4" fmla="*/ 5654407 w 5654407"/>
              <a:gd name="connsiteY4" fmla="*/ 2154544 h 2585453"/>
              <a:gd name="connsiteX0" fmla="*/ 1988114 w 1988114"/>
              <a:gd name="connsiteY0" fmla="*/ 0 h 2585453"/>
              <a:gd name="connsiteX1" fmla="*/ 7560 w 1988114"/>
              <a:gd name="connsiteY1" fmla="*/ 15120 h 2585453"/>
              <a:gd name="connsiteX2" fmla="*/ 7560 w 1988114"/>
              <a:gd name="connsiteY2" fmla="*/ 1149090 h 2585453"/>
              <a:gd name="connsiteX3" fmla="*/ 0 w 1988114"/>
              <a:gd name="connsiteY3" fmla="*/ 2585453 h 2585453"/>
              <a:gd name="connsiteX4" fmla="*/ 1988114 w 1988114"/>
              <a:gd name="connsiteY4" fmla="*/ 2585453 h 2585453"/>
              <a:gd name="connsiteX0" fmla="*/ 1988114 w 1988114"/>
              <a:gd name="connsiteY0" fmla="*/ 0 h 2585453"/>
              <a:gd name="connsiteX1" fmla="*/ 7560 w 1988114"/>
              <a:gd name="connsiteY1" fmla="*/ 15120 h 2585453"/>
              <a:gd name="connsiteX2" fmla="*/ 7560 w 1988114"/>
              <a:gd name="connsiteY2" fmla="*/ 1149090 h 2585453"/>
              <a:gd name="connsiteX3" fmla="*/ 0 w 1988114"/>
              <a:gd name="connsiteY3" fmla="*/ 2585453 h 2585453"/>
              <a:gd name="connsiteX4" fmla="*/ 604750 w 1988114"/>
              <a:gd name="connsiteY4" fmla="*/ 2381339 h 2585453"/>
              <a:gd name="connsiteX0" fmla="*/ 1988114 w 1988114"/>
              <a:gd name="connsiteY0" fmla="*/ 0 h 2585453"/>
              <a:gd name="connsiteX1" fmla="*/ 7560 w 1988114"/>
              <a:gd name="connsiteY1" fmla="*/ 15120 h 2585453"/>
              <a:gd name="connsiteX2" fmla="*/ 7560 w 1988114"/>
              <a:gd name="connsiteY2" fmla="*/ 1149090 h 2585453"/>
              <a:gd name="connsiteX3" fmla="*/ 0 w 1988114"/>
              <a:gd name="connsiteY3" fmla="*/ 2585453 h 2585453"/>
              <a:gd name="connsiteX4" fmla="*/ 1 w 1988114"/>
              <a:gd name="connsiteY4" fmla="*/ 1307847 h 2585453"/>
              <a:gd name="connsiteX0" fmla="*/ 2010792 w 2010792"/>
              <a:gd name="connsiteY0" fmla="*/ 0 h 1435303"/>
              <a:gd name="connsiteX1" fmla="*/ 30238 w 2010792"/>
              <a:gd name="connsiteY1" fmla="*/ 15120 h 1435303"/>
              <a:gd name="connsiteX2" fmla="*/ 30238 w 2010792"/>
              <a:gd name="connsiteY2" fmla="*/ 1149090 h 1435303"/>
              <a:gd name="connsiteX3" fmla="*/ 0 w 2010792"/>
              <a:gd name="connsiteY3" fmla="*/ 1345646 h 1435303"/>
              <a:gd name="connsiteX4" fmla="*/ 22679 w 2010792"/>
              <a:gd name="connsiteY4" fmla="*/ 1307847 h 1435303"/>
              <a:gd name="connsiteX0" fmla="*/ 2010792 w 2010792"/>
              <a:gd name="connsiteY0" fmla="*/ 0 h 1345646"/>
              <a:gd name="connsiteX1" fmla="*/ 30238 w 2010792"/>
              <a:gd name="connsiteY1" fmla="*/ 15120 h 1345646"/>
              <a:gd name="connsiteX2" fmla="*/ 30238 w 2010792"/>
              <a:gd name="connsiteY2" fmla="*/ 1149090 h 1345646"/>
              <a:gd name="connsiteX3" fmla="*/ 0 w 2010792"/>
              <a:gd name="connsiteY3" fmla="*/ 1345646 h 1345646"/>
              <a:gd name="connsiteX0" fmla="*/ 1980554 w 1980554"/>
              <a:gd name="connsiteY0" fmla="*/ 0 h 1149090"/>
              <a:gd name="connsiteX1" fmla="*/ 0 w 1980554"/>
              <a:gd name="connsiteY1" fmla="*/ 15120 h 1149090"/>
              <a:gd name="connsiteX2" fmla="*/ 0 w 1980554"/>
              <a:gd name="connsiteY2" fmla="*/ 1149090 h 1149090"/>
              <a:gd name="connsiteX0" fmla="*/ 1980554 w 1980554"/>
              <a:gd name="connsiteY0" fmla="*/ 0 h 937416"/>
              <a:gd name="connsiteX1" fmla="*/ 0 w 1980554"/>
              <a:gd name="connsiteY1" fmla="*/ 15120 h 937416"/>
              <a:gd name="connsiteX2" fmla="*/ 7559 w 1980554"/>
              <a:gd name="connsiteY2" fmla="*/ 937416 h 93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0554" h="937416">
                <a:moveTo>
                  <a:pt x="1980554" y="0"/>
                </a:moveTo>
                <a:lnTo>
                  <a:pt x="0" y="15120"/>
                </a:lnTo>
                <a:cubicBezTo>
                  <a:pt x="2520" y="322552"/>
                  <a:pt x="5039" y="629984"/>
                  <a:pt x="7559" y="937416"/>
                </a:cubicBezTo>
              </a:path>
            </a:pathLst>
          </a:custGeom>
          <a:ln w="571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xplosion 2 6"/>
          <p:cNvSpPr/>
          <p:nvPr/>
        </p:nvSpPr>
        <p:spPr>
          <a:xfrm>
            <a:off x="217925" y="1687532"/>
            <a:ext cx="3561987" cy="1636277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Invalid instruction</a:t>
            </a:r>
          </a:p>
          <a:p>
            <a:pPr algn="ctr"/>
            <a:r>
              <a:rPr lang="en-US" b="1" dirty="0"/>
              <a:t>Crash!</a:t>
            </a:r>
          </a:p>
        </p:txBody>
      </p:sp>
    </p:spTree>
    <p:extLst>
      <p:ext uri="{BB962C8B-B14F-4D97-AF65-F5344CB8AC3E}">
        <p14:creationId xmlns:p14="http://schemas.microsoft.com/office/powerpoint/2010/main" val="44516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4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Walking through program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71550"/>
            <a:ext cx="4032448" cy="2736304"/>
          </a:xfrm>
        </p:spPr>
        <p:txBody>
          <a:bodyPr>
            <a:noAutofit/>
          </a:bodyPr>
          <a:lstStyle/>
          <a:p>
            <a:r>
              <a:rPr lang="en-US" sz="1800" dirty="0"/>
              <a:t>What did the processor do?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600" b="1" dirty="0">
                <a:solidFill>
                  <a:srgbClr val="1F497D"/>
                </a:solidFill>
              </a:rPr>
              <a:t>1. Load the instruction</a:t>
            </a:r>
          </a:p>
          <a:p>
            <a:pPr lvl="1"/>
            <a:r>
              <a:rPr lang="en-US" sz="1600" b="1" dirty="0">
                <a:solidFill>
                  <a:schemeClr val="accent2"/>
                </a:solidFill>
              </a:rPr>
              <a:t>2. Figure out what operation to do</a:t>
            </a:r>
          </a:p>
          <a:p>
            <a:pPr lvl="1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3. Figure out what data to use</a:t>
            </a:r>
          </a:p>
          <a:p>
            <a:pPr lvl="1"/>
            <a:r>
              <a:rPr lang="en-US" sz="1600" b="1" dirty="0">
                <a:solidFill>
                  <a:srgbClr val="E46C0A"/>
                </a:solidFill>
              </a:rPr>
              <a:t>4. Do the computation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5. Figure out next instruction</a:t>
            </a:r>
          </a:p>
          <a:p>
            <a:r>
              <a:rPr lang="en-US" sz="1800" dirty="0"/>
              <a:t>Repeat this over and over and over…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308357" y="893378"/>
            <a:ext cx="4728137" cy="2038411"/>
            <a:chOff x="967875" y="893378"/>
            <a:chExt cx="8068619" cy="3478571"/>
          </a:xfrm>
        </p:grpSpPr>
        <p:grpSp>
          <p:nvGrpSpPr>
            <p:cNvPr id="4" name="Group 3"/>
            <p:cNvGrpSpPr/>
            <p:nvPr/>
          </p:nvGrpSpPr>
          <p:grpSpPr>
            <a:xfrm>
              <a:off x="5968515" y="2571750"/>
              <a:ext cx="1115212" cy="525225"/>
              <a:chOff x="5968515" y="2571750"/>
              <a:chExt cx="1115212" cy="525225"/>
            </a:xfrm>
          </p:grpSpPr>
          <p:cxnSp>
            <p:nvCxnSpPr>
              <p:cNvPr id="5" name="Straight Arrow Connector 37"/>
              <p:cNvCxnSpPr>
                <a:stCxn id="38" idx="3"/>
                <a:endCxn id="10" idx="1"/>
              </p:cNvCxnSpPr>
              <p:nvPr/>
            </p:nvCxnSpPr>
            <p:spPr>
              <a:xfrm>
                <a:off x="6016477" y="2595416"/>
                <a:ext cx="1067250" cy="1244"/>
              </a:xfrm>
              <a:prstGeom prst="bentConnector3">
                <a:avLst>
                  <a:gd name="adj1" fmla="val 50000"/>
                </a:avLst>
              </a:prstGeom>
              <a:ln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5968515" y="2571750"/>
                <a:ext cx="1115212" cy="525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/>
                  <a:t>Read/Write Data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016475" y="987574"/>
              <a:ext cx="1139484" cy="1609086"/>
              <a:chOff x="6016475" y="987574"/>
              <a:chExt cx="1139484" cy="1609086"/>
            </a:xfrm>
          </p:grpSpPr>
          <p:cxnSp>
            <p:nvCxnSpPr>
              <p:cNvPr id="8" name="Elbow Connector 7"/>
              <p:cNvCxnSpPr>
                <a:stCxn id="10" idx="1"/>
                <a:endCxn id="39" idx="3"/>
              </p:cNvCxnSpPr>
              <p:nvPr/>
            </p:nvCxnSpPr>
            <p:spPr>
              <a:xfrm rot="10800000">
                <a:off x="6016475" y="1434566"/>
                <a:ext cx="1067252" cy="1162094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6016477" y="987574"/>
                <a:ext cx="1139482" cy="525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/>
                  <a:t>Read Instruction</a:t>
                </a: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7083727" y="893378"/>
              <a:ext cx="1952767" cy="3406564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b="1" dirty="0"/>
                <a:t>Memory</a:t>
              </a:r>
            </a:p>
            <a:p>
              <a:pPr algn="ctr"/>
              <a:r>
                <a:rPr lang="en-US" sz="800" dirty="0"/>
                <a:t>(Big and Slow)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155959" y="1511321"/>
              <a:ext cx="1817793" cy="2313452"/>
              <a:chOff x="7303065" y="1663721"/>
              <a:chExt cx="1817793" cy="231345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7303065" y="3609516"/>
                <a:ext cx="1817793" cy="367657"/>
                <a:chOff x="6588224" y="4656730"/>
                <a:chExt cx="2232248" cy="490210"/>
              </a:xfrm>
            </p:grpSpPr>
            <p:sp>
              <p:nvSpPr>
                <p:cNvPr id="34" name="TextBox 33"/>
                <p:cNvSpPr txBox="1"/>
                <p:nvPr/>
              </p:nvSpPr>
              <p:spPr>
                <a:xfrm>
                  <a:off x="6948264" y="4656730"/>
                  <a:ext cx="1872208" cy="4902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588224" y="4656730"/>
                  <a:ext cx="360040" cy="4902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7303065" y="1941695"/>
                <a:ext cx="1817793" cy="367657"/>
                <a:chOff x="6588224" y="2432128"/>
                <a:chExt cx="2232248" cy="490210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6948264" y="2432128"/>
                  <a:ext cx="1872208" cy="4902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rgbClr val="C0504D"/>
                      </a:solidFill>
                    </a:rPr>
                    <a:t>r1 </a:t>
                  </a:r>
                  <a:r>
                    <a:rPr lang="en-US" sz="800" dirty="0"/>
                    <a:t>= </a:t>
                  </a:r>
                  <a:r>
                    <a:rPr lang="en-US" sz="800" b="1" dirty="0">
                      <a:solidFill>
                        <a:schemeClr val="accent5"/>
                      </a:solidFill>
                    </a:rPr>
                    <a:t>r0</a:t>
                  </a:r>
                  <a:r>
                    <a:rPr lang="en-US" sz="800" dirty="0"/>
                    <a:t> - 2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588224" y="2432128"/>
                  <a:ext cx="360040" cy="4902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7303065" y="2219666"/>
                <a:ext cx="1817793" cy="577746"/>
                <a:chOff x="6588224" y="2787762"/>
                <a:chExt cx="2232248" cy="770329"/>
              </a:xfrm>
              <a:solidFill>
                <a:srgbClr val="FFFF00"/>
              </a:solidFill>
            </p:grpSpPr>
            <p:sp>
              <p:nvSpPr>
                <p:cNvPr id="30" name="TextBox 29"/>
                <p:cNvSpPr txBox="1"/>
                <p:nvPr/>
              </p:nvSpPr>
              <p:spPr>
                <a:xfrm>
                  <a:off x="6948264" y="2787762"/>
                  <a:ext cx="1872208" cy="770329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 err="1"/>
                    <a:t>j_zero</a:t>
                  </a:r>
                  <a:r>
                    <a:rPr lang="en-US" sz="800" dirty="0"/>
                    <a:t> </a:t>
                  </a:r>
                  <a:r>
                    <a:rPr lang="en-US" sz="800" b="1" dirty="0">
                      <a:solidFill>
                        <a:srgbClr val="C0504D"/>
                      </a:solidFill>
                    </a:rPr>
                    <a:t>r1 </a:t>
                  </a:r>
                  <a:r>
                    <a:rPr lang="en-US" sz="800" i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5 (done)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6588224" y="2787762"/>
                  <a:ext cx="360040" cy="490211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7303065" y="2497634"/>
                <a:ext cx="1817793" cy="367657"/>
                <a:chOff x="6588224" y="3152121"/>
                <a:chExt cx="2232248" cy="490210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6948264" y="3152121"/>
                  <a:ext cx="1872208" cy="4902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b="1" dirty="0">
                      <a:solidFill>
                        <a:schemeClr val="accent5"/>
                      </a:solidFill>
                    </a:rPr>
                    <a:t>r0 </a:t>
                  </a:r>
                  <a:r>
                    <a:rPr lang="en-US" sz="800" dirty="0"/>
                    <a:t>= </a:t>
                  </a:r>
                  <a:r>
                    <a:rPr lang="en-US" sz="800" b="1" dirty="0">
                      <a:solidFill>
                        <a:schemeClr val="accent5"/>
                      </a:solidFill>
                    </a:rPr>
                    <a:t>r0</a:t>
                  </a:r>
                  <a:r>
                    <a:rPr lang="en-US" sz="800" dirty="0"/>
                    <a:t> + 1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6588224" y="3152121"/>
                  <a:ext cx="360040" cy="4902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7303065" y="2775608"/>
                <a:ext cx="1817793" cy="367658"/>
                <a:chOff x="6588224" y="3517167"/>
                <a:chExt cx="2232248" cy="490211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6948264" y="3517167"/>
                  <a:ext cx="1872208" cy="4902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jump </a:t>
                  </a:r>
                  <a:r>
                    <a:rPr lang="en-US" sz="800" i="1" dirty="0">
                      <a:solidFill>
                        <a:srgbClr val="77933C"/>
                      </a:solidFill>
                    </a:rPr>
                    <a:t>1 (loop)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6588224" y="3517167"/>
                  <a:ext cx="360040" cy="4902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7303065" y="3053576"/>
                <a:ext cx="1817793" cy="367657"/>
                <a:chOff x="6588224" y="3881853"/>
                <a:chExt cx="2232248" cy="490210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6948264" y="3881853"/>
                  <a:ext cx="1872208" cy="4902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endParaRPr lang="en-US" sz="8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588224" y="3881853"/>
                  <a:ext cx="360040" cy="4902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7303065" y="3331547"/>
                <a:ext cx="1817793" cy="367657"/>
                <a:chOff x="6588224" y="4262998"/>
                <a:chExt cx="2232248" cy="490210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6948264" y="4262998"/>
                  <a:ext cx="1872208" cy="4902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endParaRPr lang="en-US" sz="8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588224" y="4262998"/>
                  <a:ext cx="360040" cy="49021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7303065" y="1663721"/>
                <a:ext cx="1817793" cy="367657"/>
                <a:chOff x="6588224" y="2062336"/>
                <a:chExt cx="2232248" cy="490211"/>
              </a:xfrm>
            </p:grpSpPr>
            <p:sp>
              <p:nvSpPr>
                <p:cNvPr id="20" name="TextBox 19"/>
                <p:cNvSpPr txBox="1"/>
                <p:nvPr/>
              </p:nvSpPr>
              <p:spPr>
                <a:xfrm>
                  <a:off x="6948264" y="2062336"/>
                  <a:ext cx="1872208" cy="4902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load </a:t>
                  </a:r>
                  <a:r>
                    <a:rPr lang="en-US" sz="800" b="1" dirty="0">
                      <a:solidFill>
                        <a:schemeClr val="accent5"/>
                      </a:solidFill>
                    </a:rPr>
                    <a:t>r0</a:t>
                  </a:r>
                  <a:r>
                    <a:rPr lang="en-US" sz="800" dirty="0"/>
                    <a:t> </a:t>
                  </a:r>
                  <a:r>
                    <a:rPr lang="en-US" sz="800" dirty="0" err="1"/>
                    <a:t>mem</a:t>
                  </a:r>
                  <a:r>
                    <a:rPr lang="en-US" sz="800" dirty="0"/>
                    <a:t>[7]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6588224" y="2062336"/>
                  <a:ext cx="360040" cy="4902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  <p:cxnSp>
          <p:nvCxnSpPr>
            <p:cNvPr id="36" name="Straight Arrow Connector 35"/>
            <p:cNvCxnSpPr>
              <a:stCxn id="38" idx="2"/>
              <a:endCxn id="37" idx="0"/>
            </p:cNvCxnSpPr>
            <p:nvPr/>
          </p:nvCxnSpPr>
          <p:spPr>
            <a:xfrm flipH="1">
              <a:off x="4935600" y="3219821"/>
              <a:ext cx="757" cy="436641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3855480" y="3656462"/>
              <a:ext cx="2160240" cy="715487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/>
                <a:t>Compute</a:t>
              </a:r>
            </a:p>
            <a:p>
              <a:pPr algn="ctr"/>
              <a:r>
                <a:rPr lang="en-US" sz="800" dirty="0"/>
                <a:t>(Add, Sub, Multiply, etc.)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856237" y="1971010"/>
              <a:ext cx="2160240" cy="1248811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/>
                <a:t>Data Registers</a:t>
              </a:r>
              <a:br>
                <a:rPr lang="en-US" sz="1000" b="1" dirty="0"/>
              </a:br>
              <a:r>
                <a:rPr lang="en-US" sz="800" dirty="0"/>
                <a:t>(Small and fast)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856235" y="1079838"/>
              <a:ext cx="2160240" cy="709455"/>
            </a:xfrm>
            <a:prstGeom prst="rect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/>
                <a:t>Current Instruction</a:t>
              </a:r>
            </a:p>
            <a:p>
              <a:pPr algn="ctr"/>
              <a:endParaRPr lang="en-US" sz="1000" b="1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909151" y="1203598"/>
              <a:ext cx="2139861" cy="735200"/>
              <a:chOff x="1909151" y="1203598"/>
              <a:chExt cx="2139861" cy="735200"/>
            </a:xfrm>
          </p:grpSpPr>
          <p:cxnSp>
            <p:nvCxnSpPr>
              <p:cNvPr id="41" name="Elbow Connector 40"/>
              <p:cNvCxnSpPr>
                <a:stCxn id="39" idx="1"/>
                <a:endCxn id="59" idx="0"/>
              </p:cNvCxnSpPr>
              <p:nvPr/>
            </p:nvCxnSpPr>
            <p:spPr>
              <a:xfrm rot="10800000" flipV="1">
                <a:off x="1909151" y="1434566"/>
                <a:ext cx="1947084" cy="50423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2551813" y="1203598"/>
                <a:ext cx="1497199" cy="341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Current Instruction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2551461" y="1536871"/>
              <a:ext cx="1304022" cy="591743"/>
              <a:chOff x="2551461" y="1536871"/>
              <a:chExt cx="1304022" cy="591743"/>
            </a:xfrm>
          </p:grpSpPr>
          <p:cxnSp>
            <p:nvCxnSpPr>
              <p:cNvPr id="44" name="Elbow Connector 43"/>
              <p:cNvCxnSpPr>
                <a:stCxn id="59" idx="7"/>
              </p:cNvCxnSpPr>
              <p:nvPr/>
            </p:nvCxnSpPr>
            <p:spPr>
              <a:xfrm rot="5400000" flipH="1" flipV="1">
                <a:off x="2947917" y="1221049"/>
                <a:ext cx="534383" cy="1280748"/>
              </a:xfrm>
              <a:prstGeom prst="bentConnector2">
                <a:avLst/>
              </a:prstGeom>
              <a:ln w="254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551461" y="1536871"/>
                <a:ext cx="1300459" cy="341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/>
                  <a:t>Next Instruction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835696" y="3234942"/>
              <a:ext cx="2019783" cy="1057390"/>
              <a:chOff x="1835696" y="3234942"/>
              <a:chExt cx="2019783" cy="1057390"/>
            </a:xfrm>
          </p:grpSpPr>
          <p:cxnSp>
            <p:nvCxnSpPr>
              <p:cNvPr id="47" name="Elbow Connector 46"/>
              <p:cNvCxnSpPr>
                <a:stCxn id="59" idx="4"/>
                <a:endCxn id="37" idx="1"/>
              </p:cNvCxnSpPr>
              <p:nvPr/>
            </p:nvCxnSpPr>
            <p:spPr>
              <a:xfrm rot="16200000" flipH="1">
                <a:off x="2492683" y="2651409"/>
                <a:ext cx="779264" cy="1946329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835696" y="3950936"/>
                <a:ext cx="949781" cy="341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Operation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2574734" y="3045127"/>
              <a:ext cx="1416249" cy="815156"/>
              <a:chOff x="2574734" y="3045127"/>
              <a:chExt cx="1416249" cy="815156"/>
            </a:xfrm>
          </p:grpSpPr>
          <p:cxnSp>
            <p:nvCxnSpPr>
              <p:cNvPr id="50" name="Elbow Connector 49"/>
              <p:cNvCxnSpPr>
                <a:endCxn id="59" idx="5"/>
              </p:cNvCxnSpPr>
              <p:nvPr/>
            </p:nvCxnSpPr>
            <p:spPr>
              <a:xfrm rot="10800000">
                <a:off x="2574734" y="3045127"/>
                <a:ext cx="1273508" cy="750359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3281931" y="3518887"/>
                <a:ext cx="709052" cy="341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Result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4065851" y="2556279"/>
              <a:ext cx="1817793" cy="645629"/>
              <a:chOff x="4065851" y="2556279"/>
              <a:chExt cx="1817793" cy="645629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4065851" y="2834250"/>
                <a:ext cx="1817793" cy="367658"/>
                <a:chOff x="6588224" y="2432128"/>
                <a:chExt cx="2232248" cy="490211"/>
              </a:xfrm>
            </p:grpSpPr>
            <p:sp>
              <p:nvSpPr>
                <p:cNvPr id="57" name="TextBox 56"/>
                <p:cNvSpPr txBox="1"/>
                <p:nvPr/>
              </p:nvSpPr>
              <p:spPr>
                <a:xfrm>
                  <a:off x="6948264" y="2432128"/>
                  <a:ext cx="1872208" cy="4902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endParaRPr lang="en-US" sz="800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6588224" y="2432128"/>
                  <a:ext cx="360040" cy="490211"/>
                </a:xfrm>
                <a:prstGeom prst="rect">
                  <a:avLst/>
                </a:prstGeom>
                <a:solidFill>
                  <a:srgbClr val="E6B9B8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4065851" y="2556279"/>
                <a:ext cx="1817793" cy="367658"/>
                <a:chOff x="6588224" y="2062336"/>
                <a:chExt cx="2232248" cy="490211"/>
              </a:xfrm>
            </p:grpSpPr>
            <p:sp>
              <p:nvSpPr>
                <p:cNvPr id="55" name="TextBox 54"/>
                <p:cNvSpPr txBox="1"/>
                <p:nvPr/>
              </p:nvSpPr>
              <p:spPr>
                <a:xfrm>
                  <a:off x="6948264" y="2062336"/>
                  <a:ext cx="1872208" cy="49021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endParaRPr lang="en-US" sz="800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588224" y="2062336"/>
                  <a:ext cx="360040" cy="49021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  <p:sp>
          <p:nvSpPr>
            <p:cNvPr id="59" name="Oval 58"/>
            <p:cNvSpPr/>
            <p:nvPr/>
          </p:nvSpPr>
          <p:spPr>
            <a:xfrm>
              <a:off x="967875" y="1938798"/>
              <a:ext cx="1882552" cy="1296144"/>
            </a:xfrm>
            <a:prstGeom prst="ellipse">
              <a:avLst/>
            </a:prstGeom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tIns="36000" bIns="36000" rtlCol="0" anchor="ctr"/>
            <a:lstStyle/>
            <a:p>
              <a:pPr algn="ctr"/>
              <a:r>
                <a:rPr lang="en-US" sz="1000" b="1" dirty="0"/>
                <a:t>Control</a:t>
              </a:r>
              <a:endParaRPr lang="en-US" sz="800" b="1" dirty="0"/>
            </a:p>
            <a:p>
              <a:pPr algn="ctr"/>
              <a:r>
                <a:rPr lang="en-US" sz="800" dirty="0"/>
                <a:t>(If, else, loop)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2850427" y="2351639"/>
              <a:ext cx="1073409" cy="341396"/>
              <a:chOff x="2850427" y="2351639"/>
              <a:chExt cx="1073409" cy="341396"/>
            </a:xfrm>
          </p:grpSpPr>
          <p:cxnSp>
            <p:nvCxnSpPr>
              <p:cNvPr id="61" name="Straight Arrow Connector 60"/>
              <p:cNvCxnSpPr>
                <a:stCxn id="59" idx="6"/>
                <a:endCxn id="38" idx="1"/>
              </p:cNvCxnSpPr>
              <p:nvPr/>
            </p:nvCxnSpPr>
            <p:spPr>
              <a:xfrm>
                <a:off x="2850427" y="2586870"/>
                <a:ext cx="1005810" cy="85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/>
              <p:cNvSpPr txBox="1"/>
              <p:nvPr/>
            </p:nvSpPr>
            <p:spPr>
              <a:xfrm>
                <a:off x="2886518" y="2351639"/>
                <a:ext cx="1037318" cy="3413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/>
                  <a:t>Data to use</a:t>
                </a:r>
              </a:p>
            </p:txBody>
          </p:sp>
        </p:grpSp>
      </p:grpSp>
      <p:sp>
        <p:nvSpPr>
          <p:cNvPr id="64" name="Freeform 63"/>
          <p:cNvSpPr/>
          <p:nvPr/>
        </p:nvSpPr>
        <p:spPr>
          <a:xfrm>
            <a:off x="6901703" y="1171769"/>
            <a:ext cx="1028074" cy="725741"/>
          </a:xfrm>
          <a:custGeom>
            <a:avLst/>
            <a:gdLst>
              <a:gd name="connsiteX0" fmla="*/ 1028074 w 1028074"/>
              <a:gd name="connsiteY0" fmla="*/ 725741 h 725741"/>
              <a:gd name="connsiteX1" fmla="*/ 680343 w 1028074"/>
              <a:gd name="connsiteY1" fmla="*/ 725741 h 725741"/>
              <a:gd name="connsiteX2" fmla="*/ 680343 w 1028074"/>
              <a:gd name="connsiteY2" fmla="*/ 0 h 725741"/>
              <a:gd name="connsiteX3" fmla="*/ 0 w 1028074"/>
              <a:gd name="connsiteY3" fmla="*/ 15120 h 72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074" h="725741">
                <a:moveTo>
                  <a:pt x="1028074" y="725741"/>
                </a:moveTo>
                <a:lnTo>
                  <a:pt x="680343" y="725741"/>
                </a:lnTo>
                <a:lnTo>
                  <a:pt x="680343" y="0"/>
                </a:lnTo>
                <a:lnTo>
                  <a:pt x="0" y="15120"/>
                </a:lnTo>
              </a:path>
            </a:pathLst>
          </a:custGeom>
          <a:ln w="57150" cmpd="sng">
            <a:solidFill>
              <a:schemeClr val="tx2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4845555" y="1202008"/>
            <a:ext cx="1519432" cy="491388"/>
          </a:xfrm>
          <a:custGeom>
            <a:avLst/>
            <a:gdLst>
              <a:gd name="connsiteX0" fmla="*/ 1519432 w 1519432"/>
              <a:gd name="connsiteY0" fmla="*/ 0 h 491388"/>
              <a:gd name="connsiteX1" fmla="*/ 0 w 1519432"/>
              <a:gd name="connsiteY1" fmla="*/ 0 h 491388"/>
              <a:gd name="connsiteX2" fmla="*/ 15118 w 1519432"/>
              <a:gd name="connsiteY2" fmla="*/ 491388 h 491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9432" h="491388">
                <a:moveTo>
                  <a:pt x="1519432" y="0"/>
                </a:moveTo>
                <a:lnTo>
                  <a:pt x="0" y="0"/>
                </a:lnTo>
                <a:lnTo>
                  <a:pt x="15118" y="491388"/>
                </a:lnTo>
              </a:path>
            </a:pathLst>
          </a:custGeom>
          <a:ln w="57150" cmpd="sng">
            <a:solidFill>
              <a:srgbClr val="C0504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5185726" y="1882391"/>
            <a:ext cx="861768" cy="15119"/>
          </a:xfrm>
          <a:custGeom>
            <a:avLst/>
            <a:gdLst>
              <a:gd name="connsiteX0" fmla="*/ 0 w 861768"/>
              <a:gd name="connsiteY0" fmla="*/ 0 h 15119"/>
              <a:gd name="connsiteX1" fmla="*/ 861768 w 861768"/>
              <a:gd name="connsiteY1" fmla="*/ 15119 h 1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1768" h="15119">
                <a:moveTo>
                  <a:pt x="0" y="0"/>
                </a:moveTo>
                <a:lnTo>
                  <a:pt x="861768" y="15119"/>
                </a:lnTo>
              </a:path>
            </a:pathLst>
          </a:custGeom>
          <a:ln w="57150" cmpd="sng">
            <a:solidFill>
              <a:schemeClr val="accent3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4853114" y="2094065"/>
            <a:ext cx="1277533" cy="635023"/>
          </a:xfrm>
          <a:custGeom>
            <a:avLst/>
            <a:gdLst>
              <a:gd name="connsiteX0" fmla="*/ 0 w 1277533"/>
              <a:gd name="connsiteY0" fmla="*/ 0 h 635023"/>
              <a:gd name="connsiteX1" fmla="*/ 7559 w 1277533"/>
              <a:gd name="connsiteY1" fmla="*/ 627464 h 635023"/>
              <a:gd name="connsiteX2" fmla="*/ 1277533 w 1277533"/>
              <a:gd name="connsiteY2" fmla="*/ 635023 h 63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533" h="635023">
                <a:moveTo>
                  <a:pt x="0" y="0"/>
                </a:moveTo>
                <a:cubicBezTo>
                  <a:pt x="2520" y="209155"/>
                  <a:pt x="5039" y="418309"/>
                  <a:pt x="7559" y="627464"/>
                </a:cubicBezTo>
                <a:lnTo>
                  <a:pt x="1277533" y="635023"/>
                </a:lnTo>
              </a:path>
            </a:pathLst>
          </a:custGeom>
          <a:ln w="57150" cmpd="sng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6629565" y="2010907"/>
            <a:ext cx="7560" cy="536746"/>
          </a:xfrm>
          <a:custGeom>
            <a:avLst/>
            <a:gdLst>
              <a:gd name="connsiteX0" fmla="*/ 0 w 7560"/>
              <a:gd name="connsiteY0" fmla="*/ 0 h 536746"/>
              <a:gd name="connsiteX1" fmla="*/ 7560 w 7560"/>
              <a:gd name="connsiteY1" fmla="*/ 536746 h 5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60" h="536746">
                <a:moveTo>
                  <a:pt x="0" y="0"/>
                </a:moveTo>
                <a:lnTo>
                  <a:pt x="7560" y="536746"/>
                </a:lnTo>
              </a:path>
            </a:pathLst>
          </a:custGeom>
          <a:ln w="57150" cmpd="sng">
            <a:solidFill>
              <a:schemeClr val="accent6">
                <a:lumMod val="75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5253760" y="1300286"/>
            <a:ext cx="990278" cy="1285166"/>
          </a:xfrm>
          <a:custGeom>
            <a:avLst/>
            <a:gdLst>
              <a:gd name="connsiteX0" fmla="*/ 899565 w 990278"/>
              <a:gd name="connsiteY0" fmla="*/ 1285166 h 1285166"/>
              <a:gd name="connsiteX1" fmla="*/ 7560 w 990278"/>
              <a:gd name="connsiteY1" fmla="*/ 1285166 h 1285166"/>
              <a:gd name="connsiteX2" fmla="*/ 0 w 990278"/>
              <a:gd name="connsiteY2" fmla="*/ 7560 h 1285166"/>
              <a:gd name="connsiteX3" fmla="*/ 990278 w 990278"/>
              <a:gd name="connsiteY3" fmla="*/ 0 h 1285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278" h="1285166">
                <a:moveTo>
                  <a:pt x="899565" y="1285166"/>
                </a:moveTo>
                <a:lnTo>
                  <a:pt x="7560" y="1285166"/>
                </a:lnTo>
                <a:lnTo>
                  <a:pt x="0" y="7560"/>
                </a:lnTo>
                <a:lnTo>
                  <a:pt x="990278" y="0"/>
                </a:lnTo>
              </a:path>
            </a:pathLst>
          </a:custGeom>
          <a:ln w="57150" cmpd="sng">
            <a:solidFill>
              <a:schemeClr val="accent5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2302438" y="3651870"/>
            <a:ext cx="651803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course is about understanding the </a:t>
            </a:r>
            <a:r>
              <a:rPr lang="en-US" sz="2400" b="1" dirty="0">
                <a:solidFill>
                  <a:schemeClr val="accent2"/>
                </a:solidFill>
              </a:rPr>
              <a:t>details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2"/>
                </a:solidFill>
              </a:rPr>
              <a:t>corner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2"/>
                </a:solidFill>
              </a:rPr>
              <a:t>cases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2"/>
                </a:solidFill>
              </a:rPr>
              <a:t>performance</a:t>
            </a:r>
            <a:r>
              <a:rPr lang="en-US" sz="2400" dirty="0"/>
              <a:t>, and how this all comes together in a MIPS processor.</a:t>
            </a:r>
          </a:p>
        </p:txBody>
      </p:sp>
    </p:spTree>
    <p:extLst>
      <p:ext uri="{BB962C8B-B14F-4D97-AF65-F5344CB8AC3E}">
        <p14:creationId xmlns:p14="http://schemas.microsoft.com/office/powerpoint/2010/main" val="257695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arithmetic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85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(binary) math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saw some examples:</a:t>
            </a:r>
          </a:p>
          <a:p>
            <a:pPr lvl="1"/>
            <a:r>
              <a:rPr lang="en-US" dirty="0"/>
              <a:t>Subtract 2</a:t>
            </a:r>
          </a:p>
          <a:p>
            <a:pPr lvl="1"/>
            <a:r>
              <a:rPr lang="en-US" dirty="0"/>
              <a:t>is Zero</a:t>
            </a:r>
          </a:p>
          <a:p>
            <a:pPr lvl="1"/>
            <a:r>
              <a:rPr lang="en-US" dirty="0"/>
              <a:t>Add 1</a:t>
            </a:r>
          </a:p>
          <a:p>
            <a:r>
              <a:rPr lang="en-US" dirty="0"/>
              <a:t>How do we implement these when all we have are circuits with on/off?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(I’m assuming everyone has seen binary numbers before, so this will be a quick review.)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355976" y="1233354"/>
            <a:ext cx="1817793" cy="863717"/>
            <a:chOff x="7155959" y="1789294"/>
            <a:chExt cx="1817793" cy="863717"/>
          </a:xfrm>
          <a:solidFill>
            <a:schemeClr val="bg1"/>
          </a:solidFill>
        </p:grpSpPr>
        <p:sp>
          <p:nvSpPr>
            <p:cNvPr id="6" name="TextBox 5"/>
            <p:cNvSpPr txBox="1"/>
            <p:nvPr/>
          </p:nvSpPr>
          <p:spPr>
            <a:xfrm>
              <a:off x="7449151" y="1789294"/>
              <a:ext cx="1524601" cy="307777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504D"/>
                  </a:solidFill>
                </a:rPr>
                <a:t>r1 </a:t>
              </a:r>
              <a:r>
                <a:rPr lang="en-US" sz="1400" dirty="0"/>
                <a:t>= </a:t>
              </a:r>
              <a:r>
                <a:rPr lang="en-US" sz="1400" b="1" dirty="0">
                  <a:solidFill>
                    <a:schemeClr val="accent5"/>
                  </a:solidFill>
                </a:rPr>
                <a:t>r0</a:t>
              </a:r>
              <a:r>
                <a:rPr lang="en-US" sz="1400" dirty="0"/>
                <a:t> - 2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55959" y="1789294"/>
              <a:ext cx="293192" cy="307777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49151" y="2067264"/>
              <a:ext cx="1524601" cy="307777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 err="1"/>
                <a:t>j_zero</a:t>
              </a:r>
              <a:r>
                <a:rPr lang="en-US" sz="1400" dirty="0"/>
                <a:t> </a:t>
              </a:r>
              <a:r>
                <a:rPr lang="en-US" sz="1400" b="1" dirty="0">
                  <a:solidFill>
                    <a:srgbClr val="C0504D"/>
                  </a:solidFill>
                </a:rPr>
                <a:t>r1 </a:t>
              </a:r>
              <a:r>
                <a:rPr lang="en-US" sz="1400" i="1" dirty="0">
                  <a:solidFill>
                    <a:schemeClr val="accent6">
                      <a:lumMod val="75000"/>
                    </a:schemeClr>
                  </a:solidFill>
                </a:rPr>
                <a:t>5 (done)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55959" y="2067264"/>
              <a:ext cx="293192" cy="307777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449151" y="2345234"/>
              <a:ext cx="1524601" cy="307777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5"/>
                  </a:solidFill>
                </a:rPr>
                <a:t>r0 </a:t>
              </a:r>
              <a:r>
                <a:rPr lang="en-US" sz="1400" dirty="0"/>
                <a:t>= </a:t>
              </a:r>
              <a:r>
                <a:rPr lang="en-US" sz="1400" b="1" dirty="0">
                  <a:solidFill>
                    <a:schemeClr val="accent5"/>
                  </a:solidFill>
                </a:rPr>
                <a:t>r0</a:t>
              </a:r>
              <a:r>
                <a:rPr lang="en-US" sz="1400" dirty="0"/>
                <a:t> + 1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55959" y="2345234"/>
              <a:ext cx="293192" cy="307777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77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(base-2)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positive:</a:t>
            </a:r>
          </a:p>
          <a:p>
            <a:pPr marL="457200" lvl="1" indent="0">
              <a:buNone/>
            </a:pPr>
            <a:r>
              <a:rPr lang="en-US" dirty="0"/>
              <a:t>0</a:t>
            </a:r>
            <a:r>
              <a:rPr lang="en-US" baseline="-25000" dirty="0"/>
              <a:t>2</a:t>
            </a:r>
            <a:r>
              <a:rPr lang="en-US" dirty="0"/>
              <a:t>			=	0</a:t>
            </a:r>
            <a:r>
              <a:rPr lang="en-US" baseline="-25000" dirty="0"/>
              <a:t>10</a:t>
            </a:r>
          </a:p>
          <a:p>
            <a:pPr marL="457200" lvl="1" indent="0">
              <a:buNone/>
            </a:pPr>
            <a:r>
              <a:rPr lang="en-US" dirty="0"/>
              <a:t>1</a:t>
            </a:r>
            <a:r>
              <a:rPr lang="en-US" baseline="-25000" dirty="0"/>
              <a:t>2</a:t>
            </a:r>
            <a:r>
              <a:rPr lang="en-US" dirty="0"/>
              <a:t>			=	1</a:t>
            </a:r>
            <a:r>
              <a:rPr lang="en-US" baseline="-25000" dirty="0"/>
              <a:t>10</a:t>
            </a:r>
          </a:p>
          <a:p>
            <a:pPr marL="457200" lvl="1" indent="0">
              <a:buNone/>
            </a:pPr>
            <a:r>
              <a:rPr lang="en-US" dirty="0"/>
              <a:t>10</a:t>
            </a:r>
            <a:r>
              <a:rPr lang="en-US" baseline="-25000" dirty="0"/>
              <a:t>2</a:t>
            </a:r>
            <a:r>
              <a:rPr lang="en-US" dirty="0"/>
              <a:t>			=	2</a:t>
            </a:r>
            <a:r>
              <a:rPr lang="en-US" baseline="-25000" dirty="0"/>
              <a:t>10</a:t>
            </a:r>
          </a:p>
          <a:p>
            <a:pPr marL="457200" lvl="1" indent="0">
              <a:buNone/>
            </a:pPr>
            <a:r>
              <a:rPr lang="en-US" dirty="0"/>
              <a:t>11</a:t>
            </a:r>
            <a:r>
              <a:rPr lang="en-US" baseline="-25000" dirty="0"/>
              <a:t>2</a:t>
            </a:r>
            <a:r>
              <a:rPr lang="en-US" dirty="0"/>
              <a:t>			=	3</a:t>
            </a:r>
            <a:r>
              <a:rPr lang="en-US" baseline="-25000" dirty="0"/>
              <a:t>10</a:t>
            </a:r>
          </a:p>
          <a:p>
            <a:pPr marL="457200" lvl="1" indent="0">
              <a:buNone/>
            </a:pPr>
            <a:r>
              <a:rPr lang="en-US" dirty="0"/>
              <a:t>100</a:t>
            </a:r>
            <a:r>
              <a:rPr lang="en-US" baseline="-25000" dirty="0"/>
              <a:t>2</a:t>
            </a:r>
            <a:r>
              <a:rPr lang="en-US" dirty="0"/>
              <a:t>		= 	4</a:t>
            </a:r>
            <a:r>
              <a:rPr lang="en-US" baseline="-25000" dirty="0"/>
              <a:t>10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8000"/>
                </a:solidFill>
              </a:rPr>
              <a:t>d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>
                <a:solidFill>
                  <a:schemeClr val="accent4"/>
                </a:solidFill>
              </a:rPr>
              <a:t>b</a:t>
            </a:r>
            <a:r>
              <a:rPr lang="en-US" dirty="0">
                <a:solidFill>
                  <a:srgbClr val="E46C0A"/>
                </a:solidFill>
              </a:rPr>
              <a:t>a</a:t>
            </a:r>
            <a:r>
              <a:rPr lang="en-US" baseline="-25000" dirty="0"/>
              <a:t>2</a:t>
            </a:r>
            <a:r>
              <a:rPr lang="en-US" dirty="0"/>
              <a:t>		= 	</a:t>
            </a:r>
            <a:r>
              <a:rPr lang="en-US" dirty="0">
                <a:solidFill>
                  <a:srgbClr val="008000"/>
                </a:solidFill>
              </a:rPr>
              <a:t>d</a:t>
            </a:r>
            <a:r>
              <a:rPr lang="en-US" dirty="0"/>
              <a:t>*2</a:t>
            </a:r>
            <a:r>
              <a:rPr lang="en-US" baseline="30000" dirty="0"/>
              <a:t>3</a:t>
            </a:r>
            <a:r>
              <a:rPr lang="en-US" dirty="0"/>
              <a:t> +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*2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>
                <a:solidFill>
                  <a:schemeClr val="accent4"/>
                </a:solidFill>
              </a:rPr>
              <a:t>b</a:t>
            </a:r>
            <a:r>
              <a:rPr lang="en-US" dirty="0"/>
              <a:t>*2</a:t>
            </a:r>
            <a:r>
              <a:rPr lang="en-US" baseline="30000" dirty="0"/>
              <a:t>1</a:t>
            </a:r>
            <a:r>
              <a:rPr lang="en-US" dirty="0"/>
              <a:t> +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dirty="0"/>
              <a:t>*2</a:t>
            </a:r>
            <a:r>
              <a:rPr lang="en-US" baseline="30000" dirty="0"/>
              <a:t>0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			=	</a:t>
            </a:r>
            <a:r>
              <a:rPr lang="en-US" dirty="0">
                <a:solidFill>
                  <a:srgbClr val="008000"/>
                </a:solidFill>
              </a:rPr>
              <a:t>d</a:t>
            </a:r>
            <a:r>
              <a:rPr lang="en-US" dirty="0"/>
              <a:t>*8 + 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*4 + </a:t>
            </a:r>
            <a:r>
              <a:rPr lang="en-US" dirty="0">
                <a:solidFill>
                  <a:schemeClr val="accent4"/>
                </a:solidFill>
              </a:rPr>
              <a:t>b</a:t>
            </a:r>
            <a:r>
              <a:rPr lang="en-US" dirty="0"/>
              <a:t>*2 +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dirty="0"/>
              <a:t>*1</a:t>
            </a:r>
            <a:endParaRPr lang="en-US" baseline="30000" dirty="0"/>
          </a:p>
          <a:p>
            <a:endParaRPr lang="en-US" dirty="0"/>
          </a:p>
          <a:p>
            <a:r>
              <a:rPr lang="en-US" dirty="0"/>
              <a:t>There are lots of ways to do signed numbers. We will talk about them later.</a:t>
            </a:r>
          </a:p>
        </p:txBody>
      </p:sp>
    </p:spTree>
    <p:extLst>
      <p:ext uri="{BB962C8B-B14F-4D97-AF65-F5344CB8AC3E}">
        <p14:creationId xmlns:p14="http://schemas.microsoft.com/office/powerpoint/2010/main" val="332980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programs on a computer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05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of binary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base-10 you carry if the result is too large: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1919519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1960" y="2414863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11960" y="2999639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211960" y="2999639"/>
            <a:ext cx="504056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23928" y="2423575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177550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4048" y="1919519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4048" y="2414863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4048" y="2999639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004048" y="2999639"/>
            <a:ext cx="504056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16016" y="2423575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8024" y="1775503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55576" y="2135543"/>
            <a:ext cx="262844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01</a:t>
            </a:r>
            <a:r>
              <a:rPr lang="en-US" sz="3200" baseline="-25000" dirty="0"/>
              <a:t>2</a:t>
            </a:r>
            <a:r>
              <a:rPr lang="en-US" sz="3200" dirty="0"/>
              <a:t> + 01</a:t>
            </a:r>
            <a:r>
              <a:rPr lang="en-US" sz="3200" baseline="-25000" dirty="0"/>
              <a:t>2</a:t>
            </a:r>
            <a:r>
              <a:rPr lang="en-US" sz="3200" dirty="0"/>
              <a:t> = 10</a:t>
            </a:r>
            <a:r>
              <a:rPr lang="en-US" sz="3200" baseline="-25000" dirty="0"/>
              <a:t>2</a:t>
            </a:r>
          </a:p>
          <a:p>
            <a:r>
              <a:rPr lang="en-US" sz="3200" dirty="0"/>
              <a:t>1</a:t>
            </a:r>
            <a:r>
              <a:rPr lang="en-US" sz="3200" baseline="-25000" dirty="0"/>
              <a:t>10</a:t>
            </a:r>
            <a:r>
              <a:rPr lang="en-US" sz="3200" dirty="0"/>
              <a:t> + 1</a:t>
            </a:r>
            <a:r>
              <a:rPr lang="en-US" sz="3200" baseline="-25000" dirty="0"/>
              <a:t>10</a:t>
            </a:r>
            <a:r>
              <a:rPr lang="en-US" sz="3200" dirty="0"/>
              <a:t> = 2</a:t>
            </a:r>
            <a:r>
              <a:rPr lang="en-US" sz="3200" baseline="-25000" dirty="0"/>
              <a:t>10</a:t>
            </a:r>
          </a:p>
        </p:txBody>
      </p:sp>
      <p:sp>
        <p:nvSpPr>
          <p:cNvPr id="17" name="Freeform 16"/>
          <p:cNvSpPr/>
          <p:nvPr/>
        </p:nvSpPr>
        <p:spPr>
          <a:xfrm>
            <a:off x="4427984" y="1631484"/>
            <a:ext cx="583932" cy="508251"/>
          </a:xfrm>
          <a:custGeom>
            <a:avLst/>
            <a:gdLst>
              <a:gd name="connsiteX0" fmla="*/ 668830 w 668830"/>
              <a:gd name="connsiteY0" fmla="*/ 0 h 554772"/>
              <a:gd name="connsiteX1" fmla="*/ 70300 w 668830"/>
              <a:gd name="connsiteY1" fmla="*/ 145993 h 554772"/>
              <a:gd name="connsiteX2" fmla="*/ 11907 w 668830"/>
              <a:gd name="connsiteY2" fmla="*/ 554772 h 554772"/>
              <a:gd name="connsiteX0" fmla="*/ 656923 w 656923"/>
              <a:gd name="connsiteY0" fmla="*/ 263148 h 817920"/>
              <a:gd name="connsiteX1" fmla="*/ 160581 w 656923"/>
              <a:gd name="connsiteY1" fmla="*/ 14961 h 817920"/>
              <a:gd name="connsiteX2" fmla="*/ 0 w 656923"/>
              <a:gd name="connsiteY2" fmla="*/ 817920 h 817920"/>
              <a:gd name="connsiteX0" fmla="*/ 584203 w 584203"/>
              <a:gd name="connsiteY0" fmla="*/ 251537 h 485126"/>
              <a:gd name="connsiteX1" fmla="*/ 87861 w 584203"/>
              <a:gd name="connsiteY1" fmla="*/ 3350 h 485126"/>
              <a:gd name="connsiteX2" fmla="*/ 271 w 584203"/>
              <a:gd name="connsiteY2" fmla="*/ 485126 h 485126"/>
              <a:gd name="connsiteX0" fmla="*/ 583932 w 583932"/>
              <a:gd name="connsiteY0" fmla="*/ 294923 h 528512"/>
              <a:gd name="connsiteX1" fmla="*/ 408753 w 583932"/>
              <a:gd name="connsiteY1" fmla="*/ 46736 h 528512"/>
              <a:gd name="connsiteX2" fmla="*/ 87590 w 583932"/>
              <a:gd name="connsiteY2" fmla="*/ 46736 h 528512"/>
              <a:gd name="connsiteX3" fmla="*/ 0 w 583932"/>
              <a:gd name="connsiteY3" fmla="*/ 528512 h 528512"/>
              <a:gd name="connsiteX0" fmla="*/ 583932 w 583932"/>
              <a:gd name="connsiteY0" fmla="*/ 294923 h 528512"/>
              <a:gd name="connsiteX1" fmla="*/ 408753 w 583932"/>
              <a:gd name="connsiteY1" fmla="*/ 46736 h 528512"/>
              <a:gd name="connsiteX2" fmla="*/ 87590 w 583932"/>
              <a:gd name="connsiteY2" fmla="*/ 46736 h 528512"/>
              <a:gd name="connsiteX3" fmla="*/ 0 w 583932"/>
              <a:gd name="connsiteY3" fmla="*/ 528512 h 528512"/>
              <a:gd name="connsiteX0" fmla="*/ 583932 w 583932"/>
              <a:gd name="connsiteY0" fmla="*/ 252511 h 486100"/>
              <a:gd name="connsiteX1" fmla="*/ 87590 w 583932"/>
              <a:gd name="connsiteY1" fmla="*/ 4324 h 486100"/>
              <a:gd name="connsiteX2" fmla="*/ 0 w 583932"/>
              <a:gd name="connsiteY2" fmla="*/ 486100 h 486100"/>
              <a:gd name="connsiteX0" fmla="*/ 583932 w 583932"/>
              <a:gd name="connsiteY0" fmla="*/ 278575 h 512164"/>
              <a:gd name="connsiteX1" fmla="*/ 262215 w 583932"/>
              <a:gd name="connsiteY1" fmla="*/ 3930 h 512164"/>
              <a:gd name="connsiteX2" fmla="*/ 0 w 583932"/>
              <a:gd name="connsiteY2" fmla="*/ 512164 h 512164"/>
              <a:gd name="connsiteX0" fmla="*/ 594024 w 594024"/>
              <a:gd name="connsiteY0" fmla="*/ 332622 h 566211"/>
              <a:gd name="connsiteX1" fmla="*/ 272307 w 594024"/>
              <a:gd name="connsiteY1" fmla="*/ 57977 h 566211"/>
              <a:gd name="connsiteX2" fmla="*/ 10092 w 594024"/>
              <a:gd name="connsiteY2" fmla="*/ 566211 h 566211"/>
              <a:gd name="connsiteX0" fmla="*/ 594024 w 594024"/>
              <a:gd name="connsiteY0" fmla="*/ 332622 h 566211"/>
              <a:gd name="connsiteX1" fmla="*/ 272307 w 594024"/>
              <a:gd name="connsiteY1" fmla="*/ 57977 h 566211"/>
              <a:gd name="connsiteX2" fmla="*/ 10092 w 594024"/>
              <a:gd name="connsiteY2" fmla="*/ 566211 h 566211"/>
              <a:gd name="connsiteX0" fmla="*/ 583932 w 583932"/>
              <a:gd name="connsiteY0" fmla="*/ 274662 h 508251"/>
              <a:gd name="connsiteX1" fmla="*/ 262215 w 583932"/>
              <a:gd name="connsiteY1" fmla="*/ 17 h 508251"/>
              <a:gd name="connsiteX2" fmla="*/ 0 w 583932"/>
              <a:gd name="connsiteY2" fmla="*/ 508251 h 50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932" h="508251">
                <a:moveTo>
                  <a:pt x="583932" y="274662"/>
                </a:moveTo>
                <a:cubicBezTo>
                  <a:pt x="491112" y="111832"/>
                  <a:pt x="438912" y="3419"/>
                  <a:pt x="262215" y="17"/>
                </a:cubicBezTo>
                <a:cubicBezTo>
                  <a:pt x="85518" y="-3385"/>
                  <a:pt x="0" y="508251"/>
                  <a:pt x="0" y="508251"/>
                </a:cubicBezTo>
              </a:path>
            </a:pathLst>
          </a:custGeom>
          <a:ln w="762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102592" y="2067694"/>
            <a:ext cx="405512" cy="1516721"/>
          </a:xfrm>
          <a:prstGeom prst="rect">
            <a:avLst/>
          </a:prstGeom>
          <a:solidFill>
            <a:schemeClr val="accent6">
              <a:alpha val="4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97236" y="2067694"/>
            <a:ext cx="405512" cy="1516721"/>
          </a:xfrm>
          <a:prstGeom prst="rect">
            <a:avLst/>
          </a:prstGeom>
          <a:solidFill>
            <a:schemeClr val="accent6">
              <a:alpha val="4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5" grpId="0"/>
      <p:bldP spid="17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of binary numbers (2)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0072" y="1791563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20072" y="2286907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2871683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220072" y="2871683"/>
            <a:ext cx="504056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932040" y="2295619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4048" y="164754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2160" y="1791563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286907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12160" y="2871683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012160" y="2871683"/>
            <a:ext cx="504056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24128" y="2295619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96136" y="164754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04248" y="1791563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04248" y="2286907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04248" y="2871683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804248" y="2871683"/>
            <a:ext cx="504056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16216" y="2295619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88224" y="164754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96336" y="1791563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96336" y="2286907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96336" y="2871683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7596336" y="2871683"/>
            <a:ext cx="504056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08304" y="2295619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80312" y="164754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520" y="2109212"/>
            <a:ext cx="38763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0011</a:t>
            </a:r>
            <a:r>
              <a:rPr lang="en-US" sz="3200" baseline="-25000" dirty="0"/>
              <a:t>2</a:t>
            </a:r>
            <a:r>
              <a:rPr lang="en-US" sz="3200" dirty="0"/>
              <a:t> + 0110</a:t>
            </a:r>
            <a:r>
              <a:rPr lang="en-US" sz="3200" baseline="-25000" dirty="0"/>
              <a:t>2</a:t>
            </a:r>
            <a:r>
              <a:rPr lang="en-US" sz="3200" dirty="0"/>
              <a:t> = 1001</a:t>
            </a:r>
            <a:r>
              <a:rPr lang="en-US" sz="3200" baseline="-25000" dirty="0"/>
              <a:t>2</a:t>
            </a:r>
          </a:p>
          <a:p>
            <a:r>
              <a:rPr lang="en-US" sz="3200" dirty="0"/>
              <a:t>3</a:t>
            </a:r>
            <a:r>
              <a:rPr lang="en-US" sz="3200" baseline="-25000" dirty="0"/>
              <a:t>10</a:t>
            </a:r>
            <a:r>
              <a:rPr lang="en-US" sz="3200" dirty="0"/>
              <a:t> + 6</a:t>
            </a:r>
            <a:r>
              <a:rPr lang="en-US" sz="3200" baseline="-25000" dirty="0"/>
              <a:t>10</a:t>
            </a:r>
            <a:r>
              <a:rPr lang="en-US" sz="3200" dirty="0"/>
              <a:t> = 9</a:t>
            </a:r>
            <a:r>
              <a:rPr lang="en-US" sz="3200" baseline="-25000" dirty="0"/>
              <a:t>10</a:t>
            </a:r>
          </a:p>
        </p:txBody>
      </p:sp>
      <p:sp>
        <p:nvSpPr>
          <p:cNvPr id="29" name="Freeform 28"/>
          <p:cNvSpPr/>
          <p:nvPr/>
        </p:nvSpPr>
        <p:spPr>
          <a:xfrm>
            <a:off x="6251016" y="1426455"/>
            <a:ext cx="583932" cy="508251"/>
          </a:xfrm>
          <a:custGeom>
            <a:avLst/>
            <a:gdLst>
              <a:gd name="connsiteX0" fmla="*/ 668830 w 668830"/>
              <a:gd name="connsiteY0" fmla="*/ 0 h 554772"/>
              <a:gd name="connsiteX1" fmla="*/ 70300 w 668830"/>
              <a:gd name="connsiteY1" fmla="*/ 145993 h 554772"/>
              <a:gd name="connsiteX2" fmla="*/ 11907 w 668830"/>
              <a:gd name="connsiteY2" fmla="*/ 554772 h 554772"/>
              <a:gd name="connsiteX0" fmla="*/ 656923 w 656923"/>
              <a:gd name="connsiteY0" fmla="*/ 263148 h 817920"/>
              <a:gd name="connsiteX1" fmla="*/ 160581 w 656923"/>
              <a:gd name="connsiteY1" fmla="*/ 14961 h 817920"/>
              <a:gd name="connsiteX2" fmla="*/ 0 w 656923"/>
              <a:gd name="connsiteY2" fmla="*/ 817920 h 817920"/>
              <a:gd name="connsiteX0" fmla="*/ 584203 w 584203"/>
              <a:gd name="connsiteY0" fmla="*/ 251537 h 485126"/>
              <a:gd name="connsiteX1" fmla="*/ 87861 w 584203"/>
              <a:gd name="connsiteY1" fmla="*/ 3350 h 485126"/>
              <a:gd name="connsiteX2" fmla="*/ 271 w 584203"/>
              <a:gd name="connsiteY2" fmla="*/ 485126 h 485126"/>
              <a:gd name="connsiteX0" fmla="*/ 583932 w 583932"/>
              <a:gd name="connsiteY0" fmla="*/ 294923 h 528512"/>
              <a:gd name="connsiteX1" fmla="*/ 408753 w 583932"/>
              <a:gd name="connsiteY1" fmla="*/ 46736 h 528512"/>
              <a:gd name="connsiteX2" fmla="*/ 87590 w 583932"/>
              <a:gd name="connsiteY2" fmla="*/ 46736 h 528512"/>
              <a:gd name="connsiteX3" fmla="*/ 0 w 583932"/>
              <a:gd name="connsiteY3" fmla="*/ 528512 h 528512"/>
              <a:gd name="connsiteX0" fmla="*/ 583932 w 583932"/>
              <a:gd name="connsiteY0" fmla="*/ 294923 h 528512"/>
              <a:gd name="connsiteX1" fmla="*/ 408753 w 583932"/>
              <a:gd name="connsiteY1" fmla="*/ 46736 h 528512"/>
              <a:gd name="connsiteX2" fmla="*/ 87590 w 583932"/>
              <a:gd name="connsiteY2" fmla="*/ 46736 h 528512"/>
              <a:gd name="connsiteX3" fmla="*/ 0 w 583932"/>
              <a:gd name="connsiteY3" fmla="*/ 528512 h 528512"/>
              <a:gd name="connsiteX0" fmla="*/ 583932 w 583932"/>
              <a:gd name="connsiteY0" fmla="*/ 252511 h 486100"/>
              <a:gd name="connsiteX1" fmla="*/ 87590 w 583932"/>
              <a:gd name="connsiteY1" fmla="*/ 4324 h 486100"/>
              <a:gd name="connsiteX2" fmla="*/ 0 w 583932"/>
              <a:gd name="connsiteY2" fmla="*/ 486100 h 486100"/>
              <a:gd name="connsiteX0" fmla="*/ 583932 w 583932"/>
              <a:gd name="connsiteY0" fmla="*/ 278575 h 512164"/>
              <a:gd name="connsiteX1" fmla="*/ 262215 w 583932"/>
              <a:gd name="connsiteY1" fmla="*/ 3930 h 512164"/>
              <a:gd name="connsiteX2" fmla="*/ 0 w 583932"/>
              <a:gd name="connsiteY2" fmla="*/ 512164 h 512164"/>
              <a:gd name="connsiteX0" fmla="*/ 594024 w 594024"/>
              <a:gd name="connsiteY0" fmla="*/ 332622 h 566211"/>
              <a:gd name="connsiteX1" fmla="*/ 272307 w 594024"/>
              <a:gd name="connsiteY1" fmla="*/ 57977 h 566211"/>
              <a:gd name="connsiteX2" fmla="*/ 10092 w 594024"/>
              <a:gd name="connsiteY2" fmla="*/ 566211 h 566211"/>
              <a:gd name="connsiteX0" fmla="*/ 594024 w 594024"/>
              <a:gd name="connsiteY0" fmla="*/ 332622 h 566211"/>
              <a:gd name="connsiteX1" fmla="*/ 272307 w 594024"/>
              <a:gd name="connsiteY1" fmla="*/ 57977 h 566211"/>
              <a:gd name="connsiteX2" fmla="*/ 10092 w 594024"/>
              <a:gd name="connsiteY2" fmla="*/ 566211 h 566211"/>
              <a:gd name="connsiteX0" fmla="*/ 583932 w 583932"/>
              <a:gd name="connsiteY0" fmla="*/ 274662 h 508251"/>
              <a:gd name="connsiteX1" fmla="*/ 262215 w 583932"/>
              <a:gd name="connsiteY1" fmla="*/ 17 h 508251"/>
              <a:gd name="connsiteX2" fmla="*/ 0 w 583932"/>
              <a:gd name="connsiteY2" fmla="*/ 508251 h 50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932" h="508251">
                <a:moveTo>
                  <a:pt x="583932" y="274662"/>
                </a:moveTo>
                <a:cubicBezTo>
                  <a:pt x="491112" y="111832"/>
                  <a:pt x="438912" y="3419"/>
                  <a:pt x="262215" y="17"/>
                </a:cubicBezTo>
                <a:cubicBezTo>
                  <a:pt x="85518" y="-3385"/>
                  <a:pt x="0" y="508251"/>
                  <a:pt x="0" y="508251"/>
                </a:cubicBezTo>
              </a:path>
            </a:pathLst>
          </a:custGeom>
          <a:ln w="762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428228" y="1447208"/>
            <a:ext cx="583932" cy="508251"/>
          </a:xfrm>
          <a:custGeom>
            <a:avLst/>
            <a:gdLst>
              <a:gd name="connsiteX0" fmla="*/ 668830 w 668830"/>
              <a:gd name="connsiteY0" fmla="*/ 0 h 554772"/>
              <a:gd name="connsiteX1" fmla="*/ 70300 w 668830"/>
              <a:gd name="connsiteY1" fmla="*/ 145993 h 554772"/>
              <a:gd name="connsiteX2" fmla="*/ 11907 w 668830"/>
              <a:gd name="connsiteY2" fmla="*/ 554772 h 554772"/>
              <a:gd name="connsiteX0" fmla="*/ 656923 w 656923"/>
              <a:gd name="connsiteY0" fmla="*/ 263148 h 817920"/>
              <a:gd name="connsiteX1" fmla="*/ 160581 w 656923"/>
              <a:gd name="connsiteY1" fmla="*/ 14961 h 817920"/>
              <a:gd name="connsiteX2" fmla="*/ 0 w 656923"/>
              <a:gd name="connsiteY2" fmla="*/ 817920 h 817920"/>
              <a:gd name="connsiteX0" fmla="*/ 584203 w 584203"/>
              <a:gd name="connsiteY0" fmla="*/ 251537 h 485126"/>
              <a:gd name="connsiteX1" fmla="*/ 87861 w 584203"/>
              <a:gd name="connsiteY1" fmla="*/ 3350 h 485126"/>
              <a:gd name="connsiteX2" fmla="*/ 271 w 584203"/>
              <a:gd name="connsiteY2" fmla="*/ 485126 h 485126"/>
              <a:gd name="connsiteX0" fmla="*/ 583932 w 583932"/>
              <a:gd name="connsiteY0" fmla="*/ 294923 h 528512"/>
              <a:gd name="connsiteX1" fmla="*/ 408753 w 583932"/>
              <a:gd name="connsiteY1" fmla="*/ 46736 h 528512"/>
              <a:gd name="connsiteX2" fmla="*/ 87590 w 583932"/>
              <a:gd name="connsiteY2" fmla="*/ 46736 h 528512"/>
              <a:gd name="connsiteX3" fmla="*/ 0 w 583932"/>
              <a:gd name="connsiteY3" fmla="*/ 528512 h 528512"/>
              <a:gd name="connsiteX0" fmla="*/ 583932 w 583932"/>
              <a:gd name="connsiteY0" fmla="*/ 294923 h 528512"/>
              <a:gd name="connsiteX1" fmla="*/ 408753 w 583932"/>
              <a:gd name="connsiteY1" fmla="*/ 46736 h 528512"/>
              <a:gd name="connsiteX2" fmla="*/ 87590 w 583932"/>
              <a:gd name="connsiteY2" fmla="*/ 46736 h 528512"/>
              <a:gd name="connsiteX3" fmla="*/ 0 w 583932"/>
              <a:gd name="connsiteY3" fmla="*/ 528512 h 528512"/>
              <a:gd name="connsiteX0" fmla="*/ 583932 w 583932"/>
              <a:gd name="connsiteY0" fmla="*/ 252511 h 486100"/>
              <a:gd name="connsiteX1" fmla="*/ 87590 w 583932"/>
              <a:gd name="connsiteY1" fmla="*/ 4324 h 486100"/>
              <a:gd name="connsiteX2" fmla="*/ 0 w 583932"/>
              <a:gd name="connsiteY2" fmla="*/ 486100 h 486100"/>
              <a:gd name="connsiteX0" fmla="*/ 583932 w 583932"/>
              <a:gd name="connsiteY0" fmla="*/ 278575 h 512164"/>
              <a:gd name="connsiteX1" fmla="*/ 262215 w 583932"/>
              <a:gd name="connsiteY1" fmla="*/ 3930 h 512164"/>
              <a:gd name="connsiteX2" fmla="*/ 0 w 583932"/>
              <a:gd name="connsiteY2" fmla="*/ 512164 h 512164"/>
              <a:gd name="connsiteX0" fmla="*/ 594024 w 594024"/>
              <a:gd name="connsiteY0" fmla="*/ 332622 h 566211"/>
              <a:gd name="connsiteX1" fmla="*/ 272307 w 594024"/>
              <a:gd name="connsiteY1" fmla="*/ 57977 h 566211"/>
              <a:gd name="connsiteX2" fmla="*/ 10092 w 594024"/>
              <a:gd name="connsiteY2" fmla="*/ 566211 h 566211"/>
              <a:gd name="connsiteX0" fmla="*/ 594024 w 594024"/>
              <a:gd name="connsiteY0" fmla="*/ 332622 h 566211"/>
              <a:gd name="connsiteX1" fmla="*/ 272307 w 594024"/>
              <a:gd name="connsiteY1" fmla="*/ 57977 h 566211"/>
              <a:gd name="connsiteX2" fmla="*/ 10092 w 594024"/>
              <a:gd name="connsiteY2" fmla="*/ 566211 h 566211"/>
              <a:gd name="connsiteX0" fmla="*/ 583932 w 583932"/>
              <a:gd name="connsiteY0" fmla="*/ 274662 h 508251"/>
              <a:gd name="connsiteX1" fmla="*/ 262215 w 583932"/>
              <a:gd name="connsiteY1" fmla="*/ 17 h 508251"/>
              <a:gd name="connsiteX2" fmla="*/ 0 w 583932"/>
              <a:gd name="connsiteY2" fmla="*/ 508251 h 50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932" h="508251">
                <a:moveTo>
                  <a:pt x="583932" y="274662"/>
                </a:moveTo>
                <a:cubicBezTo>
                  <a:pt x="491112" y="111832"/>
                  <a:pt x="438912" y="3419"/>
                  <a:pt x="262215" y="17"/>
                </a:cubicBezTo>
                <a:cubicBezTo>
                  <a:pt x="85518" y="-3385"/>
                  <a:pt x="0" y="508251"/>
                  <a:pt x="0" y="508251"/>
                </a:cubicBezTo>
              </a:path>
            </a:pathLst>
          </a:custGeom>
          <a:ln w="762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6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5" grpId="0"/>
      <p:bldP spid="18" grpId="0"/>
      <p:bldP spid="21" grpId="0"/>
      <p:bldP spid="24" grpId="0"/>
      <p:bldP spid="27" grpId="0"/>
      <p:bldP spid="29" grpId="0" animBg="1"/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 for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771550"/>
            <a:ext cx="4248472" cy="4248472"/>
          </a:xfrm>
        </p:spPr>
        <p:txBody>
          <a:bodyPr>
            <a:normAutofit/>
          </a:bodyPr>
          <a:lstStyle/>
          <a:p>
            <a:r>
              <a:rPr lang="en-US" sz="2000" b="1" dirty="0"/>
              <a:t>We use 3 inputs:</a:t>
            </a:r>
          </a:p>
          <a:p>
            <a:pPr lvl="1"/>
            <a:r>
              <a:rPr lang="en-US" sz="1800" dirty="0"/>
              <a:t>A + B + </a:t>
            </a:r>
            <a:r>
              <a:rPr lang="en-US" sz="1800" dirty="0" err="1"/>
              <a:t>C</a:t>
            </a:r>
            <a:r>
              <a:rPr lang="en-US" sz="1800" baseline="-25000" dirty="0" err="1"/>
              <a:t>in</a:t>
            </a:r>
            <a:endParaRPr lang="en-US" sz="1800" baseline="-25000" dirty="0"/>
          </a:p>
          <a:p>
            <a:pPr lvl="1"/>
            <a:r>
              <a:rPr lang="en-US" sz="1800" dirty="0" err="1"/>
              <a:t>C</a:t>
            </a:r>
            <a:r>
              <a:rPr lang="en-US" sz="1800" baseline="-25000" dirty="0" err="1"/>
              <a:t>in</a:t>
            </a:r>
            <a:r>
              <a:rPr lang="en-US" sz="1800" dirty="0"/>
              <a:t> is the Carry-in from the previous bit’s Carry-out</a:t>
            </a:r>
          </a:p>
          <a:p>
            <a:endParaRPr lang="en-US" sz="2000" b="1" dirty="0"/>
          </a:p>
          <a:p>
            <a:r>
              <a:rPr lang="en-US" sz="2000" b="1" dirty="0"/>
              <a:t>We generate 2 outputs:</a:t>
            </a:r>
          </a:p>
          <a:p>
            <a:pPr lvl="1"/>
            <a:r>
              <a:rPr lang="en-US" sz="1800" dirty="0"/>
              <a:t>S + </a:t>
            </a:r>
            <a:r>
              <a:rPr lang="en-US" sz="1800" dirty="0" err="1"/>
              <a:t>C</a:t>
            </a:r>
            <a:r>
              <a:rPr lang="en-US" sz="1800" baseline="-25000" dirty="0" err="1"/>
              <a:t>out</a:t>
            </a:r>
            <a:endParaRPr lang="en-US" sz="1800" baseline="-25000" dirty="0"/>
          </a:p>
          <a:p>
            <a:pPr lvl="1"/>
            <a:r>
              <a:rPr lang="en-US" sz="1800" dirty="0"/>
              <a:t>S is the Sum, </a:t>
            </a:r>
            <a:r>
              <a:rPr lang="en-US" sz="1800" dirty="0" err="1"/>
              <a:t>C</a:t>
            </a:r>
            <a:r>
              <a:rPr lang="en-US" sz="1800" baseline="-25000" dirty="0" err="1"/>
              <a:t>out</a:t>
            </a:r>
            <a:r>
              <a:rPr lang="en-US" sz="1800" dirty="0"/>
              <a:t> is the Carry-out to the next bit’s Carry-in</a:t>
            </a:r>
          </a:p>
          <a:p>
            <a:endParaRPr lang="en-US" sz="2000" b="1" dirty="0"/>
          </a:p>
          <a:p>
            <a:r>
              <a:rPr lang="en-US" sz="2000" b="1" dirty="0"/>
              <a:t>What happens if we have a</a:t>
            </a:r>
            <a:br>
              <a:rPr lang="en-US" sz="2000" b="1" dirty="0"/>
            </a:br>
            <a:r>
              <a:rPr lang="en-US" sz="2000" b="1" dirty="0"/>
              <a:t>Carry-out on the last bit?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26080" y="983364"/>
            <a:ext cx="798771" cy="1079256"/>
            <a:chOff x="5148064" y="4228061"/>
            <a:chExt cx="1536149" cy="2075562"/>
          </a:xfrm>
        </p:grpSpPr>
        <p:sp>
          <p:nvSpPr>
            <p:cNvPr id="5" name="TextBox 4"/>
            <p:cNvSpPr txBox="1"/>
            <p:nvPr/>
          </p:nvSpPr>
          <p:spPr>
            <a:xfrm>
              <a:off x="5410894" y="4572417"/>
              <a:ext cx="554463" cy="651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36097" y="5067761"/>
              <a:ext cx="504055" cy="651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36097" y="5652536"/>
              <a:ext cx="504055" cy="651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436096" y="5652536"/>
              <a:ext cx="504056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148064" y="5076472"/>
              <a:ext cx="504055" cy="651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37425" y="4428400"/>
              <a:ext cx="846788" cy="591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FF0000"/>
                  </a:solidFill>
                </a:rPr>
                <a:t>C</a:t>
              </a:r>
              <a:r>
                <a:rPr lang="en-US" sz="1400" baseline="-25000" dirty="0" err="1">
                  <a:solidFill>
                    <a:srgbClr val="FF0000"/>
                  </a:solidFill>
                </a:rPr>
                <a:t>in</a:t>
              </a:r>
              <a:endParaRPr lang="en-US" sz="1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5644252" y="4228061"/>
              <a:ext cx="583932" cy="508251"/>
            </a:xfrm>
            <a:custGeom>
              <a:avLst/>
              <a:gdLst>
                <a:gd name="connsiteX0" fmla="*/ 668830 w 668830"/>
                <a:gd name="connsiteY0" fmla="*/ 0 h 554772"/>
                <a:gd name="connsiteX1" fmla="*/ 70300 w 668830"/>
                <a:gd name="connsiteY1" fmla="*/ 145993 h 554772"/>
                <a:gd name="connsiteX2" fmla="*/ 11907 w 668830"/>
                <a:gd name="connsiteY2" fmla="*/ 554772 h 554772"/>
                <a:gd name="connsiteX0" fmla="*/ 656923 w 656923"/>
                <a:gd name="connsiteY0" fmla="*/ 263148 h 817920"/>
                <a:gd name="connsiteX1" fmla="*/ 160581 w 656923"/>
                <a:gd name="connsiteY1" fmla="*/ 14961 h 817920"/>
                <a:gd name="connsiteX2" fmla="*/ 0 w 656923"/>
                <a:gd name="connsiteY2" fmla="*/ 817920 h 817920"/>
                <a:gd name="connsiteX0" fmla="*/ 584203 w 584203"/>
                <a:gd name="connsiteY0" fmla="*/ 251537 h 485126"/>
                <a:gd name="connsiteX1" fmla="*/ 87861 w 584203"/>
                <a:gd name="connsiteY1" fmla="*/ 3350 h 485126"/>
                <a:gd name="connsiteX2" fmla="*/ 271 w 584203"/>
                <a:gd name="connsiteY2" fmla="*/ 485126 h 485126"/>
                <a:gd name="connsiteX0" fmla="*/ 583932 w 583932"/>
                <a:gd name="connsiteY0" fmla="*/ 294923 h 528512"/>
                <a:gd name="connsiteX1" fmla="*/ 408753 w 583932"/>
                <a:gd name="connsiteY1" fmla="*/ 46736 h 528512"/>
                <a:gd name="connsiteX2" fmla="*/ 87590 w 583932"/>
                <a:gd name="connsiteY2" fmla="*/ 46736 h 528512"/>
                <a:gd name="connsiteX3" fmla="*/ 0 w 583932"/>
                <a:gd name="connsiteY3" fmla="*/ 528512 h 528512"/>
                <a:gd name="connsiteX0" fmla="*/ 583932 w 583932"/>
                <a:gd name="connsiteY0" fmla="*/ 294923 h 528512"/>
                <a:gd name="connsiteX1" fmla="*/ 408753 w 583932"/>
                <a:gd name="connsiteY1" fmla="*/ 46736 h 528512"/>
                <a:gd name="connsiteX2" fmla="*/ 87590 w 583932"/>
                <a:gd name="connsiteY2" fmla="*/ 46736 h 528512"/>
                <a:gd name="connsiteX3" fmla="*/ 0 w 583932"/>
                <a:gd name="connsiteY3" fmla="*/ 528512 h 528512"/>
                <a:gd name="connsiteX0" fmla="*/ 583932 w 583932"/>
                <a:gd name="connsiteY0" fmla="*/ 252511 h 486100"/>
                <a:gd name="connsiteX1" fmla="*/ 87590 w 583932"/>
                <a:gd name="connsiteY1" fmla="*/ 4324 h 486100"/>
                <a:gd name="connsiteX2" fmla="*/ 0 w 583932"/>
                <a:gd name="connsiteY2" fmla="*/ 486100 h 486100"/>
                <a:gd name="connsiteX0" fmla="*/ 583932 w 583932"/>
                <a:gd name="connsiteY0" fmla="*/ 278575 h 512164"/>
                <a:gd name="connsiteX1" fmla="*/ 262215 w 583932"/>
                <a:gd name="connsiteY1" fmla="*/ 3930 h 512164"/>
                <a:gd name="connsiteX2" fmla="*/ 0 w 583932"/>
                <a:gd name="connsiteY2" fmla="*/ 512164 h 512164"/>
                <a:gd name="connsiteX0" fmla="*/ 594024 w 594024"/>
                <a:gd name="connsiteY0" fmla="*/ 332622 h 566211"/>
                <a:gd name="connsiteX1" fmla="*/ 272307 w 594024"/>
                <a:gd name="connsiteY1" fmla="*/ 57977 h 566211"/>
                <a:gd name="connsiteX2" fmla="*/ 10092 w 594024"/>
                <a:gd name="connsiteY2" fmla="*/ 566211 h 566211"/>
                <a:gd name="connsiteX0" fmla="*/ 594024 w 594024"/>
                <a:gd name="connsiteY0" fmla="*/ 332622 h 566211"/>
                <a:gd name="connsiteX1" fmla="*/ 272307 w 594024"/>
                <a:gd name="connsiteY1" fmla="*/ 57977 h 566211"/>
                <a:gd name="connsiteX2" fmla="*/ 10092 w 594024"/>
                <a:gd name="connsiteY2" fmla="*/ 566211 h 566211"/>
                <a:gd name="connsiteX0" fmla="*/ 583932 w 583932"/>
                <a:gd name="connsiteY0" fmla="*/ 274662 h 508251"/>
                <a:gd name="connsiteX1" fmla="*/ 262215 w 583932"/>
                <a:gd name="connsiteY1" fmla="*/ 17 h 508251"/>
                <a:gd name="connsiteX2" fmla="*/ 0 w 583932"/>
                <a:gd name="connsiteY2" fmla="*/ 508251 h 508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3932" h="508251">
                  <a:moveTo>
                    <a:pt x="583932" y="274662"/>
                  </a:moveTo>
                  <a:cubicBezTo>
                    <a:pt x="491112" y="111832"/>
                    <a:pt x="438912" y="3419"/>
                    <a:pt x="262215" y="17"/>
                  </a:cubicBezTo>
                  <a:cubicBezTo>
                    <a:pt x="85518" y="-3385"/>
                    <a:pt x="0" y="508251"/>
                    <a:pt x="0" y="508251"/>
                  </a:cubicBezTo>
                </a:path>
              </a:pathLst>
            </a:custGeom>
            <a:ln w="38100" cmpd="sng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511284" y="2355726"/>
            <a:ext cx="549773" cy="1090047"/>
            <a:chOff x="6467040" y="4207308"/>
            <a:chExt cx="1057290" cy="2096314"/>
          </a:xfrm>
        </p:grpSpPr>
        <p:sp>
          <p:nvSpPr>
            <p:cNvPr id="13" name="TextBox 12"/>
            <p:cNvSpPr txBox="1"/>
            <p:nvPr/>
          </p:nvSpPr>
          <p:spPr>
            <a:xfrm>
              <a:off x="7020271" y="4572416"/>
              <a:ext cx="504057" cy="651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20271" y="5067760"/>
              <a:ext cx="504057" cy="651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20271" y="5652535"/>
              <a:ext cx="504057" cy="651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020274" y="5652536"/>
              <a:ext cx="504056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732241" y="5076472"/>
              <a:ext cx="504057" cy="651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+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67040" y="4428400"/>
              <a:ext cx="922499" cy="591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FF0000"/>
                  </a:solidFill>
                </a:rPr>
                <a:t>C</a:t>
              </a:r>
              <a:r>
                <a:rPr lang="en-US" sz="1400" baseline="-25000" dirty="0" err="1">
                  <a:solidFill>
                    <a:srgbClr val="FF0000"/>
                  </a:solidFill>
                </a:rPr>
                <a:t>out</a:t>
              </a:r>
              <a:endParaRPr lang="en-US" sz="14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6467040" y="4207308"/>
              <a:ext cx="583932" cy="508251"/>
            </a:xfrm>
            <a:custGeom>
              <a:avLst/>
              <a:gdLst>
                <a:gd name="connsiteX0" fmla="*/ 668830 w 668830"/>
                <a:gd name="connsiteY0" fmla="*/ 0 h 554772"/>
                <a:gd name="connsiteX1" fmla="*/ 70300 w 668830"/>
                <a:gd name="connsiteY1" fmla="*/ 145993 h 554772"/>
                <a:gd name="connsiteX2" fmla="*/ 11907 w 668830"/>
                <a:gd name="connsiteY2" fmla="*/ 554772 h 554772"/>
                <a:gd name="connsiteX0" fmla="*/ 656923 w 656923"/>
                <a:gd name="connsiteY0" fmla="*/ 263148 h 817920"/>
                <a:gd name="connsiteX1" fmla="*/ 160581 w 656923"/>
                <a:gd name="connsiteY1" fmla="*/ 14961 h 817920"/>
                <a:gd name="connsiteX2" fmla="*/ 0 w 656923"/>
                <a:gd name="connsiteY2" fmla="*/ 817920 h 817920"/>
                <a:gd name="connsiteX0" fmla="*/ 584203 w 584203"/>
                <a:gd name="connsiteY0" fmla="*/ 251537 h 485126"/>
                <a:gd name="connsiteX1" fmla="*/ 87861 w 584203"/>
                <a:gd name="connsiteY1" fmla="*/ 3350 h 485126"/>
                <a:gd name="connsiteX2" fmla="*/ 271 w 584203"/>
                <a:gd name="connsiteY2" fmla="*/ 485126 h 485126"/>
                <a:gd name="connsiteX0" fmla="*/ 583932 w 583932"/>
                <a:gd name="connsiteY0" fmla="*/ 294923 h 528512"/>
                <a:gd name="connsiteX1" fmla="*/ 408753 w 583932"/>
                <a:gd name="connsiteY1" fmla="*/ 46736 h 528512"/>
                <a:gd name="connsiteX2" fmla="*/ 87590 w 583932"/>
                <a:gd name="connsiteY2" fmla="*/ 46736 h 528512"/>
                <a:gd name="connsiteX3" fmla="*/ 0 w 583932"/>
                <a:gd name="connsiteY3" fmla="*/ 528512 h 528512"/>
                <a:gd name="connsiteX0" fmla="*/ 583932 w 583932"/>
                <a:gd name="connsiteY0" fmla="*/ 294923 h 528512"/>
                <a:gd name="connsiteX1" fmla="*/ 408753 w 583932"/>
                <a:gd name="connsiteY1" fmla="*/ 46736 h 528512"/>
                <a:gd name="connsiteX2" fmla="*/ 87590 w 583932"/>
                <a:gd name="connsiteY2" fmla="*/ 46736 h 528512"/>
                <a:gd name="connsiteX3" fmla="*/ 0 w 583932"/>
                <a:gd name="connsiteY3" fmla="*/ 528512 h 528512"/>
                <a:gd name="connsiteX0" fmla="*/ 583932 w 583932"/>
                <a:gd name="connsiteY0" fmla="*/ 252511 h 486100"/>
                <a:gd name="connsiteX1" fmla="*/ 87590 w 583932"/>
                <a:gd name="connsiteY1" fmla="*/ 4324 h 486100"/>
                <a:gd name="connsiteX2" fmla="*/ 0 w 583932"/>
                <a:gd name="connsiteY2" fmla="*/ 486100 h 486100"/>
                <a:gd name="connsiteX0" fmla="*/ 583932 w 583932"/>
                <a:gd name="connsiteY0" fmla="*/ 278575 h 512164"/>
                <a:gd name="connsiteX1" fmla="*/ 262215 w 583932"/>
                <a:gd name="connsiteY1" fmla="*/ 3930 h 512164"/>
                <a:gd name="connsiteX2" fmla="*/ 0 w 583932"/>
                <a:gd name="connsiteY2" fmla="*/ 512164 h 512164"/>
                <a:gd name="connsiteX0" fmla="*/ 594024 w 594024"/>
                <a:gd name="connsiteY0" fmla="*/ 332622 h 566211"/>
                <a:gd name="connsiteX1" fmla="*/ 272307 w 594024"/>
                <a:gd name="connsiteY1" fmla="*/ 57977 h 566211"/>
                <a:gd name="connsiteX2" fmla="*/ 10092 w 594024"/>
                <a:gd name="connsiteY2" fmla="*/ 566211 h 566211"/>
                <a:gd name="connsiteX0" fmla="*/ 594024 w 594024"/>
                <a:gd name="connsiteY0" fmla="*/ 332622 h 566211"/>
                <a:gd name="connsiteX1" fmla="*/ 272307 w 594024"/>
                <a:gd name="connsiteY1" fmla="*/ 57977 h 566211"/>
                <a:gd name="connsiteX2" fmla="*/ 10092 w 594024"/>
                <a:gd name="connsiteY2" fmla="*/ 566211 h 566211"/>
                <a:gd name="connsiteX0" fmla="*/ 583932 w 583932"/>
                <a:gd name="connsiteY0" fmla="*/ 274662 h 508251"/>
                <a:gd name="connsiteX1" fmla="*/ 262215 w 583932"/>
                <a:gd name="connsiteY1" fmla="*/ 17 h 508251"/>
                <a:gd name="connsiteX2" fmla="*/ 0 w 583932"/>
                <a:gd name="connsiteY2" fmla="*/ 508251 h 508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3932" h="508251">
                  <a:moveTo>
                    <a:pt x="583932" y="274662"/>
                  </a:moveTo>
                  <a:cubicBezTo>
                    <a:pt x="491112" y="111832"/>
                    <a:pt x="438912" y="3419"/>
                    <a:pt x="262215" y="17"/>
                  </a:cubicBezTo>
                  <a:cubicBezTo>
                    <a:pt x="85518" y="-3385"/>
                    <a:pt x="0" y="508251"/>
                    <a:pt x="0" y="508251"/>
                  </a:cubicBezTo>
                </a:path>
              </a:pathLst>
            </a:custGeom>
            <a:ln w="38100" cmpd="sng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26846" y="3710660"/>
            <a:ext cx="1871803" cy="1006365"/>
            <a:chOff x="6532290" y="4827996"/>
            <a:chExt cx="3872358" cy="2081954"/>
          </a:xfrm>
        </p:grpSpPr>
        <p:grpSp>
          <p:nvGrpSpPr>
            <p:cNvPr id="21" name="Group 20"/>
            <p:cNvGrpSpPr/>
            <p:nvPr/>
          </p:nvGrpSpPr>
          <p:grpSpPr>
            <a:xfrm>
              <a:off x="7236296" y="4827996"/>
              <a:ext cx="3168352" cy="2081954"/>
              <a:chOff x="5148064" y="4207308"/>
              <a:chExt cx="3168352" cy="2081954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5436097" y="4572416"/>
                <a:ext cx="504055" cy="63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436097" y="5067760"/>
                <a:ext cx="504055" cy="63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36097" y="5652537"/>
                <a:ext cx="504055" cy="63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>
                <a:off x="5436096" y="5652536"/>
                <a:ext cx="504056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148064" y="5076471"/>
                <a:ext cx="504055" cy="63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+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220072" y="4428399"/>
                <a:ext cx="504055" cy="541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228185" y="4572416"/>
                <a:ext cx="504055" cy="63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0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228185" y="5067760"/>
                <a:ext cx="504055" cy="63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228185" y="5652535"/>
                <a:ext cx="504055" cy="63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0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228184" y="5652536"/>
                <a:ext cx="504056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5940152" y="5076471"/>
                <a:ext cx="504055" cy="63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+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012160" y="4428399"/>
                <a:ext cx="504055" cy="541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020273" y="4572416"/>
                <a:ext cx="504055" cy="63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020273" y="5067760"/>
                <a:ext cx="504055" cy="63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020273" y="5652535"/>
                <a:ext cx="504055" cy="63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0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7020272" y="5652536"/>
                <a:ext cx="504056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6732240" y="5076471"/>
                <a:ext cx="504055" cy="63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+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804248" y="4428399"/>
                <a:ext cx="504055" cy="541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812361" y="4572416"/>
                <a:ext cx="504055" cy="63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812361" y="5067760"/>
                <a:ext cx="504055" cy="63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0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812361" y="5652535"/>
                <a:ext cx="504055" cy="63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cxnSp>
            <p:nvCxnSpPr>
              <p:cNvPr id="45" name="Straight Connector 44"/>
              <p:cNvCxnSpPr/>
              <p:nvPr/>
            </p:nvCxnSpPr>
            <p:spPr>
              <a:xfrm>
                <a:off x="7812360" y="5652536"/>
                <a:ext cx="504056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7524328" y="5076471"/>
                <a:ext cx="504055" cy="636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+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596336" y="4428399"/>
                <a:ext cx="504055" cy="541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48" name="Freeform 47"/>
              <p:cNvSpPr/>
              <p:nvPr/>
            </p:nvSpPr>
            <p:spPr>
              <a:xfrm>
                <a:off x="6467040" y="4207308"/>
                <a:ext cx="583932" cy="508251"/>
              </a:xfrm>
              <a:custGeom>
                <a:avLst/>
                <a:gdLst>
                  <a:gd name="connsiteX0" fmla="*/ 668830 w 668830"/>
                  <a:gd name="connsiteY0" fmla="*/ 0 h 554772"/>
                  <a:gd name="connsiteX1" fmla="*/ 70300 w 668830"/>
                  <a:gd name="connsiteY1" fmla="*/ 145993 h 554772"/>
                  <a:gd name="connsiteX2" fmla="*/ 11907 w 668830"/>
                  <a:gd name="connsiteY2" fmla="*/ 554772 h 554772"/>
                  <a:gd name="connsiteX0" fmla="*/ 656923 w 656923"/>
                  <a:gd name="connsiteY0" fmla="*/ 263148 h 817920"/>
                  <a:gd name="connsiteX1" fmla="*/ 160581 w 656923"/>
                  <a:gd name="connsiteY1" fmla="*/ 14961 h 817920"/>
                  <a:gd name="connsiteX2" fmla="*/ 0 w 656923"/>
                  <a:gd name="connsiteY2" fmla="*/ 817920 h 817920"/>
                  <a:gd name="connsiteX0" fmla="*/ 584203 w 584203"/>
                  <a:gd name="connsiteY0" fmla="*/ 251537 h 485126"/>
                  <a:gd name="connsiteX1" fmla="*/ 87861 w 584203"/>
                  <a:gd name="connsiteY1" fmla="*/ 3350 h 485126"/>
                  <a:gd name="connsiteX2" fmla="*/ 271 w 584203"/>
                  <a:gd name="connsiteY2" fmla="*/ 485126 h 485126"/>
                  <a:gd name="connsiteX0" fmla="*/ 583932 w 583932"/>
                  <a:gd name="connsiteY0" fmla="*/ 294923 h 528512"/>
                  <a:gd name="connsiteX1" fmla="*/ 408753 w 583932"/>
                  <a:gd name="connsiteY1" fmla="*/ 46736 h 528512"/>
                  <a:gd name="connsiteX2" fmla="*/ 87590 w 583932"/>
                  <a:gd name="connsiteY2" fmla="*/ 46736 h 528512"/>
                  <a:gd name="connsiteX3" fmla="*/ 0 w 583932"/>
                  <a:gd name="connsiteY3" fmla="*/ 528512 h 528512"/>
                  <a:gd name="connsiteX0" fmla="*/ 583932 w 583932"/>
                  <a:gd name="connsiteY0" fmla="*/ 294923 h 528512"/>
                  <a:gd name="connsiteX1" fmla="*/ 408753 w 583932"/>
                  <a:gd name="connsiteY1" fmla="*/ 46736 h 528512"/>
                  <a:gd name="connsiteX2" fmla="*/ 87590 w 583932"/>
                  <a:gd name="connsiteY2" fmla="*/ 46736 h 528512"/>
                  <a:gd name="connsiteX3" fmla="*/ 0 w 583932"/>
                  <a:gd name="connsiteY3" fmla="*/ 528512 h 528512"/>
                  <a:gd name="connsiteX0" fmla="*/ 583932 w 583932"/>
                  <a:gd name="connsiteY0" fmla="*/ 252511 h 486100"/>
                  <a:gd name="connsiteX1" fmla="*/ 87590 w 583932"/>
                  <a:gd name="connsiteY1" fmla="*/ 4324 h 486100"/>
                  <a:gd name="connsiteX2" fmla="*/ 0 w 583932"/>
                  <a:gd name="connsiteY2" fmla="*/ 486100 h 486100"/>
                  <a:gd name="connsiteX0" fmla="*/ 583932 w 583932"/>
                  <a:gd name="connsiteY0" fmla="*/ 278575 h 512164"/>
                  <a:gd name="connsiteX1" fmla="*/ 262215 w 583932"/>
                  <a:gd name="connsiteY1" fmla="*/ 3930 h 512164"/>
                  <a:gd name="connsiteX2" fmla="*/ 0 w 583932"/>
                  <a:gd name="connsiteY2" fmla="*/ 512164 h 512164"/>
                  <a:gd name="connsiteX0" fmla="*/ 594024 w 594024"/>
                  <a:gd name="connsiteY0" fmla="*/ 332622 h 566211"/>
                  <a:gd name="connsiteX1" fmla="*/ 272307 w 594024"/>
                  <a:gd name="connsiteY1" fmla="*/ 57977 h 566211"/>
                  <a:gd name="connsiteX2" fmla="*/ 10092 w 594024"/>
                  <a:gd name="connsiteY2" fmla="*/ 566211 h 566211"/>
                  <a:gd name="connsiteX0" fmla="*/ 594024 w 594024"/>
                  <a:gd name="connsiteY0" fmla="*/ 332622 h 566211"/>
                  <a:gd name="connsiteX1" fmla="*/ 272307 w 594024"/>
                  <a:gd name="connsiteY1" fmla="*/ 57977 h 566211"/>
                  <a:gd name="connsiteX2" fmla="*/ 10092 w 594024"/>
                  <a:gd name="connsiteY2" fmla="*/ 566211 h 566211"/>
                  <a:gd name="connsiteX0" fmla="*/ 583932 w 583932"/>
                  <a:gd name="connsiteY0" fmla="*/ 274662 h 508251"/>
                  <a:gd name="connsiteX1" fmla="*/ 262215 w 583932"/>
                  <a:gd name="connsiteY1" fmla="*/ 17 h 508251"/>
                  <a:gd name="connsiteX2" fmla="*/ 0 w 583932"/>
                  <a:gd name="connsiteY2" fmla="*/ 508251 h 508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3932" h="508251">
                    <a:moveTo>
                      <a:pt x="583932" y="274662"/>
                    </a:moveTo>
                    <a:cubicBezTo>
                      <a:pt x="491112" y="111832"/>
                      <a:pt x="438912" y="3419"/>
                      <a:pt x="262215" y="17"/>
                    </a:cubicBezTo>
                    <a:cubicBezTo>
                      <a:pt x="85518" y="-3385"/>
                      <a:pt x="0" y="508251"/>
                      <a:pt x="0" y="508251"/>
                    </a:cubicBezTo>
                  </a:path>
                </a:pathLst>
              </a:custGeom>
              <a:ln w="38100" cmpd="sng"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9" name="Freeform 48"/>
              <p:cNvSpPr/>
              <p:nvPr/>
            </p:nvSpPr>
            <p:spPr>
              <a:xfrm>
                <a:off x="5644252" y="4228061"/>
                <a:ext cx="583932" cy="508251"/>
              </a:xfrm>
              <a:custGeom>
                <a:avLst/>
                <a:gdLst>
                  <a:gd name="connsiteX0" fmla="*/ 668830 w 668830"/>
                  <a:gd name="connsiteY0" fmla="*/ 0 h 554772"/>
                  <a:gd name="connsiteX1" fmla="*/ 70300 w 668830"/>
                  <a:gd name="connsiteY1" fmla="*/ 145993 h 554772"/>
                  <a:gd name="connsiteX2" fmla="*/ 11907 w 668830"/>
                  <a:gd name="connsiteY2" fmla="*/ 554772 h 554772"/>
                  <a:gd name="connsiteX0" fmla="*/ 656923 w 656923"/>
                  <a:gd name="connsiteY0" fmla="*/ 263148 h 817920"/>
                  <a:gd name="connsiteX1" fmla="*/ 160581 w 656923"/>
                  <a:gd name="connsiteY1" fmla="*/ 14961 h 817920"/>
                  <a:gd name="connsiteX2" fmla="*/ 0 w 656923"/>
                  <a:gd name="connsiteY2" fmla="*/ 817920 h 817920"/>
                  <a:gd name="connsiteX0" fmla="*/ 584203 w 584203"/>
                  <a:gd name="connsiteY0" fmla="*/ 251537 h 485126"/>
                  <a:gd name="connsiteX1" fmla="*/ 87861 w 584203"/>
                  <a:gd name="connsiteY1" fmla="*/ 3350 h 485126"/>
                  <a:gd name="connsiteX2" fmla="*/ 271 w 584203"/>
                  <a:gd name="connsiteY2" fmla="*/ 485126 h 485126"/>
                  <a:gd name="connsiteX0" fmla="*/ 583932 w 583932"/>
                  <a:gd name="connsiteY0" fmla="*/ 294923 h 528512"/>
                  <a:gd name="connsiteX1" fmla="*/ 408753 w 583932"/>
                  <a:gd name="connsiteY1" fmla="*/ 46736 h 528512"/>
                  <a:gd name="connsiteX2" fmla="*/ 87590 w 583932"/>
                  <a:gd name="connsiteY2" fmla="*/ 46736 h 528512"/>
                  <a:gd name="connsiteX3" fmla="*/ 0 w 583932"/>
                  <a:gd name="connsiteY3" fmla="*/ 528512 h 528512"/>
                  <a:gd name="connsiteX0" fmla="*/ 583932 w 583932"/>
                  <a:gd name="connsiteY0" fmla="*/ 294923 h 528512"/>
                  <a:gd name="connsiteX1" fmla="*/ 408753 w 583932"/>
                  <a:gd name="connsiteY1" fmla="*/ 46736 h 528512"/>
                  <a:gd name="connsiteX2" fmla="*/ 87590 w 583932"/>
                  <a:gd name="connsiteY2" fmla="*/ 46736 h 528512"/>
                  <a:gd name="connsiteX3" fmla="*/ 0 w 583932"/>
                  <a:gd name="connsiteY3" fmla="*/ 528512 h 528512"/>
                  <a:gd name="connsiteX0" fmla="*/ 583932 w 583932"/>
                  <a:gd name="connsiteY0" fmla="*/ 252511 h 486100"/>
                  <a:gd name="connsiteX1" fmla="*/ 87590 w 583932"/>
                  <a:gd name="connsiteY1" fmla="*/ 4324 h 486100"/>
                  <a:gd name="connsiteX2" fmla="*/ 0 w 583932"/>
                  <a:gd name="connsiteY2" fmla="*/ 486100 h 486100"/>
                  <a:gd name="connsiteX0" fmla="*/ 583932 w 583932"/>
                  <a:gd name="connsiteY0" fmla="*/ 278575 h 512164"/>
                  <a:gd name="connsiteX1" fmla="*/ 262215 w 583932"/>
                  <a:gd name="connsiteY1" fmla="*/ 3930 h 512164"/>
                  <a:gd name="connsiteX2" fmla="*/ 0 w 583932"/>
                  <a:gd name="connsiteY2" fmla="*/ 512164 h 512164"/>
                  <a:gd name="connsiteX0" fmla="*/ 594024 w 594024"/>
                  <a:gd name="connsiteY0" fmla="*/ 332622 h 566211"/>
                  <a:gd name="connsiteX1" fmla="*/ 272307 w 594024"/>
                  <a:gd name="connsiteY1" fmla="*/ 57977 h 566211"/>
                  <a:gd name="connsiteX2" fmla="*/ 10092 w 594024"/>
                  <a:gd name="connsiteY2" fmla="*/ 566211 h 566211"/>
                  <a:gd name="connsiteX0" fmla="*/ 594024 w 594024"/>
                  <a:gd name="connsiteY0" fmla="*/ 332622 h 566211"/>
                  <a:gd name="connsiteX1" fmla="*/ 272307 w 594024"/>
                  <a:gd name="connsiteY1" fmla="*/ 57977 h 566211"/>
                  <a:gd name="connsiteX2" fmla="*/ 10092 w 594024"/>
                  <a:gd name="connsiteY2" fmla="*/ 566211 h 566211"/>
                  <a:gd name="connsiteX0" fmla="*/ 583932 w 583932"/>
                  <a:gd name="connsiteY0" fmla="*/ 274662 h 508251"/>
                  <a:gd name="connsiteX1" fmla="*/ 262215 w 583932"/>
                  <a:gd name="connsiteY1" fmla="*/ 17 h 508251"/>
                  <a:gd name="connsiteX2" fmla="*/ 0 w 583932"/>
                  <a:gd name="connsiteY2" fmla="*/ 508251 h 508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3932" h="508251">
                    <a:moveTo>
                      <a:pt x="583932" y="274662"/>
                    </a:moveTo>
                    <a:cubicBezTo>
                      <a:pt x="491112" y="111832"/>
                      <a:pt x="438912" y="3419"/>
                      <a:pt x="262215" y="17"/>
                    </a:cubicBezTo>
                    <a:cubicBezTo>
                      <a:pt x="85518" y="-3385"/>
                      <a:pt x="0" y="508251"/>
                      <a:pt x="0" y="508251"/>
                    </a:cubicBezTo>
                  </a:path>
                </a:pathLst>
              </a:custGeom>
              <a:ln w="38100" cmpd="sng">
                <a:solidFill>
                  <a:srgbClr val="FF0000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6876772" y="4909167"/>
              <a:ext cx="583932" cy="508251"/>
            </a:xfrm>
            <a:custGeom>
              <a:avLst/>
              <a:gdLst>
                <a:gd name="connsiteX0" fmla="*/ 668830 w 668830"/>
                <a:gd name="connsiteY0" fmla="*/ 0 h 554772"/>
                <a:gd name="connsiteX1" fmla="*/ 70300 w 668830"/>
                <a:gd name="connsiteY1" fmla="*/ 145993 h 554772"/>
                <a:gd name="connsiteX2" fmla="*/ 11907 w 668830"/>
                <a:gd name="connsiteY2" fmla="*/ 554772 h 554772"/>
                <a:gd name="connsiteX0" fmla="*/ 656923 w 656923"/>
                <a:gd name="connsiteY0" fmla="*/ 263148 h 817920"/>
                <a:gd name="connsiteX1" fmla="*/ 160581 w 656923"/>
                <a:gd name="connsiteY1" fmla="*/ 14961 h 817920"/>
                <a:gd name="connsiteX2" fmla="*/ 0 w 656923"/>
                <a:gd name="connsiteY2" fmla="*/ 817920 h 817920"/>
                <a:gd name="connsiteX0" fmla="*/ 584203 w 584203"/>
                <a:gd name="connsiteY0" fmla="*/ 251537 h 485126"/>
                <a:gd name="connsiteX1" fmla="*/ 87861 w 584203"/>
                <a:gd name="connsiteY1" fmla="*/ 3350 h 485126"/>
                <a:gd name="connsiteX2" fmla="*/ 271 w 584203"/>
                <a:gd name="connsiteY2" fmla="*/ 485126 h 485126"/>
                <a:gd name="connsiteX0" fmla="*/ 583932 w 583932"/>
                <a:gd name="connsiteY0" fmla="*/ 294923 h 528512"/>
                <a:gd name="connsiteX1" fmla="*/ 408753 w 583932"/>
                <a:gd name="connsiteY1" fmla="*/ 46736 h 528512"/>
                <a:gd name="connsiteX2" fmla="*/ 87590 w 583932"/>
                <a:gd name="connsiteY2" fmla="*/ 46736 h 528512"/>
                <a:gd name="connsiteX3" fmla="*/ 0 w 583932"/>
                <a:gd name="connsiteY3" fmla="*/ 528512 h 528512"/>
                <a:gd name="connsiteX0" fmla="*/ 583932 w 583932"/>
                <a:gd name="connsiteY0" fmla="*/ 294923 h 528512"/>
                <a:gd name="connsiteX1" fmla="*/ 408753 w 583932"/>
                <a:gd name="connsiteY1" fmla="*/ 46736 h 528512"/>
                <a:gd name="connsiteX2" fmla="*/ 87590 w 583932"/>
                <a:gd name="connsiteY2" fmla="*/ 46736 h 528512"/>
                <a:gd name="connsiteX3" fmla="*/ 0 w 583932"/>
                <a:gd name="connsiteY3" fmla="*/ 528512 h 528512"/>
                <a:gd name="connsiteX0" fmla="*/ 583932 w 583932"/>
                <a:gd name="connsiteY0" fmla="*/ 252511 h 486100"/>
                <a:gd name="connsiteX1" fmla="*/ 87590 w 583932"/>
                <a:gd name="connsiteY1" fmla="*/ 4324 h 486100"/>
                <a:gd name="connsiteX2" fmla="*/ 0 w 583932"/>
                <a:gd name="connsiteY2" fmla="*/ 486100 h 486100"/>
                <a:gd name="connsiteX0" fmla="*/ 583932 w 583932"/>
                <a:gd name="connsiteY0" fmla="*/ 278575 h 512164"/>
                <a:gd name="connsiteX1" fmla="*/ 262215 w 583932"/>
                <a:gd name="connsiteY1" fmla="*/ 3930 h 512164"/>
                <a:gd name="connsiteX2" fmla="*/ 0 w 583932"/>
                <a:gd name="connsiteY2" fmla="*/ 512164 h 512164"/>
                <a:gd name="connsiteX0" fmla="*/ 594024 w 594024"/>
                <a:gd name="connsiteY0" fmla="*/ 332622 h 566211"/>
                <a:gd name="connsiteX1" fmla="*/ 272307 w 594024"/>
                <a:gd name="connsiteY1" fmla="*/ 57977 h 566211"/>
                <a:gd name="connsiteX2" fmla="*/ 10092 w 594024"/>
                <a:gd name="connsiteY2" fmla="*/ 566211 h 566211"/>
                <a:gd name="connsiteX0" fmla="*/ 594024 w 594024"/>
                <a:gd name="connsiteY0" fmla="*/ 332622 h 566211"/>
                <a:gd name="connsiteX1" fmla="*/ 272307 w 594024"/>
                <a:gd name="connsiteY1" fmla="*/ 57977 h 566211"/>
                <a:gd name="connsiteX2" fmla="*/ 10092 w 594024"/>
                <a:gd name="connsiteY2" fmla="*/ 566211 h 566211"/>
                <a:gd name="connsiteX0" fmla="*/ 583932 w 583932"/>
                <a:gd name="connsiteY0" fmla="*/ 274662 h 508251"/>
                <a:gd name="connsiteX1" fmla="*/ 262215 w 583932"/>
                <a:gd name="connsiteY1" fmla="*/ 17 h 508251"/>
                <a:gd name="connsiteX2" fmla="*/ 0 w 583932"/>
                <a:gd name="connsiteY2" fmla="*/ 508251 h 508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3932" h="508251">
                  <a:moveTo>
                    <a:pt x="583932" y="274662"/>
                  </a:moveTo>
                  <a:cubicBezTo>
                    <a:pt x="491112" y="111832"/>
                    <a:pt x="438912" y="3419"/>
                    <a:pt x="262215" y="17"/>
                  </a:cubicBezTo>
                  <a:cubicBezTo>
                    <a:pt x="85518" y="-3385"/>
                    <a:pt x="0" y="508251"/>
                    <a:pt x="0" y="508251"/>
                  </a:cubicBezTo>
                </a:path>
              </a:pathLst>
            </a:custGeom>
            <a:ln w="38100" cmpd="sng">
              <a:solidFill>
                <a:srgbClr val="FF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3" name="Explosion 1 22"/>
            <p:cNvSpPr/>
            <p:nvPr/>
          </p:nvSpPr>
          <p:spPr>
            <a:xfrm>
              <a:off x="6532290" y="5407866"/>
              <a:ext cx="648072" cy="762472"/>
            </a:xfrm>
            <a:prstGeom prst="irregularSeal1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6806990" y="3128784"/>
            <a:ext cx="244068" cy="316990"/>
          </a:xfrm>
          <a:prstGeom prst="rect">
            <a:avLst/>
          </a:prstGeom>
          <a:solidFill>
            <a:schemeClr val="accent6">
              <a:alpha val="4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593945" y="2523351"/>
            <a:ext cx="317340" cy="316990"/>
          </a:xfrm>
          <a:prstGeom prst="rect">
            <a:avLst/>
          </a:prstGeom>
          <a:solidFill>
            <a:schemeClr val="accent6">
              <a:alpha val="4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3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8383" y="2787774"/>
            <a:ext cx="6552728" cy="19688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we don’t have enough bits, we can’t represent the number: </a:t>
            </a:r>
            <a:r>
              <a:rPr lang="en-US" b="1" dirty="0">
                <a:solidFill>
                  <a:schemeClr val="accent2"/>
                </a:solidFill>
              </a:rPr>
              <a:t>overflow</a:t>
            </a:r>
            <a:r>
              <a:rPr lang="en-US" dirty="0"/>
              <a:t>.</a:t>
            </a:r>
          </a:p>
          <a:p>
            <a:r>
              <a:rPr lang="en-US" dirty="0"/>
              <a:t>With 4 bits we can represent</a:t>
            </a:r>
            <a:br>
              <a:rPr lang="en-US" dirty="0"/>
            </a:br>
            <a:r>
              <a:rPr lang="en-US" dirty="0"/>
              <a:t>1111</a:t>
            </a:r>
            <a:r>
              <a:rPr lang="en-US" baseline="-25000" dirty="0"/>
              <a:t>2</a:t>
            </a:r>
            <a:r>
              <a:rPr lang="en-US" dirty="0"/>
              <a:t>=15</a:t>
            </a:r>
            <a:r>
              <a:rPr lang="en-US" baseline="-25000" dirty="0"/>
              <a:t>10</a:t>
            </a:r>
            <a:r>
              <a:rPr lang="en-US" dirty="0"/>
              <a:t> to 0000</a:t>
            </a:r>
            <a:r>
              <a:rPr lang="en-US" baseline="-25000" dirty="0"/>
              <a:t>2</a:t>
            </a:r>
            <a:r>
              <a:rPr lang="en-US" dirty="0"/>
              <a:t>=0</a:t>
            </a:r>
            <a:r>
              <a:rPr lang="en-US" baseline="-25000" dirty="0"/>
              <a:t>10</a:t>
            </a:r>
            <a:r>
              <a:rPr lang="en-US" dirty="0"/>
              <a:t>.</a:t>
            </a:r>
          </a:p>
          <a:p>
            <a:r>
              <a:rPr lang="en-US" dirty="0"/>
              <a:t>With </a:t>
            </a:r>
            <a:r>
              <a:rPr lang="en-US" i="1" dirty="0"/>
              <a:t>n </a:t>
            </a:r>
            <a:r>
              <a:rPr lang="en-US" dirty="0"/>
              <a:t>bits we can represent 0 to 2</a:t>
            </a:r>
            <a:r>
              <a:rPr lang="en-US" i="1" baseline="30000" dirty="0"/>
              <a:t>n</a:t>
            </a:r>
            <a:r>
              <a:rPr lang="en-US" dirty="0"/>
              <a:t>-1.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6096" y="122747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36096" y="159898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36096" y="203756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436096" y="2037569"/>
            <a:ext cx="504056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48064" y="160552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20072" y="111946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28184" y="122747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8184" y="159898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28184" y="203756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228184" y="2037569"/>
            <a:ext cx="504056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40152" y="160552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12160" y="111946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20272" y="122747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20272" y="159898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20272" y="203756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020272" y="2037569"/>
            <a:ext cx="504056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32240" y="160552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04248" y="111946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12360" y="122747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12360" y="159898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12360" y="203756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7812360" y="2037569"/>
            <a:ext cx="504056" cy="0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24328" y="160552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96336" y="1119467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7200" y="1042523"/>
            <a:ext cx="38763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1011</a:t>
            </a:r>
            <a:r>
              <a:rPr lang="en-US" sz="3200" baseline="-25000" dirty="0"/>
              <a:t>2</a:t>
            </a:r>
            <a:r>
              <a:rPr lang="en-US" sz="3200" dirty="0"/>
              <a:t> + 0110</a:t>
            </a:r>
            <a:r>
              <a:rPr lang="en-US" sz="3200" baseline="-25000" dirty="0"/>
              <a:t>2</a:t>
            </a:r>
            <a:r>
              <a:rPr lang="en-US" sz="3200" dirty="0"/>
              <a:t> = 0001</a:t>
            </a:r>
            <a:r>
              <a:rPr lang="en-US" sz="3200" baseline="-25000" dirty="0"/>
              <a:t>2</a:t>
            </a:r>
          </a:p>
          <a:p>
            <a:r>
              <a:rPr lang="en-US" sz="3200" dirty="0"/>
              <a:t>11</a:t>
            </a:r>
            <a:r>
              <a:rPr lang="en-US" sz="3200" baseline="-25000" dirty="0"/>
              <a:t>10</a:t>
            </a:r>
            <a:r>
              <a:rPr lang="en-US" sz="3200" dirty="0"/>
              <a:t> + 6</a:t>
            </a:r>
            <a:r>
              <a:rPr lang="en-US" sz="3200" baseline="-25000" dirty="0"/>
              <a:t>10</a:t>
            </a:r>
            <a:r>
              <a:rPr lang="en-US" sz="3200" dirty="0"/>
              <a:t> = 17</a:t>
            </a:r>
            <a:r>
              <a:rPr lang="en-US" sz="3200" baseline="-25000" dirty="0"/>
              <a:t>10</a:t>
            </a:r>
          </a:p>
        </p:txBody>
      </p:sp>
      <p:sp>
        <p:nvSpPr>
          <p:cNvPr id="29" name="Freeform 28"/>
          <p:cNvSpPr/>
          <p:nvPr/>
        </p:nvSpPr>
        <p:spPr>
          <a:xfrm>
            <a:off x="6467040" y="953648"/>
            <a:ext cx="583932" cy="381188"/>
          </a:xfrm>
          <a:custGeom>
            <a:avLst/>
            <a:gdLst>
              <a:gd name="connsiteX0" fmla="*/ 668830 w 668830"/>
              <a:gd name="connsiteY0" fmla="*/ 0 h 554772"/>
              <a:gd name="connsiteX1" fmla="*/ 70300 w 668830"/>
              <a:gd name="connsiteY1" fmla="*/ 145993 h 554772"/>
              <a:gd name="connsiteX2" fmla="*/ 11907 w 668830"/>
              <a:gd name="connsiteY2" fmla="*/ 554772 h 554772"/>
              <a:gd name="connsiteX0" fmla="*/ 656923 w 656923"/>
              <a:gd name="connsiteY0" fmla="*/ 263148 h 817920"/>
              <a:gd name="connsiteX1" fmla="*/ 160581 w 656923"/>
              <a:gd name="connsiteY1" fmla="*/ 14961 h 817920"/>
              <a:gd name="connsiteX2" fmla="*/ 0 w 656923"/>
              <a:gd name="connsiteY2" fmla="*/ 817920 h 817920"/>
              <a:gd name="connsiteX0" fmla="*/ 584203 w 584203"/>
              <a:gd name="connsiteY0" fmla="*/ 251537 h 485126"/>
              <a:gd name="connsiteX1" fmla="*/ 87861 w 584203"/>
              <a:gd name="connsiteY1" fmla="*/ 3350 h 485126"/>
              <a:gd name="connsiteX2" fmla="*/ 271 w 584203"/>
              <a:gd name="connsiteY2" fmla="*/ 485126 h 485126"/>
              <a:gd name="connsiteX0" fmla="*/ 583932 w 583932"/>
              <a:gd name="connsiteY0" fmla="*/ 294923 h 528512"/>
              <a:gd name="connsiteX1" fmla="*/ 408753 w 583932"/>
              <a:gd name="connsiteY1" fmla="*/ 46736 h 528512"/>
              <a:gd name="connsiteX2" fmla="*/ 87590 w 583932"/>
              <a:gd name="connsiteY2" fmla="*/ 46736 h 528512"/>
              <a:gd name="connsiteX3" fmla="*/ 0 w 583932"/>
              <a:gd name="connsiteY3" fmla="*/ 528512 h 528512"/>
              <a:gd name="connsiteX0" fmla="*/ 583932 w 583932"/>
              <a:gd name="connsiteY0" fmla="*/ 294923 h 528512"/>
              <a:gd name="connsiteX1" fmla="*/ 408753 w 583932"/>
              <a:gd name="connsiteY1" fmla="*/ 46736 h 528512"/>
              <a:gd name="connsiteX2" fmla="*/ 87590 w 583932"/>
              <a:gd name="connsiteY2" fmla="*/ 46736 h 528512"/>
              <a:gd name="connsiteX3" fmla="*/ 0 w 583932"/>
              <a:gd name="connsiteY3" fmla="*/ 528512 h 528512"/>
              <a:gd name="connsiteX0" fmla="*/ 583932 w 583932"/>
              <a:gd name="connsiteY0" fmla="*/ 252511 h 486100"/>
              <a:gd name="connsiteX1" fmla="*/ 87590 w 583932"/>
              <a:gd name="connsiteY1" fmla="*/ 4324 h 486100"/>
              <a:gd name="connsiteX2" fmla="*/ 0 w 583932"/>
              <a:gd name="connsiteY2" fmla="*/ 486100 h 486100"/>
              <a:gd name="connsiteX0" fmla="*/ 583932 w 583932"/>
              <a:gd name="connsiteY0" fmla="*/ 278575 h 512164"/>
              <a:gd name="connsiteX1" fmla="*/ 262215 w 583932"/>
              <a:gd name="connsiteY1" fmla="*/ 3930 h 512164"/>
              <a:gd name="connsiteX2" fmla="*/ 0 w 583932"/>
              <a:gd name="connsiteY2" fmla="*/ 512164 h 512164"/>
              <a:gd name="connsiteX0" fmla="*/ 594024 w 594024"/>
              <a:gd name="connsiteY0" fmla="*/ 332622 h 566211"/>
              <a:gd name="connsiteX1" fmla="*/ 272307 w 594024"/>
              <a:gd name="connsiteY1" fmla="*/ 57977 h 566211"/>
              <a:gd name="connsiteX2" fmla="*/ 10092 w 594024"/>
              <a:gd name="connsiteY2" fmla="*/ 566211 h 566211"/>
              <a:gd name="connsiteX0" fmla="*/ 594024 w 594024"/>
              <a:gd name="connsiteY0" fmla="*/ 332622 h 566211"/>
              <a:gd name="connsiteX1" fmla="*/ 272307 w 594024"/>
              <a:gd name="connsiteY1" fmla="*/ 57977 h 566211"/>
              <a:gd name="connsiteX2" fmla="*/ 10092 w 594024"/>
              <a:gd name="connsiteY2" fmla="*/ 566211 h 566211"/>
              <a:gd name="connsiteX0" fmla="*/ 583932 w 583932"/>
              <a:gd name="connsiteY0" fmla="*/ 274662 h 508251"/>
              <a:gd name="connsiteX1" fmla="*/ 262215 w 583932"/>
              <a:gd name="connsiteY1" fmla="*/ 17 h 508251"/>
              <a:gd name="connsiteX2" fmla="*/ 0 w 583932"/>
              <a:gd name="connsiteY2" fmla="*/ 508251 h 50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932" h="508251">
                <a:moveTo>
                  <a:pt x="583932" y="274662"/>
                </a:moveTo>
                <a:cubicBezTo>
                  <a:pt x="491112" y="111832"/>
                  <a:pt x="438912" y="3419"/>
                  <a:pt x="262215" y="17"/>
                </a:cubicBezTo>
                <a:cubicBezTo>
                  <a:pt x="85518" y="-3385"/>
                  <a:pt x="0" y="508251"/>
                  <a:pt x="0" y="508251"/>
                </a:cubicBezTo>
              </a:path>
            </a:pathLst>
          </a:custGeom>
          <a:ln w="762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644252" y="969213"/>
            <a:ext cx="583932" cy="381188"/>
          </a:xfrm>
          <a:custGeom>
            <a:avLst/>
            <a:gdLst>
              <a:gd name="connsiteX0" fmla="*/ 668830 w 668830"/>
              <a:gd name="connsiteY0" fmla="*/ 0 h 554772"/>
              <a:gd name="connsiteX1" fmla="*/ 70300 w 668830"/>
              <a:gd name="connsiteY1" fmla="*/ 145993 h 554772"/>
              <a:gd name="connsiteX2" fmla="*/ 11907 w 668830"/>
              <a:gd name="connsiteY2" fmla="*/ 554772 h 554772"/>
              <a:gd name="connsiteX0" fmla="*/ 656923 w 656923"/>
              <a:gd name="connsiteY0" fmla="*/ 263148 h 817920"/>
              <a:gd name="connsiteX1" fmla="*/ 160581 w 656923"/>
              <a:gd name="connsiteY1" fmla="*/ 14961 h 817920"/>
              <a:gd name="connsiteX2" fmla="*/ 0 w 656923"/>
              <a:gd name="connsiteY2" fmla="*/ 817920 h 817920"/>
              <a:gd name="connsiteX0" fmla="*/ 584203 w 584203"/>
              <a:gd name="connsiteY0" fmla="*/ 251537 h 485126"/>
              <a:gd name="connsiteX1" fmla="*/ 87861 w 584203"/>
              <a:gd name="connsiteY1" fmla="*/ 3350 h 485126"/>
              <a:gd name="connsiteX2" fmla="*/ 271 w 584203"/>
              <a:gd name="connsiteY2" fmla="*/ 485126 h 485126"/>
              <a:gd name="connsiteX0" fmla="*/ 583932 w 583932"/>
              <a:gd name="connsiteY0" fmla="*/ 294923 h 528512"/>
              <a:gd name="connsiteX1" fmla="*/ 408753 w 583932"/>
              <a:gd name="connsiteY1" fmla="*/ 46736 h 528512"/>
              <a:gd name="connsiteX2" fmla="*/ 87590 w 583932"/>
              <a:gd name="connsiteY2" fmla="*/ 46736 h 528512"/>
              <a:gd name="connsiteX3" fmla="*/ 0 w 583932"/>
              <a:gd name="connsiteY3" fmla="*/ 528512 h 528512"/>
              <a:gd name="connsiteX0" fmla="*/ 583932 w 583932"/>
              <a:gd name="connsiteY0" fmla="*/ 294923 h 528512"/>
              <a:gd name="connsiteX1" fmla="*/ 408753 w 583932"/>
              <a:gd name="connsiteY1" fmla="*/ 46736 h 528512"/>
              <a:gd name="connsiteX2" fmla="*/ 87590 w 583932"/>
              <a:gd name="connsiteY2" fmla="*/ 46736 h 528512"/>
              <a:gd name="connsiteX3" fmla="*/ 0 w 583932"/>
              <a:gd name="connsiteY3" fmla="*/ 528512 h 528512"/>
              <a:gd name="connsiteX0" fmla="*/ 583932 w 583932"/>
              <a:gd name="connsiteY0" fmla="*/ 252511 h 486100"/>
              <a:gd name="connsiteX1" fmla="*/ 87590 w 583932"/>
              <a:gd name="connsiteY1" fmla="*/ 4324 h 486100"/>
              <a:gd name="connsiteX2" fmla="*/ 0 w 583932"/>
              <a:gd name="connsiteY2" fmla="*/ 486100 h 486100"/>
              <a:gd name="connsiteX0" fmla="*/ 583932 w 583932"/>
              <a:gd name="connsiteY0" fmla="*/ 278575 h 512164"/>
              <a:gd name="connsiteX1" fmla="*/ 262215 w 583932"/>
              <a:gd name="connsiteY1" fmla="*/ 3930 h 512164"/>
              <a:gd name="connsiteX2" fmla="*/ 0 w 583932"/>
              <a:gd name="connsiteY2" fmla="*/ 512164 h 512164"/>
              <a:gd name="connsiteX0" fmla="*/ 594024 w 594024"/>
              <a:gd name="connsiteY0" fmla="*/ 332622 h 566211"/>
              <a:gd name="connsiteX1" fmla="*/ 272307 w 594024"/>
              <a:gd name="connsiteY1" fmla="*/ 57977 h 566211"/>
              <a:gd name="connsiteX2" fmla="*/ 10092 w 594024"/>
              <a:gd name="connsiteY2" fmla="*/ 566211 h 566211"/>
              <a:gd name="connsiteX0" fmla="*/ 594024 w 594024"/>
              <a:gd name="connsiteY0" fmla="*/ 332622 h 566211"/>
              <a:gd name="connsiteX1" fmla="*/ 272307 w 594024"/>
              <a:gd name="connsiteY1" fmla="*/ 57977 h 566211"/>
              <a:gd name="connsiteX2" fmla="*/ 10092 w 594024"/>
              <a:gd name="connsiteY2" fmla="*/ 566211 h 566211"/>
              <a:gd name="connsiteX0" fmla="*/ 583932 w 583932"/>
              <a:gd name="connsiteY0" fmla="*/ 274662 h 508251"/>
              <a:gd name="connsiteX1" fmla="*/ 262215 w 583932"/>
              <a:gd name="connsiteY1" fmla="*/ 17 h 508251"/>
              <a:gd name="connsiteX2" fmla="*/ 0 w 583932"/>
              <a:gd name="connsiteY2" fmla="*/ 508251 h 50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932" h="508251">
                <a:moveTo>
                  <a:pt x="583932" y="274662"/>
                </a:moveTo>
                <a:cubicBezTo>
                  <a:pt x="491112" y="111832"/>
                  <a:pt x="438912" y="3419"/>
                  <a:pt x="262215" y="17"/>
                </a:cubicBezTo>
                <a:cubicBezTo>
                  <a:pt x="85518" y="-3385"/>
                  <a:pt x="0" y="508251"/>
                  <a:pt x="0" y="508251"/>
                </a:cubicBezTo>
              </a:path>
            </a:pathLst>
          </a:custGeom>
          <a:ln w="762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4850815" y="972832"/>
            <a:ext cx="583932" cy="381188"/>
          </a:xfrm>
          <a:custGeom>
            <a:avLst/>
            <a:gdLst>
              <a:gd name="connsiteX0" fmla="*/ 668830 w 668830"/>
              <a:gd name="connsiteY0" fmla="*/ 0 h 554772"/>
              <a:gd name="connsiteX1" fmla="*/ 70300 w 668830"/>
              <a:gd name="connsiteY1" fmla="*/ 145993 h 554772"/>
              <a:gd name="connsiteX2" fmla="*/ 11907 w 668830"/>
              <a:gd name="connsiteY2" fmla="*/ 554772 h 554772"/>
              <a:gd name="connsiteX0" fmla="*/ 656923 w 656923"/>
              <a:gd name="connsiteY0" fmla="*/ 263148 h 817920"/>
              <a:gd name="connsiteX1" fmla="*/ 160581 w 656923"/>
              <a:gd name="connsiteY1" fmla="*/ 14961 h 817920"/>
              <a:gd name="connsiteX2" fmla="*/ 0 w 656923"/>
              <a:gd name="connsiteY2" fmla="*/ 817920 h 817920"/>
              <a:gd name="connsiteX0" fmla="*/ 584203 w 584203"/>
              <a:gd name="connsiteY0" fmla="*/ 251537 h 485126"/>
              <a:gd name="connsiteX1" fmla="*/ 87861 w 584203"/>
              <a:gd name="connsiteY1" fmla="*/ 3350 h 485126"/>
              <a:gd name="connsiteX2" fmla="*/ 271 w 584203"/>
              <a:gd name="connsiteY2" fmla="*/ 485126 h 485126"/>
              <a:gd name="connsiteX0" fmla="*/ 583932 w 583932"/>
              <a:gd name="connsiteY0" fmla="*/ 294923 h 528512"/>
              <a:gd name="connsiteX1" fmla="*/ 408753 w 583932"/>
              <a:gd name="connsiteY1" fmla="*/ 46736 h 528512"/>
              <a:gd name="connsiteX2" fmla="*/ 87590 w 583932"/>
              <a:gd name="connsiteY2" fmla="*/ 46736 h 528512"/>
              <a:gd name="connsiteX3" fmla="*/ 0 w 583932"/>
              <a:gd name="connsiteY3" fmla="*/ 528512 h 528512"/>
              <a:gd name="connsiteX0" fmla="*/ 583932 w 583932"/>
              <a:gd name="connsiteY0" fmla="*/ 294923 h 528512"/>
              <a:gd name="connsiteX1" fmla="*/ 408753 w 583932"/>
              <a:gd name="connsiteY1" fmla="*/ 46736 h 528512"/>
              <a:gd name="connsiteX2" fmla="*/ 87590 w 583932"/>
              <a:gd name="connsiteY2" fmla="*/ 46736 h 528512"/>
              <a:gd name="connsiteX3" fmla="*/ 0 w 583932"/>
              <a:gd name="connsiteY3" fmla="*/ 528512 h 528512"/>
              <a:gd name="connsiteX0" fmla="*/ 583932 w 583932"/>
              <a:gd name="connsiteY0" fmla="*/ 252511 h 486100"/>
              <a:gd name="connsiteX1" fmla="*/ 87590 w 583932"/>
              <a:gd name="connsiteY1" fmla="*/ 4324 h 486100"/>
              <a:gd name="connsiteX2" fmla="*/ 0 w 583932"/>
              <a:gd name="connsiteY2" fmla="*/ 486100 h 486100"/>
              <a:gd name="connsiteX0" fmla="*/ 583932 w 583932"/>
              <a:gd name="connsiteY0" fmla="*/ 278575 h 512164"/>
              <a:gd name="connsiteX1" fmla="*/ 262215 w 583932"/>
              <a:gd name="connsiteY1" fmla="*/ 3930 h 512164"/>
              <a:gd name="connsiteX2" fmla="*/ 0 w 583932"/>
              <a:gd name="connsiteY2" fmla="*/ 512164 h 512164"/>
              <a:gd name="connsiteX0" fmla="*/ 594024 w 594024"/>
              <a:gd name="connsiteY0" fmla="*/ 332622 h 566211"/>
              <a:gd name="connsiteX1" fmla="*/ 272307 w 594024"/>
              <a:gd name="connsiteY1" fmla="*/ 57977 h 566211"/>
              <a:gd name="connsiteX2" fmla="*/ 10092 w 594024"/>
              <a:gd name="connsiteY2" fmla="*/ 566211 h 566211"/>
              <a:gd name="connsiteX0" fmla="*/ 594024 w 594024"/>
              <a:gd name="connsiteY0" fmla="*/ 332622 h 566211"/>
              <a:gd name="connsiteX1" fmla="*/ 272307 w 594024"/>
              <a:gd name="connsiteY1" fmla="*/ 57977 h 566211"/>
              <a:gd name="connsiteX2" fmla="*/ 10092 w 594024"/>
              <a:gd name="connsiteY2" fmla="*/ 566211 h 566211"/>
              <a:gd name="connsiteX0" fmla="*/ 583932 w 583932"/>
              <a:gd name="connsiteY0" fmla="*/ 274662 h 508251"/>
              <a:gd name="connsiteX1" fmla="*/ 262215 w 583932"/>
              <a:gd name="connsiteY1" fmla="*/ 17 h 508251"/>
              <a:gd name="connsiteX2" fmla="*/ 0 w 583932"/>
              <a:gd name="connsiteY2" fmla="*/ 508251 h 50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932" h="508251">
                <a:moveTo>
                  <a:pt x="583932" y="274662"/>
                </a:moveTo>
                <a:cubicBezTo>
                  <a:pt x="491112" y="111832"/>
                  <a:pt x="438912" y="3419"/>
                  <a:pt x="262215" y="17"/>
                </a:cubicBezTo>
                <a:cubicBezTo>
                  <a:pt x="85518" y="-3385"/>
                  <a:pt x="0" y="508251"/>
                  <a:pt x="0" y="508251"/>
                </a:cubicBezTo>
              </a:path>
            </a:pathLst>
          </a:custGeom>
          <a:ln w="7620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559950" y="1383618"/>
            <a:ext cx="660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26180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2" grpId="0"/>
      <p:bldP spid="15" grpId="0"/>
      <p:bldP spid="18" grpId="0"/>
      <p:bldP spid="21" grpId="0"/>
      <p:bldP spid="24" grpId="0"/>
      <p:bldP spid="27" grpId="0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Numbers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6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Signed numbers (2’s complement)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lots of ways to represent signed numbers.</a:t>
            </a:r>
            <a:br>
              <a:rPr lang="en-US" dirty="0"/>
            </a:br>
            <a:r>
              <a:rPr lang="en-US" sz="2400" dirty="0"/>
              <a:t>(We’ll cover more later in the course.)</a:t>
            </a:r>
            <a:endParaRPr lang="en-US" dirty="0"/>
          </a:p>
          <a:p>
            <a:r>
              <a:rPr lang="en-US" dirty="0"/>
              <a:t>For now you need to know 2’s complement.</a:t>
            </a:r>
          </a:p>
          <a:p>
            <a:endParaRPr lang="en-US" dirty="0"/>
          </a:p>
          <a:p>
            <a:r>
              <a:rPr lang="en-US" dirty="0"/>
              <a:t>Basic idea: </a:t>
            </a:r>
            <a:r>
              <a:rPr lang="en-US" b="1" dirty="0">
                <a:solidFill>
                  <a:srgbClr val="C0504D"/>
                </a:solidFill>
              </a:rPr>
              <a:t>biggest digit is negative</a:t>
            </a:r>
            <a:endParaRPr lang="en-US" dirty="0"/>
          </a:p>
          <a:p>
            <a:r>
              <a:rPr lang="en-US" dirty="0"/>
              <a:t>1000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-1</a:t>
            </a:r>
            <a:r>
              <a:rPr lang="en-US" b="1" dirty="0"/>
              <a:t>*2</a:t>
            </a:r>
            <a:r>
              <a:rPr lang="en-US" b="1" baseline="30000" dirty="0"/>
              <a:t>3</a:t>
            </a:r>
            <a:r>
              <a:rPr lang="en-US" dirty="0"/>
              <a:t> + 0*2</a:t>
            </a:r>
            <a:r>
              <a:rPr lang="en-US" baseline="30000" dirty="0"/>
              <a:t>2</a:t>
            </a:r>
            <a:r>
              <a:rPr lang="en-US" dirty="0"/>
              <a:t> + 0*2</a:t>
            </a:r>
            <a:r>
              <a:rPr lang="en-US" baseline="30000" dirty="0"/>
              <a:t>1</a:t>
            </a:r>
            <a:r>
              <a:rPr lang="en-US" dirty="0"/>
              <a:t> + 0*2</a:t>
            </a:r>
            <a:r>
              <a:rPr lang="en-US" baseline="30000" dirty="0"/>
              <a:t>0</a:t>
            </a:r>
            <a:r>
              <a:rPr lang="en-US" dirty="0"/>
              <a:t> =</a:t>
            </a:r>
            <a:r>
              <a:rPr lang="en-US" b="1" dirty="0"/>
              <a:t> -8</a:t>
            </a:r>
            <a:r>
              <a:rPr lang="en-US" b="1" baseline="-25000" dirty="0"/>
              <a:t>10</a:t>
            </a:r>
          </a:p>
          <a:p>
            <a:r>
              <a:rPr lang="en-US" dirty="0"/>
              <a:t>Numbers range from -1*2</a:t>
            </a:r>
            <a:r>
              <a:rPr lang="en-US" baseline="30000" dirty="0"/>
              <a:t>n-1</a:t>
            </a:r>
            <a:r>
              <a:rPr lang="en-US" dirty="0"/>
              <a:t> to 2</a:t>
            </a:r>
            <a:r>
              <a:rPr lang="en-US" baseline="30000" dirty="0"/>
              <a:t>n-1</a:t>
            </a:r>
            <a:r>
              <a:rPr lang="en-US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29424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2’s Complement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407433"/>
              </p:ext>
            </p:extLst>
          </p:nvPr>
        </p:nvGraphicFramePr>
        <p:xfrm>
          <a:off x="2483768" y="915566"/>
          <a:ext cx="5987008" cy="2537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6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2’s Complement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Decimal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2’s Complement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Decimal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1000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-8 = -8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0000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1001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-7 = -8+1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0001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1010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-6 = -8+2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0010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1011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-5 = -8+2+1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0011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 = 2+1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-4 = -8+4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0100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1101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-3 = -8+4+1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0101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 = 4+1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1110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-2 = -8+4+2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0110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 = 4+2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b="1" dirty="0"/>
                        <a:t>1111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-1 = -8+4+2+1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0111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7 = 4+3+2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39752" y="3939902"/>
            <a:ext cx="634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 a good discussion of this check out the Wikipedia page.</a:t>
            </a:r>
            <a:br>
              <a:rPr lang="en-US" dirty="0"/>
            </a:br>
            <a:r>
              <a:rPr lang="en-US" dirty="0"/>
              <a:t>It’s very clear and has good examples.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505805" y="1239731"/>
            <a:ext cx="158112" cy="21774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ular Callout 3"/>
          <p:cNvSpPr/>
          <p:nvPr/>
        </p:nvSpPr>
        <p:spPr>
          <a:xfrm>
            <a:off x="323528" y="915694"/>
            <a:ext cx="1296144" cy="863967"/>
          </a:xfrm>
          <a:prstGeom prst="wedgeRectCallout">
            <a:avLst>
              <a:gd name="adj1" fmla="val 113135"/>
              <a:gd name="adj2" fmla="val 2928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First digit 1:</a:t>
            </a:r>
          </a:p>
          <a:p>
            <a:pPr algn="ctr"/>
            <a:r>
              <a:rPr lang="en-US" sz="1600" dirty="0"/>
              <a:t>negative</a:t>
            </a:r>
          </a:p>
          <a:p>
            <a:pPr algn="ctr"/>
            <a:r>
              <a:rPr lang="en-US" sz="1600" dirty="0"/>
              <a:t>-8 +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8204" y="1239731"/>
            <a:ext cx="329619" cy="217741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307491" y="1995686"/>
            <a:ext cx="1296144" cy="863967"/>
          </a:xfrm>
          <a:prstGeom prst="wedgeRectCallout">
            <a:avLst>
              <a:gd name="adj1" fmla="val 129189"/>
              <a:gd name="adj2" fmla="val 2928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Remaining digits:</a:t>
            </a:r>
          </a:p>
          <a:p>
            <a:pPr algn="ctr"/>
            <a:r>
              <a:rPr lang="en-US" sz="1600" dirty="0"/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219994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2’s complement?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It works:</a:t>
            </a:r>
          </a:p>
          <a:p>
            <a:pPr lvl="1"/>
            <a:r>
              <a:rPr lang="en-US" dirty="0"/>
              <a:t>Addition -5</a:t>
            </a:r>
            <a:r>
              <a:rPr lang="en-US" baseline="-25000" dirty="0"/>
              <a:t>10</a:t>
            </a:r>
            <a:r>
              <a:rPr lang="en-US" dirty="0"/>
              <a:t> + 4</a:t>
            </a:r>
            <a:r>
              <a:rPr lang="en-US" baseline="-25000" dirty="0"/>
              <a:t>10</a:t>
            </a:r>
            <a:r>
              <a:rPr lang="en-US" dirty="0"/>
              <a:t> = 1011</a:t>
            </a:r>
            <a:r>
              <a:rPr lang="en-US" baseline="-25000" dirty="0"/>
              <a:t>2</a:t>
            </a:r>
            <a:r>
              <a:rPr lang="en-US" dirty="0"/>
              <a:t> + 0100</a:t>
            </a:r>
            <a:r>
              <a:rPr lang="en-US" baseline="-25000" dirty="0"/>
              <a:t>2</a:t>
            </a:r>
            <a:r>
              <a:rPr lang="en-US" dirty="0"/>
              <a:t> = 1111</a:t>
            </a:r>
            <a:r>
              <a:rPr lang="en-US" baseline="-25000" dirty="0"/>
              <a:t>2</a:t>
            </a:r>
            <a:r>
              <a:rPr lang="en-US" dirty="0"/>
              <a:t> = -1</a:t>
            </a:r>
            <a:r>
              <a:rPr lang="en-US" baseline="-25000" dirty="0"/>
              <a:t>10</a:t>
            </a:r>
          </a:p>
          <a:p>
            <a:r>
              <a:rPr lang="en-US" b="1" dirty="0"/>
              <a:t>There is only one zero:</a:t>
            </a:r>
          </a:p>
          <a:p>
            <a:pPr lvl="1"/>
            <a:r>
              <a:rPr lang="en-US" dirty="0"/>
              <a:t>0000</a:t>
            </a:r>
            <a:r>
              <a:rPr lang="en-US" baseline="-25000" dirty="0"/>
              <a:t>2</a:t>
            </a:r>
            <a:r>
              <a:rPr lang="en-US" dirty="0"/>
              <a:t> = 0</a:t>
            </a:r>
            <a:r>
              <a:rPr lang="en-US" baseline="-25000" dirty="0"/>
              <a:t>10</a:t>
            </a:r>
          </a:p>
          <a:p>
            <a:r>
              <a:rPr lang="en-US" b="1" dirty="0"/>
              <a:t>Easy to tell if it is negative.</a:t>
            </a:r>
            <a:r>
              <a:rPr lang="en-US" dirty="0"/>
              <a:t> (How?)</a:t>
            </a:r>
          </a:p>
          <a:p>
            <a:r>
              <a:rPr lang="en-US" b="1" dirty="0"/>
              <a:t>Negation (*-1) is easy:</a:t>
            </a:r>
          </a:p>
          <a:p>
            <a:pPr lvl="1"/>
            <a:r>
              <a:rPr lang="en-US" dirty="0"/>
              <a:t>-A = (!A +1)</a:t>
            </a:r>
          </a:p>
          <a:p>
            <a:pPr lvl="1"/>
            <a:r>
              <a:rPr lang="en-US" dirty="0"/>
              <a:t>2</a:t>
            </a:r>
            <a:r>
              <a:rPr lang="en-US" baseline="-25000" dirty="0"/>
              <a:t>10</a:t>
            </a:r>
            <a:r>
              <a:rPr lang="en-US" dirty="0"/>
              <a:t> =</a:t>
            </a:r>
            <a:r>
              <a:rPr lang="en-US" dirty="0">
                <a:solidFill>
                  <a:srgbClr val="C0504D"/>
                </a:solidFill>
              </a:rPr>
              <a:t> 0010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-2</a:t>
            </a:r>
            <a:r>
              <a:rPr lang="en-US" baseline="-25000" dirty="0">
                <a:sym typeface="Wingdings"/>
              </a:rPr>
              <a:t>10</a:t>
            </a:r>
            <a:r>
              <a:rPr lang="en-US" dirty="0">
                <a:sym typeface="Wingdings"/>
              </a:rPr>
              <a:t> = </a:t>
            </a:r>
            <a:r>
              <a:rPr lang="en-US" dirty="0">
                <a:solidFill>
                  <a:schemeClr val="accent2"/>
                </a:solidFill>
                <a:sym typeface="Wingdings"/>
              </a:rPr>
              <a:t>1101</a:t>
            </a:r>
            <a:r>
              <a:rPr lang="en-US" baseline="-25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 + 1</a:t>
            </a:r>
            <a:r>
              <a:rPr lang="en-US" baseline="-25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 = 1110</a:t>
            </a:r>
            <a:r>
              <a:rPr lang="en-US" baseline="-25000" dirty="0">
                <a:sym typeface="Wingdings"/>
              </a:rPr>
              <a:t>2</a:t>
            </a:r>
            <a:r>
              <a:rPr lang="en-US" dirty="0">
                <a:sym typeface="Wingdings"/>
              </a:rPr>
              <a:t> = -2</a:t>
            </a:r>
            <a:r>
              <a:rPr lang="en-US" baseline="-25000" dirty="0">
                <a:sym typeface="Wingdings"/>
              </a:rPr>
              <a:t>10</a:t>
            </a:r>
            <a:endParaRPr lang="en-US" baseline="-25000" dirty="0"/>
          </a:p>
          <a:p>
            <a:r>
              <a:rPr lang="en-US" b="1" dirty="0"/>
              <a:t>Subtraction is easy:</a:t>
            </a:r>
          </a:p>
          <a:p>
            <a:pPr lvl="1"/>
            <a:r>
              <a:rPr lang="en-US" dirty="0"/>
              <a:t>A-B = A+(-B) = A+(!B+1) = A+!B with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r>
              <a:rPr lang="en-US" dirty="0"/>
              <a:t>=1</a:t>
            </a:r>
          </a:p>
          <a:p>
            <a:r>
              <a:rPr lang="en-US" dirty="0"/>
              <a:t>Overflow is a bit more tricky, but we’ll cover it later.</a:t>
            </a:r>
          </a:p>
        </p:txBody>
      </p:sp>
    </p:spTree>
    <p:extLst>
      <p:ext uri="{BB962C8B-B14F-4D97-AF65-F5344CB8AC3E}">
        <p14:creationId xmlns:p14="http://schemas.microsoft.com/office/powerpoint/2010/main" val="299885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did we spend time talking about the details of 2’s complement numbers?</a:t>
            </a:r>
          </a:p>
          <a:p>
            <a:pPr lvl="1"/>
            <a:r>
              <a:rPr lang="en-US" dirty="0"/>
              <a:t>Computers use it for signed numbers</a:t>
            </a:r>
          </a:p>
          <a:p>
            <a:pPr lvl="1"/>
            <a:r>
              <a:rPr lang="en-US" dirty="0"/>
              <a:t>Need to understand it to know what:</a:t>
            </a:r>
          </a:p>
          <a:p>
            <a:pPr lvl="2"/>
            <a:r>
              <a:rPr lang="en-US" dirty="0"/>
              <a:t>SUBTRACT 2 means</a:t>
            </a:r>
          </a:p>
          <a:p>
            <a:pPr lvl="2"/>
            <a:r>
              <a:rPr lang="en-US" dirty="0"/>
              <a:t>ADD 1 means</a:t>
            </a:r>
          </a:p>
          <a:p>
            <a:pPr lvl="2"/>
            <a:r>
              <a:rPr lang="en-US" dirty="0"/>
              <a:t>IS ZERO means</a:t>
            </a:r>
          </a:p>
          <a:p>
            <a:pPr lvl="2"/>
            <a:r>
              <a:rPr lang="en-US" dirty="0"/>
              <a:t>IS LESS THAN means</a:t>
            </a:r>
          </a:p>
          <a:p>
            <a:pPr lvl="2"/>
            <a:r>
              <a:rPr lang="en-US" dirty="0"/>
              <a:t>Etc.</a:t>
            </a:r>
          </a:p>
          <a:p>
            <a:r>
              <a:rPr lang="en-US" dirty="0"/>
              <a:t>We’ll cover more number representations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216506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inside a computer?</a:t>
            </a:r>
          </a:p>
          <a:p>
            <a:endParaRPr lang="en-US" dirty="0"/>
          </a:p>
          <a:p>
            <a:r>
              <a:rPr lang="en-US" dirty="0"/>
              <a:t>My list:</a:t>
            </a:r>
          </a:p>
          <a:p>
            <a:pPr lvl="1"/>
            <a:r>
              <a:rPr lang="en-US" dirty="0"/>
              <a:t>Processors (CPU, GPU, accelerators?)</a:t>
            </a:r>
          </a:p>
          <a:p>
            <a:pPr lvl="1"/>
            <a:r>
              <a:rPr lang="en-US" dirty="0"/>
              <a:t>Memory (RAM)</a:t>
            </a:r>
          </a:p>
          <a:p>
            <a:pPr lvl="1"/>
            <a:r>
              <a:rPr lang="en-US" dirty="0" err="1"/>
              <a:t>Input/Output</a:t>
            </a:r>
            <a:r>
              <a:rPr lang="en-US" dirty="0"/>
              <a:t> (keyboard, network, monitor, printer)</a:t>
            </a:r>
          </a:p>
          <a:p>
            <a:pPr lvl="1"/>
            <a:r>
              <a:rPr lang="en-US" dirty="0"/>
              <a:t>Storage (hard disk)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953" y="3785194"/>
            <a:ext cx="1531020" cy="1351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883" y="3690397"/>
            <a:ext cx="1814572" cy="1453103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830790" y="3177899"/>
            <a:ext cx="1416201" cy="1842124"/>
            <a:chOff x="5830790" y="3177899"/>
            <a:chExt cx="1416201" cy="184212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4"/>
            <a:srcRect t="27362" b="23787"/>
            <a:stretch/>
          </p:blipFill>
          <p:spPr>
            <a:xfrm>
              <a:off x="5830790" y="4328187"/>
              <a:ext cx="1416201" cy="69183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/>
            <a:srcRect b="13800"/>
            <a:stretch/>
          </p:blipFill>
          <p:spPr>
            <a:xfrm>
              <a:off x="5919666" y="3177899"/>
              <a:ext cx="1189091" cy="1024996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0510" y="3590890"/>
            <a:ext cx="1473727" cy="13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2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5715423" y="4357472"/>
            <a:ext cx="1224136" cy="674016"/>
            <a:chOff x="5715423" y="4910368"/>
            <a:chExt cx="1224136" cy="674016"/>
          </a:xfrm>
        </p:grpSpPr>
        <p:cxnSp>
          <p:nvCxnSpPr>
            <p:cNvPr id="16" name="Straight Arrow Connector 15"/>
            <p:cNvCxnSpPr>
              <a:stCxn id="7" idx="1"/>
              <a:endCxn id="8" idx="3"/>
            </p:cNvCxnSpPr>
            <p:nvPr/>
          </p:nvCxnSpPr>
          <p:spPr>
            <a:xfrm flipH="1">
              <a:off x="5820152" y="4910368"/>
              <a:ext cx="1024988" cy="7383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715423" y="4938053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DVI</a:t>
              </a:r>
            </a:p>
            <a:p>
              <a:pPr algn="ctr"/>
              <a:r>
                <a:rPr lang="en-US" dirty="0"/>
                <a:t>(512MB/s)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76328" y="1345758"/>
            <a:ext cx="1689622" cy="1499546"/>
            <a:chOff x="5176328" y="1898654"/>
            <a:chExt cx="1689622" cy="1499546"/>
          </a:xfrm>
        </p:grpSpPr>
        <p:cxnSp>
          <p:nvCxnSpPr>
            <p:cNvPr id="22" name="Straight Arrow Connector 21"/>
            <p:cNvCxnSpPr>
              <a:stCxn id="10" idx="1"/>
              <a:endCxn id="11" idx="3"/>
            </p:cNvCxnSpPr>
            <p:nvPr/>
          </p:nvCxnSpPr>
          <p:spPr>
            <a:xfrm flipH="1">
              <a:off x="5820152" y="1898654"/>
              <a:ext cx="1045798" cy="1499546"/>
            </a:xfrm>
            <a:prstGeom prst="straightConnector1">
              <a:avLst/>
            </a:prstGeom>
            <a:ln w="28575" cmpd="sng"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176328" y="2008622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SATA</a:t>
              </a:r>
            </a:p>
            <a:p>
              <a:pPr algn="ctr"/>
              <a:r>
                <a:rPr lang="en-US" dirty="0"/>
                <a:t>(750MB/s)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9601" y="1778892"/>
            <a:ext cx="2393060" cy="646331"/>
            <a:chOff x="159601" y="2331788"/>
            <a:chExt cx="2393060" cy="646331"/>
          </a:xfrm>
        </p:grpSpPr>
        <p:cxnSp>
          <p:nvCxnSpPr>
            <p:cNvPr id="25" name="Straight Arrow Connector 24"/>
            <p:cNvCxnSpPr>
              <a:stCxn id="4" idx="2"/>
              <a:endCxn id="5" idx="0"/>
            </p:cNvCxnSpPr>
            <p:nvPr/>
          </p:nvCxnSpPr>
          <p:spPr>
            <a:xfrm>
              <a:off x="2552661" y="2430614"/>
              <a:ext cx="0" cy="435625"/>
            </a:xfrm>
            <a:prstGeom prst="straightConnector1">
              <a:avLst/>
            </a:prstGeom>
            <a:ln w="1219200" cmpd="sng"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59601" y="2331788"/>
              <a:ext cx="1502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DRAM</a:t>
              </a:r>
            </a:p>
            <a:p>
              <a:pPr algn="ctr"/>
              <a:r>
                <a:rPr lang="en-US" dirty="0"/>
                <a:t>(32,768MB/s)</a:t>
              </a:r>
            </a:p>
          </p:txBody>
        </p:sp>
      </p:grpSp>
      <p:cxnSp>
        <p:nvCxnSpPr>
          <p:cNvPr id="9" name="Straight Arrow Connector 8"/>
          <p:cNvCxnSpPr>
            <a:stCxn id="11" idx="1"/>
            <a:endCxn id="5" idx="3"/>
          </p:cNvCxnSpPr>
          <p:nvPr/>
        </p:nvCxnSpPr>
        <p:spPr>
          <a:xfrm flipH="1">
            <a:off x="3443156" y="2845304"/>
            <a:ext cx="596005" cy="0"/>
          </a:xfrm>
          <a:prstGeom prst="straightConnector1">
            <a:avLst/>
          </a:prstGeom>
          <a:ln w="1905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929657" y="3377264"/>
            <a:ext cx="1915483" cy="455630"/>
            <a:chOff x="4929657" y="3930160"/>
            <a:chExt cx="1915483" cy="455630"/>
          </a:xfrm>
        </p:grpSpPr>
        <p:cxnSp>
          <p:nvCxnSpPr>
            <p:cNvPr id="13" name="Straight Arrow Connector 12"/>
            <p:cNvCxnSpPr>
              <a:stCxn id="11" idx="2"/>
              <a:endCxn id="8" idx="0"/>
            </p:cNvCxnSpPr>
            <p:nvPr/>
          </p:nvCxnSpPr>
          <p:spPr>
            <a:xfrm>
              <a:off x="4929657" y="3930160"/>
              <a:ext cx="0" cy="455630"/>
            </a:xfrm>
            <a:prstGeom prst="straightConnector1">
              <a:avLst/>
            </a:prstGeom>
            <a:ln w="190500" cmpd="sng"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029431" y="4009075"/>
              <a:ext cx="1815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PCIe</a:t>
              </a:r>
              <a:r>
                <a:rPr lang="en-US" dirty="0"/>
                <a:t> (5,120MB/s)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2165" y="813797"/>
            <a:ext cx="1780991" cy="106392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  <a:p>
            <a:pPr algn="ctr"/>
            <a:r>
              <a:rPr lang="en-US" dirty="0"/>
              <a:t>(DRAM)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2165" y="2313343"/>
            <a:ext cx="1780991" cy="106392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Processor (CPU)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5140" y="2313343"/>
            <a:ext cx="1780991" cy="106392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I/O</a:t>
            </a:r>
          </a:p>
          <a:p>
            <a:pPr algn="ctr"/>
            <a:r>
              <a:rPr lang="en-US" sz="1600" dirty="0"/>
              <a:t>(Keyboard/Mouse)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45140" y="3825511"/>
            <a:ext cx="1780991" cy="106392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</p:txBody>
      </p:sp>
      <p:sp>
        <p:nvSpPr>
          <p:cNvPr id="8" name="Rectangle 7"/>
          <p:cNvSpPr/>
          <p:nvPr/>
        </p:nvSpPr>
        <p:spPr>
          <a:xfrm>
            <a:off x="4039161" y="3832894"/>
            <a:ext cx="1780991" cy="106392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Graphics Processor (GPU)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65950" y="813797"/>
            <a:ext cx="1780991" cy="106392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Permanent Storage</a:t>
            </a:r>
          </a:p>
          <a:p>
            <a:pPr algn="ctr"/>
            <a:r>
              <a:rPr lang="en-US" sz="1600" dirty="0"/>
              <a:t>(FLASH/Hard Disk)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39161" y="2313343"/>
            <a:ext cx="1780991" cy="106392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Input/Output</a:t>
            </a:r>
            <a:endParaRPr lang="en-US" dirty="0"/>
          </a:p>
          <a:p>
            <a:pPr algn="ctr"/>
            <a:r>
              <a:rPr lang="en-US" sz="1600" dirty="0"/>
              <a:t>(SATA/</a:t>
            </a:r>
            <a:r>
              <a:rPr lang="en-US" sz="1600" dirty="0" err="1"/>
              <a:t>PCIe</a:t>
            </a:r>
            <a:r>
              <a:rPr lang="en-US" sz="1600" dirty="0"/>
              <a:t>/USB/Ethernet)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715423" y="2801751"/>
            <a:ext cx="1224136" cy="646331"/>
            <a:chOff x="5715423" y="3354647"/>
            <a:chExt cx="1224136" cy="646331"/>
          </a:xfrm>
        </p:grpSpPr>
        <p:cxnSp>
          <p:nvCxnSpPr>
            <p:cNvPr id="19" name="Straight Arrow Connector 18"/>
            <p:cNvCxnSpPr>
              <a:stCxn id="6" idx="1"/>
              <a:endCxn id="11" idx="3"/>
            </p:cNvCxnSpPr>
            <p:nvPr/>
          </p:nvCxnSpPr>
          <p:spPr>
            <a:xfrm flipH="1">
              <a:off x="5820152" y="3398200"/>
              <a:ext cx="1024988" cy="0"/>
            </a:xfrm>
            <a:prstGeom prst="straightConnector1">
              <a:avLst/>
            </a:prstGeom>
            <a:ln w="6350" cmpd="sng"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715423" y="3354647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USB</a:t>
              </a:r>
            </a:p>
            <a:p>
              <a:pPr algn="ctr"/>
              <a:r>
                <a:rPr lang="en-US" dirty="0"/>
                <a:t>(1.5MB/s)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55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5176328" y="1345758"/>
            <a:ext cx="1689622" cy="1499546"/>
            <a:chOff x="5176328" y="1898654"/>
            <a:chExt cx="1689622" cy="1499546"/>
          </a:xfrm>
        </p:grpSpPr>
        <p:cxnSp>
          <p:nvCxnSpPr>
            <p:cNvPr id="33" name="Straight Arrow Connector 32"/>
            <p:cNvCxnSpPr>
              <a:stCxn id="35" idx="1"/>
            </p:cNvCxnSpPr>
            <p:nvPr/>
          </p:nvCxnSpPr>
          <p:spPr>
            <a:xfrm flipH="1">
              <a:off x="5820152" y="1898654"/>
              <a:ext cx="1045798" cy="1499546"/>
            </a:xfrm>
            <a:prstGeom prst="straightConnector1">
              <a:avLst/>
            </a:prstGeom>
            <a:ln w="28575" cmpd="sng"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176328" y="2008622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SATA</a:t>
              </a:r>
            </a:p>
            <a:p>
              <a:pPr algn="ctr"/>
              <a:r>
                <a:rPr lang="en-US" dirty="0"/>
                <a:t>(750MB/s)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6865950" y="813797"/>
            <a:ext cx="1780991" cy="106392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Permanent Storage</a:t>
            </a:r>
          </a:p>
          <a:p>
            <a:pPr algn="ctr"/>
            <a:r>
              <a:rPr lang="en-US" sz="1600" dirty="0"/>
              <a:t>(FLASH/Hard Disk)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715423" y="4357472"/>
            <a:ext cx="1224136" cy="674016"/>
            <a:chOff x="5715423" y="4910368"/>
            <a:chExt cx="1224136" cy="674016"/>
          </a:xfrm>
        </p:grpSpPr>
        <p:cxnSp>
          <p:nvCxnSpPr>
            <p:cNvPr id="16" name="Straight Arrow Connector 15"/>
            <p:cNvCxnSpPr>
              <a:stCxn id="7" idx="1"/>
              <a:endCxn id="8" idx="3"/>
            </p:cNvCxnSpPr>
            <p:nvPr/>
          </p:nvCxnSpPr>
          <p:spPr>
            <a:xfrm flipH="1">
              <a:off x="5820152" y="4910368"/>
              <a:ext cx="1024988" cy="7383"/>
            </a:xfrm>
            <a:prstGeom prst="straightConnector1">
              <a:avLst/>
            </a:prstGeom>
            <a:ln w="19050" cmpd="sng"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715423" y="4938053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DVI</a:t>
              </a:r>
            </a:p>
            <a:p>
              <a:pPr algn="ctr"/>
              <a:r>
                <a:rPr lang="en-US" dirty="0"/>
                <a:t>(512MB/s)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9601" y="1778892"/>
            <a:ext cx="2393060" cy="646331"/>
            <a:chOff x="159601" y="2331788"/>
            <a:chExt cx="2393060" cy="646331"/>
          </a:xfrm>
        </p:grpSpPr>
        <p:cxnSp>
          <p:nvCxnSpPr>
            <p:cNvPr id="25" name="Straight Arrow Connector 24"/>
            <p:cNvCxnSpPr>
              <a:stCxn id="4" idx="2"/>
              <a:endCxn id="5" idx="0"/>
            </p:cNvCxnSpPr>
            <p:nvPr/>
          </p:nvCxnSpPr>
          <p:spPr>
            <a:xfrm>
              <a:off x="2552661" y="2430614"/>
              <a:ext cx="0" cy="435625"/>
            </a:xfrm>
            <a:prstGeom prst="straightConnector1">
              <a:avLst/>
            </a:prstGeom>
            <a:ln w="1219200" cmpd="sng"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59601" y="2331788"/>
              <a:ext cx="1502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DRAM</a:t>
              </a:r>
            </a:p>
            <a:p>
              <a:pPr algn="ctr"/>
              <a:r>
                <a:rPr lang="en-US" dirty="0"/>
                <a:t>(32,768MB/s)</a:t>
              </a:r>
            </a:p>
          </p:txBody>
        </p:sp>
      </p:grpSp>
      <p:cxnSp>
        <p:nvCxnSpPr>
          <p:cNvPr id="9" name="Straight Arrow Connector 8"/>
          <p:cNvCxnSpPr>
            <a:stCxn id="11" idx="1"/>
            <a:endCxn id="5" idx="3"/>
          </p:cNvCxnSpPr>
          <p:nvPr/>
        </p:nvCxnSpPr>
        <p:spPr>
          <a:xfrm flipH="1">
            <a:off x="3443156" y="2845304"/>
            <a:ext cx="596005" cy="0"/>
          </a:xfrm>
          <a:prstGeom prst="straightConnector1">
            <a:avLst/>
          </a:prstGeom>
          <a:ln w="1905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929657" y="3377264"/>
            <a:ext cx="1915483" cy="455630"/>
            <a:chOff x="4929657" y="3930160"/>
            <a:chExt cx="1915483" cy="455630"/>
          </a:xfrm>
        </p:grpSpPr>
        <p:cxnSp>
          <p:nvCxnSpPr>
            <p:cNvPr id="13" name="Straight Arrow Connector 12"/>
            <p:cNvCxnSpPr>
              <a:stCxn id="11" idx="2"/>
              <a:endCxn id="8" idx="0"/>
            </p:cNvCxnSpPr>
            <p:nvPr/>
          </p:nvCxnSpPr>
          <p:spPr>
            <a:xfrm>
              <a:off x="4929657" y="3930160"/>
              <a:ext cx="0" cy="455630"/>
            </a:xfrm>
            <a:prstGeom prst="straightConnector1">
              <a:avLst/>
            </a:prstGeom>
            <a:ln w="190500" cmpd="sng"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029431" y="4009075"/>
              <a:ext cx="1815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PCIe</a:t>
              </a:r>
              <a:r>
                <a:rPr lang="en-US" dirty="0"/>
                <a:t> (5,120MB/s)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system (changing!)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2165" y="813797"/>
            <a:ext cx="1780991" cy="106392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  <a:p>
            <a:pPr algn="ctr"/>
            <a:r>
              <a:rPr lang="en-US" dirty="0"/>
              <a:t>(DRAM)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2165" y="2313343"/>
            <a:ext cx="1780991" cy="106392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Processor (CPU)</a:t>
            </a:r>
          </a:p>
        </p:txBody>
      </p:sp>
      <p:sp>
        <p:nvSpPr>
          <p:cNvPr id="6" name="Rectangle 5"/>
          <p:cNvSpPr/>
          <p:nvPr/>
        </p:nvSpPr>
        <p:spPr>
          <a:xfrm>
            <a:off x="6845140" y="2313343"/>
            <a:ext cx="1780991" cy="106392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I/O</a:t>
            </a:r>
          </a:p>
          <a:p>
            <a:pPr algn="ctr"/>
            <a:r>
              <a:rPr lang="en-US" sz="1600" dirty="0"/>
              <a:t>(Keyboard/Mouse)</a:t>
            </a:r>
          </a:p>
        </p:txBody>
      </p:sp>
      <p:sp>
        <p:nvSpPr>
          <p:cNvPr id="7" name="Rectangle 6"/>
          <p:cNvSpPr/>
          <p:nvPr/>
        </p:nvSpPr>
        <p:spPr>
          <a:xfrm>
            <a:off x="6845140" y="3825511"/>
            <a:ext cx="1780991" cy="106392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</a:t>
            </a:r>
          </a:p>
        </p:txBody>
      </p:sp>
      <p:sp>
        <p:nvSpPr>
          <p:cNvPr id="8" name="Rectangle 7"/>
          <p:cNvSpPr/>
          <p:nvPr/>
        </p:nvSpPr>
        <p:spPr>
          <a:xfrm>
            <a:off x="4039161" y="3832894"/>
            <a:ext cx="1780991" cy="106392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Graphics Processor (GPU)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39161" y="2313343"/>
            <a:ext cx="1780991" cy="106392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Input/Output</a:t>
            </a:r>
            <a:endParaRPr lang="en-US" dirty="0"/>
          </a:p>
          <a:p>
            <a:pPr algn="ctr"/>
            <a:r>
              <a:rPr lang="en-US" sz="1600" dirty="0"/>
              <a:t>(SATA/</a:t>
            </a:r>
            <a:r>
              <a:rPr lang="en-US" sz="1600" dirty="0" err="1"/>
              <a:t>PCIe</a:t>
            </a:r>
            <a:r>
              <a:rPr lang="en-US" sz="1600" dirty="0"/>
              <a:t>/USB/Ethernet)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715423" y="2801751"/>
            <a:ext cx="1224136" cy="646331"/>
            <a:chOff x="5715423" y="3354647"/>
            <a:chExt cx="1224136" cy="646331"/>
          </a:xfrm>
        </p:grpSpPr>
        <p:cxnSp>
          <p:nvCxnSpPr>
            <p:cNvPr id="19" name="Straight Arrow Connector 18"/>
            <p:cNvCxnSpPr>
              <a:stCxn id="6" idx="1"/>
              <a:endCxn id="11" idx="3"/>
            </p:cNvCxnSpPr>
            <p:nvPr/>
          </p:nvCxnSpPr>
          <p:spPr>
            <a:xfrm flipH="1">
              <a:off x="5820152" y="3398200"/>
              <a:ext cx="1024988" cy="0"/>
            </a:xfrm>
            <a:prstGeom prst="straightConnector1">
              <a:avLst/>
            </a:prstGeom>
            <a:ln w="6350" cmpd="sng"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715423" y="3354647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USB</a:t>
              </a:r>
            </a:p>
            <a:p>
              <a:pPr algn="ctr"/>
              <a:r>
                <a:rPr lang="en-US" dirty="0"/>
                <a:t>(1.5MB/s)</a:t>
              </a: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H="1">
            <a:off x="3851920" y="3579862"/>
            <a:ext cx="1077737" cy="0"/>
          </a:xfrm>
          <a:prstGeom prst="straightConnector1">
            <a:avLst/>
          </a:prstGeom>
          <a:ln w="190500" cmpd="sng"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>
            <a:off x="4039161" y="771550"/>
            <a:ext cx="1800200" cy="641929"/>
          </a:xfrm>
          <a:prstGeom prst="wedgeRectCallout">
            <a:avLst>
              <a:gd name="adj1" fmla="val 36888"/>
              <a:gd name="adj2" fmla="val 6369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Flash is now too fast…</a:t>
            </a:r>
          </a:p>
        </p:txBody>
      </p:sp>
      <p:sp>
        <p:nvSpPr>
          <p:cNvPr id="30" name="Rectangular Callout 29"/>
          <p:cNvSpPr/>
          <p:nvPr/>
        </p:nvSpPr>
        <p:spPr>
          <a:xfrm>
            <a:off x="50953" y="3511929"/>
            <a:ext cx="1800200" cy="873228"/>
          </a:xfrm>
          <a:prstGeom prst="wedgeRectCallout">
            <a:avLst>
              <a:gd name="adj1" fmla="val 60404"/>
              <a:gd name="adj2" fmla="val 2403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Put disks directly on PCIe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70929" y="3456179"/>
            <a:ext cx="1780991" cy="106392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Flash Storage</a:t>
            </a:r>
          </a:p>
        </p:txBody>
      </p:sp>
    </p:spTree>
    <p:extLst>
      <p:ext uri="{BB962C8B-B14F-4D97-AF65-F5344CB8AC3E}">
        <p14:creationId xmlns:p14="http://schemas.microsoft.com/office/powerpoint/2010/main" val="423027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stCxn id="10" idx="2"/>
            <a:endCxn id="9" idx="0"/>
          </p:cNvCxnSpPr>
          <p:nvPr/>
        </p:nvCxnSpPr>
        <p:spPr>
          <a:xfrm flipH="1">
            <a:off x="4935600" y="3219821"/>
            <a:ext cx="757" cy="43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processor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5480" y="3656462"/>
            <a:ext cx="2160240" cy="715487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Compute</a:t>
            </a:r>
          </a:p>
          <a:p>
            <a:pPr algn="ctr"/>
            <a:r>
              <a:rPr lang="en-US" sz="1400" dirty="0"/>
              <a:t>(Add, Sub, Multiply, etc.)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6237" y="1971010"/>
            <a:ext cx="2160240" cy="124881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Data Registers</a:t>
            </a:r>
            <a:br>
              <a:rPr lang="en-US" b="1" dirty="0"/>
            </a:br>
            <a:r>
              <a:rPr lang="en-US" sz="1400" dirty="0"/>
              <a:t>(Small and fast)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83727" y="893378"/>
            <a:ext cx="1952767" cy="3406564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sz="1400" dirty="0"/>
              <a:t>(Big and Slow)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6235" y="1079838"/>
            <a:ext cx="2160240" cy="70945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Current Instruction</a:t>
            </a:r>
          </a:p>
          <a:p>
            <a:pPr algn="ctr"/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09151" y="1203598"/>
            <a:ext cx="2014777" cy="735200"/>
            <a:chOff x="1909151" y="1203598"/>
            <a:chExt cx="2014777" cy="735200"/>
          </a:xfrm>
        </p:grpSpPr>
        <p:cxnSp>
          <p:nvCxnSpPr>
            <p:cNvPr id="17" name="Elbow Connector 16"/>
            <p:cNvCxnSpPr>
              <a:stCxn id="12" idx="1"/>
              <a:endCxn id="13" idx="0"/>
            </p:cNvCxnSpPr>
            <p:nvPr/>
          </p:nvCxnSpPr>
          <p:spPr>
            <a:xfrm rot="10800000" flipV="1">
              <a:off x="1909151" y="1434566"/>
              <a:ext cx="1947084" cy="50423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51813" y="1203598"/>
              <a:ext cx="1372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Current Instruction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35696" y="3234942"/>
            <a:ext cx="2019783" cy="992992"/>
            <a:chOff x="1835696" y="3234942"/>
            <a:chExt cx="2019783" cy="992992"/>
          </a:xfrm>
        </p:grpSpPr>
        <p:cxnSp>
          <p:nvCxnSpPr>
            <p:cNvPr id="29" name="Elbow Connector 28"/>
            <p:cNvCxnSpPr>
              <a:stCxn id="13" idx="4"/>
              <a:endCxn id="9" idx="1"/>
            </p:cNvCxnSpPr>
            <p:nvPr/>
          </p:nvCxnSpPr>
          <p:spPr>
            <a:xfrm rot="16200000" flipH="1">
              <a:off x="2492683" y="2651409"/>
              <a:ext cx="779264" cy="194632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35696" y="3950935"/>
              <a:ext cx="815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Operation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68515" y="2571750"/>
            <a:ext cx="1115212" cy="461665"/>
            <a:chOff x="5968515" y="2571750"/>
            <a:chExt cx="1115212" cy="461665"/>
          </a:xfrm>
        </p:grpSpPr>
        <p:cxnSp>
          <p:nvCxnSpPr>
            <p:cNvPr id="38" name="Straight Arrow Connector 37"/>
            <p:cNvCxnSpPr>
              <a:stCxn id="10" idx="3"/>
              <a:endCxn id="11" idx="1"/>
            </p:cNvCxnSpPr>
            <p:nvPr/>
          </p:nvCxnSpPr>
          <p:spPr>
            <a:xfrm>
              <a:off x="6016477" y="2595416"/>
              <a:ext cx="1067250" cy="1244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968515" y="2571750"/>
              <a:ext cx="1115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Read/Write Data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6475" y="987574"/>
            <a:ext cx="1139484" cy="1609086"/>
            <a:chOff x="6016475" y="987574"/>
            <a:chExt cx="1139484" cy="1609086"/>
          </a:xfrm>
        </p:grpSpPr>
        <p:cxnSp>
          <p:nvCxnSpPr>
            <p:cNvPr id="23" name="Elbow Connector 22"/>
            <p:cNvCxnSpPr>
              <a:stCxn id="11" idx="1"/>
              <a:endCxn id="12" idx="3"/>
            </p:cNvCxnSpPr>
            <p:nvPr/>
          </p:nvCxnSpPr>
          <p:spPr>
            <a:xfrm rot="10800000">
              <a:off x="6016475" y="1434566"/>
              <a:ext cx="1067252" cy="11620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16477" y="987574"/>
              <a:ext cx="1139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 Instruction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50665" y="1511323"/>
            <a:ext cx="1817793" cy="2253569"/>
            <a:chOff x="7150665" y="1511323"/>
            <a:chExt cx="1817793" cy="2253569"/>
          </a:xfrm>
        </p:grpSpPr>
        <p:grpSp>
          <p:nvGrpSpPr>
            <p:cNvPr id="74" name="Group 73"/>
            <p:cNvGrpSpPr/>
            <p:nvPr/>
          </p:nvGrpSpPr>
          <p:grpSpPr>
            <a:xfrm>
              <a:off x="7150665" y="3457115"/>
              <a:ext cx="1817793" cy="307777"/>
              <a:chOff x="6588224" y="4656730"/>
              <a:chExt cx="2232248" cy="41037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948264" y="4656730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588224" y="4656730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7150665" y="1789294"/>
              <a:ext cx="1817793" cy="307777"/>
              <a:chOff x="6588224" y="2432128"/>
              <a:chExt cx="2232248" cy="41037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7150665" y="2067264"/>
              <a:ext cx="1817793" cy="307777"/>
              <a:chOff x="6588224" y="2787762"/>
              <a:chExt cx="2232248" cy="410370"/>
            </a:xfrm>
            <a:solidFill>
              <a:srgbClr val="FFFFFF"/>
            </a:solidFill>
          </p:grpSpPr>
          <p:sp>
            <p:nvSpPr>
              <p:cNvPr id="54" name="TextBox 53"/>
              <p:cNvSpPr txBox="1"/>
              <p:nvPr/>
            </p:nvSpPr>
            <p:spPr>
              <a:xfrm>
                <a:off x="6948264" y="2787762"/>
                <a:ext cx="1872208" cy="41037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588224" y="2787762"/>
                <a:ext cx="360040" cy="41037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7150665" y="2345234"/>
              <a:ext cx="1817793" cy="307777"/>
              <a:chOff x="6588224" y="3152121"/>
              <a:chExt cx="2232248" cy="41037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948264" y="3152121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588224" y="3152121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150665" y="2623205"/>
              <a:ext cx="1817793" cy="307777"/>
              <a:chOff x="6588224" y="3517167"/>
              <a:chExt cx="2232248" cy="410370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6948264" y="3517167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i="1" dirty="0">
                  <a:solidFill>
                    <a:srgbClr val="77933C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588224" y="3517167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7150665" y="2901176"/>
              <a:ext cx="1817793" cy="307777"/>
              <a:chOff x="6588224" y="3881853"/>
              <a:chExt cx="2232248" cy="41037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6948264" y="3881853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588224" y="3881853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150665" y="3179146"/>
              <a:ext cx="1817793" cy="307777"/>
              <a:chOff x="6588224" y="4262998"/>
              <a:chExt cx="2232248" cy="41037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948264" y="426299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588224" y="4262998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150665" y="1511323"/>
              <a:ext cx="1817793" cy="307777"/>
              <a:chOff x="6588224" y="2062336"/>
              <a:chExt cx="2232248" cy="410370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065851" y="2556277"/>
            <a:ext cx="1817793" cy="585748"/>
            <a:chOff x="4065851" y="2556277"/>
            <a:chExt cx="1817793" cy="585748"/>
          </a:xfrm>
        </p:grpSpPr>
        <p:grpSp>
          <p:nvGrpSpPr>
            <p:cNvPr id="79" name="Group 78"/>
            <p:cNvGrpSpPr/>
            <p:nvPr/>
          </p:nvGrpSpPr>
          <p:grpSpPr>
            <a:xfrm>
              <a:off x="4065851" y="2834248"/>
              <a:ext cx="1817793" cy="307777"/>
              <a:chOff x="6588224" y="2432128"/>
              <a:chExt cx="2232248" cy="410370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065851" y="2556277"/>
              <a:ext cx="1817793" cy="307777"/>
              <a:chOff x="6588224" y="2062336"/>
              <a:chExt cx="2232248" cy="41037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sp>
        <p:nvSpPr>
          <p:cNvPr id="13" name="Oval 12"/>
          <p:cNvSpPr/>
          <p:nvPr/>
        </p:nvSpPr>
        <p:spPr>
          <a:xfrm>
            <a:off x="967875" y="1938798"/>
            <a:ext cx="1882552" cy="1296144"/>
          </a:xfrm>
          <a:prstGeom prst="ellipse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36000" bIns="36000" rtlCol="0" anchor="ctr"/>
          <a:lstStyle/>
          <a:p>
            <a:pPr algn="ctr"/>
            <a:r>
              <a:rPr lang="en-US" b="1" dirty="0"/>
              <a:t>Control</a:t>
            </a:r>
            <a:endParaRPr lang="en-US" sz="1400" b="1" dirty="0"/>
          </a:p>
          <a:p>
            <a:pPr algn="ctr"/>
            <a:r>
              <a:rPr lang="en-US" sz="1400" dirty="0"/>
              <a:t>(If, else, loop)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50427" y="2351639"/>
            <a:ext cx="1005810" cy="276999"/>
            <a:chOff x="2850427" y="2351639"/>
            <a:chExt cx="1005810" cy="276999"/>
          </a:xfrm>
        </p:grpSpPr>
        <p:cxnSp>
          <p:nvCxnSpPr>
            <p:cNvPr id="59" name="Straight Arrow Connector 58"/>
            <p:cNvCxnSpPr>
              <a:stCxn id="13" idx="6"/>
              <a:endCxn id="10" idx="1"/>
            </p:cNvCxnSpPr>
            <p:nvPr/>
          </p:nvCxnSpPr>
          <p:spPr>
            <a:xfrm>
              <a:off x="2850427" y="2586870"/>
              <a:ext cx="1005810" cy="8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886518" y="2351639"/>
              <a:ext cx="893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to 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2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stCxn id="10" idx="2"/>
            <a:endCxn id="9" idx="0"/>
          </p:cNvCxnSpPr>
          <p:nvPr/>
        </p:nvCxnSpPr>
        <p:spPr>
          <a:xfrm flipH="1">
            <a:off x="4935600" y="3219821"/>
            <a:ext cx="757" cy="43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processor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5480" y="3656462"/>
            <a:ext cx="2160240" cy="715487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Compute</a:t>
            </a:r>
          </a:p>
          <a:p>
            <a:pPr algn="ctr"/>
            <a:r>
              <a:rPr lang="en-US" sz="1400" dirty="0"/>
              <a:t>(Add, Sub, Multiply, etc.)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6237" y="1971010"/>
            <a:ext cx="2160240" cy="124881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Data Registers</a:t>
            </a:r>
            <a:br>
              <a:rPr lang="en-US" b="1" dirty="0"/>
            </a:br>
            <a:r>
              <a:rPr lang="en-US" sz="1400" dirty="0"/>
              <a:t>(Small and fast)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83727" y="893378"/>
            <a:ext cx="1952767" cy="3406564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sz="1400" dirty="0"/>
              <a:t>(Big and Slow)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6235" y="1079838"/>
            <a:ext cx="2160240" cy="70945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Current Instruction</a:t>
            </a:r>
          </a:p>
          <a:p>
            <a:pPr algn="ctr"/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09151" y="1203598"/>
            <a:ext cx="2014777" cy="735200"/>
            <a:chOff x="1909151" y="1203598"/>
            <a:chExt cx="2014777" cy="735200"/>
          </a:xfrm>
        </p:grpSpPr>
        <p:cxnSp>
          <p:nvCxnSpPr>
            <p:cNvPr id="17" name="Elbow Connector 16"/>
            <p:cNvCxnSpPr>
              <a:stCxn id="12" idx="1"/>
              <a:endCxn id="13" idx="0"/>
            </p:cNvCxnSpPr>
            <p:nvPr/>
          </p:nvCxnSpPr>
          <p:spPr>
            <a:xfrm rot="10800000" flipV="1">
              <a:off x="1909151" y="1434566"/>
              <a:ext cx="1947084" cy="50423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51813" y="1203598"/>
              <a:ext cx="1372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Current Instruction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51461" y="1536871"/>
            <a:ext cx="1304022" cy="591743"/>
            <a:chOff x="2551461" y="1536871"/>
            <a:chExt cx="1304022" cy="591743"/>
          </a:xfrm>
        </p:grpSpPr>
        <p:cxnSp>
          <p:nvCxnSpPr>
            <p:cNvPr id="20" name="Elbow Connector 19"/>
            <p:cNvCxnSpPr>
              <a:stCxn id="13" idx="7"/>
            </p:cNvCxnSpPr>
            <p:nvPr/>
          </p:nvCxnSpPr>
          <p:spPr>
            <a:xfrm rot="5400000" flipH="1" flipV="1">
              <a:off x="2947917" y="1221049"/>
              <a:ext cx="534383" cy="1280748"/>
            </a:xfrm>
            <a:prstGeom prst="bentConnector2">
              <a:avLst/>
            </a:prstGeom>
            <a:ln w="254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551461" y="1536871"/>
              <a:ext cx="1300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Next Instruction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35696" y="3234942"/>
            <a:ext cx="2019783" cy="992992"/>
            <a:chOff x="1835696" y="3234942"/>
            <a:chExt cx="2019783" cy="992992"/>
          </a:xfrm>
        </p:grpSpPr>
        <p:cxnSp>
          <p:nvCxnSpPr>
            <p:cNvPr id="29" name="Elbow Connector 28"/>
            <p:cNvCxnSpPr>
              <a:stCxn id="13" idx="4"/>
              <a:endCxn id="9" idx="1"/>
            </p:cNvCxnSpPr>
            <p:nvPr/>
          </p:nvCxnSpPr>
          <p:spPr>
            <a:xfrm rot="16200000" flipH="1">
              <a:off x="2492683" y="2651409"/>
              <a:ext cx="779264" cy="194632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35696" y="3950935"/>
              <a:ext cx="815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Operation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74734" y="3045127"/>
            <a:ext cx="1277186" cy="750759"/>
            <a:chOff x="2574734" y="3045127"/>
            <a:chExt cx="1277186" cy="750759"/>
          </a:xfrm>
        </p:grpSpPr>
        <p:cxnSp>
          <p:nvCxnSpPr>
            <p:cNvPr id="32" name="Elbow Connector 31"/>
            <p:cNvCxnSpPr>
              <a:endCxn id="13" idx="5"/>
            </p:cNvCxnSpPr>
            <p:nvPr/>
          </p:nvCxnSpPr>
          <p:spPr>
            <a:xfrm rot="10800000">
              <a:off x="2574734" y="3045127"/>
              <a:ext cx="1273508" cy="7503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281932" y="3518887"/>
              <a:ext cx="5699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68515" y="2571750"/>
            <a:ext cx="1115212" cy="461665"/>
            <a:chOff x="5968515" y="2571750"/>
            <a:chExt cx="1115212" cy="461665"/>
          </a:xfrm>
        </p:grpSpPr>
        <p:cxnSp>
          <p:nvCxnSpPr>
            <p:cNvPr id="38" name="Straight Arrow Connector 37"/>
            <p:cNvCxnSpPr>
              <a:stCxn id="10" idx="3"/>
              <a:endCxn id="11" idx="1"/>
            </p:cNvCxnSpPr>
            <p:nvPr/>
          </p:nvCxnSpPr>
          <p:spPr>
            <a:xfrm>
              <a:off x="6016477" y="2595416"/>
              <a:ext cx="1067250" cy="1244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968515" y="2571750"/>
              <a:ext cx="1115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Read/Write Data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6475" y="987574"/>
            <a:ext cx="1139484" cy="1609086"/>
            <a:chOff x="6016475" y="987574"/>
            <a:chExt cx="1139484" cy="1609086"/>
          </a:xfrm>
        </p:grpSpPr>
        <p:cxnSp>
          <p:nvCxnSpPr>
            <p:cNvPr id="23" name="Elbow Connector 22"/>
            <p:cNvCxnSpPr>
              <a:stCxn id="11" idx="1"/>
              <a:endCxn id="12" idx="3"/>
            </p:cNvCxnSpPr>
            <p:nvPr/>
          </p:nvCxnSpPr>
          <p:spPr>
            <a:xfrm rot="10800000">
              <a:off x="6016475" y="1434566"/>
              <a:ext cx="1067252" cy="11620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16477" y="987574"/>
              <a:ext cx="1139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 Instruction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50665" y="1511323"/>
            <a:ext cx="1817793" cy="2253569"/>
            <a:chOff x="7150665" y="1511323"/>
            <a:chExt cx="1817793" cy="2253569"/>
          </a:xfrm>
        </p:grpSpPr>
        <p:grpSp>
          <p:nvGrpSpPr>
            <p:cNvPr id="74" name="Group 73"/>
            <p:cNvGrpSpPr/>
            <p:nvPr/>
          </p:nvGrpSpPr>
          <p:grpSpPr>
            <a:xfrm>
              <a:off x="7150665" y="3457115"/>
              <a:ext cx="1817793" cy="307777"/>
              <a:chOff x="6588224" y="4656730"/>
              <a:chExt cx="2232248" cy="41037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948264" y="4656730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588224" y="4656730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7150665" y="1789294"/>
              <a:ext cx="1817793" cy="307777"/>
              <a:chOff x="6588224" y="2432128"/>
              <a:chExt cx="2232248" cy="41037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7150665" y="2067264"/>
              <a:ext cx="1817793" cy="307777"/>
              <a:chOff x="6588224" y="2787762"/>
              <a:chExt cx="2232248" cy="410370"/>
            </a:xfrm>
            <a:solidFill>
              <a:srgbClr val="FFFFFF"/>
            </a:solidFill>
          </p:grpSpPr>
          <p:sp>
            <p:nvSpPr>
              <p:cNvPr id="54" name="TextBox 53"/>
              <p:cNvSpPr txBox="1"/>
              <p:nvPr/>
            </p:nvSpPr>
            <p:spPr>
              <a:xfrm>
                <a:off x="6948264" y="2787762"/>
                <a:ext cx="1872208" cy="41037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588224" y="2787762"/>
                <a:ext cx="360040" cy="41037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7150665" y="2345234"/>
              <a:ext cx="1817793" cy="307777"/>
              <a:chOff x="6588224" y="3152121"/>
              <a:chExt cx="2232248" cy="41037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948264" y="3152121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588224" y="3152121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150665" y="2623205"/>
              <a:ext cx="1817793" cy="307777"/>
              <a:chOff x="6588224" y="3517167"/>
              <a:chExt cx="2232248" cy="410370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6948264" y="3517167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i="1" dirty="0">
                  <a:solidFill>
                    <a:srgbClr val="77933C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588224" y="3517167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7150665" y="2901176"/>
              <a:ext cx="1817793" cy="307777"/>
              <a:chOff x="6588224" y="3881853"/>
              <a:chExt cx="2232248" cy="41037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6948264" y="3881853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588224" y="3881853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150665" y="3179146"/>
              <a:ext cx="1817793" cy="307777"/>
              <a:chOff x="6588224" y="4262998"/>
              <a:chExt cx="2232248" cy="41037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948264" y="426299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588224" y="4262998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150665" y="1511323"/>
              <a:ext cx="1817793" cy="307777"/>
              <a:chOff x="6588224" y="2062336"/>
              <a:chExt cx="2232248" cy="410370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065851" y="2556277"/>
            <a:ext cx="1817793" cy="585748"/>
            <a:chOff x="4065851" y="2556277"/>
            <a:chExt cx="1817793" cy="585748"/>
          </a:xfrm>
        </p:grpSpPr>
        <p:grpSp>
          <p:nvGrpSpPr>
            <p:cNvPr id="79" name="Group 78"/>
            <p:cNvGrpSpPr/>
            <p:nvPr/>
          </p:nvGrpSpPr>
          <p:grpSpPr>
            <a:xfrm>
              <a:off x="4065851" y="2834248"/>
              <a:ext cx="1817793" cy="307777"/>
              <a:chOff x="6588224" y="2432128"/>
              <a:chExt cx="2232248" cy="410370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rgbClr val="E6B9B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065851" y="2556277"/>
              <a:ext cx="1817793" cy="307777"/>
              <a:chOff x="6588224" y="2062336"/>
              <a:chExt cx="2232248" cy="41037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sp>
        <p:nvSpPr>
          <p:cNvPr id="13" name="Oval 12"/>
          <p:cNvSpPr/>
          <p:nvPr/>
        </p:nvSpPr>
        <p:spPr>
          <a:xfrm>
            <a:off x="967875" y="1938798"/>
            <a:ext cx="1882552" cy="1296144"/>
          </a:xfrm>
          <a:prstGeom prst="ellipse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36000" bIns="36000" rtlCol="0" anchor="ctr"/>
          <a:lstStyle/>
          <a:p>
            <a:pPr algn="ctr"/>
            <a:r>
              <a:rPr lang="en-US" b="1" dirty="0"/>
              <a:t>Control</a:t>
            </a:r>
            <a:endParaRPr lang="en-US" sz="1400" b="1" dirty="0"/>
          </a:p>
          <a:p>
            <a:pPr algn="ctr"/>
            <a:r>
              <a:rPr lang="en-US" sz="1400" dirty="0"/>
              <a:t>(If, else, loop)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50427" y="2351639"/>
            <a:ext cx="1005810" cy="276999"/>
            <a:chOff x="2850427" y="2351639"/>
            <a:chExt cx="1005810" cy="276999"/>
          </a:xfrm>
        </p:grpSpPr>
        <p:cxnSp>
          <p:nvCxnSpPr>
            <p:cNvPr id="59" name="Straight Arrow Connector 58"/>
            <p:cNvCxnSpPr>
              <a:stCxn id="13" idx="6"/>
              <a:endCxn id="10" idx="1"/>
            </p:cNvCxnSpPr>
            <p:nvPr/>
          </p:nvCxnSpPr>
          <p:spPr>
            <a:xfrm>
              <a:off x="2850427" y="2586870"/>
              <a:ext cx="1005810" cy="8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886518" y="2351639"/>
              <a:ext cx="893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to use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07504" y="771644"/>
            <a:ext cx="1584176" cy="1138773"/>
          </a:xfrm>
          <a:prstGeom prst="rect">
            <a:avLst/>
          </a:prstGeom>
          <a:ln/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C Program</a:t>
            </a:r>
          </a:p>
          <a:p>
            <a:r>
              <a:rPr lang="en-US" sz="1600" dirty="0"/>
              <a:t>while (</a:t>
            </a:r>
            <a:r>
              <a:rPr lang="en-US" sz="1600" b="1" dirty="0" err="1">
                <a:solidFill>
                  <a:schemeClr val="accent5"/>
                </a:solidFill>
              </a:rPr>
              <a:t>i</a:t>
            </a:r>
            <a:r>
              <a:rPr lang="en-US" sz="1600" dirty="0"/>
              <a:t> != 2) {</a:t>
            </a:r>
          </a:p>
          <a:p>
            <a:r>
              <a:rPr lang="en-US" sz="1600" dirty="0"/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i</a:t>
            </a:r>
            <a:r>
              <a:rPr lang="en-US" sz="1600" dirty="0"/>
              <a:t> = </a:t>
            </a:r>
            <a:r>
              <a:rPr lang="en-US" sz="1600" b="1" dirty="0" err="1">
                <a:solidFill>
                  <a:schemeClr val="accent5"/>
                </a:solidFill>
              </a:rPr>
              <a:t>i</a:t>
            </a:r>
            <a:r>
              <a:rPr lang="en-US" sz="1600" dirty="0"/>
              <a:t> + 1;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3" name="Rectangular Callout 2"/>
          <p:cNvSpPr/>
          <p:nvPr/>
        </p:nvSpPr>
        <p:spPr>
          <a:xfrm>
            <a:off x="1913694" y="411510"/>
            <a:ext cx="2586298" cy="668328"/>
          </a:xfrm>
          <a:prstGeom prst="wedgeRectCallout">
            <a:avLst>
              <a:gd name="adj1" fmla="val -73998"/>
              <a:gd name="adj2" fmla="val 71949"/>
            </a:avLst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Q: How do we do “if”? E.g., if </a:t>
            </a:r>
            <a:r>
              <a:rPr lang="en-US" b="1" dirty="0" err="1"/>
              <a:t>i</a:t>
            </a:r>
            <a:r>
              <a:rPr lang="en-US" b="1" dirty="0"/>
              <a:t>==2?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51720" y="4587974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We’re missing something…</a:t>
            </a:r>
          </a:p>
        </p:txBody>
      </p:sp>
      <p:sp>
        <p:nvSpPr>
          <p:cNvPr id="64" name="Rectangular Callout 63"/>
          <p:cNvSpPr/>
          <p:nvPr/>
        </p:nvSpPr>
        <p:spPr>
          <a:xfrm>
            <a:off x="4882499" y="4443958"/>
            <a:ext cx="2586298" cy="668328"/>
          </a:xfrm>
          <a:prstGeom prst="wedgeRectCallout">
            <a:avLst>
              <a:gd name="adj1" fmla="val -88612"/>
              <a:gd name="adj2" fmla="val -147494"/>
            </a:avLst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A: Need feedback from computing to control</a:t>
            </a:r>
          </a:p>
        </p:txBody>
      </p:sp>
    </p:spTree>
    <p:extLst>
      <p:ext uri="{BB962C8B-B14F-4D97-AF65-F5344CB8AC3E}">
        <p14:creationId xmlns:p14="http://schemas.microsoft.com/office/powerpoint/2010/main" val="412884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3" grpId="0" animBg="1"/>
      <p:bldP spid="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/>
          <p:cNvCxnSpPr>
            <a:stCxn id="10" idx="2"/>
            <a:endCxn id="9" idx="0"/>
          </p:cNvCxnSpPr>
          <p:nvPr/>
        </p:nvCxnSpPr>
        <p:spPr>
          <a:xfrm flipH="1">
            <a:off x="4935600" y="3219821"/>
            <a:ext cx="757" cy="4366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processor: </a:t>
            </a:r>
            <a:r>
              <a:rPr lang="en-US" dirty="0">
                <a:solidFill>
                  <a:schemeClr val="accent4"/>
                </a:solidFill>
              </a:rPr>
              <a:t>Memory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Control</a:t>
            </a:r>
            <a:r>
              <a:rPr lang="en-US" dirty="0"/>
              <a:t>, and </a:t>
            </a:r>
            <a:r>
              <a:rPr lang="en-US" dirty="0">
                <a:solidFill>
                  <a:schemeClr val="accent1"/>
                </a:solidFill>
              </a:rPr>
              <a:t>Compute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5480" y="3656462"/>
            <a:ext cx="2160240" cy="715487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Compute</a:t>
            </a:r>
          </a:p>
          <a:p>
            <a:pPr algn="ctr"/>
            <a:r>
              <a:rPr lang="en-US" sz="1400" dirty="0"/>
              <a:t>(Add, Sub, Multiply, etc.)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6237" y="1971010"/>
            <a:ext cx="2160240" cy="1248811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Data Registers</a:t>
            </a:r>
            <a:br>
              <a:rPr lang="en-US" b="1" dirty="0"/>
            </a:br>
            <a:r>
              <a:rPr lang="en-US" sz="1400" dirty="0"/>
              <a:t>(Small and fast)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83727" y="893378"/>
            <a:ext cx="1952767" cy="3406564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Memory</a:t>
            </a:r>
          </a:p>
          <a:p>
            <a:pPr algn="ctr"/>
            <a:r>
              <a:rPr lang="en-US" sz="1400" dirty="0"/>
              <a:t>(Big and Slow)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6235" y="1079838"/>
            <a:ext cx="2160240" cy="709455"/>
          </a:xfrm>
          <a:prstGeom prst="rect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/>
              <a:t>Current Instruction</a:t>
            </a:r>
          </a:p>
          <a:p>
            <a:pPr algn="ctr"/>
            <a:endParaRPr lang="en-US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09151" y="1203598"/>
            <a:ext cx="2014777" cy="735200"/>
            <a:chOff x="1909151" y="1203598"/>
            <a:chExt cx="2014777" cy="735200"/>
          </a:xfrm>
        </p:grpSpPr>
        <p:cxnSp>
          <p:nvCxnSpPr>
            <p:cNvPr id="17" name="Elbow Connector 16"/>
            <p:cNvCxnSpPr>
              <a:stCxn id="12" idx="1"/>
              <a:endCxn id="13" idx="0"/>
            </p:cNvCxnSpPr>
            <p:nvPr/>
          </p:nvCxnSpPr>
          <p:spPr>
            <a:xfrm rot="10800000" flipV="1">
              <a:off x="1909151" y="1434566"/>
              <a:ext cx="1947084" cy="50423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51813" y="1203598"/>
              <a:ext cx="1372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Current Instruction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51461" y="1536871"/>
            <a:ext cx="1304022" cy="591743"/>
            <a:chOff x="2551461" y="1536871"/>
            <a:chExt cx="1304022" cy="591743"/>
          </a:xfrm>
        </p:grpSpPr>
        <p:cxnSp>
          <p:nvCxnSpPr>
            <p:cNvPr id="20" name="Elbow Connector 19"/>
            <p:cNvCxnSpPr>
              <a:stCxn id="13" idx="7"/>
            </p:cNvCxnSpPr>
            <p:nvPr/>
          </p:nvCxnSpPr>
          <p:spPr>
            <a:xfrm rot="5400000" flipH="1" flipV="1">
              <a:off x="2947917" y="1221049"/>
              <a:ext cx="534383" cy="1280748"/>
            </a:xfrm>
            <a:prstGeom prst="bentConnector2">
              <a:avLst/>
            </a:prstGeom>
            <a:ln w="254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551461" y="1536871"/>
              <a:ext cx="1300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Next Instruction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35696" y="3234942"/>
            <a:ext cx="2019783" cy="992992"/>
            <a:chOff x="1835696" y="3234942"/>
            <a:chExt cx="2019783" cy="992992"/>
          </a:xfrm>
        </p:grpSpPr>
        <p:cxnSp>
          <p:nvCxnSpPr>
            <p:cNvPr id="29" name="Elbow Connector 28"/>
            <p:cNvCxnSpPr>
              <a:stCxn id="13" idx="4"/>
              <a:endCxn id="9" idx="1"/>
            </p:cNvCxnSpPr>
            <p:nvPr/>
          </p:nvCxnSpPr>
          <p:spPr>
            <a:xfrm rot="16200000" flipH="1">
              <a:off x="2492683" y="2651409"/>
              <a:ext cx="779264" cy="194632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35696" y="3950935"/>
              <a:ext cx="8159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Operation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574734" y="3045127"/>
            <a:ext cx="1277186" cy="750759"/>
            <a:chOff x="2574734" y="3045127"/>
            <a:chExt cx="1277186" cy="750759"/>
          </a:xfrm>
        </p:grpSpPr>
        <p:cxnSp>
          <p:nvCxnSpPr>
            <p:cNvPr id="32" name="Elbow Connector 31"/>
            <p:cNvCxnSpPr>
              <a:endCxn id="13" idx="5"/>
            </p:cNvCxnSpPr>
            <p:nvPr/>
          </p:nvCxnSpPr>
          <p:spPr>
            <a:xfrm rot="10800000">
              <a:off x="2574734" y="3045127"/>
              <a:ext cx="1273508" cy="750359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281932" y="3518887"/>
              <a:ext cx="5699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Result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68515" y="2571750"/>
            <a:ext cx="1115212" cy="461665"/>
            <a:chOff x="5968515" y="2571750"/>
            <a:chExt cx="1115212" cy="461665"/>
          </a:xfrm>
        </p:grpSpPr>
        <p:cxnSp>
          <p:nvCxnSpPr>
            <p:cNvPr id="38" name="Straight Arrow Connector 37"/>
            <p:cNvCxnSpPr>
              <a:stCxn id="10" idx="3"/>
              <a:endCxn id="11" idx="1"/>
            </p:cNvCxnSpPr>
            <p:nvPr/>
          </p:nvCxnSpPr>
          <p:spPr>
            <a:xfrm>
              <a:off x="6016477" y="2595416"/>
              <a:ext cx="1067250" cy="1244"/>
            </a:xfrm>
            <a:prstGeom prst="bentConnector3">
              <a:avLst>
                <a:gd name="adj1" fmla="val 50000"/>
              </a:avLst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968515" y="2571750"/>
              <a:ext cx="1115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Read/Write Data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016475" y="987574"/>
            <a:ext cx="1139484" cy="1609086"/>
            <a:chOff x="6016475" y="987574"/>
            <a:chExt cx="1139484" cy="1609086"/>
          </a:xfrm>
        </p:grpSpPr>
        <p:cxnSp>
          <p:nvCxnSpPr>
            <p:cNvPr id="23" name="Elbow Connector 22"/>
            <p:cNvCxnSpPr>
              <a:stCxn id="11" idx="1"/>
              <a:endCxn id="12" idx="3"/>
            </p:cNvCxnSpPr>
            <p:nvPr/>
          </p:nvCxnSpPr>
          <p:spPr>
            <a:xfrm rot="10800000">
              <a:off x="6016475" y="1434566"/>
              <a:ext cx="1067252" cy="1162094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016477" y="987574"/>
              <a:ext cx="1139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Read Instruction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50665" y="1511323"/>
            <a:ext cx="1817793" cy="2253569"/>
            <a:chOff x="7150665" y="1511323"/>
            <a:chExt cx="1817793" cy="2253569"/>
          </a:xfrm>
        </p:grpSpPr>
        <p:grpSp>
          <p:nvGrpSpPr>
            <p:cNvPr id="74" name="Group 73"/>
            <p:cNvGrpSpPr/>
            <p:nvPr/>
          </p:nvGrpSpPr>
          <p:grpSpPr>
            <a:xfrm>
              <a:off x="7150665" y="3457115"/>
              <a:ext cx="1817793" cy="307777"/>
              <a:chOff x="6588224" y="4656730"/>
              <a:chExt cx="2232248" cy="41037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948264" y="4656730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6588224" y="4656730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7150665" y="1789294"/>
              <a:ext cx="1817793" cy="307777"/>
              <a:chOff x="6588224" y="2432128"/>
              <a:chExt cx="2232248" cy="410370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7150665" y="2067264"/>
              <a:ext cx="1817793" cy="307777"/>
              <a:chOff x="6588224" y="2787762"/>
              <a:chExt cx="2232248" cy="410370"/>
            </a:xfrm>
            <a:solidFill>
              <a:srgbClr val="FFFFFF"/>
            </a:solidFill>
          </p:grpSpPr>
          <p:sp>
            <p:nvSpPr>
              <p:cNvPr id="54" name="TextBox 53"/>
              <p:cNvSpPr txBox="1"/>
              <p:nvPr/>
            </p:nvSpPr>
            <p:spPr>
              <a:xfrm>
                <a:off x="6948264" y="2787762"/>
                <a:ext cx="1872208" cy="41037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i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588224" y="2787762"/>
                <a:ext cx="360040" cy="41037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7150665" y="2345234"/>
              <a:ext cx="1817793" cy="307777"/>
              <a:chOff x="6588224" y="3152121"/>
              <a:chExt cx="2232248" cy="41037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6948264" y="3152121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588224" y="3152121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150665" y="2623205"/>
              <a:ext cx="1817793" cy="307777"/>
              <a:chOff x="6588224" y="3517167"/>
              <a:chExt cx="2232248" cy="410370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6948264" y="3517167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i="1" dirty="0">
                  <a:solidFill>
                    <a:srgbClr val="77933C"/>
                  </a:solidFill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588224" y="3517167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7150665" y="2901176"/>
              <a:ext cx="1817793" cy="307777"/>
              <a:chOff x="6588224" y="3881853"/>
              <a:chExt cx="2232248" cy="41037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6948264" y="3881853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588224" y="3881853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150665" y="3179146"/>
              <a:ext cx="1817793" cy="307777"/>
              <a:chOff x="6588224" y="4262998"/>
              <a:chExt cx="2232248" cy="410370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6948264" y="426299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588224" y="4262998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150665" y="1511323"/>
              <a:ext cx="1817793" cy="307777"/>
              <a:chOff x="6588224" y="2062336"/>
              <a:chExt cx="2232248" cy="410370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065851" y="2556277"/>
            <a:ext cx="1817793" cy="585748"/>
            <a:chOff x="4065851" y="2556277"/>
            <a:chExt cx="1817793" cy="585748"/>
          </a:xfrm>
        </p:grpSpPr>
        <p:grpSp>
          <p:nvGrpSpPr>
            <p:cNvPr id="79" name="Group 78"/>
            <p:cNvGrpSpPr/>
            <p:nvPr/>
          </p:nvGrpSpPr>
          <p:grpSpPr>
            <a:xfrm>
              <a:off x="4065851" y="2834248"/>
              <a:ext cx="1817793" cy="307777"/>
              <a:chOff x="6588224" y="2432128"/>
              <a:chExt cx="2232248" cy="410370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6948264" y="2432128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6588224" y="2432128"/>
                <a:ext cx="360040" cy="410370"/>
              </a:xfrm>
              <a:prstGeom prst="rect">
                <a:avLst/>
              </a:prstGeom>
              <a:solidFill>
                <a:srgbClr val="E6B9B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4065851" y="2556277"/>
              <a:ext cx="1817793" cy="307777"/>
              <a:chOff x="6588224" y="2062336"/>
              <a:chExt cx="2232248" cy="410370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6948264" y="2062336"/>
                <a:ext cx="1872208" cy="4103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US" sz="14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6588224" y="2062336"/>
                <a:ext cx="360040" cy="41037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sp>
        <p:nvSpPr>
          <p:cNvPr id="13" name="Oval 12"/>
          <p:cNvSpPr/>
          <p:nvPr/>
        </p:nvSpPr>
        <p:spPr>
          <a:xfrm>
            <a:off x="967875" y="1938798"/>
            <a:ext cx="1882552" cy="1296144"/>
          </a:xfrm>
          <a:prstGeom prst="ellipse">
            <a:avLst/>
          </a:prstGeom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tIns="36000" bIns="36000" rtlCol="0" anchor="ctr"/>
          <a:lstStyle/>
          <a:p>
            <a:pPr algn="ctr"/>
            <a:r>
              <a:rPr lang="en-US" b="1" dirty="0"/>
              <a:t>Control</a:t>
            </a:r>
            <a:endParaRPr lang="en-US" sz="1400" b="1" dirty="0"/>
          </a:p>
          <a:p>
            <a:pPr algn="ctr"/>
            <a:r>
              <a:rPr lang="en-US" sz="1400" dirty="0"/>
              <a:t>(If, else, loop)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850427" y="2351639"/>
            <a:ext cx="1005810" cy="276999"/>
            <a:chOff x="2850427" y="2351639"/>
            <a:chExt cx="1005810" cy="276999"/>
          </a:xfrm>
        </p:grpSpPr>
        <p:cxnSp>
          <p:nvCxnSpPr>
            <p:cNvPr id="59" name="Straight Arrow Connector 58"/>
            <p:cNvCxnSpPr>
              <a:stCxn id="13" idx="6"/>
              <a:endCxn id="10" idx="1"/>
            </p:cNvCxnSpPr>
            <p:nvPr/>
          </p:nvCxnSpPr>
          <p:spPr>
            <a:xfrm>
              <a:off x="2850427" y="2586870"/>
              <a:ext cx="1005810" cy="8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2886518" y="2351639"/>
              <a:ext cx="893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to use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543790"/>
      </p:ext>
    </p:extLst>
  </p:cSld>
  <p:clrMapOvr>
    <a:masterClrMapping/>
  </p:clrMapOvr>
</p:sld>
</file>

<file path=ppt/theme/theme1.xml><?xml version="1.0" encoding="utf-8"?>
<a:theme xmlns:a="http://schemas.openxmlformats.org/drawingml/2006/main" name="Widescreen Vide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7-pipelining.pptx</Template>
  <TotalTime>5112</TotalTime>
  <Words>3214</Words>
  <Application>Microsoft Macintosh PowerPoint</Application>
  <PresentationFormat>On-screen Show (16:9)</PresentationFormat>
  <Paragraphs>959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Wingdings</vt:lpstr>
      <vt:lpstr>Widescreen Video</vt:lpstr>
      <vt:lpstr>PowerPoint Presentation</vt:lpstr>
      <vt:lpstr>Contents</vt:lpstr>
      <vt:lpstr>Executing programs on a computer</vt:lpstr>
      <vt:lpstr>But first…</vt:lpstr>
      <vt:lpstr>Computer system</vt:lpstr>
      <vt:lpstr>Computer system (changing!)</vt:lpstr>
      <vt:lpstr>Inside a processor</vt:lpstr>
      <vt:lpstr>Inside a processor</vt:lpstr>
      <vt:lpstr>Basic processor: Memory, Control, and Compute</vt:lpstr>
      <vt:lpstr>Programming a processor</vt:lpstr>
      <vt:lpstr>Basic processor: Memory, Control, and Compute</vt:lpstr>
      <vt:lpstr>Walking through a program</vt:lpstr>
      <vt:lpstr>Let’s walk through the program</vt:lpstr>
      <vt:lpstr>1: Load r0 (i) from memory (location 7)</vt:lpstr>
      <vt:lpstr>2: Subtract 2 from r0 (i) to see if it is 2</vt:lpstr>
      <vt:lpstr>3: Check if r1 is zero, and jump to done if it is</vt:lpstr>
      <vt:lpstr>4: Increment r0 (i)</vt:lpstr>
      <vt:lpstr>5: Continue the loop</vt:lpstr>
      <vt:lpstr>6: Subtract 2 from r0 (i) to see if it is 2</vt:lpstr>
      <vt:lpstr>7: Check if r1 is zero, and jump to done if it is</vt:lpstr>
      <vt:lpstr>8: Increment r0 (i)</vt:lpstr>
      <vt:lpstr>9: Continue the loop</vt:lpstr>
      <vt:lpstr>10: Subtract 2 from r0 (i) to see if it is 2</vt:lpstr>
      <vt:lpstr>11: Check if r1 is zero, and jump to done if it is</vt:lpstr>
      <vt:lpstr>12: Crash because instruction 5 is invalid!</vt:lpstr>
      <vt:lpstr>Walking through program execution</vt:lpstr>
      <vt:lpstr>Binary arithmetic</vt:lpstr>
      <vt:lpstr>Computer (binary) math</vt:lpstr>
      <vt:lpstr>Binary (base-2) numbers</vt:lpstr>
      <vt:lpstr>Addition of binary numbers</vt:lpstr>
      <vt:lpstr>Addition of binary numbers (2)</vt:lpstr>
      <vt:lpstr>Things to note for addition</vt:lpstr>
      <vt:lpstr>Overflow</vt:lpstr>
      <vt:lpstr>Signed Numbers</vt:lpstr>
      <vt:lpstr>Signed numbers (2’s complement)</vt:lpstr>
      <vt:lpstr>2’s Complement</vt:lpstr>
      <vt:lpstr>Why 2’s complement?</vt:lpstr>
      <vt:lpstr>Why?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Basic Computer Operation</dc:title>
  <dc:creator>David Black-Schaffer</dc:creator>
  <cp:lastModifiedBy>Elaheh Sadredini</cp:lastModifiedBy>
  <cp:revision>114</cp:revision>
  <cp:lastPrinted>2013-08-30T06:44:16Z</cp:lastPrinted>
  <dcterms:created xsi:type="dcterms:W3CDTF">2012-09-10T07:47:58Z</dcterms:created>
  <dcterms:modified xsi:type="dcterms:W3CDTF">2023-06-29T16:10:15Z</dcterms:modified>
</cp:coreProperties>
</file>