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brolin/Downloads/Results_and_charts_version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brolin/Downloads/Results_and_charts_version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brolin/Downloads/Results_and_charts_version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brolin/Downloads/Results_and_charts_version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brolin/Downloads/Results_and_charts_version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/>
              <a:t>Bitonic</a:t>
            </a:r>
            <a:r>
              <a:rPr lang="en-US" sz="2400" baseline="0" dirty="0"/>
              <a:t> Sort</a:t>
            </a:r>
          </a:p>
          <a:p>
            <a:pPr>
              <a:defRPr sz="2400"/>
            </a:pPr>
            <a:r>
              <a:rPr lang="en-US" sz="2400" baseline="0" dirty="0"/>
              <a:t>Smart Data Layout Vs. Naïve Data Layout</a:t>
            </a:r>
            <a:endParaRPr lang="en-US" sz="2400" dirty="0"/>
          </a:p>
        </c:rich>
      </c:tx>
      <c:layout>
        <c:manualLayout>
          <c:xMode val="edge"/>
          <c:yMode val="edge"/>
          <c:x val="0.22201388888888887"/>
          <c:y val="1.8518521218798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'THOMAS CHARTS'!$D$1</c:f>
              <c:strCache>
                <c:ptCount val="1"/>
                <c:pt idx="0">
                  <c:v>SPEED UP</c:v>
                </c:pt>
              </c:strCache>
            </c:strRef>
          </c:tx>
          <c:spPr>
            <a:solidFill>
              <a:schemeClr val="accent1"/>
            </a:solidFill>
            <a:ln w="22225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17-0147-88CD-AAB6A14FE588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17-0147-88CD-AAB6A14FE588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17-0147-88CD-AAB6A14FE588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17-0147-88CD-AAB6A14FE58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'THOMAS CHARTS'!$A$2:$A$6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CHARTS'!$D$2:$D$6</c:f>
              <c:numCache>
                <c:formatCode>General</c:formatCode>
                <c:ptCount val="5"/>
                <c:pt idx="0">
                  <c:v>1.4282980197703365</c:v>
                </c:pt>
                <c:pt idx="1">
                  <c:v>7.1436310917466752</c:v>
                </c:pt>
                <c:pt idx="2">
                  <c:v>14.263361034847687</c:v>
                </c:pt>
                <c:pt idx="3">
                  <c:v>12.969594859989524</c:v>
                </c:pt>
                <c:pt idx="4">
                  <c:v>11.600109127422289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7-0147-88CD-AAB6A14FE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8800111"/>
        <c:axId val="568801743"/>
      </c:barChart>
      <c:catAx>
        <c:axId val="568800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number of elements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801743"/>
        <c:crosses val="autoZero"/>
        <c:auto val="1"/>
        <c:lblAlgn val="ctr"/>
        <c:lblOffset val="100"/>
        <c:noMultiLvlLbl val="0"/>
      </c:catAx>
      <c:valAx>
        <c:axId val="56880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speed-up over original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800111"/>
        <c:crosses val="autoZero"/>
        <c:crossBetween val="between"/>
      </c:valAx>
      <c:spPr>
        <a:solidFill>
          <a:schemeClr val="bg2">
            <a:lumMod val="90000"/>
            <a:alpha val="2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Bitonic Sort</a:t>
            </a:r>
            <a:r>
              <a:rPr lang="en-US" sz="2400" baseline="0"/>
              <a:t> Thread Spawning Strategies</a:t>
            </a:r>
          </a:p>
          <a:p>
            <a:pPr>
              <a:defRPr sz="2400"/>
            </a:pPr>
            <a:r>
              <a:rPr lang="en-US" sz="2400" baseline="0"/>
              <a:t>Speed-ups over Linear Spawning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'THOMAS CHARTS'!$B$34</c:f>
              <c:strCache>
                <c:ptCount val="1"/>
                <c:pt idx="0">
                  <c:v>Recursive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'THOMAS CHARTS'!$A$35:$A$39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CHARTS'!$B$35:$B$39</c:f>
              <c:numCache>
                <c:formatCode>General</c:formatCode>
                <c:ptCount val="5"/>
                <c:pt idx="0">
                  <c:v>2.2606106318345649</c:v>
                </c:pt>
                <c:pt idx="1">
                  <c:v>1.6574594372209424</c:v>
                </c:pt>
                <c:pt idx="2">
                  <c:v>1.3179104664599217</c:v>
                </c:pt>
                <c:pt idx="3">
                  <c:v>1.4288705174460428</c:v>
                </c:pt>
                <c:pt idx="4">
                  <c:v>1.5460516857304101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7-5343-8974-C59E8C69CE5E}"/>
            </c:ext>
          </c:extLst>
        </c:ser>
        <c:ser>
          <c:idx val="1"/>
          <c:order val="1"/>
          <c:tx>
            <c:strRef>
              <c:f>'THOMAS CHARTS'!$C$34</c:f>
              <c:strCache>
                <c:ptCount val="1"/>
                <c:pt idx="0">
                  <c:v>Recursive Linear</c:v>
                </c:pt>
              </c:strCache>
            </c:strRef>
          </c:tx>
          <c:spPr>
            <a:solidFill>
              <a:schemeClr val="accent2"/>
            </a:solidFill>
            <a:ln w="22225"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'THOMAS CHARTS'!$A$35:$A$39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CHARTS'!$C$35:$C$39</c:f>
              <c:numCache>
                <c:formatCode>General</c:formatCode>
                <c:ptCount val="5"/>
                <c:pt idx="0">
                  <c:v>0.42863893853446766</c:v>
                </c:pt>
                <c:pt idx="1">
                  <c:v>0.5265176022738528</c:v>
                </c:pt>
                <c:pt idx="2">
                  <c:v>1.048069972638447</c:v>
                </c:pt>
                <c:pt idx="3">
                  <c:v>1.4151623360073768</c:v>
                </c:pt>
                <c:pt idx="4">
                  <c:v>1.5454284650353656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7-5343-8974-C59E8C69CE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3379887"/>
        <c:axId val="583165503"/>
      </c:barChart>
      <c:catAx>
        <c:axId val="583379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number of elements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165503"/>
        <c:crosses val="autoZero"/>
        <c:auto val="1"/>
        <c:lblAlgn val="ctr"/>
        <c:lblOffset val="100"/>
        <c:noMultiLvlLbl val="0"/>
      </c:catAx>
      <c:valAx>
        <c:axId val="58316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speed-up over linear spawning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9887"/>
        <c:crosses val="autoZero"/>
        <c:crossBetween val="between"/>
      </c:valAx>
      <c:spPr>
        <a:solidFill>
          <a:schemeClr val="bg2">
            <a:lumMod val="90000"/>
            <a:alpha val="2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Bitonic Sort Smart Data Layout</a:t>
            </a:r>
          </a:p>
          <a:p>
            <a:pPr>
              <a:defRPr sz="2400"/>
            </a:pPr>
            <a:r>
              <a:rPr lang="en-US" sz="2400"/>
              <a:t>Remapping Overhead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'THOMAS CHARTS'!$C$57</c:f>
              <c:strCache>
                <c:ptCount val="1"/>
                <c:pt idx="0">
                  <c:v>REMAP CYCLES</c:v>
                </c:pt>
              </c:strCache>
            </c:strRef>
          </c:tx>
          <c:spPr>
            <a:solidFill>
              <a:schemeClr val="accent2"/>
            </a:solidFill>
            <a:ln w="22225"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'THOMAS CHARTS'!$A$58:$A$62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CHARTS'!$C$58:$C$62</c:f>
              <c:numCache>
                <c:formatCode>0.00</c:formatCode>
                <c:ptCount val="5"/>
                <c:pt idx="0">
                  <c:v>7.00411E-3</c:v>
                </c:pt>
                <c:pt idx="1">
                  <c:v>1.1059360000000001E-2</c:v>
                </c:pt>
                <c:pt idx="2">
                  <c:v>0.10277020000000001</c:v>
                </c:pt>
                <c:pt idx="3">
                  <c:v>3.0844647200000002</c:v>
                </c:pt>
                <c:pt idx="4">
                  <c:v>86.840684039999999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E-EF4E-B5C9-6A41489FC584}"/>
            </c:ext>
          </c:extLst>
        </c:ser>
        <c:ser>
          <c:idx val="0"/>
          <c:order val="1"/>
          <c:tx>
            <c:strRef>
              <c:f>'THOMAS CHARTS'!$B$57</c:f>
              <c:strCache>
                <c:ptCount val="1"/>
                <c:pt idx="0">
                  <c:v>TOTAL CYCLES</c:v>
                </c:pt>
              </c:strCache>
            </c:strRef>
          </c:tx>
          <c:spPr>
            <a:solidFill>
              <a:schemeClr val="accent1"/>
            </a:solidFill>
            <a:ln w="22225">
              <a:solidFill>
                <a:schemeClr val="tx1"/>
              </a:solidFill>
            </a:ln>
            <a:effectLst/>
          </c:spPr>
          <c:invertIfNegative val="0"/>
          <c:dLbls>
            <c:dLbl>
              <c:idx val="4"/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6E-EF4E-B5C9-6A41489FC584}"/>
                </c:ext>
              </c:extLst>
            </c:dLbl>
            <c:numFmt formatCode="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'THOMAS CHARTS'!$A$58:$A$62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CHARTS'!$B$58:$B$62</c:f>
              <c:numCache>
                <c:formatCode>0.00</c:formatCode>
                <c:ptCount val="5"/>
                <c:pt idx="0">
                  <c:v>2.940659E-2</c:v>
                </c:pt>
                <c:pt idx="1">
                  <c:v>0.10920911</c:v>
                </c:pt>
                <c:pt idx="2">
                  <c:v>1.65467399</c:v>
                </c:pt>
                <c:pt idx="3">
                  <c:v>58.67306172</c:v>
                </c:pt>
                <c:pt idx="4">
                  <c:v>2126.3892596300002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6E-EF4E-B5C9-6A41489FC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7180559"/>
        <c:axId val="642539791"/>
      </c:barChart>
      <c:catAx>
        <c:axId val="587180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number of elements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539791"/>
        <c:crosses val="autoZero"/>
        <c:auto val="1"/>
        <c:lblAlgn val="ctr"/>
        <c:lblOffset val="100"/>
        <c:noMultiLvlLbl val="0"/>
      </c:catAx>
      <c:valAx>
        <c:axId val="64253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percentage of total 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80559"/>
        <c:crosses val="autoZero"/>
        <c:crossBetween val="between"/>
      </c:valAx>
      <c:spPr>
        <a:solidFill>
          <a:schemeClr val="bg2">
            <a:lumMod val="90000"/>
            <a:alpha val="2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Bitonic Sort Thread Spawning Strategies</a:t>
            </a:r>
          </a:p>
          <a:p>
            <a:pPr>
              <a:defRPr sz="2400"/>
            </a:pPr>
            <a:r>
              <a:rPr lang="en-US" sz="2400"/>
              <a:t>Total</a:t>
            </a:r>
            <a:r>
              <a:rPr lang="en-US" sz="2400" baseline="0"/>
              <a:t> Execution Cycles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'THOMAS CHARTS'!$B$80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chemeClr val="accent1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strRef>
              <c:f>'THOMAS CHARTS'!$A$81:$A$85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CHARTS'!$B$81:$B$85</c:f>
              <c:numCache>
                <c:formatCode>0.00</c:formatCode>
                <c:ptCount val="5"/>
                <c:pt idx="0">
                  <c:v>6.6476850000000001</c:v>
                </c:pt>
                <c:pt idx="1">
                  <c:v>18.100967000000001</c:v>
                </c:pt>
                <c:pt idx="2">
                  <c:v>218.07121699999999</c:v>
                </c:pt>
                <c:pt idx="3">
                  <c:v>8383.6208060000008</c:v>
                </c:pt>
                <c:pt idx="4">
                  <c:v>328750.769937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F-124D-A66E-9934EBB7AC31}"/>
            </c:ext>
          </c:extLst>
        </c:ser>
        <c:ser>
          <c:idx val="1"/>
          <c:order val="1"/>
          <c:tx>
            <c:strRef>
              <c:f>'THOMAS CHARTS'!$C$80</c:f>
              <c:strCache>
                <c:ptCount val="1"/>
                <c:pt idx="0">
                  <c:v>Recursive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'THOMAS CHARTS'!$A$81:$A$85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CHARTS'!$C$81:$C$85</c:f>
              <c:numCache>
                <c:formatCode>0.00</c:formatCode>
                <c:ptCount val="5"/>
                <c:pt idx="0">
                  <c:v>2.9406590000000001</c:v>
                </c:pt>
                <c:pt idx="1">
                  <c:v>10.920911</c:v>
                </c:pt>
                <c:pt idx="2">
                  <c:v>165.467399</c:v>
                </c:pt>
                <c:pt idx="3">
                  <c:v>5867.3061719999996</c:v>
                </c:pt>
                <c:pt idx="4">
                  <c:v>212638.92596299999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F-124D-A66E-9934EBB7AC31}"/>
            </c:ext>
          </c:extLst>
        </c:ser>
        <c:ser>
          <c:idx val="2"/>
          <c:order val="2"/>
          <c:tx>
            <c:strRef>
              <c:f>'THOMAS CHARTS'!$D$80</c:f>
              <c:strCache>
                <c:ptCount val="1"/>
                <c:pt idx="0">
                  <c:v>Recursive Linear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'THOMAS CHARTS'!$A$81:$A$85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CHARTS'!$D$81:$D$85</c:f>
              <c:numCache>
                <c:formatCode>0.00</c:formatCode>
                <c:ptCount val="5"/>
                <c:pt idx="0">
                  <c:v>15.508822</c:v>
                </c:pt>
                <c:pt idx="1">
                  <c:v>34.378655000000002</c:v>
                </c:pt>
                <c:pt idx="2">
                  <c:v>208.06933000000001</c:v>
                </c:pt>
                <c:pt idx="3">
                  <c:v>5924.1407099999997</c:v>
                </c:pt>
                <c:pt idx="4">
                  <c:v>212724.67627900001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1F-124D-A66E-9934EBB7A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068319"/>
        <c:axId val="373069951"/>
      </c:barChart>
      <c:catAx>
        <c:axId val="373068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number of elements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69951"/>
        <c:crosses val="autoZero"/>
        <c:auto val="1"/>
        <c:lblAlgn val="ctr"/>
        <c:lblOffset val="100"/>
        <c:noMultiLvlLbl val="0"/>
      </c:catAx>
      <c:valAx>
        <c:axId val="37306995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millions</a:t>
                </a:r>
                <a:r>
                  <a:rPr lang="en-US" sz="1800" baseline="0"/>
                  <a:t> of cycles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68319"/>
        <c:crosses val="autoZero"/>
        <c:crossBetween val="between"/>
      </c:valAx>
      <c:spPr>
        <a:solidFill>
          <a:schemeClr val="bg2">
            <a:lumMod val="90000"/>
            <a:alpha val="2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err="1"/>
              <a:t>Bitonic</a:t>
            </a:r>
            <a:r>
              <a:rPr lang="en-US" sz="2400" dirty="0"/>
              <a:t> Sort Adaptive Loop Parallelism</a:t>
            </a:r>
          </a:p>
          <a:p>
            <a:pPr>
              <a:defRPr/>
            </a:pPr>
            <a:r>
              <a:rPr lang="en-US" sz="2400" dirty="0"/>
              <a:t>Total Execution Cycles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'THOMAS CHARTS'!$B$113</c:f>
              <c:strCache>
                <c:ptCount val="1"/>
                <c:pt idx="0">
                  <c:v>WITH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'THOMAS CHARTS'!$A$114:$A$118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CHARTS'!$B$114:$B$118</c:f>
              <c:numCache>
                <c:formatCode>General</c:formatCode>
                <c:ptCount val="5"/>
                <c:pt idx="0">
                  <c:v>3.1357750000000002</c:v>
                </c:pt>
                <c:pt idx="1">
                  <c:v>12.213298</c:v>
                </c:pt>
                <c:pt idx="2">
                  <c:v>81.172694000000007</c:v>
                </c:pt>
                <c:pt idx="3">
                  <c:v>3109.5807719999998</c:v>
                </c:pt>
                <c:pt idx="4">
                  <c:v>133924.76262699999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2E-EB48-9B7E-31DB5D7FC69B}"/>
            </c:ext>
          </c:extLst>
        </c:ser>
        <c:ser>
          <c:idx val="1"/>
          <c:order val="1"/>
          <c:tx>
            <c:strRef>
              <c:f>'THOMAS CHARTS'!$C$113</c:f>
              <c:strCache>
                <c:ptCount val="1"/>
                <c:pt idx="0">
                  <c:v>WITHOUT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'THOMAS CHARTS'!$A$114:$A$118</c:f>
              <c:strCache>
                <c:ptCount val="5"/>
                <c:pt idx="0">
                  <c:v>2 ¹ ⁰ </c:v>
                </c:pt>
                <c:pt idx="1">
                  <c:v>2 ¹ ⁵ </c:v>
                </c:pt>
                <c:pt idx="2">
                  <c:v>2  ² ⁰ </c:v>
                </c:pt>
                <c:pt idx="3">
                  <c:v>2 ² ⁵</c:v>
                </c:pt>
                <c:pt idx="4">
                  <c:v>2 ³ ⁰</c:v>
                </c:pt>
              </c:strCache>
            </c:strRef>
          </c:cat>
          <c:val>
            <c:numRef>
              <c:f>'THOMAS CHARTS'!$C$114:$C$118</c:f>
              <c:numCache>
                <c:formatCode>General</c:formatCode>
                <c:ptCount val="5"/>
                <c:pt idx="0">
                  <c:v>2.9406590000000001</c:v>
                </c:pt>
                <c:pt idx="1">
                  <c:v>10.920911</c:v>
                </c:pt>
                <c:pt idx="2">
                  <c:v>165.467399</c:v>
                </c:pt>
                <c:pt idx="3">
                  <c:v>5867.3061719999996</c:v>
                </c:pt>
                <c:pt idx="4">
                  <c:v>212638.92596299999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2E-EB48-9B7E-31DB5D7FC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9508736"/>
        <c:axId val="1949373472"/>
      </c:lineChart>
      <c:catAx>
        <c:axId val="1949508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</a:t>
                </a:r>
                <a:r>
                  <a:rPr lang="en-US" sz="1800" baseline="0"/>
                  <a:t> of elements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373472"/>
        <c:crosses val="autoZero"/>
        <c:auto val="1"/>
        <c:lblAlgn val="ctr"/>
        <c:lblOffset val="100"/>
        <c:noMultiLvlLbl val="0"/>
      </c:catAx>
      <c:valAx>
        <c:axId val="19493734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total cycles (millions)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508736"/>
        <c:crosses val="autoZero"/>
        <c:crossBetween val="between"/>
      </c:valAx>
      <c:spPr>
        <a:solidFill>
          <a:schemeClr val="bg2">
            <a:lumMod val="90000"/>
            <a:alpha val="2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1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0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986A-5755-C842-94B6-804DD83D4D9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223A-D640-6743-AC5C-EBE43FE43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FBFEC1-643A-6B4D-93F8-85E37A111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690878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584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4D9EBE-E382-9447-9B08-87D602FCB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31650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2AFC58-88ED-FB46-8225-95E83E6AF16D}"/>
              </a:ext>
            </a:extLst>
          </p:cNvPr>
          <p:cNvCxnSpPr/>
          <p:nvPr/>
        </p:nvCxnSpPr>
        <p:spPr>
          <a:xfrm>
            <a:off x="1051034" y="3689131"/>
            <a:ext cx="7977352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5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3A7B4E-91DB-2E4C-B35F-7B40885210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14268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5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CBCA83-B69A-6944-A330-B06D52C85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14473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977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470F87-EF8C-E441-8BCC-301A16651C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76101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74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80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Blaine Rolinger</dc:creator>
  <cp:lastModifiedBy>Thomas Blaine Rolinger</cp:lastModifiedBy>
  <cp:revision>12</cp:revision>
  <cp:lastPrinted>2020-06-17T14:32:50Z</cp:lastPrinted>
  <dcterms:created xsi:type="dcterms:W3CDTF">2020-06-11T16:38:16Z</dcterms:created>
  <dcterms:modified xsi:type="dcterms:W3CDTF">2020-06-17T14:34:54Z</dcterms:modified>
</cp:coreProperties>
</file>