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856" y="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4.jpeg"/><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052065" cy="51815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Kausik. T</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lang="en-IN"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11" name="Text Placeholder 10">
            <a:extLst>
              <a:ext uri="{FF2B5EF4-FFF2-40B4-BE49-F238E27FC236}">
                <a16:creationId xmlns:a16="http://schemas.microsoft.com/office/drawing/2014/main" id="{45F76DC4-01AE-6C1C-03DB-BCBAEA6B7857}"/>
              </a:ext>
            </a:extLst>
          </p:cNvPr>
          <p:cNvSpPr>
            <a:spLocks noGrp="1"/>
          </p:cNvSpPr>
          <p:nvPr>
            <p:ph type="body" idx="1"/>
          </p:nvPr>
        </p:nvSpPr>
        <p:spPr>
          <a:xfrm>
            <a:off x="609600" y="1527878"/>
            <a:ext cx="10972800" cy="5170646"/>
          </a:xfrm>
        </p:spPr>
        <p:txBody>
          <a:bodyPr/>
          <a:lstStyle/>
          <a:p>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Output of Real-Time Image</a:t>
            </a: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GitHub Link: </a:t>
            </a:r>
            <a:r>
              <a:rPr lang="en-US" sz="2400" dirty="0">
                <a:latin typeface="Times New Roman" panose="02020603050405020304" pitchFamily="18" charset="0"/>
                <a:cs typeface="Times New Roman" panose="02020603050405020304" pitchFamily="18" charset="0"/>
                <a:hlinkClick r:id="rId3" action="ppaction://hlinksldjump"/>
              </a:rPr>
              <a:t>https://github.com/kausik-t/NM_GEN_AI_241056</a:t>
            </a:r>
            <a:endParaRPr lang="en-IN" sz="24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2" name="object 4">
            <a:extLst>
              <a:ext uri="{FF2B5EF4-FFF2-40B4-BE49-F238E27FC236}">
                <a16:creationId xmlns:a16="http://schemas.microsoft.com/office/drawing/2014/main" id="{2EBF8666-68CF-3DD9-1DCD-36EB1DEA4EF2}"/>
              </a:ext>
            </a:extLst>
          </p:cNvPr>
          <p:cNvSpPr/>
          <p:nvPr/>
        </p:nvSpPr>
        <p:spPr>
          <a:xfrm>
            <a:off x="2190196" y="244252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14" name="Picture 13">
            <a:extLst>
              <a:ext uri="{FF2B5EF4-FFF2-40B4-BE49-F238E27FC236}">
                <a16:creationId xmlns:a16="http://schemas.microsoft.com/office/drawing/2014/main" id="{F057AD94-494C-2BE3-C236-18886D9D48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832" y="2426322"/>
            <a:ext cx="2052485" cy="2338668"/>
          </a:xfrm>
          <a:prstGeom prst="rect">
            <a:avLst/>
          </a:prstGeom>
        </p:spPr>
      </p:pic>
      <p:pic>
        <p:nvPicPr>
          <p:cNvPr id="15" name="Picture 14">
            <a:extLst>
              <a:ext uri="{FF2B5EF4-FFF2-40B4-BE49-F238E27FC236}">
                <a16:creationId xmlns:a16="http://schemas.microsoft.com/office/drawing/2014/main" id="{4001012F-9881-05DC-7840-DB234AD4C5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832" y="4933607"/>
            <a:ext cx="4159968" cy="628993"/>
          </a:xfrm>
          <a:prstGeom prst="rect">
            <a:avLst/>
          </a:prstGeom>
        </p:spPr>
      </p:pic>
      <p:pic>
        <p:nvPicPr>
          <p:cNvPr id="17" name="Picture 16">
            <a:extLst>
              <a:ext uri="{FF2B5EF4-FFF2-40B4-BE49-F238E27FC236}">
                <a16:creationId xmlns:a16="http://schemas.microsoft.com/office/drawing/2014/main" id="{CD791CB0-94E2-6405-9F95-289335E73F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62600" y="1643696"/>
            <a:ext cx="5221793" cy="42946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119216"/>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sp>
        <p:nvSpPr>
          <p:cNvPr id="21" name="Text Placeholder 20">
            <a:extLst>
              <a:ext uri="{FF2B5EF4-FFF2-40B4-BE49-F238E27FC236}">
                <a16:creationId xmlns:a16="http://schemas.microsoft.com/office/drawing/2014/main" id="{B4AB83E7-1C1C-071E-1AE5-CFA8D025EBDE}"/>
              </a:ext>
            </a:extLst>
          </p:cNvPr>
          <p:cNvSpPr>
            <a:spLocks noGrp="1"/>
          </p:cNvSpPr>
          <p:nvPr>
            <p:ph type="body" idx="1"/>
          </p:nvPr>
        </p:nvSpPr>
        <p:spPr>
          <a:xfrm>
            <a:off x="762000" y="2308870"/>
            <a:ext cx="10972800" cy="738664"/>
          </a:xfrm>
        </p:spPr>
        <p:txBody>
          <a:bodyPr/>
          <a:lstStyle/>
          <a:p>
            <a:r>
              <a:rPr lang="en-US" sz="4800" dirty="0">
                <a:latin typeface="Times New Roman" panose="02020603050405020304" pitchFamily="18" charset="0"/>
                <a:cs typeface="Times New Roman" panose="02020603050405020304" pitchFamily="18" charset="0"/>
              </a:rPr>
              <a:t>Image Caption Generator</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8418" y="18578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3" name="Text Placeholder 22">
            <a:extLst>
              <a:ext uri="{FF2B5EF4-FFF2-40B4-BE49-F238E27FC236}">
                <a16:creationId xmlns:a16="http://schemas.microsoft.com/office/drawing/2014/main" id="{26691682-B8DC-1BA3-705D-5630E60B5CE2}"/>
              </a:ext>
            </a:extLst>
          </p:cNvPr>
          <p:cNvSpPr>
            <a:spLocks noGrp="1"/>
          </p:cNvSpPr>
          <p:nvPr>
            <p:ph type="body" idx="1"/>
          </p:nvPr>
        </p:nvSpPr>
        <p:spPr>
          <a:xfrm>
            <a:off x="742714" y="1252374"/>
            <a:ext cx="10972800" cy="5016758"/>
          </a:xfrm>
        </p:spPr>
        <p:txBody>
          <a:bodyPr/>
          <a:lstStyle/>
          <a:p>
            <a:r>
              <a:rPr lang="en-US" sz="2800" dirty="0">
                <a:latin typeface="Times New Roman" panose="02020603050405020304" pitchFamily="18" charset="0"/>
                <a:cs typeface="Times New Roman" panose="02020603050405020304" pitchFamily="18" charset="0"/>
              </a:rPr>
              <a:t>The agenda of the project appears to be to develop an image captioning system. Image captioning is the task of automatically generating textual descriptions or captions for images. The main goals and agenda of this project can be summarized as follows:</a:t>
            </a:r>
          </a:p>
          <a:p>
            <a:endParaRPr lang="en-US" sz="2800" dirty="0">
              <a:latin typeface="Times New Roman" panose="02020603050405020304" pitchFamily="18" charset="0"/>
              <a:cs typeface="Times New Roman" panose="02020603050405020304" pitchFamily="18" charset="0"/>
            </a:endParaRPr>
          </a:p>
          <a:p>
            <a:pPr marL="3086100" lvl="6" indent="-342900">
              <a:buFont typeface="+mj-lt"/>
              <a:buAutoNum type="arabicParenR"/>
            </a:pPr>
            <a:r>
              <a:rPr lang="en-US" sz="2800" dirty="0">
                <a:latin typeface="Times New Roman" panose="02020603050405020304" pitchFamily="18" charset="0"/>
                <a:cs typeface="Times New Roman" panose="02020603050405020304" pitchFamily="18" charset="0"/>
              </a:rPr>
              <a:t>Data Preparation</a:t>
            </a:r>
          </a:p>
          <a:p>
            <a:pPr marL="3086100" lvl="6" indent="-342900">
              <a:buFont typeface="+mj-lt"/>
              <a:buAutoNum type="arabicParenR"/>
            </a:pPr>
            <a:r>
              <a:rPr lang="en-IN" sz="2800" dirty="0">
                <a:latin typeface="Times New Roman" panose="02020603050405020304" pitchFamily="18" charset="0"/>
                <a:cs typeface="Times New Roman" panose="02020603050405020304" pitchFamily="18" charset="0"/>
              </a:rPr>
              <a:t>Model Architecture</a:t>
            </a:r>
            <a:endParaRPr lang="en-US" sz="2800" dirty="0">
              <a:latin typeface="Times New Roman" panose="02020603050405020304" pitchFamily="18" charset="0"/>
              <a:cs typeface="Times New Roman" panose="02020603050405020304" pitchFamily="18" charset="0"/>
            </a:endParaRPr>
          </a:p>
          <a:p>
            <a:pPr marL="3086100" lvl="6" indent="-342900">
              <a:buFont typeface="+mj-lt"/>
              <a:buAutoNum type="arabicParenR"/>
            </a:pPr>
            <a:r>
              <a:rPr lang="en-IN" sz="2800" dirty="0">
                <a:latin typeface="Times New Roman" panose="02020603050405020304" pitchFamily="18" charset="0"/>
                <a:cs typeface="Times New Roman" panose="02020603050405020304" pitchFamily="18" charset="0"/>
              </a:rPr>
              <a:t>Training</a:t>
            </a:r>
            <a:endParaRPr lang="en-US" sz="2800" dirty="0">
              <a:latin typeface="Times New Roman" panose="02020603050405020304" pitchFamily="18" charset="0"/>
              <a:cs typeface="Times New Roman" panose="02020603050405020304" pitchFamily="18" charset="0"/>
            </a:endParaRPr>
          </a:p>
          <a:p>
            <a:pPr marL="3086100" lvl="6" indent="-342900">
              <a:buFont typeface="+mj-lt"/>
              <a:buAutoNum type="arabicParenR"/>
            </a:pPr>
            <a:r>
              <a:rPr lang="en-IN" sz="2800" dirty="0">
                <a:latin typeface="Times New Roman" panose="02020603050405020304" pitchFamily="18" charset="0"/>
                <a:cs typeface="Times New Roman" panose="02020603050405020304" pitchFamily="18" charset="0"/>
              </a:rPr>
              <a:t>Evaluation</a:t>
            </a:r>
            <a:endParaRPr lang="en-US" sz="2800" dirty="0">
              <a:latin typeface="Times New Roman" panose="02020603050405020304" pitchFamily="18" charset="0"/>
              <a:cs typeface="Times New Roman" panose="02020603050405020304" pitchFamily="18" charset="0"/>
            </a:endParaRPr>
          </a:p>
          <a:p>
            <a:pPr marL="3086100" lvl="6" indent="-342900">
              <a:buFont typeface="+mj-lt"/>
              <a:buAutoNum type="arabicParenR"/>
            </a:pPr>
            <a:r>
              <a:rPr lang="en-IN" sz="2800" dirty="0">
                <a:latin typeface="Times New Roman" panose="02020603050405020304" pitchFamily="18" charset="0"/>
                <a:cs typeface="Times New Roman" panose="02020603050405020304" pitchFamily="18" charset="0"/>
              </a:rPr>
              <a:t>Fine-tuning and Optimization</a:t>
            </a:r>
          </a:p>
          <a:p>
            <a:pPr marL="3086100" lvl="6" indent="-342900">
              <a:buFont typeface="+mj-lt"/>
              <a:buAutoNum type="arabicParenR"/>
            </a:pPr>
            <a:r>
              <a:rPr lang="en-IN" sz="2800" dirty="0">
                <a:latin typeface="Times New Roman" panose="02020603050405020304" pitchFamily="18" charset="0"/>
                <a:cs typeface="Times New Roman" panose="02020603050405020304" pitchFamily="18" charset="0"/>
              </a:rPr>
              <a:t>Application</a:t>
            </a:r>
          </a:p>
          <a:p>
            <a:pPr marL="342900" indent="-342900">
              <a:buFont typeface="+mj-lt"/>
              <a:buAutoNum type="arabicParenR"/>
            </a:pPr>
            <a:endParaRPr lang="en-IN"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58008" y="714653"/>
            <a:ext cx="9764395" cy="112236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sp>
        <p:nvSpPr>
          <p:cNvPr id="9" name="Text Placeholder 8">
            <a:extLst>
              <a:ext uri="{FF2B5EF4-FFF2-40B4-BE49-F238E27FC236}">
                <a16:creationId xmlns:a16="http://schemas.microsoft.com/office/drawing/2014/main" id="{67C67219-BDA1-5343-261F-C0EF9B1EC071}"/>
              </a:ext>
            </a:extLst>
          </p:cNvPr>
          <p:cNvSpPr>
            <a:spLocks noGrp="1"/>
          </p:cNvSpPr>
          <p:nvPr>
            <p:ph type="body" idx="1"/>
          </p:nvPr>
        </p:nvSpPr>
        <p:spPr>
          <a:xfrm>
            <a:off x="545718" y="2017990"/>
            <a:ext cx="10972800" cy="3877985"/>
          </a:xfrm>
        </p:spPr>
        <p:txBody>
          <a:bodyPr/>
          <a:lstStyle/>
          <a:p>
            <a:r>
              <a:rPr lang="en-US" sz="2800" dirty="0">
                <a:latin typeface="Times New Roman" panose="02020603050405020304" pitchFamily="18" charset="0"/>
                <a:cs typeface="Times New Roman" panose="02020603050405020304" pitchFamily="18" charset="0"/>
              </a:rPr>
              <a:t>The problem statement of the project is to develop an effective image captioning system. More specifically, the project aims to address the following challenges:</a:t>
            </a:r>
          </a:p>
          <a:p>
            <a:endParaRPr lang="en-US" sz="2800" dirty="0">
              <a:latin typeface="Times New Roman" panose="02020603050405020304" pitchFamily="18" charset="0"/>
              <a:cs typeface="Times New Roman" panose="02020603050405020304" pitchFamily="18" charset="0"/>
            </a:endParaRPr>
          </a:p>
          <a:p>
            <a:pPr marL="742950" indent="-742950">
              <a:buFont typeface="+mj-lt"/>
              <a:buAutoNum type="arabicParenR"/>
            </a:pPr>
            <a:r>
              <a:rPr lang="en-IN" sz="2800" dirty="0">
                <a:latin typeface="Times New Roman" panose="02020603050405020304" pitchFamily="18" charset="0"/>
                <a:cs typeface="Times New Roman" panose="02020603050405020304" pitchFamily="18" charset="0"/>
              </a:rPr>
              <a:t>Automatic Image Description</a:t>
            </a:r>
          </a:p>
          <a:p>
            <a:pPr marL="742950" indent="-742950">
              <a:buFont typeface="+mj-lt"/>
              <a:buAutoNum type="arabicParenR"/>
            </a:pPr>
            <a:r>
              <a:rPr lang="en-IN" sz="2800" dirty="0">
                <a:latin typeface="Times New Roman" panose="02020603050405020304" pitchFamily="18" charset="0"/>
                <a:cs typeface="Times New Roman" panose="02020603050405020304" pitchFamily="18" charset="0"/>
              </a:rPr>
              <a:t>Understanding Visual Content</a:t>
            </a:r>
          </a:p>
          <a:p>
            <a:pPr marL="742950" indent="-742950">
              <a:buFont typeface="+mj-lt"/>
              <a:buAutoNum type="arabicParenR"/>
            </a:pPr>
            <a:r>
              <a:rPr lang="en-IN" sz="2800" dirty="0">
                <a:latin typeface="Times New Roman" panose="02020603050405020304" pitchFamily="18" charset="0"/>
                <a:cs typeface="Times New Roman" panose="02020603050405020304" pitchFamily="18" charset="0"/>
              </a:rPr>
              <a:t>Complex Relationship Learning</a:t>
            </a:r>
          </a:p>
          <a:p>
            <a:pPr marL="742950" indent="-742950">
              <a:buFont typeface="+mj-lt"/>
              <a:buAutoNum type="arabicParenR"/>
            </a:pPr>
            <a:r>
              <a:rPr lang="en-IN" sz="2800" dirty="0">
                <a:latin typeface="Times New Roman" panose="02020603050405020304" pitchFamily="18" charset="0"/>
                <a:cs typeface="Times New Roman" panose="02020603050405020304" pitchFamily="18" charset="0"/>
              </a:rPr>
              <a:t>Natural Language Generation</a:t>
            </a:r>
          </a:p>
          <a:p>
            <a:pPr marL="742950" indent="-742950">
              <a:buFont typeface="+mj-lt"/>
              <a:buAutoNum type="arabicParenR"/>
            </a:pPr>
            <a:r>
              <a:rPr lang="en-IN" sz="2800" dirty="0">
                <a:latin typeface="Times New Roman" panose="02020603050405020304" pitchFamily="18" charset="0"/>
                <a:cs typeface="Times New Roman" panose="02020603050405020304" pitchFamily="18" charset="0"/>
              </a:rPr>
              <a:t>Scalability and Efficiency</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0" y="896938"/>
            <a:ext cx="9764395" cy="1122362"/>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sp>
        <p:nvSpPr>
          <p:cNvPr id="9" name="Text Placeholder 8">
            <a:extLst>
              <a:ext uri="{FF2B5EF4-FFF2-40B4-BE49-F238E27FC236}">
                <a16:creationId xmlns:a16="http://schemas.microsoft.com/office/drawing/2014/main" id="{6A6834D7-FA1B-40A6-00E0-45B7D327A43D}"/>
              </a:ext>
            </a:extLst>
          </p:cNvPr>
          <p:cNvSpPr>
            <a:spLocks noGrp="1"/>
          </p:cNvSpPr>
          <p:nvPr>
            <p:ph type="body" idx="1"/>
          </p:nvPr>
        </p:nvSpPr>
        <p:spPr>
          <a:xfrm>
            <a:off x="609600" y="2087535"/>
            <a:ext cx="10972800" cy="3877985"/>
          </a:xfrm>
        </p:spPr>
        <p:txBody>
          <a:bodyPr/>
          <a:lstStyle/>
          <a:p>
            <a:r>
              <a:rPr lang="en-US" sz="2800" dirty="0">
                <a:latin typeface="Times New Roman" panose="02020603050405020304" pitchFamily="18" charset="0"/>
                <a:cs typeface="Times New Roman" panose="02020603050405020304" pitchFamily="18" charset="0"/>
              </a:rPr>
              <a:t>The project overview involves the following key components and steps:</a:t>
            </a:r>
          </a:p>
          <a:p>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Data Collection</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Data Preprocessing</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Feature Extraction</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Tokenization</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Model Architectures</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Training</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Caption Generation</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63219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sp>
        <p:nvSpPr>
          <p:cNvPr id="7" name="Text Placeholder 6">
            <a:extLst>
              <a:ext uri="{FF2B5EF4-FFF2-40B4-BE49-F238E27FC236}">
                <a16:creationId xmlns:a16="http://schemas.microsoft.com/office/drawing/2014/main" id="{EB40DA76-7115-55D8-5D4D-B9D7E197BCFC}"/>
              </a:ext>
            </a:extLst>
          </p:cNvPr>
          <p:cNvSpPr>
            <a:spLocks noGrp="1"/>
          </p:cNvSpPr>
          <p:nvPr>
            <p:ph type="body" idx="1"/>
          </p:nvPr>
        </p:nvSpPr>
        <p:spPr>
          <a:xfrm>
            <a:off x="691945" y="2103769"/>
            <a:ext cx="10972800" cy="4308872"/>
          </a:xfrm>
        </p:spPr>
        <p:txBody>
          <a:bodyPr/>
          <a:lstStyle/>
          <a:p>
            <a:r>
              <a:rPr lang="en-US" sz="2800" dirty="0">
                <a:latin typeface="Times New Roman" panose="02020603050405020304" pitchFamily="18" charset="0"/>
                <a:cs typeface="Times New Roman" panose="02020603050405020304" pitchFamily="18" charset="0"/>
              </a:rPr>
              <a:t>The image captioning project could serve a variety of end users across different domains and industries. Some potential end users include:</a:t>
            </a:r>
          </a:p>
          <a:p>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Visually Impaired Individuals</a:t>
            </a: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US" sz="2800" dirty="0">
                <a:latin typeface="Times New Roman" panose="02020603050405020304" pitchFamily="18" charset="0"/>
                <a:cs typeface="Times New Roman" panose="02020603050405020304" pitchFamily="18" charset="0"/>
              </a:rPr>
              <a:t>Content Creators and Social Media Users</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Image Search Engines</a:t>
            </a: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E-commerce Platform</a:t>
            </a:r>
            <a:r>
              <a:rPr lang="en-US" sz="2800" dirty="0">
                <a:latin typeface="Times New Roman" panose="02020603050405020304" pitchFamily="18" charset="0"/>
                <a:cs typeface="Times New Roman" panose="02020603050405020304" pitchFamily="18" charset="0"/>
              </a:rPr>
              <a:t>s</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Healthcare Professionals</a:t>
            </a: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US" sz="2800" dirty="0">
                <a:latin typeface="Times New Roman" panose="02020603050405020304" pitchFamily="18" charset="0"/>
                <a:cs typeface="Times New Roman" panose="02020603050405020304" pitchFamily="18" charset="0"/>
              </a:rPr>
              <a:t>Computer Vision Researchers and Developers</a:t>
            </a:r>
          </a:p>
          <a:p>
            <a:endParaRPr lang="en-IN" sz="2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sp>
        <p:nvSpPr>
          <p:cNvPr id="8" name="Text Placeholder 7">
            <a:extLst>
              <a:ext uri="{FF2B5EF4-FFF2-40B4-BE49-F238E27FC236}">
                <a16:creationId xmlns:a16="http://schemas.microsoft.com/office/drawing/2014/main" id="{212DDF6E-5FD7-EE40-292C-840EA124AF42}"/>
              </a:ext>
            </a:extLst>
          </p:cNvPr>
          <p:cNvSpPr>
            <a:spLocks noGrp="1"/>
          </p:cNvSpPr>
          <p:nvPr>
            <p:ph type="body" idx="1"/>
          </p:nvPr>
        </p:nvSpPr>
        <p:spPr>
          <a:xfrm>
            <a:off x="2841523" y="2141589"/>
            <a:ext cx="10972800" cy="4739759"/>
          </a:xfrm>
        </p:spPr>
        <p:txBody>
          <a:bodyPr/>
          <a:lstStyle/>
          <a:p>
            <a:r>
              <a:rPr lang="en-US" sz="2800" dirty="0">
                <a:latin typeface="Times New Roman" panose="02020603050405020304" pitchFamily="18" charset="0"/>
                <a:cs typeface="Times New Roman" panose="02020603050405020304" pitchFamily="18" charset="0"/>
              </a:rPr>
              <a:t>The solution and value proposition of the image captioning</a:t>
            </a:r>
          </a:p>
          <a:p>
            <a:r>
              <a:rPr lang="en-US" sz="2800" dirty="0">
                <a:latin typeface="Times New Roman" panose="02020603050405020304" pitchFamily="18" charset="0"/>
                <a:cs typeface="Times New Roman" panose="02020603050405020304" pitchFamily="18" charset="0"/>
              </a:rPr>
              <a:t>project lie in its ability to automatically generate descriptive </a:t>
            </a:r>
          </a:p>
          <a:p>
            <a:r>
              <a:rPr lang="en-US" sz="2800" dirty="0">
                <a:latin typeface="Times New Roman" panose="02020603050405020304" pitchFamily="18" charset="0"/>
                <a:cs typeface="Times New Roman" panose="02020603050405020304" pitchFamily="18" charset="0"/>
              </a:rPr>
              <a:t>captions for images. It includes:</a:t>
            </a:r>
          </a:p>
          <a:p>
            <a:endParaRPr lang="en-IN" sz="28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Automatic Image Description</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Enhanced Accessibility</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Improved User Experience</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Efficiency and Scalability</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Time and Cost Savings</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Versatility and Adaptability</a:t>
            </a:r>
          </a:p>
          <a:p>
            <a:pPr marL="514350" indent="-514350">
              <a:buFont typeface="+mj-lt"/>
              <a:buAutoNum type="arabicParenR"/>
            </a:pPr>
            <a:endParaRPr lang="en-IN" sz="28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9" name="Text Placeholder 8">
            <a:extLst>
              <a:ext uri="{FF2B5EF4-FFF2-40B4-BE49-F238E27FC236}">
                <a16:creationId xmlns:a16="http://schemas.microsoft.com/office/drawing/2014/main" id="{5D24C23E-3B91-9DD3-90D7-1FDC10742784}"/>
              </a:ext>
            </a:extLst>
          </p:cNvPr>
          <p:cNvSpPr>
            <a:spLocks noGrp="1"/>
          </p:cNvSpPr>
          <p:nvPr>
            <p:ph type="body" idx="1"/>
          </p:nvPr>
        </p:nvSpPr>
        <p:spPr>
          <a:xfrm>
            <a:off x="2381250" y="2206944"/>
            <a:ext cx="10972800" cy="3877985"/>
          </a:xfrm>
        </p:spPr>
        <p:txBody>
          <a:bodyPr/>
          <a:lstStyle/>
          <a:p>
            <a:r>
              <a:rPr lang="en-US" sz="2800" dirty="0">
                <a:latin typeface="Times New Roman" panose="02020603050405020304" pitchFamily="18" charset="0"/>
                <a:cs typeface="Times New Roman" panose="02020603050405020304" pitchFamily="18" charset="0"/>
              </a:rPr>
              <a:t>The "wow" factor in the solution of the image captioning project</a:t>
            </a:r>
          </a:p>
          <a:p>
            <a:r>
              <a:rPr lang="en-US" sz="2800" dirty="0">
                <a:latin typeface="Times New Roman" panose="02020603050405020304" pitchFamily="18" charset="0"/>
                <a:cs typeface="Times New Roman" panose="02020603050405020304" pitchFamily="18" charset="0"/>
              </a:rPr>
              <a:t>lies in its ability to seamlessly bridge the gap between visual </a:t>
            </a:r>
          </a:p>
          <a:p>
            <a:r>
              <a:rPr lang="en-US" sz="2800" dirty="0">
                <a:latin typeface="Times New Roman" panose="02020603050405020304" pitchFamily="18" charset="0"/>
                <a:cs typeface="Times New Roman" panose="02020603050405020304" pitchFamily="18" charset="0"/>
              </a:rPr>
              <a:t>content and natural language. Here are some aspects that </a:t>
            </a:r>
          </a:p>
          <a:p>
            <a:r>
              <a:rPr lang="en-US" sz="2800" dirty="0">
                <a:latin typeface="Times New Roman" panose="02020603050405020304" pitchFamily="18" charset="0"/>
                <a:cs typeface="Times New Roman" panose="02020603050405020304" pitchFamily="18" charset="0"/>
              </a:rPr>
              <a:t>contribute to the "wow" factor:</a:t>
            </a:r>
          </a:p>
          <a:p>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arenR"/>
            </a:pPr>
            <a:r>
              <a:rPr lang="en-US" sz="2800" dirty="0">
                <a:latin typeface="Times New Roman" panose="02020603050405020304" pitchFamily="18" charset="0"/>
                <a:cs typeface="Times New Roman" panose="02020603050405020304" pitchFamily="18" charset="0"/>
              </a:rPr>
              <a:t>Automated Description Generation</a:t>
            </a:r>
          </a:p>
          <a:p>
            <a:pPr marL="514350" indent="-514350">
              <a:buFont typeface="+mj-lt"/>
              <a:buAutoNum type="arabicParenR"/>
            </a:pPr>
            <a:r>
              <a:rPr lang="en-US" sz="2800" dirty="0">
                <a:latin typeface="Times New Roman" panose="02020603050405020304" pitchFamily="18" charset="0"/>
                <a:cs typeface="Times New Roman" panose="02020603050405020304" pitchFamily="18" charset="0"/>
              </a:rPr>
              <a:t>Real-time Captioning</a:t>
            </a:r>
          </a:p>
          <a:p>
            <a:pPr marL="514350" indent="-514350">
              <a:buFont typeface="+mj-lt"/>
              <a:buAutoNum type="arabicParenR"/>
            </a:pPr>
            <a:r>
              <a:rPr lang="en-IN" sz="2800" dirty="0">
                <a:latin typeface="Times New Roman" panose="02020603050405020304" pitchFamily="18" charset="0"/>
                <a:cs typeface="Times New Roman" panose="02020603050405020304" pitchFamily="18" charset="0"/>
              </a:rPr>
              <a:t>User Experience Enhancement</a:t>
            </a:r>
          </a:p>
          <a:p>
            <a:pPr marL="514350" indent="-514350">
              <a:buFont typeface="+mj-lt"/>
              <a:buAutoNum type="arabicParenR"/>
            </a:pPr>
            <a:r>
              <a:rPr lang="it-IT" sz="2800" dirty="0">
                <a:latin typeface="Times New Roman" panose="02020603050405020304" pitchFamily="18" charset="0"/>
                <a:cs typeface="Times New Roman" panose="02020603050405020304" pitchFamily="18" charset="0"/>
              </a:rPr>
              <a:t>Innovation in AI and Computer Vision</a:t>
            </a:r>
            <a:endParaRPr lang="en-IN" sz="2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24" name="Text Placeholder 23">
            <a:extLst>
              <a:ext uri="{FF2B5EF4-FFF2-40B4-BE49-F238E27FC236}">
                <a16:creationId xmlns:a16="http://schemas.microsoft.com/office/drawing/2014/main" id="{A28CB663-E67C-9C1A-9FEE-730817075034}"/>
              </a:ext>
            </a:extLst>
          </p:cNvPr>
          <p:cNvSpPr>
            <a:spLocks noGrp="1"/>
          </p:cNvSpPr>
          <p:nvPr>
            <p:ph type="body" idx="1"/>
          </p:nvPr>
        </p:nvSpPr>
        <p:spPr>
          <a:xfrm>
            <a:off x="7391403" y="2410718"/>
            <a:ext cx="3220250" cy="738664"/>
          </a:xfrm>
        </p:spPr>
        <p:txBody>
          <a:bodyPr/>
          <a:lstStyle/>
          <a:p>
            <a:r>
              <a:rPr lang="en-US" sz="2400" b="1" dirty="0">
                <a:latin typeface="Times New Roman" panose="02020603050405020304" pitchFamily="18" charset="0"/>
                <a:cs typeface="Times New Roman" panose="02020603050405020304" pitchFamily="18" charset="0"/>
              </a:rPr>
              <a:t>Output of Real-Time Image</a:t>
            </a:r>
            <a:endParaRPr lang="en-IN" sz="2400" b="1"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pic>
        <p:nvPicPr>
          <p:cNvPr id="13" name="Picture 12">
            <a:extLst>
              <a:ext uri="{FF2B5EF4-FFF2-40B4-BE49-F238E27FC236}">
                <a16:creationId xmlns:a16="http://schemas.microsoft.com/office/drawing/2014/main" id="{7CD3B507-74CD-D612-EF40-F857BC33A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774" y="1699933"/>
            <a:ext cx="4060825" cy="2338668"/>
          </a:xfrm>
          <a:prstGeom prst="rect">
            <a:avLst/>
          </a:prstGeom>
        </p:spPr>
      </p:pic>
      <p:pic>
        <p:nvPicPr>
          <p:cNvPr id="15" name="Picture 14">
            <a:extLst>
              <a:ext uri="{FF2B5EF4-FFF2-40B4-BE49-F238E27FC236}">
                <a16:creationId xmlns:a16="http://schemas.microsoft.com/office/drawing/2014/main" id="{C025C0DC-71E2-36D2-D6BB-41AA9EE5F5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774" y="4222125"/>
            <a:ext cx="4060825" cy="2536043"/>
          </a:xfrm>
          <a:prstGeom prst="rect">
            <a:avLst/>
          </a:prstGeom>
        </p:spPr>
      </p:pic>
      <p:pic>
        <p:nvPicPr>
          <p:cNvPr id="19" name="Picture 18">
            <a:extLst>
              <a:ext uri="{FF2B5EF4-FFF2-40B4-BE49-F238E27FC236}">
                <a16:creationId xmlns:a16="http://schemas.microsoft.com/office/drawing/2014/main" id="{6845BF8A-B145-1370-D22F-201B91498D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2716" y="4222124"/>
            <a:ext cx="4552950" cy="2536043"/>
          </a:xfrm>
          <a:prstGeom prst="rect">
            <a:avLst/>
          </a:prstGeom>
        </p:spPr>
      </p:pic>
      <p:pic>
        <p:nvPicPr>
          <p:cNvPr id="21" name="Picture 20">
            <a:extLst>
              <a:ext uri="{FF2B5EF4-FFF2-40B4-BE49-F238E27FC236}">
                <a16:creationId xmlns:a16="http://schemas.microsoft.com/office/drawing/2014/main" id="{0B98465F-B0E6-42B2-438F-56401FB5B3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2711" y="1691329"/>
            <a:ext cx="2052485" cy="2338668"/>
          </a:xfrm>
          <a:prstGeom prst="rect">
            <a:avLst/>
          </a:prstGeom>
        </p:spPr>
      </p:pic>
      <p:pic>
        <p:nvPicPr>
          <p:cNvPr id="23" name="Picture 22">
            <a:extLst>
              <a:ext uri="{FF2B5EF4-FFF2-40B4-BE49-F238E27FC236}">
                <a16:creationId xmlns:a16="http://schemas.microsoft.com/office/drawing/2014/main" id="{0F7AFBA2-D248-52A5-218D-EA0C3F5445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91403" y="3533776"/>
            <a:ext cx="3352800" cy="5048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TotalTime>
  <Words>342</Words>
  <Application>Microsoft Office PowerPoint</Application>
  <PresentationFormat>Widescreen</PresentationFormat>
  <Paragraphs>88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Times New Roman</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Franclin E</dc:creator>
  <cp:lastModifiedBy>Kausik Thandapaani</cp:lastModifiedBy>
  <cp:revision>4</cp:revision>
  <dcterms:created xsi:type="dcterms:W3CDTF">2024-04-04T13:13:49Z</dcterms:created>
  <dcterms:modified xsi:type="dcterms:W3CDTF">2024-04-05T10:47:11Z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