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9" r:id="rId5"/>
    <p:sldId id="265"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BC6BB0-66AA-48BA-B5FF-46336B844502}"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21510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BC6BB0-66AA-48BA-B5FF-46336B844502}"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62441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BC6BB0-66AA-48BA-B5FF-46336B844502}"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126045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BC6BB0-66AA-48BA-B5FF-46336B844502}"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202860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BC6BB0-66AA-48BA-B5FF-46336B844502}"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385463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BC6BB0-66AA-48BA-B5FF-46336B844502}"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18402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BC6BB0-66AA-48BA-B5FF-46336B844502}" type="datetimeFigureOut">
              <a:rPr lang="en-IN" smtClean="0"/>
              <a:t>20-06-2018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54016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BC6BB0-66AA-48BA-B5FF-46336B844502}" type="datetimeFigureOut">
              <a:rPr lang="en-IN" smtClean="0"/>
              <a:t>20-06-2018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303605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C6BB0-66AA-48BA-B5FF-46336B844502}" type="datetimeFigureOut">
              <a:rPr lang="en-IN" smtClean="0"/>
              <a:t>20-06-2018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316087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BC6BB0-66AA-48BA-B5FF-46336B844502}"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280120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BC6BB0-66AA-48BA-B5FF-46336B844502}"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A58C0F-084B-4EBB-9B30-87E96E6DFF8E}" type="slidenum">
              <a:rPr lang="en-IN" smtClean="0"/>
              <a:t>‹#›</a:t>
            </a:fld>
            <a:endParaRPr lang="en-IN"/>
          </a:p>
        </p:txBody>
      </p:sp>
    </p:spTree>
    <p:extLst>
      <p:ext uri="{BB962C8B-B14F-4D97-AF65-F5344CB8AC3E}">
        <p14:creationId xmlns:p14="http://schemas.microsoft.com/office/powerpoint/2010/main" val="313517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C6BB0-66AA-48BA-B5FF-46336B844502}" type="datetimeFigureOut">
              <a:rPr lang="en-IN" smtClean="0"/>
              <a:t>20-06-2018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58C0F-084B-4EBB-9B30-87E96E6DFF8E}" type="slidenum">
              <a:rPr lang="en-IN" smtClean="0"/>
              <a:t>‹#›</a:t>
            </a:fld>
            <a:endParaRPr lang="en-IN"/>
          </a:p>
        </p:txBody>
      </p:sp>
    </p:spTree>
    <p:extLst>
      <p:ext uri="{BB962C8B-B14F-4D97-AF65-F5344CB8AC3E}">
        <p14:creationId xmlns:p14="http://schemas.microsoft.com/office/powerpoint/2010/main" val="159930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836510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3569"/>
            <a:ext cx="9144000" cy="899620"/>
          </a:xfrm>
        </p:spPr>
        <p:txBody>
          <a:bodyPr>
            <a:normAutofit fontScale="90000"/>
          </a:bodyPr>
          <a:lstStyle/>
          <a:p>
            <a:r>
              <a:rPr lang="en-IN" b="1" u="sng" dirty="0" smtClean="0"/>
              <a:t>INTRODUCTION</a:t>
            </a:r>
            <a:endParaRPr lang="en-IN" b="1" u="sng" dirty="0"/>
          </a:p>
        </p:txBody>
      </p:sp>
      <p:sp>
        <p:nvSpPr>
          <p:cNvPr id="3" name="Subtitle 2"/>
          <p:cNvSpPr>
            <a:spLocks noGrp="1"/>
          </p:cNvSpPr>
          <p:nvPr>
            <p:ph type="subTitle" idx="1"/>
          </p:nvPr>
        </p:nvSpPr>
        <p:spPr>
          <a:xfrm>
            <a:off x="1524000" y="1120463"/>
            <a:ext cx="9144000" cy="5737537"/>
          </a:xfrm>
        </p:spPr>
        <p:txBody>
          <a:bodyPr>
            <a:normAutofit lnSpcReduction="10000"/>
          </a:bodyPr>
          <a:lstStyle/>
          <a:p>
            <a:endParaRPr lang="en-IN" b="1" u="sng" dirty="0" smtClean="0"/>
          </a:p>
          <a:p>
            <a:pPr marL="342900" indent="-342900" algn="l">
              <a:buFont typeface="Arial" panose="020B0604020202020204" pitchFamily="34" charset="0"/>
              <a:buChar char="•"/>
            </a:pPr>
            <a:r>
              <a:rPr lang="en-US" dirty="0"/>
              <a:t>Amazon is a titan of e-commerce, logistics, payments, hardware, data storage, and media. It dabbles in plenty more industries. It’s the go-to site for online shoppers and merchants alike, a modern necessity that independent sellers love to hate</a:t>
            </a:r>
            <a:r>
              <a:rPr lang="en-US" dirty="0" smtClean="0"/>
              <a:t>.</a:t>
            </a:r>
          </a:p>
          <a:p>
            <a:pPr marL="342900" indent="-342900" algn="l">
              <a:buFont typeface="Arial" panose="020B0604020202020204" pitchFamily="34" charset="0"/>
              <a:buChar char="•"/>
            </a:pPr>
            <a:r>
              <a:rPr lang="en-US" dirty="0"/>
              <a:t>Amazon’s signature $99-a-year membership program, has an estimated 85 million subscribers in the US, equivalent to about two-thirds of American households. To even call it an e-commerce company feels completely inadequate</a:t>
            </a:r>
            <a:r>
              <a:rPr lang="en-US" dirty="0" smtClean="0"/>
              <a:t>.</a:t>
            </a:r>
          </a:p>
          <a:p>
            <a:pPr marL="342900" indent="-342900" algn="l">
              <a:buFont typeface="Arial" panose="020B0604020202020204" pitchFamily="34" charset="0"/>
              <a:buChar char="•"/>
            </a:pPr>
            <a:r>
              <a:rPr lang="en-US" dirty="0"/>
              <a:t>Behind every Amazon business decision is the “flywheel” philosophy. Amazon CEO Jeff Bezos borrowed the term from business consultant Jim Collins back in the early days of Amazon</a:t>
            </a:r>
            <a:r>
              <a:rPr lang="en-US" dirty="0" smtClean="0"/>
              <a:t>.</a:t>
            </a:r>
          </a:p>
          <a:p>
            <a:pPr marL="342900" indent="-342900" algn="l">
              <a:buFont typeface="Arial" panose="020B0604020202020204" pitchFamily="34" charset="0"/>
              <a:buChar char="•"/>
            </a:pPr>
            <a:r>
              <a:rPr lang="en-US" dirty="0"/>
              <a:t>Bezos put customers first at the expense and sometimes to the dismay of his shareholders. Amazon went public in May 1997, bled money for the next six years, and barely eked out a profit for the decade after.</a:t>
            </a:r>
            <a:endParaRPr lang="en-IN" b="1" u="sng" dirty="0"/>
          </a:p>
        </p:txBody>
      </p:sp>
    </p:spTree>
    <p:extLst>
      <p:ext uri="{BB962C8B-B14F-4D97-AF65-F5344CB8AC3E}">
        <p14:creationId xmlns:p14="http://schemas.microsoft.com/office/powerpoint/2010/main" val="3248274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mn-lt"/>
              </a:rPr>
              <a:t>Amazon Drive Its Revenue(MN)-2017</a:t>
            </a:r>
            <a:endParaRPr lang="en-IN" sz="3600" b="1" u="sng" dirty="0">
              <a:latin typeface="+mn-lt"/>
            </a:endParaRPr>
          </a:p>
        </p:txBody>
      </p:sp>
      <p:sp>
        <p:nvSpPr>
          <p:cNvPr id="3" name="Content Placeholder 2"/>
          <p:cNvSpPr>
            <a:spLocks noGrp="1"/>
          </p:cNvSpPr>
          <p:nvPr>
            <p:ph idx="1"/>
          </p:nvPr>
        </p:nvSpPr>
        <p:spPr>
          <a:xfrm>
            <a:off x="722290" y="1387743"/>
            <a:ext cx="10515600" cy="4351338"/>
          </a:xfrm>
        </p:spPr>
        <p:txBody>
          <a:bodyPr>
            <a:normAutofit/>
          </a:bodyPr>
          <a:lstStyle/>
          <a:p>
            <a:r>
              <a:rPr lang="en-US" sz="1600" dirty="0" smtClean="0"/>
              <a:t>North America Segment- $106,110</a:t>
            </a:r>
          </a:p>
          <a:p>
            <a:r>
              <a:rPr lang="en-US" sz="1600" dirty="0" smtClean="0"/>
              <a:t>International Segment-$54,297</a:t>
            </a:r>
          </a:p>
          <a:p>
            <a:r>
              <a:rPr lang="en-US" sz="1600" dirty="0" smtClean="0"/>
              <a:t>AWS		    - $17,459</a:t>
            </a:r>
          </a:p>
          <a:p>
            <a:pPr marL="0" indent="0">
              <a:buNone/>
            </a:pPr>
            <a:r>
              <a:rPr lang="en-IN" sz="3900" b="1" u="sng" dirty="0" smtClean="0"/>
              <a:t>Major </a:t>
            </a:r>
            <a:r>
              <a:rPr lang="en-IN" sz="3900" b="1" u="sng" smtClean="0"/>
              <a:t>Costs(MN)-2017</a:t>
            </a:r>
            <a:endParaRPr lang="en-IN" sz="3900" b="1" u="sng" dirty="0" smtClean="0"/>
          </a:p>
          <a:p>
            <a:r>
              <a:rPr lang="en-IN" sz="1600" dirty="0" smtClean="0"/>
              <a:t>COST OF SALES -$119,</a:t>
            </a:r>
            <a:r>
              <a:rPr lang="en-IN" sz="1600" dirty="0"/>
              <a:t> 934</a:t>
            </a:r>
            <a:endParaRPr lang="en-IN" sz="1600" dirty="0" smtClean="0"/>
          </a:p>
          <a:p>
            <a:r>
              <a:rPr lang="en-IN" sz="1600" dirty="0" smtClean="0"/>
              <a:t>FULFILMENT - $</a:t>
            </a:r>
            <a:r>
              <a:rPr lang="en-IN" sz="1600" dirty="0"/>
              <a:t>25,249 </a:t>
            </a:r>
            <a:endParaRPr lang="en-IN" sz="1600" dirty="0" smtClean="0"/>
          </a:p>
          <a:p>
            <a:r>
              <a:rPr lang="en-IN" sz="1600" dirty="0" smtClean="0"/>
              <a:t>MARKETING-$10,069</a:t>
            </a:r>
          </a:p>
          <a:p>
            <a:r>
              <a:rPr lang="en-IN" sz="1600" dirty="0" smtClean="0"/>
              <a:t>TECHNOLOGY &amp; CONTENT-$22,620 </a:t>
            </a:r>
          </a:p>
          <a:p>
            <a:r>
              <a:rPr lang="en-IN" sz="1600" dirty="0" smtClean="0"/>
              <a:t>GENERAL &amp; ADMINISTRATIVE-$3,674</a:t>
            </a:r>
          </a:p>
          <a:p>
            <a:r>
              <a:rPr lang="en-IN" sz="1600" dirty="0" smtClean="0"/>
              <a:t>OTHER OPERATING EXPENSES-$214</a:t>
            </a:r>
          </a:p>
          <a:p>
            <a:pPr marL="0" indent="0">
              <a:buNone/>
            </a:pPr>
            <a:endParaRPr lang="en-IN" sz="1600" dirty="0" smtClean="0"/>
          </a:p>
          <a:p>
            <a:pPr marL="0" indent="0">
              <a:buNone/>
            </a:pPr>
            <a:endParaRPr lang="en-IN" sz="1600" dirty="0" smtClean="0"/>
          </a:p>
          <a:p>
            <a:endParaRPr lang="en-IN" sz="1600" dirty="0"/>
          </a:p>
        </p:txBody>
      </p:sp>
    </p:spTree>
    <p:extLst>
      <p:ext uri="{BB962C8B-B14F-4D97-AF65-F5344CB8AC3E}">
        <p14:creationId xmlns:p14="http://schemas.microsoft.com/office/powerpoint/2010/main" val="106423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Different Process &amp; Function</a:t>
            </a:r>
            <a:endParaRPr lang="en-IN" u="sng"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PROCESS:</a:t>
            </a:r>
          </a:p>
          <a:p>
            <a:pPr marL="571500" indent="-571500">
              <a:buFont typeface="+mj-lt"/>
              <a:buAutoNum type="romanUcPeriod"/>
            </a:pPr>
            <a:r>
              <a:rPr lang="en-IN" dirty="0" smtClean="0"/>
              <a:t>B2B</a:t>
            </a:r>
          </a:p>
          <a:p>
            <a:pPr marL="571500" indent="-571500">
              <a:buFont typeface="+mj-lt"/>
              <a:buAutoNum type="romanUcPeriod"/>
            </a:pPr>
            <a:r>
              <a:rPr lang="en-IN" dirty="0" smtClean="0"/>
              <a:t>B2C</a:t>
            </a:r>
          </a:p>
          <a:p>
            <a:pPr marL="0" indent="0">
              <a:buNone/>
            </a:pPr>
            <a:r>
              <a:rPr lang="en-IN" dirty="0" smtClean="0"/>
              <a:t>FUNCTION:</a:t>
            </a:r>
          </a:p>
          <a:p>
            <a:pPr marL="571500" indent="-571500">
              <a:buFont typeface="+mj-lt"/>
              <a:buAutoNum type="romanUcPeriod"/>
            </a:pPr>
            <a:r>
              <a:rPr lang="en-IN" sz="1900" dirty="0" err="1" smtClean="0"/>
              <a:t>AmazonEtjobcancel</a:t>
            </a:r>
            <a:endParaRPr lang="en-IN" sz="1900" dirty="0" smtClean="0"/>
          </a:p>
          <a:p>
            <a:pPr marL="571500" indent="-571500">
              <a:buFont typeface="+mj-lt"/>
              <a:buAutoNum type="romanUcPeriod"/>
            </a:pPr>
            <a:r>
              <a:rPr lang="en-IN" sz="1900" dirty="0" err="1" smtClean="0"/>
              <a:t>AmazonEtjobcreate</a:t>
            </a:r>
            <a:endParaRPr lang="en-IN" sz="1900" dirty="0" smtClean="0"/>
          </a:p>
          <a:p>
            <a:pPr marL="571500" indent="-571500">
              <a:buFont typeface="+mj-lt"/>
              <a:buAutoNum type="romanUcPeriod"/>
            </a:pPr>
            <a:r>
              <a:rPr lang="en-IN" sz="1900" dirty="0" err="1" smtClean="0"/>
              <a:t>AmazonEtjoblist</a:t>
            </a:r>
            <a:endParaRPr lang="en-IN" sz="1900" dirty="0" smtClean="0"/>
          </a:p>
          <a:p>
            <a:pPr marL="571500" indent="-571500">
              <a:buFont typeface="+mj-lt"/>
              <a:buAutoNum type="romanUcPeriod"/>
            </a:pPr>
            <a:r>
              <a:rPr lang="en-IN" sz="1900" dirty="0" err="1" smtClean="0"/>
              <a:t>AmazonEtjobread</a:t>
            </a:r>
            <a:endParaRPr lang="en-IN" sz="1900" dirty="0" smtClean="0"/>
          </a:p>
          <a:p>
            <a:pPr marL="571500" indent="-571500">
              <a:buFont typeface="+mj-lt"/>
              <a:buAutoNum type="romanUcPeriod"/>
            </a:pPr>
            <a:r>
              <a:rPr lang="en-IN" sz="1900" dirty="0" err="1" smtClean="0"/>
              <a:t>AmazonRegisterDatasource</a:t>
            </a:r>
            <a:endParaRPr lang="en-IN" sz="1900" dirty="0" smtClean="0"/>
          </a:p>
          <a:p>
            <a:pPr marL="571500" indent="-571500">
              <a:buFont typeface="+mj-lt"/>
              <a:buAutoNum type="romanUcPeriod"/>
            </a:pPr>
            <a:r>
              <a:rPr lang="en-IN" sz="1900" dirty="0" err="1" smtClean="0"/>
              <a:t>AmazonRemoveDatasource</a:t>
            </a:r>
            <a:endParaRPr lang="en-IN" sz="1900" dirty="0"/>
          </a:p>
          <a:p>
            <a:pPr marL="571500" indent="-571500">
              <a:buFont typeface="+mj-lt"/>
              <a:buAutoNum type="romanUcPeriod"/>
            </a:pPr>
            <a:r>
              <a:rPr lang="en-IN" sz="1900" dirty="0" smtClean="0"/>
              <a:t>AmazonS3bucketsetacl</a:t>
            </a:r>
          </a:p>
          <a:p>
            <a:pPr marL="571500" indent="-571500">
              <a:buFont typeface="+mj-lt"/>
              <a:buAutoNum type="romanUcPeriod"/>
            </a:pPr>
            <a:r>
              <a:rPr lang="en-IN" sz="1900" dirty="0" smtClean="0"/>
              <a:t>AmazonS3createbucket</a:t>
            </a:r>
          </a:p>
          <a:p>
            <a:pPr marL="571500" indent="-571500">
              <a:buFont typeface="+mj-lt"/>
              <a:buAutoNum type="romanUcPeriod"/>
            </a:pPr>
            <a:r>
              <a:rPr lang="en-IN" sz="1900" dirty="0" smtClean="0"/>
              <a:t>AmazonS3Delete</a:t>
            </a:r>
          </a:p>
          <a:p>
            <a:pPr marL="571500" indent="-571500">
              <a:buFont typeface="+mj-lt"/>
              <a:buAutoNum type="romanUcPeriod"/>
            </a:pPr>
            <a:r>
              <a:rPr lang="en-IN" sz="1900" smtClean="0"/>
              <a:t>AmazonS3List</a:t>
            </a:r>
            <a:endParaRPr lang="en-IN" sz="1900" dirty="0" smtClean="0"/>
          </a:p>
          <a:p>
            <a:pPr marL="0" indent="0">
              <a:buNone/>
            </a:pPr>
            <a:endParaRPr lang="en-IN" dirty="0" smtClean="0"/>
          </a:p>
        </p:txBody>
      </p:sp>
    </p:spTree>
    <p:extLst>
      <p:ext uri="{BB962C8B-B14F-4D97-AF65-F5344CB8AC3E}">
        <p14:creationId xmlns:p14="http://schemas.microsoft.com/office/powerpoint/2010/main" val="3181772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KPI’s &amp; Matrices</a:t>
            </a:r>
          </a:p>
        </p:txBody>
      </p:sp>
      <p:sp>
        <p:nvSpPr>
          <p:cNvPr id="3" name="Text Placeholder 2"/>
          <p:cNvSpPr>
            <a:spLocks noGrp="1"/>
          </p:cNvSpPr>
          <p:nvPr>
            <p:ph type="body" idx="1"/>
          </p:nvPr>
        </p:nvSpPr>
        <p:spPr/>
        <p:txBody>
          <a:bodyPr/>
          <a:lstStyle/>
          <a:p>
            <a:r>
              <a:rPr lang="en-IN" u="sng" dirty="0"/>
              <a:t>KPI’s:</a:t>
            </a:r>
          </a:p>
          <a:p>
            <a:endParaRPr lang="en-IN" dirty="0"/>
          </a:p>
        </p:txBody>
      </p:sp>
      <p:sp>
        <p:nvSpPr>
          <p:cNvPr id="4" name="Content Placeholder 3"/>
          <p:cNvSpPr>
            <a:spLocks noGrp="1"/>
          </p:cNvSpPr>
          <p:nvPr>
            <p:ph sz="half" idx="2"/>
          </p:nvPr>
        </p:nvSpPr>
        <p:spPr>
          <a:xfrm>
            <a:off x="665163" y="2093119"/>
            <a:ext cx="5157787" cy="3684588"/>
          </a:xfrm>
        </p:spPr>
        <p:txBody>
          <a:bodyPr>
            <a:noAutofit/>
          </a:bodyPr>
          <a:lstStyle/>
          <a:p>
            <a:pPr marL="400050" indent="-400050">
              <a:buFont typeface="+mj-lt"/>
              <a:buAutoNum type="romanUcPeriod"/>
            </a:pPr>
            <a:r>
              <a:rPr lang="en-US" sz="1800" dirty="0"/>
              <a:t>orders</a:t>
            </a:r>
          </a:p>
          <a:p>
            <a:pPr marL="400050" indent="-400050">
              <a:buFont typeface="+mj-lt"/>
              <a:buAutoNum type="romanUcPeriod"/>
            </a:pPr>
            <a:r>
              <a:rPr lang="en-US" sz="1800" dirty="0"/>
              <a:t>revenue</a:t>
            </a:r>
          </a:p>
          <a:p>
            <a:pPr marL="400050" indent="-400050">
              <a:buFont typeface="+mj-lt"/>
              <a:buAutoNum type="romanUcPeriod"/>
            </a:pPr>
            <a:r>
              <a:rPr lang="en-US" sz="1800" dirty="0"/>
              <a:t>cost per order</a:t>
            </a:r>
          </a:p>
          <a:p>
            <a:pPr marL="400050" indent="-400050">
              <a:buFont typeface="+mj-lt"/>
              <a:buAutoNum type="romanUcPeriod"/>
            </a:pPr>
            <a:r>
              <a:rPr lang="en-US" sz="1800" dirty="0"/>
              <a:t>conversion %</a:t>
            </a:r>
          </a:p>
          <a:p>
            <a:pPr marL="400050" indent="-400050">
              <a:buFont typeface="+mj-lt"/>
              <a:buAutoNum type="romanUcPeriod"/>
            </a:pPr>
            <a:r>
              <a:rPr lang="en-US" sz="1800" dirty="0"/>
              <a:t>bounce rate</a:t>
            </a:r>
          </a:p>
          <a:p>
            <a:pPr marL="400050" indent="-400050">
              <a:buFont typeface="+mj-lt"/>
              <a:buAutoNum type="romanUcPeriod"/>
            </a:pPr>
            <a:r>
              <a:rPr lang="en-US" sz="1800" dirty="0"/>
              <a:t>average session duration</a:t>
            </a:r>
          </a:p>
          <a:p>
            <a:pPr marL="400050" indent="-400050">
              <a:buFont typeface="+mj-lt"/>
              <a:buAutoNum type="romanUcPeriod"/>
            </a:pPr>
            <a:r>
              <a:rPr lang="en-US" sz="1800" dirty="0"/>
              <a:t>average order value</a:t>
            </a:r>
          </a:p>
          <a:p>
            <a:pPr marL="400050" indent="-400050">
              <a:buFont typeface="+mj-lt"/>
              <a:buAutoNum type="romanUcPeriod"/>
            </a:pPr>
            <a:r>
              <a:rPr lang="en-US" sz="1800" dirty="0"/>
              <a:t>add-to-cart/visit ratio</a:t>
            </a:r>
          </a:p>
          <a:p>
            <a:pPr marL="400050" indent="-400050">
              <a:buFont typeface="+mj-lt"/>
              <a:buAutoNum type="romanUcPeriod"/>
            </a:pPr>
            <a:r>
              <a:rPr lang="en-US" sz="1800" dirty="0"/>
              <a:t>check-out/add-to-cart ratio</a:t>
            </a:r>
          </a:p>
          <a:p>
            <a:pPr marL="400050" indent="-400050">
              <a:buFont typeface="+mj-lt"/>
              <a:buAutoNum type="romanUcPeriod"/>
            </a:pPr>
            <a:r>
              <a:rPr lang="en-US" sz="1800" dirty="0"/>
              <a:t>revenue per visit</a:t>
            </a:r>
          </a:p>
          <a:p>
            <a:endParaRPr lang="en-IN" sz="1800" dirty="0"/>
          </a:p>
        </p:txBody>
      </p:sp>
      <p:sp>
        <p:nvSpPr>
          <p:cNvPr id="5" name="Text Placeholder 4"/>
          <p:cNvSpPr>
            <a:spLocks noGrp="1"/>
          </p:cNvSpPr>
          <p:nvPr>
            <p:ph type="body" sz="quarter" idx="3"/>
          </p:nvPr>
        </p:nvSpPr>
        <p:spPr>
          <a:xfrm>
            <a:off x="6097588" y="1269207"/>
            <a:ext cx="5183188" cy="823912"/>
          </a:xfrm>
        </p:spPr>
        <p:txBody>
          <a:bodyPr/>
          <a:lstStyle/>
          <a:p>
            <a:r>
              <a:rPr lang="en-IN" u="sng" dirty="0" smtClean="0"/>
              <a:t>Matrices:</a:t>
            </a:r>
            <a:endParaRPr lang="en-IN" u="sng" dirty="0"/>
          </a:p>
        </p:txBody>
      </p:sp>
      <p:sp>
        <p:nvSpPr>
          <p:cNvPr id="6" name="Content Placeholder 5"/>
          <p:cNvSpPr>
            <a:spLocks noGrp="1"/>
          </p:cNvSpPr>
          <p:nvPr>
            <p:ph sz="quarter" idx="4"/>
          </p:nvPr>
        </p:nvSpPr>
        <p:spPr>
          <a:xfrm>
            <a:off x="6097588" y="2093119"/>
            <a:ext cx="5183188" cy="3684588"/>
          </a:xfrm>
        </p:spPr>
        <p:txBody>
          <a:bodyPr/>
          <a:lstStyle/>
          <a:p>
            <a:pPr marL="571500" indent="-571500">
              <a:buFont typeface="+mj-lt"/>
              <a:buAutoNum type="romanUcPeriod"/>
            </a:pPr>
            <a:r>
              <a:rPr lang="en-US" sz="1800" dirty="0"/>
              <a:t>Order Defect Rate (ODR) </a:t>
            </a:r>
            <a:endParaRPr lang="en-US" sz="1800" dirty="0" smtClean="0"/>
          </a:p>
          <a:p>
            <a:pPr marL="571500" indent="-571500">
              <a:buFont typeface="+mj-lt"/>
              <a:buAutoNum type="romanUcPeriod"/>
            </a:pPr>
            <a:r>
              <a:rPr lang="en-US" sz="1800" dirty="0" smtClean="0"/>
              <a:t>Cancellation </a:t>
            </a:r>
            <a:r>
              <a:rPr lang="en-US" sz="1800" dirty="0"/>
              <a:t>Rate </a:t>
            </a:r>
            <a:endParaRPr lang="en-US" sz="1800" dirty="0" smtClean="0"/>
          </a:p>
          <a:p>
            <a:pPr marL="571500" indent="-571500">
              <a:buFont typeface="+mj-lt"/>
              <a:buAutoNum type="romanUcPeriod"/>
            </a:pPr>
            <a:r>
              <a:rPr lang="en-US" sz="1800" dirty="0" smtClean="0"/>
              <a:t>Late </a:t>
            </a:r>
            <a:r>
              <a:rPr lang="en-US" sz="1800" dirty="0"/>
              <a:t>Dispatch Rate </a:t>
            </a:r>
            <a:endParaRPr lang="en-US" sz="1800" dirty="0" smtClean="0"/>
          </a:p>
          <a:p>
            <a:pPr marL="571500" indent="-571500">
              <a:buFont typeface="+mj-lt"/>
              <a:buAutoNum type="romanUcPeriod"/>
            </a:pPr>
            <a:r>
              <a:rPr lang="en-US" sz="1800" dirty="0" smtClean="0"/>
              <a:t>Policy </a:t>
            </a:r>
            <a:r>
              <a:rPr lang="en-US" sz="1800" dirty="0"/>
              <a:t>Violations </a:t>
            </a:r>
            <a:endParaRPr lang="en-US" sz="1800" dirty="0" smtClean="0"/>
          </a:p>
          <a:p>
            <a:pPr marL="571500" indent="-571500">
              <a:buFont typeface="+mj-lt"/>
              <a:buAutoNum type="romanUcPeriod"/>
            </a:pPr>
            <a:r>
              <a:rPr lang="en-US" sz="1800" dirty="0" smtClean="0"/>
              <a:t>Contact </a:t>
            </a:r>
            <a:r>
              <a:rPr lang="en-US" sz="1800" dirty="0"/>
              <a:t>Response Time</a:t>
            </a:r>
            <a:endParaRPr lang="en-IN" sz="1800" dirty="0"/>
          </a:p>
        </p:txBody>
      </p:sp>
    </p:spTree>
    <p:extLst>
      <p:ext uri="{BB962C8B-B14F-4D97-AF65-F5344CB8AC3E}">
        <p14:creationId xmlns:p14="http://schemas.microsoft.com/office/powerpoint/2010/main" val="3937661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Type Of Analytics Implemented</a:t>
            </a:r>
            <a:endParaRPr lang="en-IN" b="1" u="sng"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sz="1800" b="1" u="sng" dirty="0" smtClean="0"/>
              <a:t>RETAILS ANALYTICS:</a:t>
            </a:r>
          </a:p>
          <a:p>
            <a:pPr marL="400050" indent="-400050">
              <a:buFont typeface="+mj-lt"/>
              <a:buAutoNum type="romanUcPeriod"/>
            </a:pPr>
            <a:r>
              <a:rPr lang="en-IN" sz="1800" dirty="0" smtClean="0"/>
              <a:t>CUSTOMER ANALYTICS</a:t>
            </a:r>
          </a:p>
          <a:p>
            <a:pPr marL="400050" indent="-400050">
              <a:buFont typeface="+mj-lt"/>
              <a:buAutoNum type="romanUcPeriod"/>
            </a:pPr>
            <a:r>
              <a:rPr lang="en-IN" sz="1800" dirty="0" smtClean="0"/>
              <a:t>SELLER ANALYTICS</a:t>
            </a:r>
          </a:p>
          <a:p>
            <a:pPr marL="400050" indent="-400050">
              <a:buFont typeface="+mj-lt"/>
              <a:buAutoNum type="romanUcPeriod"/>
            </a:pPr>
            <a:r>
              <a:rPr lang="en-IN" sz="1800" dirty="0" smtClean="0"/>
              <a:t>SUPPLY CHAIN ANALYTICS</a:t>
            </a:r>
          </a:p>
          <a:p>
            <a:pPr marL="400050" indent="-400050">
              <a:buFont typeface="+mj-lt"/>
              <a:buAutoNum type="romanUcPeriod"/>
            </a:pPr>
            <a:r>
              <a:rPr lang="en-IN" sz="1800" dirty="0" smtClean="0"/>
              <a:t>TRUST ANALYTICS</a:t>
            </a:r>
          </a:p>
        </p:txBody>
      </p:sp>
    </p:spTree>
    <p:extLst>
      <p:ext uri="{BB962C8B-B14F-4D97-AF65-F5344CB8AC3E}">
        <p14:creationId xmlns:p14="http://schemas.microsoft.com/office/powerpoint/2010/main" val="3881960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255</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INTRODUCTION</vt:lpstr>
      <vt:lpstr>Amazon Drive Its Revenue(MN)-2017</vt:lpstr>
      <vt:lpstr>Different Process &amp; Function</vt:lpstr>
      <vt:lpstr>KPI’s &amp; Matrices</vt:lpstr>
      <vt:lpstr>Type Of Analytics Implemented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ANALYSIS</dc:title>
  <dc:creator>Windows User</dc:creator>
  <cp:lastModifiedBy>Windows User</cp:lastModifiedBy>
  <cp:revision>22</cp:revision>
  <dcterms:created xsi:type="dcterms:W3CDTF">2018-06-19T01:52:03Z</dcterms:created>
  <dcterms:modified xsi:type="dcterms:W3CDTF">2018-06-21T07:10:46Z</dcterms:modified>
</cp:coreProperties>
</file>