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67" r:id="rId3"/>
    <p:sldId id="258" r:id="rId4"/>
    <p:sldId id="259" r:id="rId5"/>
    <p:sldId id="269" r:id="rId6"/>
    <p:sldId id="270" r:id="rId7"/>
    <p:sldId id="271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5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9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0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2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4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8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9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6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everlayover.com/blog/index.php/growing-a-marketplace-how-to-balance-sellers-and-buyers-using-customer-lifetime-valu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ft.co/airb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everlayover.com/blog/index.php/growing-a-marketplace-how-to-balance-sellers-and-buyers-using-customer-lifetime-valu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38" y="1016547"/>
            <a:ext cx="8976378" cy="40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95" y="1781339"/>
            <a:ext cx="10058400" cy="402336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/>
              <a:t>Business metrics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Customer Acquisition Cost (CAC)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Customer Lifetime Value (CLV)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User satisfaction metrics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Quality and Performance Metric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Response rate (number of inquiries responded)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Response time (how long to first response on an inquiry)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Acceptance rate (requests to bookings)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Conversion rate (inquiry to bookings)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Transaction metrics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Liquidity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Provider-to-customer ratio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</a:t>
            </a:r>
            <a:r>
              <a:rPr lang="en-US" dirty="0" err="1"/>
              <a:t>Airbnb’s</a:t>
            </a:r>
            <a:r>
              <a:rPr lang="en-US" dirty="0"/>
              <a:t> figure is 1:70, </a:t>
            </a:r>
            <a:r>
              <a:rPr lang="en-US" dirty="0" err="1"/>
              <a:t>Uber’s</a:t>
            </a:r>
            <a:r>
              <a:rPr lang="en-US" dirty="0"/>
              <a:t> is 1:50, and eBay’s is 1:5).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Repeat purchase ratio (</a:t>
            </a:r>
            <a:r>
              <a:rPr lang="en-US" dirty="0" err="1"/>
              <a:t>Airbnb’s</a:t>
            </a:r>
            <a:r>
              <a:rPr lang="en-US" dirty="0"/>
              <a:t> repeat purchase ratio is 22%)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7331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A/B testing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Image Recognition Analysis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Natural language processing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Predictive Modeling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Regression Analysis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Improving Search Using Data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Machine Learning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Using Data to Determine Host Preferences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13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49680" y="40036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INTRODUCTION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Airbnb</a:t>
            </a:r>
            <a:r>
              <a:rPr lang="en-US" dirty="0" smtClean="0">
                <a:solidFill>
                  <a:schemeClr val="tx1"/>
                </a:solidFill>
              </a:rPr>
              <a:t> was founded in August 2008 in San Francisco, California.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It was founded by three </a:t>
            </a:r>
            <a:r>
              <a:rPr lang="en-IN" dirty="0" err="1" smtClean="0">
                <a:solidFill>
                  <a:schemeClr val="tx1"/>
                </a:solidFill>
              </a:rPr>
              <a:t>roomates</a:t>
            </a:r>
            <a:r>
              <a:rPr lang="en-IN" dirty="0" smtClean="0">
                <a:solidFill>
                  <a:schemeClr val="tx1"/>
                </a:solidFill>
              </a:rPr>
              <a:t> Brian </a:t>
            </a:r>
            <a:r>
              <a:rPr lang="en-IN" dirty="0" err="1" smtClean="0">
                <a:solidFill>
                  <a:schemeClr val="tx1"/>
                </a:solidFill>
              </a:rPr>
              <a:t>Chesky</a:t>
            </a:r>
            <a:r>
              <a:rPr lang="en-IN" dirty="0" smtClean="0">
                <a:solidFill>
                  <a:schemeClr val="tx1"/>
                </a:solidFill>
              </a:rPr>
              <a:t>, Joe </a:t>
            </a:r>
            <a:r>
              <a:rPr lang="en-IN" dirty="0" err="1" smtClean="0">
                <a:solidFill>
                  <a:schemeClr val="tx1"/>
                </a:solidFill>
              </a:rPr>
              <a:t>Gebbia</a:t>
            </a:r>
            <a:r>
              <a:rPr lang="en-IN" dirty="0" smtClean="0">
                <a:solidFill>
                  <a:schemeClr val="tx1"/>
                </a:solidFill>
              </a:rPr>
              <a:t> &amp; Nathan </a:t>
            </a:r>
            <a:r>
              <a:rPr lang="en-IN" dirty="0" err="1" smtClean="0">
                <a:solidFill>
                  <a:schemeClr val="tx1"/>
                </a:solidFill>
              </a:rPr>
              <a:t>Blecharczyk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company operates in 81,000 cities and 191 countries with </a:t>
            </a:r>
            <a:r>
              <a:rPr lang="en-IN" dirty="0" err="1" smtClean="0">
                <a:solidFill>
                  <a:schemeClr val="tx1"/>
                </a:solidFill>
              </a:rPr>
              <a:t>with</a:t>
            </a:r>
            <a:r>
              <a:rPr lang="en-IN" dirty="0" smtClean="0">
                <a:solidFill>
                  <a:schemeClr val="tx1"/>
                </a:solidFill>
              </a:rPr>
              <a:t> more than 5 million lodging listing with offices in 20cities all over the 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company was started with a initial funding of $20,000 investment by Y </a:t>
            </a:r>
            <a:r>
              <a:rPr lang="en-IN" dirty="0" err="1" smtClean="0">
                <a:solidFill>
                  <a:schemeClr val="tx1"/>
                </a:solidFill>
              </a:rPr>
              <a:t>Combinator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total funding of the company is $4.5Bn where latest funding amount was $1Bn.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revenue of the company is $3Bn and the market valuation is $31Bn for the year </a:t>
            </a:r>
            <a:r>
              <a:rPr lang="en-IN" dirty="0" smtClean="0">
                <a:solidFill>
                  <a:schemeClr val="tx1"/>
                </a:solidFill>
              </a:rPr>
              <a:t>2017</a:t>
            </a:r>
            <a:r>
              <a:rPr lang="en-IN" b="1" dirty="0" smtClean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9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IT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Airbnb</a:t>
            </a:r>
            <a:r>
              <a:rPr lang="en-US" sz="2800" dirty="0" smtClean="0"/>
              <a:t> </a:t>
            </a:r>
            <a:r>
              <a:rPr lang="en-US" sz="2800" dirty="0"/>
              <a:t>is an online marketplace and hospitality service, enabling people to lease or rent short-term lodging including vacation rentals, apartment rentals, homestays, hostel beds or hotel rooms. The Company does not own any </a:t>
            </a:r>
            <a:r>
              <a:rPr lang="en-US" sz="2800" dirty="0" smtClean="0"/>
              <a:t>lodging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also provides reservation facility for booking in restaurant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 merely a broker and receives percentage service fees from both guests and hosts in conjunction with every booking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/>
            </a:r>
            <a:br>
              <a:rPr lang="en-US" b="1" dirty="0">
                <a:hlinkClick r:id="rId2"/>
              </a:rPr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40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REVENUE &amp; COSTS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Commission from </a:t>
            </a:r>
            <a:r>
              <a:rPr lang="en-IN" b="1" dirty="0" smtClean="0"/>
              <a:t>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Commission from Guest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Real Estate </a:t>
            </a:r>
            <a:r>
              <a:rPr lang="en-IN" b="1" dirty="0" smtClean="0"/>
              <a:t>Agencies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Governments </a:t>
            </a: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Payment Processing </a:t>
            </a:r>
            <a:r>
              <a:rPr lang="en-IN" b="1" dirty="0" smtClean="0"/>
              <a:t>Channels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Lifestyle Media Companies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Development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Customer Acquisition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Infrastructure Cost</a:t>
            </a:r>
          </a:p>
          <a:p>
            <a:pPr marL="0" indent="0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7682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68946" y="605308"/>
            <a:ext cx="3438659" cy="110758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69401" y="1827145"/>
            <a:ext cx="10546080" cy="399410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Offshore Operations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Tour and Travels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Legal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Photography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Administration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Business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Customer Service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Finance &amp; Accounts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Product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Image result for ppt on airbn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18691"/>
            <a:ext cx="3429000" cy="246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14700"/>
            <a:ext cx="7162800" cy="14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"/>
            <a:ext cx="1143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nnovationtactics.com/wp-content/uploads/2017/08/Business-model-canvas-Airbn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8" y="273676"/>
            <a:ext cx="10496281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3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KPI’s and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Guests per night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Total instant bookable listings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Total listings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Monitoring the competitors traffic KPIs.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Average revenue per customer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Usage </a:t>
            </a:r>
            <a:r>
              <a:rPr lang="en-US" sz="2400" dirty="0" smtClean="0"/>
              <a:t>metrics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Monthly Active Users (MAU)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Bounce rate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Time </a:t>
            </a:r>
            <a:r>
              <a:rPr lang="en-US" sz="2400" dirty="0"/>
              <a:t>spent on site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93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Business metrics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Customer Acquisition Cost (CAC)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Customer Lifetime Value (CLV)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User satisfaction metrics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Transaction metrics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Liquidity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Provider-to-customer ratio</a:t>
            </a:r>
            <a:r>
              <a:rPr lang="en-US" sz="2400" dirty="0">
                <a:hlinkClick r:id="rId2"/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Airbnb’s</a:t>
            </a:r>
            <a:r>
              <a:rPr lang="en-US" sz="2400" dirty="0"/>
              <a:t> figure is 1:70, </a:t>
            </a:r>
            <a:r>
              <a:rPr lang="en-US" sz="2400" dirty="0" err="1"/>
              <a:t>Uber’s</a:t>
            </a:r>
            <a:r>
              <a:rPr lang="en-US" sz="2400" dirty="0"/>
              <a:t> is 1:50, and eBay’s is 1:5).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Repeat purchase ratio (</a:t>
            </a:r>
            <a:r>
              <a:rPr lang="en-US" sz="2400" dirty="0" err="1"/>
              <a:t>Airbnb’s</a:t>
            </a:r>
            <a:r>
              <a:rPr lang="en-US" sz="2400" dirty="0"/>
              <a:t> repeat purchase ratio is 22%)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08972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316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WHAT DOES IT DO?</vt:lpstr>
      <vt:lpstr>REVENUE &amp; COSTS</vt:lpstr>
      <vt:lpstr>PowerPoint Presentation</vt:lpstr>
      <vt:lpstr> </vt:lpstr>
      <vt:lpstr>PowerPoint Presentation</vt:lpstr>
      <vt:lpstr>KPI’s and Metric</vt:lpstr>
      <vt:lpstr>PowerPoint Presentation</vt:lpstr>
      <vt:lpstr>PowerPoint Presentation</vt:lpstr>
      <vt:lpstr>Analysis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2018-06-25T15:12:31Z</dcterms:created>
  <dcterms:modified xsi:type="dcterms:W3CDTF">2018-06-27T04:41:54Z</dcterms:modified>
</cp:coreProperties>
</file>