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JetBrains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JetBrainsMono-bold.fntdata"/><Relationship Id="rId23" Type="http://schemas.openxmlformats.org/officeDocument/2006/relationships/font" Target="fonts/JetBrains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etBrainsMono-boldItalic.fntdata"/><Relationship Id="rId25" Type="http://schemas.openxmlformats.org/officeDocument/2006/relationships/font" Target="fonts/JetBrains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7302a023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7302a023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7302a023b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7302a023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7302a023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7302a023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7302a023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7302a023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7302a023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7302a023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7302a023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7302a023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7302a023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7302a023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73851ff9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73851ff9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7302a023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7302a023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7302a02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7302a02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7302a023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7302a023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7302a023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7302a023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7302a023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7302a023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7302a023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7302a023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7302a023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7302a023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7302a023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7302a023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10" Type="http://schemas.openxmlformats.org/officeDocument/2006/relationships/image" Target="../media/image17.png"/><Relationship Id="rId9"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00800"/>
            <a:ext cx="8520600" cy="249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100"/>
              <a:t>SimpleBlog</a:t>
            </a:r>
            <a:endParaRPr sz="3100"/>
          </a:p>
          <a:p>
            <a:pPr indent="0" lvl="0" marL="0" rtl="0" algn="ctr">
              <a:spcBef>
                <a:spcPts val="0"/>
              </a:spcBef>
              <a:spcAft>
                <a:spcPts val="0"/>
              </a:spcAft>
              <a:buNone/>
            </a:pPr>
            <a:r>
              <a:rPr lang="en"/>
              <a:t>Software Testing and Quality Assurance </a:t>
            </a:r>
            <a:endParaRPr/>
          </a:p>
          <a:p>
            <a:pPr indent="0" lvl="0" marL="0" rtl="0" algn="ctr">
              <a:spcBef>
                <a:spcPts val="0"/>
              </a:spcBef>
              <a:spcAft>
                <a:spcPts val="0"/>
              </a:spcAft>
              <a:buNone/>
            </a:pPr>
            <a:r>
              <a:rPr lang="en" sz="3100"/>
              <a:t>Mini Project (II)</a:t>
            </a:r>
            <a:endParaRPr/>
          </a:p>
        </p:txBody>
      </p:sp>
      <p:sp>
        <p:nvSpPr>
          <p:cNvPr id="55" name="Google Shape;55;p13"/>
          <p:cNvSpPr txBox="1"/>
          <p:nvPr>
            <p:ph idx="1" type="subTitle"/>
          </p:nvPr>
        </p:nvSpPr>
        <p:spPr>
          <a:xfrm>
            <a:off x="311700" y="2834125"/>
            <a:ext cx="8520600" cy="212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Submitted by:</a:t>
            </a:r>
            <a:endParaRPr/>
          </a:p>
          <a:p>
            <a:pPr indent="0" lvl="0" marL="0" rtl="0" algn="ctr">
              <a:spcBef>
                <a:spcPts val="0"/>
              </a:spcBef>
              <a:spcAft>
                <a:spcPts val="0"/>
              </a:spcAft>
              <a:buNone/>
            </a:pPr>
            <a:r>
              <a:rPr lang="en"/>
              <a:t>Aditya Jadhav (41332)</a:t>
            </a:r>
            <a:endParaRPr/>
          </a:p>
          <a:p>
            <a:pPr indent="0" lvl="0" marL="0" rtl="0" algn="ctr">
              <a:spcBef>
                <a:spcPts val="0"/>
              </a:spcBef>
              <a:spcAft>
                <a:spcPts val="0"/>
              </a:spcAft>
              <a:buNone/>
            </a:pPr>
            <a:r>
              <a:rPr lang="en"/>
              <a:t>Karan Kangude (41340)</a:t>
            </a:r>
            <a:endParaRPr/>
          </a:p>
          <a:p>
            <a:pPr indent="0" lvl="0" marL="0" rtl="0" algn="ctr">
              <a:spcBef>
                <a:spcPts val="0"/>
              </a:spcBef>
              <a:spcAft>
                <a:spcPts val="0"/>
              </a:spcAft>
              <a:buNone/>
            </a:pPr>
            <a:r>
              <a:rPr lang="en"/>
              <a:t>Kaustubh Odak (41341)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 Register user</a:t>
            </a:r>
            <a:endParaRPr/>
          </a:p>
        </p:txBody>
      </p:sp>
      <p:pic>
        <p:nvPicPr>
          <p:cNvPr id="125" name="Google Shape;125;p22"/>
          <p:cNvPicPr preferRelativeResize="0"/>
          <p:nvPr/>
        </p:nvPicPr>
        <p:blipFill>
          <a:blip r:embed="rId3">
            <a:alphaModFix/>
          </a:blip>
          <a:stretch>
            <a:fillRect/>
          </a:stretch>
        </p:blipFill>
        <p:spPr>
          <a:xfrm>
            <a:off x="923650" y="1017725"/>
            <a:ext cx="7296681"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 Login user</a:t>
            </a:r>
            <a:endParaRPr/>
          </a:p>
        </p:txBody>
      </p:sp>
      <p:pic>
        <p:nvPicPr>
          <p:cNvPr id="131" name="Google Shape;131;p23"/>
          <p:cNvPicPr preferRelativeResize="0"/>
          <p:nvPr/>
        </p:nvPicPr>
        <p:blipFill>
          <a:blip r:embed="rId3">
            <a:alphaModFix/>
          </a:blip>
          <a:stretch>
            <a:fillRect/>
          </a:stretch>
        </p:blipFill>
        <p:spPr>
          <a:xfrm>
            <a:off x="894875" y="1017725"/>
            <a:ext cx="7354225"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 Create post</a:t>
            </a:r>
            <a:endParaRPr/>
          </a:p>
        </p:txBody>
      </p:sp>
      <p:pic>
        <p:nvPicPr>
          <p:cNvPr id="137" name="Google Shape;137;p24"/>
          <p:cNvPicPr preferRelativeResize="0"/>
          <p:nvPr/>
        </p:nvPicPr>
        <p:blipFill>
          <a:blip r:embed="rId3">
            <a:alphaModFix/>
          </a:blip>
          <a:stretch>
            <a:fillRect/>
          </a:stretch>
        </p:blipFill>
        <p:spPr>
          <a:xfrm>
            <a:off x="914075" y="1017725"/>
            <a:ext cx="7315862"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 Edit post</a:t>
            </a:r>
            <a:endParaRPr/>
          </a:p>
        </p:txBody>
      </p:sp>
      <p:pic>
        <p:nvPicPr>
          <p:cNvPr id="143" name="Google Shape;143;p25"/>
          <p:cNvPicPr preferRelativeResize="0"/>
          <p:nvPr/>
        </p:nvPicPr>
        <p:blipFill>
          <a:blip r:embed="rId3">
            <a:alphaModFix/>
          </a:blip>
          <a:stretch>
            <a:fillRect/>
          </a:stretch>
        </p:blipFill>
        <p:spPr>
          <a:xfrm>
            <a:off x="936900" y="1017725"/>
            <a:ext cx="7270200"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 Delete post</a:t>
            </a:r>
            <a:endParaRPr/>
          </a:p>
        </p:txBody>
      </p:sp>
      <p:pic>
        <p:nvPicPr>
          <p:cNvPr id="149" name="Google Shape;149;p26"/>
          <p:cNvPicPr preferRelativeResize="0"/>
          <p:nvPr/>
        </p:nvPicPr>
        <p:blipFill>
          <a:blip r:embed="rId3">
            <a:alphaModFix/>
          </a:blip>
          <a:stretch>
            <a:fillRect/>
          </a:stretch>
        </p:blipFill>
        <p:spPr>
          <a:xfrm>
            <a:off x="892975" y="1017725"/>
            <a:ext cx="7358062"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55" name="Google Shape;155;p27"/>
          <p:cNvSpPr txBox="1"/>
          <p:nvPr/>
        </p:nvSpPr>
        <p:spPr>
          <a:xfrm>
            <a:off x="311700" y="1017725"/>
            <a:ext cx="5440500" cy="405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solidFill>
                  <a:srgbClr val="888888"/>
                </a:solidFill>
                <a:highlight>
                  <a:schemeClr val="lt1"/>
                </a:highlight>
                <a:latin typeface="JetBrains Mono"/>
                <a:ea typeface="JetBrains Mono"/>
                <a:cs typeface="JetBrains Mono"/>
                <a:sym typeface="JetBrains Mono"/>
              </a:rPr>
              <a:t>// Module imports</a:t>
            </a:r>
            <a:endParaRPr i="1" sz="1000">
              <a:solidFill>
                <a:srgbClr val="888888"/>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C792EA"/>
                </a:solidFill>
                <a:highlight>
                  <a:schemeClr val="lt1"/>
                </a:highlight>
                <a:latin typeface="JetBrains Mono"/>
                <a:ea typeface="JetBrains Mono"/>
                <a:cs typeface="JetBrains Mono"/>
                <a:sym typeface="JetBrains Mono"/>
              </a:rPr>
              <a:t>const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07178"/>
                </a:solidFill>
                <a:highlight>
                  <a:schemeClr val="lt1"/>
                </a:highlight>
                <a:latin typeface="JetBrains Mono"/>
                <a:ea typeface="JetBrains Mono"/>
                <a:cs typeface="JetBrains Mono"/>
                <a:sym typeface="JetBrains Mono"/>
              </a:rPr>
              <a:t>Builder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07178"/>
                </a:solidFill>
                <a:highlight>
                  <a:schemeClr val="lt1"/>
                </a:highlight>
                <a:latin typeface="JetBrains Mono"/>
                <a:ea typeface="JetBrains Mono"/>
                <a:cs typeface="JetBrains Mono"/>
                <a:sym typeface="JetBrains Mono"/>
              </a:rPr>
              <a:t>By</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07178"/>
                </a:solidFill>
                <a:highlight>
                  <a:schemeClr val="lt1"/>
                </a:highlight>
                <a:latin typeface="JetBrains Mono"/>
                <a:ea typeface="JetBrains Mono"/>
                <a:cs typeface="JetBrains Mono"/>
                <a:sym typeface="JetBrains Mono"/>
              </a:rPr>
              <a:t>Key</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07178"/>
                </a:solidFill>
                <a:highlight>
                  <a:schemeClr val="lt1"/>
                </a:highlight>
                <a:latin typeface="JetBrains Mono"/>
                <a:ea typeface="JetBrains Mono"/>
                <a:cs typeface="JetBrains Mono"/>
                <a:sym typeface="JetBrains Mono"/>
              </a:rPr>
              <a:t>until</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2AAFF"/>
                </a:solidFill>
                <a:highlight>
                  <a:schemeClr val="lt1"/>
                </a:highlight>
                <a:latin typeface="JetBrains Mono"/>
                <a:ea typeface="JetBrains Mono"/>
                <a:cs typeface="JetBrains Mono"/>
                <a:sym typeface="JetBrains Mono"/>
              </a:rPr>
              <a:t>require</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selenium-webdriver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C792EA"/>
                </a:solidFill>
                <a:highlight>
                  <a:schemeClr val="lt1"/>
                </a:highlight>
                <a:latin typeface="JetBrains Mono"/>
                <a:ea typeface="JetBrains Mono"/>
                <a:cs typeface="JetBrains Mono"/>
                <a:sym typeface="JetBrains Mono"/>
              </a:rPr>
              <a:t>const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07178"/>
                </a:solidFill>
                <a:highlight>
                  <a:schemeClr val="lt1"/>
                </a:highlight>
                <a:latin typeface="JetBrains Mono"/>
                <a:ea typeface="JetBrains Mono"/>
                <a:cs typeface="JetBrains Mono"/>
                <a:sym typeface="JetBrains Mono"/>
              </a:rPr>
              <a:t>assert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2AAFF"/>
                </a:solidFill>
                <a:highlight>
                  <a:schemeClr val="lt1"/>
                </a:highlight>
                <a:latin typeface="JetBrains Mono"/>
                <a:ea typeface="JetBrains Mono"/>
                <a:cs typeface="JetBrains Mono"/>
                <a:sym typeface="JetBrains Mono"/>
              </a:rPr>
              <a:t>require</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assert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C792EA"/>
                </a:solidFill>
                <a:highlight>
                  <a:schemeClr val="lt1"/>
                </a:highlight>
                <a:latin typeface="JetBrains Mono"/>
                <a:ea typeface="JetBrains Mono"/>
                <a:cs typeface="JetBrains Mono"/>
                <a:sym typeface="JetBrains Mono"/>
              </a:rPr>
              <a:t>const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07178"/>
                </a:solidFill>
                <a:highlight>
                  <a:schemeClr val="lt1"/>
                </a:highlight>
                <a:latin typeface="JetBrains Mono"/>
                <a:ea typeface="JetBrains Mono"/>
                <a:cs typeface="JetBrains Mono"/>
                <a:sym typeface="JetBrains Mono"/>
              </a:rPr>
              <a:t>describe</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07178"/>
                </a:solidFill>
                <a:highlight>
                  <a:schemeClr val="lt1"/>
                </a:highlight>
                <a:latin typeface="JetBrains Mono"/>
                <a:ea typeface="JetBrains Mono"/>
                <a:cs typeface="JetBrains Mono"/>
                <a:sym typeface="JetBrains Mono"/>
              </a:rPr>
              <a:t>it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07178"/>
                </a:solidFill>
                <a:highlight>
                  <a:schemeClr val="lt1"/>
                </a:highlight>
                <a:latin typeface="JetBrains Mono"/>
                <a:ea typeface="JetBrains Mono"/>
                <a:cs typeface="JetBrains Mono"/>
                <a:sym typeface="JetBrains Mono"/>
              </a:rPr>
              <a:t>beforeEach</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07178"/>
                </a:solidFill>
                <a:highlight>
                  <a:schemeClr val="lt1"/>
                </a:highlight>
                <a:latin typeface="JetBrains Mono"/>
                <a:ea typeface="JetBrains Mono"/>
                <a:cs typeface="JetBrains Mono"/>
                <a:sym typeface="JetBrains Mono"/>
              </a:rPr>
              <a:t>afterEach</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2AAFF"/>
                </a:solidFill>
                <a:highlight>
                  <a:schemeClr val="lt1"/>
                </a:highlight>
                <a:latin typeface="JetBrains Mono"/>
                <a:ea typeface="JetBrains Mono"/>
                <a:cs typeface="JetBrains Mono"/>
                <a:sym typeface="JetBrains Mono"/>
              </a:rPr>
              <a:t>require</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mocha</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sz="1000">
                <a:solidFill>
                  <a:srgbClr val="888888"/>
                </a:solidFill>
                <a:highlight>
                  <a:schemeClr val="lt1"/>
                </a:highlight>
                <a:latin typeface="JetBrains Mono"/>
                <a:ea typeface="JetBrains Mono"/>
                <a:cs typeface="JetBrains Mono"/>
                <a:sym typeface="JetBrains Mono"/>
              </a:rPr>
              <a:t>// Test suite</a:t>
            </a:r>
            <a:endParaRPr i="1" sz="1000">
              <a:solidFill>
                <a:srgbClr val="888888"/>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82AAFF"/>
                </a:solidFill>
                <a:highlight>
                  <a:schemeClr val="lt1"/>
                </a:highlight>
                <a:latin typeface="JetBrains Mono"/>
                <a:ea typeface="JetBrains Mono"/>
                <a:cs typeface="JetBrains Mono"/>
                <a:sym typeface="JetBrains Mono"/>
              </a:rPr>
              <a:t>describe</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test_suite</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function</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endParaRPr sz="1000">
              <a:solidFill>
                <a:srgbClr val="89DD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i="1" lang="en" sz="1000">
                <a:solidFill>
                  <a:srgbClr val="FF5370"/>
                </a:solidFill>
                <a:highlight>
                  <a:schemeClr val="lt1"/>
                </a:highlight>
                <a:latin typeface="JetBrains Mono"/>
                <a:ea typeface="JetBrains Mono"/>
                <a:cs typeface="JetBrains Mono"/>
                <a:sym typeface="JetBrains Mono"/>
              </a:rPr>
              <a:t>this</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timeout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F78C6C"/>
                </a:solidFill>
                <a:highlight>
                  <a:schemeClr val="lt1"/>
                </a:highlight>
                <a:latin typeface="JetBrains Mono"/>
                <a:ea typeface="JetBrains Mono"/>
                <a:cs typeface="JetBrains Mono"/>
                <a:sym typeface="JetBrains Mono"/>
              </a:rPr>
              <a:t>30000</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let</a:t>
            </a:r>
            <a:r>
              <a:rPr lang="en" sz="1000">
                <a:solidFill>
                  <a:srgbClr val="EEFFFF"/>
                </a:solidFill>
                <a:highlight>
                  <a:schemeClr val="lt1"/>
                </a:highlight>
                <a:latin typeface="JetBrains Mono"/>
                <a:ea typeface="JetBrains Mono"/>
                <a:cs typeface="JetBrains Mono"/>
                <a:sym typeface="JetBrains Mono"/>
              </a:rPr>
              <a:t> driver</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let</a:t>
            </a:r>
            <a:r>
              <a:rPr lang="en" sz="1000">
                <a:solidFill>
                  <a:srgbClr val="EEFFFF"/>
                </a:solidFill>
                <a:highlight>
                  <a:schemeClr val="lt1"/>
                </a:highlight>
                <a:latin typeface="JetBrains Mono"/>
                <a:ea typeface="JetBrains Mono"/>
                <a:cs typeface="JetBrains Mono"/>
                <a:sym typeface="JetBrains Mono"/>
              </a:rPr>
              <a:t> vars</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82AAFF"/>
                </a:solidFill>
                <a:highlight>
                  <a:schemeClr val="lt1"/>
                </a:highlight>
                <a:latin typeface="JetBrains Mono"/>
                <a:ea typeface="JetBrains Mono"/>
                <a:cs typeface="JetBrains Mono"/>
                <a:sym typeface="JetBrains Mono"/>
              </a:rPr>
              <a:t>beforeEach</a:t>
            </a:r>
            <a:r>
              <a:rPr lang="en" sz="1000">
                <a:solidFill>
                  <a:srgbClr val="EEFFFF"/>
                </a:solidFill>
                <a:highlight>
                  <a:schemeClr val="lt1"/>
                </a:highlight>
                <a:latin typeface="JetBrains Mono"/>
                <a:ea typeface="JetBrains Mono"/>
                <a:cs typeface="JetBrains Mono"/>
                <a:sym typeface="JetBrains Mono"/>
              </a:rPr>
              <a:t>(</a:t>
            </a:r>
            <a:r>
              <a:rPr lang="en" sz="1000">
                <a:solidFill>
                  <a:srgbClr val="C792EA"/>
                </a:solidFill>
                <a:highlight>
                  <a:schemeClr val="lt1"/>
                </a:highlight>
                <a:latin typeface="JetBrains Mono"/>
                <a:ea typeface="JetBrains Mono"/>
                <a:cs typeface="JetBrains Mono"/>
                <a:sym typeface="JetBrains Mono"/>
              </a:rPr>
              <a:t>async</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function</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endParaRPr sz="1000">
              <a:solidFill>
                <a:srgbClr val="89DD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driver </a:t>
            </a:r>
            <a:r>
              <a:rPr lang="en" sz="1000">
                <a:solidFill>
                  <a:srgbClr val="C792EA"/>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i="1" lang="en" sz="1000">
                <a:solidFill>
                  <a:srgbClr val="89DDFF"/>
                </a:solidFill>
                <a:highlight>
                  <a:schemeClr val="lt1"/>
                </a:highlight>
                <a:latin typeface="JetBrains Mono"/>
                <a:ea typeface="JetBrains Mono"/>
                <a:cs typeface="JetBrains Mono"/>
                <a:sym typeface="JetBrains Mono"/>
              </a:rPr>
              <a:t>await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new</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2AAFF"/>
                </a:solidFill>
                <a:highlight>
                  <a:schemeClr val="lt1"/>
                </a:highlight>
                <a:latin typeface="JetBrains Mono"/>
                <a:ea typeface="JetBrains Mono"/>
                <a:cs typeface="JetBrains Mono"/>
                <a:sym typeface="JetBrains Mono"/>
              </a:rPr>
              <a:t>Builder</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forBrowser</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chrome</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build</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vars </a:t>
            </a:r>
            <a:r>
              <a:rPr lang="en" sz="1000">
                <a:solidFill>
                  <a:srgbClr val="C792EA"/>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endParaRPr sz="1000">
              <a:solidFill>
                <a:srgbClr val="89DD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82AAFF"/>
                </a:solidFill>
                <a:highlight>
                  <a:schemeClr val="lt1"/>
                </a:highlight>
                <a:latin typeface="JetBrains Mono"/>
                <a:ea typeface="JetBrains Mono"/>
                <a:cs typeface="JetBrains Mono"/>
                <a:sym typeface="JetBrains Mono"/>
              </a:rPr>
              <a:t>afterEach</a:t>
            </a:r>
            <a:r>
              <a:rPr lang="en" sz="1000">
                <a:solidFill>
                  <a:srgbClr val="EEFFFF"/>
                </a:solidFill>
                <a:highlight>
                  <a:schemeClr val="lt1"/>
                </a:highlight>
                <a:latin typeface="JetBrains Mono"/>
                <a:ea typeface="JetBrains Mono"/>
                <a:cs typeface="JetBrains Mono"/>
                <a:sym typeface="JetBrains Mono"/>
              </a:rPr>
              <a:t>(</a:t>
            </a:r>
            <a:r>
              <a:rPr lang="en" sz="1000">
                <a:solidFill>
                  <a:srgbClr val="C792EA"/>
                </a:solidFill>
                <a:highlight>
                  <a:schemeClr val="lt1"/>
                </a:highlight>
                <a:latin typeface="JetBrains Mono"/>
                <a:ea typeface="JetBrains Mono"/>
                <a:cs typeface="JetBrains Mono"/>
                <a:sym typeface="JetBrains Mono"/>
              </a:rPr>
              <a:t>async</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function</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endParaRPr sz="1000">
              <a:solidFill>
                <a:srgbClr val="89DD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i="1" lang="en" sz="1000">
                <a:solidFill>
                  <a:srgbClr val="89DDFF"/>
                </a:solidFill>
                <a:highlight>
                  <a:schemeClr val="lt1"/>
                </a:highlight>
                <a:latin typeface="JetBrains Mono"/>
                <a:ea typeface="JetBrains Mono"/>
                <a:cs typeface="JetBrains Mono"/>
                <a:sym typeface="JetBrains Mono"/>
              </a:rPr>
              <a:t>await</a:t>
            </a:r>
            <a:r>
              <a:rPr lang="en" sz="1000">
                <a:solidFill>
                  <a:srgbClr val="EEFFFF"/>
                </a:solidFill>
                <a:highlight>
                  <a:schemeClr val="lt1"/>
                </a:highlight>
                <a:latin typeface="JetBrains Mono"/>
                <a:ea typeface="JetBrains Mono"/>
                <a:cs typeface="JetBrains Mono"/>
                <a:sym typeface="JetBrains Mono"/>
              </a:rPr>
              <a:t> driver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quit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endParaRPr sz="1000">
              <a:solidFill>
                <a:srgbClr val="89DD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000">
              <a:solidFill>
                <a:srgbClr val="C792EA"/>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82AAFF"/>
                </a:solidFill>
                <a:highlight>
                  <a:schemeClr val="lt1"/>
                </a:highlight>
                <a:latin typeface="JetBrains Mono"/>
                <a:ea typeface="JetBrains Mono"/>
                <a:cs typeface="JetBrains Mono"/>
                <a:sym typeface="JetBrains Mono"/>
              </a:rPr>
              <a:t>it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test_name</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async</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function</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endParaRPr sz="1000">
              <a:solidFill>
                <a:srgbClr val="89DD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89DDFF"/>
                </a:solidFill>
                <a:highlight>
                  <a:schemeClr val="lt1"/>
                </a:highlight>
                <a:latin typeface="JetBrains Mono"/>
                <a:ea typeface="JetBrains Mono"/>
                <a:cs typeface="JetBrains Mono"/>
                <a:sym typeface="JetBrains Mono"/>
              </a:rPr>
              <a:t>    </a:t>
            </a:r>
            <a:r>
              <a:rPr i="1" lang="en" sz="1000">
                <a:solidFill>
                  <a:srgbClr val="888888"/>
                </a:solidFill>
                <a:highlight>
                  <a:schemeClr val="lt1"/>
                </a:highlight>
                <a:latin typeface="JetBrains Mono"/>
                <a:ea typeface="JetBrains Mono"/>
                <a:cs typeface="JetBrains Mono"/>
                <a:sym typeface="JetBrains Mono"/>
              </a:rPr>
              <a:t>// test body</a:t>
            </a:r>
            <a:endParaRPr i="1" sz="1000">
              <a:solidFill>
                <a:srgbClr val="888888"/>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000">
              <a:solidFill>
                <a:srgbClr val="82AAFF"/>
              </a:solidFill>
              <a:highlight>
                <a:schemeClr val="lt1"/>
              </a:highlight>
              <a:latin typeface="JetBrains Mono"/>
              <a:ea typeface="JetBrains Mono"/>
              <a:cs typeface="JetBrains Mono"/>
              <a:sym typeface="JetBrai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 Sample</a:t>
            </a:r>
            <a:r>
              <a:rPr lang="en"/>
              <a:t> test (invalid user login)</a:t>
            </a:r>
            <a:endParaRPr/>
          </a:p>
        </p:txBody>
      </p:sp>
      <p:sp>
        <p:nvSpPr>
          <p:cNvPr id="161" name="Google Shape;161;p28"/>
          <p:cNvSpPr txBox="1"/>
          <p:nvPr/>
        </p:nvSpPr>
        <p:spPr>
          <a:xfrm>
            <a:off x="311700" y="1017725"/>
            <a:ext cx="8520600" cy="3640200"/>
          </a:xfrm>
          <a:prstGeom prst="rect">
            <a:avLst/>
          </a:prstGeom>
          <a:noFill/>
          <a:ln>
            <a:noFill/>
          </a:ln>
        </p:spPr>
        <p:txBody>
          <a:bodyPr anchorCtr="0" anchor="t" bIns="91425" lIns="91425" spcFirstLastPara="1" rIns="91425" wrap="square" tIns="91425">
            <a:spAutoFit/>
          </a:bodyPr>
          <a:lstStyle/>
          <a:p>
            <a:pPr indent="0" lvl="0" marL="0" rtl="0" algn="l">
              <a:lnSpc>
                <a:spcPct val="165000"/>
              </a:lnSpc>
              <a:spcBef>
                <a:spcPts val="0"/>
              </a:spcBef>
              <a:spcAft>
                <a:spcPts val="0"/>
              </a:spcAft>
              <a:buNone/>
            </a:pPr>
            <a:r>
              <a:rPr lang="en" sz="1000">
                <a:solidFill>
                  <a:srgbClr val="82AAFF"/>
                </a:solidFill>
                <a:highlight>
                  <a:schemeClr val="lt1"/>
                </a:highlight>
                <a:latin typeface="JetBrains Mono"/>
                <a:ea typeface="JetBrains Mono"/>
                <a:cs typeface="JetBrains Mono"/>
                <a:sym typeface="JetBrains Mono"/>
              </a:rPr>
              <a:t>it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login_user_invalid</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async</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function</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endParaRPr sz="1000">
              <a:solidFill>
                <a:srgbClr val="89DD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i="1" lang="en" sz="1000">
                <a:solidFill>
                  <a:srgbClr val="89DDFF"/>
                </a:solidFill>
                <a:highlight>
                  <a:schemeClr val="lt1"/>
                </a:highlight>
                <a:latin typeface="JetBrains Mono"/>
                <a:ea typeface="JetBrains Mono"/>
                <a:cs typeface="JetBrains Mono"/>
                <a:sym typeface="JetBrains Mono"/>
              </a:rPr>
              <a:t>await</a:t>
            </a:r>
            <a:r>
              <a:rPr lang="en" sz="1000">
                <a:solidFill>
                  <a:srgbClr val="EEFFFF"/>
                </a:solidFill>
                <a:highlight>
                  <a:schemeClr val="lt1"/>
                </a:highlight>
                <a:latin typeface="JetBrains Mono"/>
                <a:ea typeface="JetBrains Mono"/>
                <a:cs typeface="JetBrains Mono"/>
                <a:sym typeface="JetBrains Mono"/>
              </a:rPr>
              <a:t> driver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get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http://localhost:3000/</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i="1" lang="en" sz="1000">
                <a:solidFill>
                  <a:srgbClr val="89DDFF"/>
                </a:solidFill>
                <a:highlight>
                  <a:schemeClr val="lt1"/>
                </a:highlight>
                <a:latin typeface="JetBrains Mono"/>
                <a:ea typeface="JetBrains Mono"/>
                <a:cs typeface="JetBrains Mono"/>
                <a:sym typeface="JetBrains Mono"/>
              </a:rPr>
              <a:t>await</a:t>
            </a:r>
            <a:r>
              <a:rPr lang="en" sz="1000">
                <a:solidFill>
                  <a:srgbClr val="EEFFFF"/>
                </a:solidFill>
                <a:highlight>
                  <a:schemeClr val="lt1"/>
                </a:highlight>
                <a:latin typeface="JetBrains Mono"/>
                <a:ea typeface="JetBrains Mono"/>
                <a:cs typeface="JetBrains Mono"/>
                <a:sym typeface="JetBrains Mono"/>
              </a:rPr>
              <a:t> driver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manage</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window</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setRect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width</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78C6C"/>
                </a:solidFill>
                <a:highlight>
                  <a:schemeClr val="lt1"/>
                </a:highlight>
                <a:latin typeface="JetBrains Mono"/>
                <a:ea typeface="JetBrains Mono"/>
                <a:cs typeface="JetBrains Mono"/>
                <a:sym typeface="JetBrains Mono"/>
              </a:rPr>
              <a:t>1552</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height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78C6C"/>
                </a:solidFill>
                <a:highlight>
                  <a:schemeClr val="lt1"/>
                </a:highlight>
                <a:latin typeface="JetBrains Mono"/>
                <a:ea typeface="JetBrains Mono"/>
                <a:cs typeface="JetBrains Mono"/>
                <a:sym typeface="JetBrains Mono"/>
              </a:rPr>
              <a:t>832</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i="1" lang="en" sz="1000">
                <a:solidFill>
                  <a:srgbClr val="89DDFF"/>
                </a:solidFill>
                <a:highlight>
                  <a:schemeClr val="lt1"/>
                </a:highlight>
                <a:latin typeface="JetBrains Mono"/>
                <a:ea typeface="JetBrains Mono"/>
                <a:cs typeface="JetBrains Mono"/>
                <a:sym typeface="JetBrains Mono"/>
              </a:rPr>
              <a:t>await</a:t>
            </a:r>
            <a:r>
              <a:rPr lang="en" sz="1000">
                <a:solidFill>
                  <a:srgbClr val="EEFFFF"/>
                </a:solidFill>
                <a:highlight>
                  <a:schemeClr val="lt1"/>
                </a:highlight>
                <a:latin typeface="JetBrains Mono"/>
                <a:ea typeface="JetBrains Mono"/>
                <a:cs typeface="JetBrains Mono"/>
                <a:sym typeface="JetBrains Mono"/>
              </a:rPr>
              <a:t> driver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findElement</a:t>
            </a:r>
            <a:r>
              <a:rPr lang="en" sz="1000">
                <a:solidFill>
                  <a:srgbClr val="EEFFFF"/>
                </a:solidFill>
                <a:highlight>
                  <a:schemeClr val="lt1"/>
                </a:highlight>
                <a:latin typeface="JetBrains Mono"/>
                <a:ea typeface="JetBrains Mono"/>
                <a:cs typeface="JetBrains Mono"/>
                <a:sym typeface="JetBrains Mono"/>
              </a:rPr>
              <a:t>(By</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id</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get-started-btn</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click</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i="1" lang="en" sz="1000">
                <a:solidFill>
                  <a:srgbClr val="89DDFF"/>
                </a:solidFill>
                <a:highlight>
                  <a:schemeClr val="lt1"/>
                </a:highlight>
                <a:latin typeface="JetBrains Mono"/>
                <a:ea typeface="JetBrains Mono"/>
                <a:cs typeface="JetBrains Mono"/>
                <a:sym typeface="JetBrains Mono"/>
              </a:rPr>
              <a:t>await</a:t>
            </a:r>
            <a:r>
              <a:rPr lang="en" sz="1000">
                <a:solidFill>
                  <a:srgbClr val="EEFFFF"/>
                </a:solidFill>
                <a:highlight>
                  <a:schemeClr val="lt1"/>
                </a:highlight>
                <a:latin typeface="JetBrains Mono"/>
                <a:ea typeface="JetBrains Mono"/>
                <a:cs typeface="JetBrains Mono"/>
                <a:sym typeface="JetBrains Mono"/>
              </a:rPr>
              <a:t> driver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findElement</a:t>
            </a:r>
            <a:r>
              <a:rPr lang="en" sz="1000">
                <a:solidFill>
                  <a:srgbClr val="EEFFFF"/>
                </a:solidFill>
                <a:highlight>
                  <a:schemeClr val="lt1"/>
                </a:highlight>
                <a:latin typeface="JetBrains Mono"/>
                <a:ea typeface="JetBrains Mono"/>
                <a:cs typeface="JetBrains Mono"/>
                <a:sym typeface="JetBrains Mono"/>
              </a:rPr>
              <a:t>(By</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id</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input-email-for-credentials-provider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click</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i="1" lang="en" sz="1000">
                <a:solidFill>
                  <a:srgbClr val="89DDFF"/>
                </a:solidFill>
                <a:highlight>
                  <a:schemeClr val="lt1"/>
                </a:highlight>
                <a:latin typeface="JetBrains Mono"/>
                <a:ea typeface="JetBrains Mono"/>
                <a:cs typeface="JetBrains Mono"/>
                <a:sym typeface="JetBrains Mono"/>
              </a:rPr>
              <a:t>await</a:t>
            </a:r>
            <a:r>
              <a:rPr lang="en" sz="1000">
                <a:solidFill>
                  <a:srgbClr val="EEFFFF"/>
                </a:solidFill>
                <a:highlight>
                  <a:schemeClr val="lt1"/>
                </a:highlight>
                <a:latin typeface="JetBrains Mono"/>
                <a:ea typeface="JetBrains Mono"/>
                <a:cs typeface="JetBrains Mono"/>
                <a:sym typeface="JetBrains Mono"/>
              </a:rPr>
              <a:t> driver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findElement</a:t>
            </a:r>
            <a:r>
              <a:rPr lang="en" sz="1000">
                <a:solidFill>
                  <a:srgbClr val="EEFFFF"/>
                </a:solidFill>
                <a:highlight>
                  <a:schemeClr val="lt1"/>
                </a:highlight>
                <a:latin typeface="JetBrains Mono"/>
                <a:ea typeface="JetBrains Mono"/>
                <a:cs typeface="JetBrains Mono"/>
                <a:sym typeface="JetBrains Mono"/>
              </a:rPr>
              <a:t>(By</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id</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input-email-for-credentials-provider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sendKeys</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selenium@example.com</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i="1" lang="en" sz="1000">
                <a:solidFill>
                  <a:srgbClr val="89DDFF"/>
                </a:solidFill>
                <a:highlight>
                  <a:schemeClr val="lt1"/>
                </a:highlight>
                <a:latin typeface="JetBrains Mono"/>
                <a:ea typeface="JetBrains Mono"/>
                <a:cs typeface="JetBrains Mono"/>
                <a:sym typeface="JetBrains Mono"/>
              </a:rPr>
              <a:t>await</a:t>
            </a:r>
            <a:r>
              <a:rPr lang="en" sz="1000">
                <a:solidFill>
                  <a:srgbClr val="EEFFFF"/>
                </a:solidFill>
                <a:highlight>
                  <a:schemeClr val="lt1"/>
                </a:highlight>
                <a:latin typeface="JetBrains Mono"/>
                <a:ea typeface="JetBrains Mono"/>
                <a:cs typeface="JetBrains Mono"/>
                <a:sym typeface="JetBrains Mono"/>
              </a:rPr>
              <a:t> driver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findElement</a:t>
            </a:r>
            <a:r>
              <a:rPr lang="en" sz="1000">
                <a:solidFill>
                  <a:srgbClr val="EEFFFF"/>
                </a:solidFill>
                <a:highlight>
                  <a:schemeClr val="lt1"/>
                </a:highlight>
                <a:latin typeface="JetBrains Mono"/>
                <a:ea typeface="JetBrains Mono"/>
                <a:cs typeface="JetBrains Mono"/>
                <a:sym typeface="JetBrains Mono"/>
              </a:rPr>
              <a:t>(By</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id</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input-password-for-credentials-provider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sendKeys</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12345</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i="1" lang="en" sz="1000">
                <a:solidFill>
                  <a:srgbClr val="89DDFF"/>
                </a:solidFill>
                <a:highlight>
                  <a:schemeClr val="lt1"/>
                </a:highlight>
                <a:latin typeface="JetBrains Mono"/>
                <a:ea typeface="JetBrains Mono"/>
                <a:cs typeface="JetBrains Mono"/>
                <a:sym typeface="JetBrains Mono"/>
              </a:rPr>
              <a:t>await</a:t>
            </a:r>
            <a:r>
              <a:rPr lang="en" sz="1000">
                <a:solidFill>
                  <a:srgbClr val="EEFFFF"/>
                </a:solidFill>
                <a:highlight>
                  <a:schemeClr val="lt1"/>
                </a:highlight>
                <a:latin typeface="JetBrains Mono"/>
                <a:ea typeface="JetBrains Mono"/>
                <a:cs typeface="JetBrains Mono"/>
                <a:sym typeface="JetBrains Mono"/>
              </a:rPr>
              <a:t> driver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findElement</a:t>
            </a:r>
            <a:r>
              <a:rPr lang="en" sz="1000">
                <a:solidFill>
                  <a:srgbClr val="EEFFFF"/>
                </a:solidFill>
                <a:highlight>
                  <a:schemeClr val="lt1"/>
                </a:highlight>
                <a:latin typeface="JetBrains Mono"/>
                <a:ea typeface="JetBrains Mono"/>
                <a:cs typeface="JetBrains Mono"/>
                <a:sym typeface="JetBrains Mono"/>
              </a:rPr>
              <a:t>(By</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css</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button</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click</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endParaRPr sz="1000">
              <a:solidFill>
                <a:srgbClr val="89DD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const</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F07178"/>
                </a:solidFill>
                <a:highlight>
                  <a:schemeClr val="lt1"/>
                </a:highlight>
                <a:latin typeface="JetBrains Mono"/>
                <a:ea typeface="JetBrains Mono"/>
                <a:cs typeface="JetBrains Mono"/>
                <a:sym typeface="JetBrains Mono"/>
              </a:rPr>
              <a:t>elements</a:t>
            </a:r>
            <a:r>
              <a:rPr lang="en" sz="1000">
                <a:solidFill>
                  <a:srgbClr val="EEFFFF"/>
                </a:solidFill>
                <a:highlight>
                  <a:schemeClr val="lt1"/>
                </a:highlight>
                <a:latin typeface="JetBrains Mono"/>
                <a:ea typeface="JetBrains Mono"/>
                <a:cs typeface="JetBrains Mono"/>
                <a:sym typeface="JetBrains Mono"/>
              </a:rPr>
              <a:t> </a:t>
            </a:r>
            <a:r>
              <a:rPr lang="en" sz="1000">
                <a:solidFill>
                  <a:srgbClr val="C792EA"/>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 </a:t>
            </a:r>
            <a:r>
              <a:rPr i="1" lang="en" sz="1000">
                <a:solidFill>
                  <a:srgbClr val="89DDFF"/>
                </a:solidFill>
                <a:highlight>
                  <a:schemeClr val="lt1"/>
                </a:highlight>
                <a:latin typeface="JetBrains Mono"/>
                <a:ea typeface="JetBrains Mono"/>
                <a:cs typeface="JetBrains Mono"/>
                <a:sym typeface="JetBrains Mono"/>
              </a:rPr>
              <a:t>await</a:t>
            </a:r>
            <a:r>
              <a:rPr lang="en" sz="1000">
                <a:solidFill>
                  <a:srgbClr val="EEFFFF"/>
                </a:solidFill>
                <a:highlight>
                  <a:schemeClr val="lt1"/>
                </a:highlight>
                <a:latin typeface="JetBrains Mono"/>
                <a:ea typeface="JetBrains Mono"/>
                <a:cs typeface="JetBrains Mono"/>
                <a:sym typeface="JetBrains Mono"/>
              </a:rPr>
              <a:t> driver</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findElements</a:t>
            </a:r>
            <a:r>
              <a:rPr lang="en" sz="1000">
                <a:solidFill>
                  <a:srgbClr val="EEFFFF"/>
                </a:solidFill>
                <a:highlight>
                  <a:schemeClr val="lt1"/>
                </a:highlight>
                <a:latin typeface="JetBrains Mono"/>
                <a:ea typeface="JetBrains Mono"/>
                <a:cs typeface="JetBrains Mono"/>
                <a:sym typeface="JetBrains Mono"/>
              </a:rPr>
              <a:t>(By</a:t>
            </a:r>
            <a:r>
              <a:rPr lang="en" sz="1000">
                <a:solidFill>
                  <a:srgbClr val="89DDFF"/>
                </a:solidFill>
                <a:highlight>
                  <a:schemeClr val="lt1"/>
                </a:highlight>
                <a:latin typeface="JetBrains Mono"/>
                <a:ea typeface="JetBrains Mono"/>
                <a:cs typeface="JetBrains Mono"/>
                <a:sym typeface="JetBrains Mono"/>
              </a:rPr>
              <a:t>.</a:t>
            </a:r>
            <a:r>
              <a:rPr lang="en" sz="1000">
                <a:solidFill>
                  <a:srgbClr val="82AAFF"/>
                </a:solidFill>
                <a:highlight>
                  <a:schemeClr val="lt1"/>
                </a:highlight>
                <a:latin typeface="JetBrains Mono"/>
                <a:ea typeface="JetBrains Mono"/>
                <a:cs typeface="JetBrains Mono"/>
                <a:sym typeface="JetBrains Mono"/>
              </a:rPr>
              <a:t>xpath</a:t>
            </a:r>
            <a:r>
              <a:rPr lang="en" sz="1000">
                <a:solidFill>
                  <a:srgbClr val="EEFFFF"/>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//p[contains(.,</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Sign in failed. Check the details you provided are correct.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C3E88D"/>
                </a:solidFill>
                <a:highlight>
                  <a:schemeClr val="lt1"/>
                </a:highlight>
                <a:latin typeface="JetBrains Mono"/>
                <a:ea typeface="JetBrains Mono"/>
                <a:cs typeface="JetBrains Mono"/>
                <a:sym typeface="JetBrains Mono"/>
              </a:rPr>
              <a:t>)]</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82AAFF"/>
                </a:solidFill>
                <a:highlight>
                  <a:schemeClr val="lt1"/>
                </a:highlight>
                <a:latin typeface="JetBrains Mono"/>
                <a:ea typeface="JetBrains Mono"/>
                <a:cs typeface="JetBrains Mono"/>
                <a:sym typeface="JetBrains Mono"/>
              </a:rPr>
              <a:t>assert</a:t>
            </a:r>
            <a:r>
              <a:rPr lang="en" sz="1000">
                <a:solidFill>
                  <a:srgbClr val="EEFFFF"/>
                </a:solidFill>
                <a:highlight>
                  <a:schemeClr val="lt1"/>
                </a:highlight>
                <a:latin typeface="JetBrains Mono"/>
                <a:ea typeface="JetBrains Mono"/>
                <a:cs typeface="JetBrains Mono"/>
                <a:sym typeface="JetBrains Mono"/>
              </a:rPr>
              <a:t>(elements</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length)</a:t>
            </a:r>
            <a:endParaRPr sz="1000">
              <a:solidFill>
                <a:srgbClr val="EEFF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endParaRPr sz="1000">
              <a:solidFill>
                <a:srgbClr val="89DDFF"/>
              </a:solidFill>
              <a:highlight>
                <a:schemeClr val="lt1"/>
              </a:highlight>
              <a:latin typeface="JetBrains Mono"/>
              <a:ea typeface="JetBrains Mono"/>
              <a:cs typeface="JetBrains Mono"/>
              <a:sym typeface="JetBrains Mono"/>
            </a:endParaRPr>
          </a:p>
          <a:p>
            <a:pPr indent="0" lvl="0" marL="0" rtl="0" algn="l">
              <a:lnSpc>
                <a:spcPct val="165000"/>
              </a:lnSpc>
              <a:spcBef>
                <a:spcPts val="0"/>
              </a:spcBef>
              <a:spcAft>
                <a:spcPts val="0"/>
              </a:spcAft>
              <a:buNone/>
            </a:pPr>
            <a:r>
              <a:rPr lang="en" sz="1000">
                <a:solidFill>
                  <a:srgbClr val="EEFFFF"/>
                </a:solidFill>
                <a:highlight>
                  <a:schemeClr val="lt1"/>
                </a:highlight>
                <a:latin typeface="JetBrains Mono"/>
                <a:ea typeface="JetBrains Mono"/>
                <a:cs typeface="JetBrains Mono"/>
                <a:sym typeface="JetBrains Mono"/>
              </a:rPr>
              <a:t>  </a:t>
            </a:r>
            <a:r>
              <a:rPr lang="en" sz="1000">
                <a:solidFill>
                  <a:srgbClr val="89DDFF"/>
                </a:solidFill>
                <a:highlight>
                  <a:schemeClr val="lt1"/>
                </a:highlight>
                <a:latin typeface="JetBrains Mono"/>
                <a:ea typeface="JetBrains Mono"/>
                <a:cs typeface="JetBrains Mono"/>
                <a:sym typeface="JetBrains Mono"/>
              </a:rPr>
              <a:t>}</a:t>
            </a:r>
            <a:r>
              <a:rPr lang="en" sz="1000">
                <a:solidFill>
                  <a:srgbClr val="EEFFFF"/>
                </a:solidFill>
                <a:highlight>
                  <a:schemeClr val="lt1"/>
                </a:highlight>
                <a:latin typeface="JetBrains Mono"/>
                <a:ea typeface="JetBrains Mono"/>
                <a:cs typeface="JetBrains Mono"/>
                <a:sym typeface="JetBrains Mono"/>
              </a:rPr>
              <a:t>)</a:t>
            </a:r>
            <a:endParaRPr sz="1000">
              <a:solidFill>
                <a:srgbClr val="EEFFFF"/>
              </a:solidFill>
              <a:highlight>
                <a:schemeClr val="lt1"/>
              </a:highlight>
              <a:latin typeface="JetBrains Mono"/>
              <a:ea typeface="JetBrains Mono"/>
              <a:cs typeface="JetBrains Mono"/>
              <a:sym typeface="JetBrains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Performed automated tests on self-developed blogging website and verified the absence of bugs and defects.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Title</a:t>
            </a:r>
            <a:endParaRPr/>
          </a:p>
        </p:txBody>
      </p:sp>
      <p:sp>
        <p:nvSpPr>
          <p:cNvPr id="61" name="Google Shape;61;p14"/>
          <p:cNvSpPr txBox="1"/>
          <p:nvPr>
            <p:ph idx="1" type="body"/>
          </p:nvPr>
        </p:nvSpPr>
        <p:spPr>
          <a:xfrm>
            <a:off x="311700" y="1017725"/>
            <a:ext cx="8520600" cy="180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a small web-based application by selecting relevant system environments/platforms and programming languages. Narrate concise Test Plan consisting of features to be tested and bug taxonomy. Narrate scripts in order to perform regression tests. Identify the bugs using Selenium WebDriver and IDE and generate test reports encompassing exploratory testing. </a:t>
            </a:r>
            <a:endParaRPr/>
          </a:p>
        </p:txBody>
      </p:sp>
      <p:sp>
        <p:nvSpPr>
          <p:cNvPr id="62" name="Google Shape;62;p14"/>
          <p:cNvSpPr txBox="1"/>
          <p:nvPr>
            <p:ph type="title"/>
          </p:nvPr>
        </p:nvSpPr>
        <p:spPr>
          <a:xfrm>
            <a:off x="311700" y="2823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63" name="Google Shape;63;p14"/>
          <p:cNvSpPr txBox="1"/>
          <p:nvPr>
            <p:ph idx="1" type="body"/>
          </p:nvPr>
        </p:nvSpPr>
        <p:spPr>
          <a:xfrm>
            <a:off x="311700" y="3395825"/>
            <a:ext cx="8520600" cy="136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Perform web testing and identify the bugs using Selenium WebDriver and IDE and generate test reports encompassing exploratory testing on a self deployed web app.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9" name="Google Shape;69;p15"/>
          <p:cNvSpPr txBox="1"/>
          <p:nvPr>
            <p:ph idx="1" type="body"/>
          </p:nvPr>
        </p:nvSpPr>
        <p:spPr>
          <a:xfrm>
            <a:off x="311700" y="10177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Perform testing on a blogging site and write test cases.</a:t>
            </a:r>
            <a:endParaRPr/>
          </a:p>
        </p:txBody>
      </p:sp>
      <p:sp>
        <p:nvSpPr>
          <p:cNvPr id="70" name="Google Shape;70;p15"/>
          <p:cNvSpPr txBox="1"/>
          <p:nvPr>
            <p:ph type="title"/>
          </p:nvPr>
        </p:nvSpPr>
        <p:spPr>
          <a:xfrm>
            <a:off x="311700" y="1590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Environment</a:t>
            </a:r>
            <a:endParaRPr/>
          </a:p>
        </p:txBody>
      </p:sp>
      <p:sp>
        <p:nvSpPr>
          <p:cNvPr id="71" name="Google Shape;71;p15"/>
          <p:cNvSpPr txBox="1"/>
          <p:nvPr>
            <p:ph idx="1" type="body"/>
          </p:nvPr>
        </p:nvSpPr>
        <p:spPr>
          <a:xfrm>
            <a:off x="311700" y="2163125"/>
            <a:ext cx="8520600" cy="259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64-bit Linux/Windows Operating System</a:t>
            </a:r>
            <a:endParaRPr/>
          </a:p>
          <a:p>
            <a:pPr indent="-342900" lvl="0" marL="457200" rtl="0" algn="l">
              <a:spcBef>
                <a:spcPts val="0"/>
              </a:spcBef>
              <a:spcAft>
                <a:spcPts val="0"/>
              </a:spcAft>
              <a:buSzPts val="1800"/>
              <a:buChar char="●"/>
            </a:pPr>
            <a:r>
              <a:rPr lang="en"/>
              <a:t>Node.js v14.x LTS or above</a:t>
            </a:r>
            <a:endParaRPr/>
          </a:p>
          <a:p>
            <a:pPr indent="-342900" lvl="0" marL="457200" rtl="0" algn="l">
              <a:spcBef>
                <a:spcPts val="0"/>
              </a:spcBef>
              <a:spcAft>
                <a:spcPts val="0"/>
              </a:spcAft>
              <a:buSzPts val="1800"/>
              <a:buChar char="●"/>
            </a:pPr>
            <a:r>
              <a:rPr lang="en"/>
              <a:t>NPM v7.x (latest-7) or above</a:t>
            </a:r>
            <a:endParaRPr/>
          </a:p>
          <a:p>
            <a:pPr indent="-342900" lvl="0" marL="457200" rtl="0" algn="l">
              <a:spcBef>
                <a:spcPts val="0"/>
              </a:spcBef>
              <a:spcAft>
                <a:spcPts val="0"/>
              </a:spcAft>
              <a:buSzPts val="1800"/>
              <a:buChar char="●"/>
            </a:pPr>
            <a:r>
              <a:rPr lang="en"/>
              <a:t>Yarn v1.22.x (latest)</a:t>
            </a:r>
            <a:endParaRPr/>
          </a:p>
          <a:p>
            <a:pPr indent="-342900" lvl="0" marL="457200" rtl="0" algn="l">
              <a:spcBef>
                <a:spcPts val="0"/>
              </a:spcBef>
              <a:spcAft>
                <a:spcPts val="0"/>
              </a:spcAft>
              <a:buSzPts val="1800"/>
              <a:buChar char="●"/>
            </a:pPr>
            <a:r>
              <a:rPr lang="en"/>
              <a:t>Selenium WebDriver and IDE</a:t>
            </a:r>
            <a:endParaRPr/>
          </a:p>
          <a:p>
            <a:pPr indent="-342900" lvl="0" marL="457200" rtl="0" algn="l">
              <a:spcBef>
                <a:spcPts val="0"/>
              </a:spcBef>
              <a:spcAft>
                <a:spcPts val="0"/>
              </a:spcAft>
              <a:buSzPts val="1800"/>
              <a:buChar char="●"/>
            </a:pPr>
            <a:r>
              <a:rPr lang="en"/>
              <a:t>Mozilla Firefox (or gecko-based browser) / Google Chrome (or chromium-based browser)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77" name="Google Shape;77;p16"/>
          <p:cNvSpPr txBox="1"/>
          <p:nvPr>
            <p:ph idx="1" type="body"/>
          </p:nvPr>
        </p:nvSpPr>
        <p:spPr>
          <a:xfrm>
            <a:off x="311700" y="1017725"/>
            <a:ext cx="4260300" cy="15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View posts</a:t>
            </a:r>
            <a:endParaRPr/>
          </a:p>
          <a:p>
            <a:pPr indent="-342900" lvl="0" marL="457200" rtl="0" algn="l">
              <a:spcBef>
                <a:spcPts val="0"/>
              </a:spcBef>
              <a:spcAft>
                <a:spcPts val="0"/>
              </a:spcAft>
              <a:buSzPts val="1800"/>
              <a:buChar char="●"/>
            </a:pPr>
            <a:r>
              <a:rPr lang="en"/>
              <a:t>Create post</a:t>
            </a:r>
            <a:endParaRPr/>
          </a:p>
          <a:p>
            <a:pPr indent="-342900" lvl="0" marL="457200" rtl="0" algn="l">
              <a:spcBef>
                <a:spcPts val="0"/>
              </a:spcBef>
              <a:spcAft>
                <a:spcPts val="0"/>
              </a:spcAft>
              <a:buSzPts val="1800"/>
              <a:buChar char="●"/>
            </a:pPr>
            <a:r>
              <a:rPr lang="en"/>
              <a:t>Edit post</a:t>
            </a:r>
            <a:endParaRPr/>
          </a:p>
          <a:p>
            <a:pPr indent="-342900" lvl="0" marL="457200" rtl="0" algn="l">
              <a:spcBef>
                <a:spcPts val="0"/>
              </a:spcBef>
              <a:spcAft>
                <a:spcPts val="0"/>
              </a:spcAft>
              <a:buSzPts val="1800"/>
              <a:buChar char="●"/>
            </a:pPr>
            <a:r>
              <a:rPr lang="en"/>
              <a:t>Delete post</a:t>
            </a:r>
            <a:endParaRPr/>
          </a:p>
        </p:txBody>
      </p:sp>
      <p:sp>
        <p:nvSpPr>
          <p:cNvPr id="78" name="Google Shape;78;p16"/>
          <p:cNvSpPr txBox="1"/>
          <p:nvPr>
            <p:ph type="title"/>
          </p:nvPr>
        </p:nvSpPr>
        <p:spPr>
          <a:xfrm>
            <a:off x="311700" y="2571750"/>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79" name="Google Shape;79;p16"/>
          <p:cNvSpPr txBox="1"/>
          <p:nvPr>
            <p:ph idx="1" type="body"/>
          </p:nvPr>
        </p:nvSpPr>
        <p:spPr>
          <a:xfrm>
            <a:off x="311700" y="3144450"/>
            <a:ext cx="4260300" cy="152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Dynamic theming</a:t>
            </a:r>
            <a:endParaRPr/>
          </a:p>
          <a:p>
            <a:pPr indent="-342900" lvl="0" marL="457200" rtl="0" algn="l">
              <a:spcBef>
                <a:spcPts val="0"/>
              </a:spcBef>
              <a:spcAft>
                <a:spcPts val="0"/>
              </a:spcAft>
              <a:buSzPts val="1800"/>
              <a:buChar char="●"/>
            </a:pPr>
            <a:r>
              <a:rPr lang="en"/>
              <a:t>Markdown support</a:t>
            </a:r>
            <a:endParaRPr/>
          </a:p>
        </p:txBody>
      </p:sp>
      <p:sp>
        <p:nvSpPr>
          <p:cNvPr id="80" name="Google Shape;80;p16"/>
          <p:cNvSpPr txBox="1"/>
          <p:nvPr>
            <p:ph type="title"/>
          </p:nvPr>
        </p:nvSpPr>
        <p:spPr>
          <a:xfrm>
            <a:off x="45720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p>
        </p:txBody>
      </p:sp>
      <p:pic>
        <p:nvPicPr>
          <p:cNvPr id="81" name="Google Shape;81;p16"/>
          <p:cNvPicPr preferRelativeResize="0"/>
          <p:nvPr/>
        </p:nvPicPr>
        <p:blipFill>
          <a:blip r:embed="rId3">
            <a:alphaModFix/>
          </a:blip>
          <a:stretch>
            <a:fillRect/>
          </a:stretch>
        </p:blipFill>
        <p:spPr>
          <a:xfrm>
            <a:off x="4733700" y="1017725"/>
            <a:ext cx="1200150" cy="266700"/>
          </a:xfrm>
          <a:prstGeom prst="rect">
            <a:avLst/>
          </a:prstGeom>
          <a:noFill/>
          <a:ln>
            <a:noFill/>
          </a:ln>
        </p:spPr>
      </p:pic>
      <p:pic>
        <p:nvPicPr>
          <p:cNvPr id="82" name="Google Shape;82;p16"/>
          <p:cNvPicPr preferRelativeResize="0"/>
          <p:nvPr/>
        </p:nvPicPr>
        <p:blipFill>
          <a:blip r:embed="rId4">
            <a:alphaModFix/>
          </a:blip>
          <a:stretch>
            <a:fillRect/>
          </a:stretch>
        </p:blipFill>
        <p:spPr>
          <a:xfrm>
            <a:off x="4736592" y="1414888"/>
            <a:ext cx="1171575" cy="266700"/>
          </a:xfrm>
          <a:prstGeom prst="rect">
            <a:avLst/>
          </a:prstGeom>
          <a:noFill/>
          <a:ln>
            <a:noFill/>
          </a:ln>
        </p:spPr>
      </p:pic>
      <p:pic>
        <p:nvPicPr>
          <p:cNvPr id="83" name="Google Shape;83;p16"/>
          <p:cNvPicPr preferRelativeResize="0"/>
          <p:nvPr/>
        </p:nvPicPr>
        <p:blipFill>
          <a:blip r:embed="rId5">
            <a:alphaModFix/>
          </a:blip>
          <a:stretch>
            <a:fillRect/>
          </a:stretch>
        </p:blipFill>
        <p:spPr>
          <a:xfrm>
            <a:off x="4733688" y="2209250"/>
            <a:ext cx="933450" cy="266700"/>
          </a:xfrm>
          <a:prstGeom prst="rect">
            <a:avLst/>
          </a:prstGeom>
          <a:noFill/>
          <a:ln>
            <a:noFill/>
          </a:ln>
        </p:spPr>
      </p:pic>
      <p:pic>
        <p:nvPicPr>
          <p:cNvPr id="84" name="Google Shape;84;p16"/>
          <p:cNvPicPr preferRelativeResize="0"/>
          <p:nvPr/>
        </p:nvPicPr>
        <p:blipFill>
          <a:blip r:embed="rId6">
            <a:alphaModFix/>
          </a:blip>
          <a:stretch>
            <a:fillRect/>
          </a:stretch>
        </p:blipFill>
        <p:spPr>
          <a:xfrm>
            <a:off x="4747980" y="3003600"/>
            <a:ext cx="904875" cy="266700"/>
          </a:xfrm>
          <a:prstGeom prst="rect">
            <a:avLst/>
          </a:prstGeom>
          <a:noFill/>
          <a:ln>
            <a:noFill/>
          </a:ln>
        </p:spPr>
      </p:pic>
      <p:pic>
        <p:nvPicPr>
          <p:cNvPr id="85" name="Google Shape;85;p16"/>
          <p:cNvPicPr preferRelativeResize="0"/>
          <p:nvPr/>
        </p:nvPicPr>
        <p:blipFill>
          <a:blip r:embed="rId7">
            <a:alphaModFix/>
          </a:blip>
          <a:stretch>
            <a:fillRect/>
          </a:stretch>
        </p:blipFill>
        <p:spPr>
          <a:xfrm>
            <a:off x="4733675" y="3400775"/>
            <a:ext cx="1143000" cy="266700"/>
          </a:xfrm>
          <a:prstGeom prst="rect">
            <a:avLst/>
          </a:prstGeom>
          <a:noFill/>
          <a:ln>
            <a:noFill/>
          </a:ln>
        </p:spPr>
      </p:pic>
      <p:pic>
        <p:nvPicPr>
          <p:cNvPr id="86" name="Google Shape;86;p16"/>
          <p:cNvPicPr preferRelativeResize="0"/>
          <p:nvPr/>
        </p:nvPicPr>
        <p:blipFill>
          <a:blip r:embed="rId8">
            <a:alphaModFix/>
          </a:blip>
          <a:stretch>
            <a:fillRect/>
          </a:stretch>
        </p:blipFill>
        <p:spPr>
          <a:xfrm>
            <a:off x="4733688" y="1812075"/>
            <a:ext cx="819150" cy="266700"/>
          </a:xfrm>
          <a:prstGeom prst="rect">
            <a:avLst/>
          </a:prstGeom>
          <a:noFill/>
          <a:ln>
            <a:noFill/>
          </a:ln>
        </p:spPr>
      </p:pic>
      <p:pic>
        <p:nvPicPr>
          <p:cNvPr id="87" name="Google Shape;87;p16"/>
          <p:cNvPicPr preferRelativeResize="0"/>
          <p:nvPr/>
        </p:nvPicPr>
        <p:blipFill>
          <a:blip r:embed="rId9">
            <a:alphaModFix/>
          </a:blip>
          <a:stretch>
            <a:fillRect/>
          </a:stretch>
        </p:blipFill>
        <p:spPr>
          <a:xfrm>
            <a:off x="4733675" y="3797950"/>
            <a:ext cx="1066800" cy="266700"/>
          </a:xfrm>
          <a:prstGeom prst="rect">
            <a:avLst/>
          </a:prstGeom>
          <a:noFill/>
          <a:ln>
            <a:noFill/>
          </a:ln>
        </p:spPr>
      </p:pic>
      <p:pic>
        <p:nvPicPr>
          <p:cNvPr id="88" name="Google Shape;88;p16"/>
          <p:cNvPicPr preferRelativeResize="0"/>
          <p:nvPr/>
        </p:nvPicPr>
        <p:blipFill>
          <a:blip r:embed="rId10">
            <a:alphaModFix/>
          </a:blip>
          <a:stretch>
            <a:fillRect/>
          </a:stretch>
        </p:blipFill>
        <p:spPr>
          <a:xfrm>
            <a:off x="4736592" y="2606413"/>
            <a:ext cx="876300" cy="26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Screenshots - Authentication</a:t>
            </a:r>
            <a:endParaRPr/>
          </a:p>
        </p:txBody>
      </p:sp>
      <p:pic>
        <p:nvPicPr>
          <p:cNvPr id="94" name="Google Shape;94;p17"/>
          <p:cNvPicPr preferRelativeResize="0"/>
          <p:nvPr/>
        </p:nvPicPr>
        <p:blipFill>
          <a:blip r:embed="rId3">
            <a:alphaModFix/>
          </a:blip>
          <a:stretch>
            <a:fillRect/>
          </a:stretch>
        </p:blipFill>
        <p:spPr>
          <a:xfrm>
            <a:off x="871225" y="1017725"/>
            <a:ext cx="7401559"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69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Screenshots - View posts (Light &amp; Dark Theme comparison)</a:t>
            </a:r>
            <a:endParaRPr/>
          </a:p>
        </p:txBody>
      </p:sp>
      <p:pic>
        <p:nvPicPr>
          <p:cNvPr id="100" name="Google Shape;100;p18"/>
          <p:cNvPicPr preferRelativeResize="0"/>
          <p:nvPr/>
        </p:nvPicPr>
        <p:blipFill rotWithShape="1">
          <a:blip r:embed="rId3">
            <a:alphaModFix/>
          </a:blip>
          <a:srcRect b="0" l="50000" r="0" t="0"/>
          <a:stretch/>
        </p:blipFill>
        <p:spPr>
          <a:xfrm>
            <a:off x="4572004" y="1017725"/>
            <a:ext cx="3700773" cy="3820976"/>
          </a:xfrm>
          <a:prstGeom prst="rect">
            <a:avLst/>
          </a:prstGeom>
          <a:noFill/>
          <a:ln>
            <a:noFill/>
          </a:ln>
        </p:spPr>
      </p:pic>
      <p:pic>
        <p:nvPicPr>
          <p:cNvPr id="101" name="Google Shape;101;p18"/>
          <p:cNvPicPr preferRelativeResize="0"/>
          <p:nvPr/>
        </p:nvPicPr>
        <p:blipFill rotWithShape="1">
          <a:blip r:embed="rId4">
            <a:alphaModFix/>
          </a:blip>
          <a:srcRect b="0" l="0" r="50000" t="0"/>
          <a:stretch/>
        </p:blipFill>
        <p:spPr>
          <a:xfrm>
            <a:off x="871225" y="1017725"/>
            <a:ext cx="3700773"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Screenshots - Create post with markdown</a:t>
            </a:r>
            <a:endParaRPr/>
          </a:p>
        </p:txBody>
      </p:sp>
      <p:pic>
        <p:nvPicPr>
          <p:cNvPr id="107" name="Google Shape;107;p19"/>
          <p:cNvPicPr preferRelativeResize="0"/>
          <p:nvPr/>
        </p:nvPicPr>
        <p:blipFill>
          <a:blip r:embed="rId3">
            <a:alphaModFix/>
          </a:blip>
          <a:stretch>
            <a:fillRect/>
          </a:stretch>
        </p:blipFill>
        <p:spPr>
          <a:xfrm>
            <a:off x="871225" y="1017725"/>
            <a:ext cx="7401559"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Screenshots - View post (edit/delete)</a:t>
            </a:r>
            <a:endParaRPr/>
          </a:p>
        </p:txBody>
      </p:sp>
      <p:pic>
        <p:nvPicPr>
          <p:cNvPr id="113" name="Google Shape;113;p20"/>
          <p:cNvPicPr preferRelativeResize="0"/>
          <p:nvPr/>
        </p:nvPicPr>
        <p:blipFill>
          <a:blip r:embed="rId3">
            <a:alphaModFix/>
          </a:blip>
          <a:stretch>
            <a:fillRect/>
          </a:stretch>
        </p:blipFill>
        <p:spPr>
          <a:xfrm>
            <a:off x="871225" y="1017725"/>
            <a:ext cx="7401559"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tested</a:t>
            </a:r>
            <a:endParaRPr/>
          </a:p>
        </p:txBody>
      </p:sp>
      <p:sp>
        <p:nvSpPr>
          <p:cNvPr id="119" name="Google Shape;119;p21"/>
          <p:cNvSpPr txBox="1"/>
          <p:nvPr>
            <p:ph idx="1" type="body"/>
          </p:nvPr>
        </p:nvSpPr>
        <p:spPr>
          <a:xfrm>
            <a:off x="311700" y="1152475"/>
            <a:ext cx="8520600" cy="387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Login user</a:t>
            </a:r>
            <a:endParaRPr/>
          </a:p>
          <a:p>
            <a:pPr indent="-317500" lvl="1" marL="914400" rtl="0" algn="l">
              <a:spcBef>
                <a:spcPts val="0"/>
              </a:spcBef>
              <a:spcAft>
                <a:spcPts val="0"/>
              </a:spcAft>
              <a:buSzPts val="1400"/>
              <a:buChar char="○"/>
            </a:pPr>
            <a:r>
              <a:rPr lang="en"/>
              <a:t>Valid credentials</a:t>
            </a:r>
            <a:endParaRPr/>
          </a:p>
          <a:p>
            <a:pPr indent="-317500" lvl="1" marL="914400" rtl="0" algn="l">
              <a:spcBef>
                <a:spcPts val="0"/>
              </a:spcBef>
              <a:spcAft>
                <a:spcPts val="0"/>
              </a:spcAft>
              <a:buSzPts val="1400"/>
              <a:buChar char="○"/>
            </a:pPr>
            <a:r>
              <a:rPr lang="en"/>
              <a:t>Invalid credentials</a:t>
            </a:r>
            <a:endParaRPr/>
          </a:p>
          <a:p>
            <a:pPr indent="-317500" lvl="1" marL="914400" rtl="0" algn="l">
              <a:spcBef>
                <a:spcPts val="0"/>
              </a:spcBef>
              <a:spcAft>
                <a:spcPts val="0"/>
              </a:spcAft>
              <a:buSzPts val="1400"/>
              <a:buChar char="○"/>
            </a:pPr>
            <a:r>
              <a:rPr lang="en"/>
              <a:t>Missing fields</a:t>
            </a:r>
            <a:endParaRPr/>
          </a:p>
          <a:p>
            <a:pPr indent="-342900" lvl="0" marL="457200" rtl="0" algn="l">
              <a:spcBef>
                <a:spcPts val="0"/>
              </a:spcBef>
              <a:spcAft>
                <a:spcPts val="0"/>
              </a:spcAft>
              <a:buSzPts val="1800"/>
              <a:buChar char="●"/>
            </a:pPr>
            <a:r>
              <a:rPr lang="en"/>
              <a:t>Register user</a:t>
            </a:r>
            <a:endParaRPr/>
          </a:p>
          <a:p>
            <a:pPr indent="-317500" lvl="1" marL="914400" rtl="0" algn="l">
              <a:spcBef>
                <a:spcPts val="0"/>
              </a:spcBef>
              <a:spcAft>
                <a:spcPts val="0"/>
              </a:spcAft>
              <a:buSzPts val="1400"/>
              <a:buChar char="○"/>
            </a:pPr>
            <a:r>
              <a:rPr lang="en"/>
              <a:t>Valid fields</a:t>
            </a:r>
            <a:endParaRPr/>
          </a:p>
          <a:p>
            <a:pPr indent="-317500" lvl="1" marL="914400" rtl="0" algn="l">
              <a:spcBef>
                <a:spcPts val="0"/>
              </a:spcBef>
              <a:spcAft>
                <a:spcPts val="0"/>
              </a:spcAft>
              <a:buSzPts val="1400"/>
              <a:buChar char="○"/>
            </a:pPr>
            <a:r>
              <a:rPr lang="en"/>
              <a:t>User already exists</a:t>
            </a:r>
            <a:endParaRPr/>
          </a:p>
          <a:p>
            <a:pPr indent="-342900" lvl="0" marL="457200" rtl="0" algn="l">
              <a:spcBef>
                <a:spcPts val="0"/>
              </a:spcBef>
              <a:spcAft>
                <a:spcPts val="0"/>
              </a:spcAft>
              <a:buSzPts val="1800"/>
              <a:buChar char="●"/>
            </a:pPr>
            <a:r>
              <a:rPr lang="en"/>
              <a:t>Create post</a:t>
            </a:r>
            <a:endParaRPr/>
          </a:p>
          <a:p>
            <a:pPr indent="-317500" lvl="1" marL="914400" rtl="0" algn="l">
              <a:spcBef>
                <a:spcPts val="0"/>
              </a:spcBef>
              <a:spcAft>
                <a:spcPts val="0"/>
              </a:spcAft>
              <a:buSzPts val="1400"/>
              <a:buChar char="○"/>
            </a:pPr>
            <a:r>
              <a:rPr lang="en"/>
              <a:t>Missing fields</a:t>
            </a:r>
            <a:endParaRPr/>
          </a:p>
          <a:p>
            <a:pPr indent="-317500" lvl="1" marL="914400" rtl="0" algn="l">
              <a:spcBef>
                <a:spcPts val="0"/>
              </a:spcBef>
              <a:spcAft>
                <a:spcPts val="0"/>
              </a:spcAft>
              <a:buSzPts val="1400"/>
              <a:buChar char="○"/>
            </a:pPr>
            <a:r>
              <a:rPr lang="en"/>
              <a:t>Valid fields</a:t>
            </a:r>
            <a:endParaRPr/>
          </a:p>
          <a:p>
            <a:pPr indent="-342900" lvl="0" marL="457200" rtl="0" algn="l">
              <a:spcBef>
                <a:spcPts val="0"/>
              </a:spcBef>
              <a:spcAft>
                <a:spcPts val="0"/>
              </a:spcAft>
              <a:buSzPts val="1800"/>
              <a:buChar char="●"/>
            </a:pPr>
            <a:r>
              <a:rPr lang="en"/>
              <a:t>Delete post</a:t>
            </a:r>
            <a:endParaRPr/>
          </a:p>
          <a:p>
            <a:pPr indent="-342900" lvl="0" marL="457200" rtl="0" algn="l">
              <a:spcBef>
                <a:spcPts val="0"/>
              </a:spcBef>
              <a:spcAft>
                <a:spcPts val="0"/>
              </a:spcAft>
              <a:buSzPts val="1800"/>
              <a:buChar char="●"/>
            </a:pPr>
            <a:r>
              <a:rPr lang="en"/>
              <a:t>Edit post</a:t>
            </a:r>
            <a:endParaRPr/>
          </a:p>
          <a:p>
            <a:pPr indent="-342900" lvl="0" marL="457200" rtl="0" algn="l">
              <a:spcBef>
                <a:spcPts val="0"/>
              </a:spcBef>
              <a:spcAft>
                <a:spcPts val="0"/>
              </a:spcAft>
              <a:buSzPts val="1800"/>
              <a:buChar char="●"/>
            </a:pPr>
            <a:r>
              <a:rPr lang="en"/>
              <a:t>Logout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