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27"/>
  </p:notesMasterIdLst>
  <p:sldIdLst>
    <p:sldId id="318" r:id="rId6"/>
    <p:sldId id="371" r:id="rId7"/>
    <p:sldId id="430" r:id="rId8"/>
    <p:sldId id="369" r:id="rId9"/>
    <p:sldId id="431" r:id="rId10"/>
    <p:sldId id="432" r:id="rId11"/>
    <p:sldId id="433" r:id="rId12"/>
    <p:sldId id="434" r:id="rId13"/>
    <p:sldId id="435" r:id="rId14"/>
    <p:sldId id="436" r:id="rId15"/>
    <p:sldId id="437" r:id="rId16"/>
    <p:sldId id="438" r:id="rId17"/>
    <p:sldId id="440" r:id="rId18"/>
    <p:sldId id="441" r:id="rId19"/>
    <p:sldId id="442" r:id="rId20"/>
    <p:sldId id="443" r:id="rId21"/>
    <p:sldId id="444" r:id="rId22"/>
    <p:sldId id="445" r:id="rId23"/>
    <p:sldId id="446" r:id="rId24"/>
    <p:sldId id="447" r:id="rId25"/>
    <p:sldId id="44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16" autoAdjust="0"/>
    <p:restoredTop sz="96005"/>
  </p:normalViewPr>
  <p:slideViewPr>
    <p:cSldViewPr snapToGrid="0" snapToObjects="1">
      <p:cViewPr varScale="1">
        <p:scale>
          <a:sx n="78" d="100"/>
          <a:sy n="78" d="100"/>
        </p:scale>
        <p:origin x="78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603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9/7/2024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8074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217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6131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5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149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8097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108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0698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2241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94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600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293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12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3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48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914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980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042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493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C2C40-CB1C-4820-9151-EC51EC2E7E0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14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7BF0-799F-E57B-CD48-ACBE85C5A7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4D991-B1A7-20F3-BEBC-26295CD77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6D67-F81C-4FA7-9B5B-A6C26949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259-8580-2F4D-A4A4-4B3F5E5F54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D6B7E-0F2D-B033-D6D9-525B6CEC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C20A6-715E-E3CA-96BB-DDD97EC8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67E5-94BC-4E42-ABED-3BDB7CE3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1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DE34-0F5A-2086-CE75-BAC9FDAC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907BE-4CA8-1506-1F5E-82FA9BCE0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9C7C7-7796-E7B0-D66A-343216D50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259-8580-2F4D-A4A4-4B3F5E5F54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07FEF-2A24-7A20-CC78-CDCB3FC4C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2B2C6-BBF3-3770-F44D-48711E57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67E5-94BC-4E42-ABED-3BDB7CE3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7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B8493-A808-59EE-F55B-E7ADDD0B6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90CB-DE9A-C055-0144-97802925C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3A724-89C3-C5CF-0924-BA92681B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259-8580-2F4D-A4A4-4B3F5E5F54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55085-BB98-624B-CC4E-A287CB70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6B78F-D3B8-9340-3C29-CA225EC47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67E5-94BC-4E42-ABED-3BDB7CE3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E92B-EA2E-AB8B-1C2A-6101B523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C2C78-9C5D-83BD-54DD-72322143B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F60732-6796-DFDE-A470-12B9CCB14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115073-FFF9-024A-E487-D9305D02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259-8580-2F4D-A4A4-4B3F5E5F54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6648C-8042-AD77-4D8F-D81A467B2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5E76A-D274-8B79-61BF-CD4C5727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67E5-94BC-4E42-ABED-3BDB7CE3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70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0D0EE-B072-0E49-AFDC-92040E958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0B962-194F-A41F-4B83-EB0C05FB4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8029B7-8840-D08F-A2A2-19B3BD08F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1697E-5D68-3062-6026-DBF268A9E1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0AC7A-6712-4884-2630-C8F04A624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E1663C-A0D0-7E5F-0102-35A8F0697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259-8580-2F4D-A4A4-4B3F5E5F54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48C272-B840-B250-8686-281045237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A78ECA-ECE8-1797-3837-8E3AAF2CF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67E5-94BC-4E42-ABED-3BDB7CE3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837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1EB79-FE72-D119-CF48-4DECA3AA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C3DF8C-C2F2-9637-B337-221C5B15D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259-8580-2F4D-A4A4-4B3F5E5F54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207D1E-7AAD-A268-6582-D65D7DDD8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C2C7B-5E3F-21AD-11E3-17D490433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67E5-94BC-4E42-ABED-3BDB7CE3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6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C2B9FA-BF4D-DFC7-8624-FFACEC82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259-8580-2F4D-A4A4-4B3F5E5F54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EFC0-D599-136F-FA6A-89A3398C3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DBD626-E384-F18D-BE92-0869ACBB1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67E5-94BC-4E42-ABED-3BDB7CE3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0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4127A-71C1-FF8A-68B6-B73FA4CF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A36A7-0F2B-3F95-B8E1-16710A51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B78170-B4B1-A54D-7A26-E7349F7526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A022AA-EA21-18AD-8EF7-AE6610149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259-8580-2F4D-A4A4-4B3F5E5F54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A43C5-090D-62FA-44C2-DFF28DD6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E6E0DA-FAAA-6F8B-8CB6-6CAF1FDD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67E5-94BC-4E42-ABED-3BDB7CE3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378" y="430609"/>
            <a:ext cx="8346093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A2618-3D55-FCA3-460B-C13019E0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5D5FC-B2EE-421A-125E-538AAFD837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A447C3-4CCA-1139-9339-DCD593742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DBEB0-B862-9D5C-4EA6-0C0605A20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259-8580-2F4D-A4A4-4B3F5E5F54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33977-7AEC-83FE-E90D-7B0DB3C7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D4B38-463A-111B-C776-D5AC60E8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67E5-94BC-4E42-ABED-3BDB7CE3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42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BF624-76D9-1DDA-E4B9-D3AA07D92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56B85-D665-0759-CCE0-43276A129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A9F0-5F9E-79D5-AA68-238337C3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259-8580-2F4D-A4A4-4B3F5E5F54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BC43A-89E0-B4BE-3BF3-1B15D0862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80774-FFD2-C492-BEE8-A4DC7AC3F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67E5-94BC-4E42-ABED-3BDB7CE3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6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FF781A-5F9C-AAA8-3466-0E90CF853A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B3A0D-114A-C8BA-72CD-E58DE1CD40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BC7A4-828C-62D2-6BE7-074442068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E4259-8580-2F4D-A4A4-4B3F5E5F54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92686-E55A-77E3-B3F0-DB069A20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32C5E-194A-E608-C53A-5D2C37FB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F667E5-94BC-4E42-ABED-3BDB7CE3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022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7492B4F-1637-0E93-E000-0BF903E393D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88936" y="6243407"/>
            <a:ext cx="738766" cy="59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C61CA3-A0F9-8FDC-E1F0-6D14C2B74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5B0EE-9B3A-DE76-0ACF-6FCD637B8E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3317E-9267-24B8-2BEA-38923B7A6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7E4259-8580-2F4D-A4A4-4B3F5E5F547F}" type="datetimeFigureOut">
              <a:rPr lang="en-US" smtClean="0"/>
              <a:t>9/7/2024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8348D-FB10-1574-7D55-8E2B559FE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5C9D-8D42-DD61-48D3-4AF031A71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F667E5-94BC-4E42-ABED-3BDB7CE3EF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4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petsc.org/release/manual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cs.anl.gov/petsc/documentation/tutorials/INL05/tutorial.pdf" TargetMode="External"/><Relationship Id="rId4" Type="http://schemas.openxmlformats.org/officeDocument/2006/relationships/hyperlink" Target="https://petsc.org/release/tutorial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047" y="2152993"/>
            <a:ext cx="7890425" cy="2130561"/>
          </a:xfrm>
        </p:spPr>
        <p:txBody>
          <a:bodyPr anchor="b">
            <a:normAutofit/>
          </a:bodyPr>
          <a:lstStyle/>
          <a:p>
            <a:pPr algn="l"/>
            <a:r>
              <a:rPr lang="en-US" sz="6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2D Poisson Equation in </a:t>
            </a:r>
            <a:r>
              <a:rPr lang="en-US" sz="60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PETSc</a:t>
            </a:r>
            <a:endParaRPr lang="en-US" sz="60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 descr="circles connected by lines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7253582" y="382381"/>
            <a:ext cx="4046706" cy="4853637"/>
            <a:chOff x="6867728" y="1031132"/>
            <a:chExt cx="4046706" cy="4853637"/>
          </a:xfrm>
        </p:grpSpPr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 descr="straight line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 descr="oval shape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 descr="straight line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3503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Computation of Jacobian 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5ED453-53A1-D3F2-C2AF-CE6DCFA61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49" y="1941370"/>
            <a:ext cx="6040254" cy="32697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9792338-1D95-0D0B-4A59-D2657421D181}"/>
              </a:ext>
            </a:extLst>
          </p:cNvPr>
          <p:cNvSpPr/>
          <p:nvPr/>
        </p:nvSpPr>
        <p:spPr>
          <a:xfrm>
            <a:off x="5437239" y="2369574"/>
            <a:ext cx="4621161" cy="22614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91281D-DF1E-56BA-5BA2-2DD155795164}"/>
              </a:ext>
            </a:extLst>
          </p:cNvPr>
          <p:cNvCxnSpPr/>
          <p:nvPr/>
        </p:nvCxnSpPr>
        <p:spPr>
          <a:xfrm flipH="1" flipV="1">
            <a:off x="4326194" y="1941370"/>
            <a:ext cx="1111045" cy="51669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16BFC41-576E-8EA1-72A1-A6EA6CA5F09D}"/>
              </a:ext>
            </a:extLst>
          </p:cNvPr>
          <p:cNvSpPr txBox="1"/>
          <p:nvPr/>
        </p:nvSpPr>
        <p:spPr>
          <a:xfrm>
            <a:off x="629265" y="1618204"/>
            <a:ext cx="3595171" cy="6463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Integer variables for loop indices and grid dimensions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15A09E0-A0EA-CAF9-762E-13F536210C8A}"/>
              </a:ext>
            </a:extLst>
          </p:cNvPr>
          <p:cNvSpPr/>
          <p:nvPr/>
        </p:nvSpPr>
        <p:spPr>
          <a:xfrm>
            <a:off x="5437239" y="2600632"/>
            <a:ext cx="4621161" cy="170766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6A621F-AAA6-0518-1498-752ADF88117A}"/>
              </a:ext>
            </a:extLst>
          </p:cNvPr>
          <p:cNvCxnSpPr>
            <a:cxnSpLocks/>
          </p:cNvCxnSpPr>
          <p:nvPr/>
        </p:nvCxnSpPr>
        <p:spPr>
          <a:xfrm flipH="1" flipV="1">
            <a:off x="4581832" y="2713703"/>
            <a:ext cx="867052" cy="27289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3F6F871-BE45-1280-5CC5-B5DE951106FF}"/>
              </a:ext>
            </a:extLst>
          </p:cNvPr>
          <p:cNvSpPr txBox="1"/>
          <p:nvPr/>
        </p:nvSpPr>
        <p:spPr>
          <a:xfrm>
            <a:off x="627878" y="2448233"/>
            <a:ext cx="3595171" cy="646331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Scalars for storing matrix values and grid spacing.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3887EF-5774-BB60-36C2-B00A9F64868B}"/>
              </a:ext>
            </a:extLst>
          </p:cNvPr>
          <p:cNvSpPr/>
          <p:nvPr/>
        </p:nvSpPr>
        <p:spPr>
          <a:xfrm>
            <a:off x="5437239" y="2771398"/>
            <a:ext cx="2438400" cy="22523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AB8D9F2-A07D-BE93-96E6-EF0ADE138B07}"/>
              </a:ext>
            </a:extLst>
          </p:cNvPr>
          <p:cNvCxnSpPr>
            <a:cxnSpLocks/>
          </p:cNvCxnSpPr>
          <p:nvPr/>
        </p:nvCxnSpPr>
        <p:spPr>
          <a:xfrm flipH="1">
            <a:off x="4499763" y="2893392"/>
            <a:ext cx="916354" cy="60689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515B37D-1E7D-3026-BE64-EAA07118B28C}"/>
              </a:ext>
            </a:extLst>
          </p:cNvPr>
          <p:cNvSpPr txBox="1"/>
          <p:nvPr/>
        </p:nvSpPr>
        <p:spPr>
          <a:xfrm>
            <a:off x="627877" y="3238486"/>
            <a:ext cx="3595171" cy="92333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 err="1"/>
              <a:t>MatStencil</a:t>
            </a:r>
            <a:r>
              <a:rPr lang="en-US" i="1" dirty="0"/>
              <a:t> is a structure used to specify matrix rows and columns for sparse matrices. </a:t>
            </a:r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D1FA6CD-6145-BAB9-E24A-89B5425A9045}"/>
              </a:ext>
            </a:extLst>
          </p:cNvPr>
          <p:cNvSpPr/>
          <p:nvPr/>
        </p:nvSpPr>
        <p:spPr>
          <a:xfrm>
            <a:off x="5448884" y="4161816"/>
            <a:ext cx="2438400" cy="78381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28A66B7-37C7-00CC-9E88-75B1E8A45B5C}"/>
              </a:ext>
            </a:extLst>
          </p:cNvPr>
          <p:cNvCxnSpPr>
            <a:cxnSpLocks/>
          </p:cNvCxnSpPr>
          <p:nvPr/>
        </p:nvCxnSpPr>
        <p:spPr>
          <a:xfrm flipH="1">
            <a:off x="4448214" y="4503007"/>
            <a:ext cx="916354" cy="60689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6C4A3C2-6BAC-32B9-1019-F79007477F2D}"/>
              </a:ext>
            </a:extLst>
          </p:cNvPr>
          <p:cNvSpPr txBox="1"/>
          <p:nvPr/>
        </p:nvSpPr>
        <p:spPr>
          <a:xfrm>
            <a:off x="627876" y="4674102"/>
            <a:ext cx="3595171" cy="92333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Calculate grid spacing in x and y directions.</a:t>
            </a:r>
          </a:p>
          <a:p>
            <a:r>
              <a:rPr lang="en-US" i="1" dirty="0"/>
              <a:t>Calculate ratios of grid spacings.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15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  <p:bldP spid="23" grpId="0" animBg="1"/>
      <p:bldP spid="29" grpId="0" animBg="1"/>
      <p:bldP spid="31" grpId="0" animBg="1"/>
      <p:bldP spid="37" grpId="0" animBg="1"/>
      <p:bldP spid="39" grpId="0" animBg="1"/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Computation of Jacobian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1F7041-5A09-9414-DFB5-B28B55668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60" y="1350932"/>
            <a:ext cx="6127812" cy="467709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8F9072B-1582-2C1B-C738-8D793F9FC30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6311" y="1496441"/>
            <a:ext cx="5299586" cy="4386079"/>
          </a:xfrm>
        </p:spPr>
        <p:txBody>
          <a:bodyPr>
            <a:noAutofit/>
          </a:bodyPr>
          <a:lstStyle/>
          <a:p>
            <a:pPr algn="just">
              <a:spcBef>
                <a:spcPts val="500"/>
              </a:spcBef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Loop iterates over the local grid portion to fill in the Jacobian matrix.</a:t>
            </a:r>
          </a:p>
          <a:p>
            <a:pPr algn="just">
              <a:spcBef>
                <a:spcPts val="500"/>
              </a:spcBef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For points on the boundary of the grid, the matrix entries are adjusted based on the boundary conditions</a:t>
            </a:r>
          </a:p>
          <a:p>
            <a:pPr algn="just">
              <a:spcBef>
                <a:spcPts val="500"/>
              </a:spcBef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The Jacobian entries for boundary points are computed differently from interior points.</a:t>
            </a:r>
          </a:p>
          <a:p>
            <a:pPr algn="just">
              <a:spcBef>
                <a:spcPts val="500"/>
              </a:spcBef>
              <a:defRPr/>
            </a:pP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For non-boundary points, the Jacobian is computed with the standard finite difference stencil for the 2D Poisson equation.</a:t>
            </a:r>
          </a:p>
        </p:txBody>
      </p:sp>
    </p:spTree>
    <p:extLst>
      <p:ext uri="{BB962C8B-B14F-4D97-AF65-F5344CB8AC3E}">
        <p14:creationId xmlns:p14="http://schemas.microsoft.com/office/powerpoint/2010/main" val="48756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Computation of Jacobian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7347DD-59C4-219C-273A-18DB59B37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284" y="3429000"/>
            <a:ext cx="7246025" cy="189026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D576AF-CAC4-FCCF-E841-1719CB9B85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6310" y="1204451"/>
            <a:ext cx="11277599" cy="2224549"/>
          </a:xfrm>
        </p:spPr>
        <p:txBody>
          <a:bodyPr>
            <a:noAutofit/>
          </a:bodyPr>
          <a:lstStyle/>
          <a:p>
            <a:pPr algn="just">
              <a:spcBef>
                <a:spcPts val="500"/>
              </a:spcBef>
              <a:defRPr/>
            </a:pP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MatAssemblyBegin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&amp; </a:t>
            </a: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MatAssemblyEnd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 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Complete the assembly of the Jacobian matrix. This is necessary to finalize the matrix before it is used in the solver.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MatNullSpaceCreate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Creates a null space object to manage null space in the matrix.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MatSetNullSpace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Sets this null space for the matrix J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MatNullSpaceDestroy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Frees the memory associated with the null space object.</a:t>
            </a:r>
          </a:p>
        </p:txBody>
      </p:sp>
    </p:spTree>
    <p:extLst>
      <p:ext uri="{BB962C8B-B14F-4D97-AF65-F5344CB8AC3E}">
        <p14:creationId xmlns:p14="http://schemas.microsoft.com/office/powerpoint/2010/main" val="2018020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Common Viewing and Monitoring Options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E6709E-725D-2F6C-9A9E-F9AA89C9E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38328"/>
              </p:ext>
            </p:extLst>
          </p:nvPr>
        </p:nvGraphicFramePr>
        <p:xfrm>
          <a:off x="1297858" y="1457087"/>
          <a:ext cx="9635613" cy="461822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70275">
                  <a:extLst>
                    <a:ext uri="{9D8B030D-6E8A-4147-A177-3AD203B41FA5}">
                      <a16:colId xmlns:a16="http://schemas.microsoft.com/office/drawing/2014/main" val="4269378313"/>
                    </a:ext>
                  </a:extLst>
                </a:gridCol>
                <a:gridCol w="5165338">
                  <a:extLst>
                    <a:ext uri="{9D8B030D-6E8A-4147-A177-3AD203B41FA5}">
                      <a16:colId xmlns:a16="http://schemas.microsoft.com/office/drawing/2014/main" val="3852078060"/>
                    </a:ext>
                  </a:extLst>
                </a:gridCol>
              </a:tblGrid>
              <a:tr h="235419">
                <a:tc gridSpan="2">
                  <a:txBody>
                    <a:bodyPr/>
                    <a:lstStyle/>
                    <a:p>
                      <a:pPr marL="0" marR="0" lvl="0" indent="0" algn="ctr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Viewing Options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lvl="0" indent="0" algn="l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356168"/>
                  </a:ext>
                </a:extLst>
              </a:tr>
              <a:tr h="235419">
                <a:tc>
                  <a:txBody>
                    <a:bodyPr/>
                    <a:lstStyle/>
                    <a:p>
                      <a:pPr marL="0" marR="0" lvl="0" indent="0" algn="ctr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002060"/>
                          </a:solidFill>
                        </a:rPr>
                        <a:t>-</a:t>
                      </a:r>
                      <a:r>
                        <a:rPr lang="en-US" sz="1800" b="0" dirty="0" err="1">
                          <a:solidFill>
                            <a:srgbClr val="002060"/>
                          </a:solidFill>
                        </a:rPr>
                        <a:t>vec_view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</a:rPr>
                        <a:t>Gives a text representation</a:t>
                      </a:r>
                      <a:endParaRPr lang="en-US" sz="18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248379"/>
                  </a:ext>
                </a:extLst>
              </a:tr>
              <a:tr h="131817">
                <a:tc>
                  <a:txBody>
                    <a:bodyPr/>
                    <a:lstStyle/>
                    <a:p>
                      <a:pPr marL="0" marR="0" lvl="0" indent="0" algn="ctr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mat_view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draw: :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 visualize some objects 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598488"/>
                  </a:ext>
                </a:extLst>
              </a:tr>
              <a:tr h="588548">
                <a:tc>
                  <a:txBody>
                    <a:bodyPr/>
                    <a:lstStyle/>
                    <a:p>
                      <a:pPr marL="0" marR="0" lvl="0" indent="0" algn="ctr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vec_view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binary:sol.bin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:, -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vec_view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: :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matlab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-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vec_view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socket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alternative formats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1425092"/>
                  </a:ext>
                </a:extLst>
              </a:tr>
              <a:tr h="588548">
                <a:tc>
                  <a:txBody>
                    <a:bodyPr/>
                    <a:lstStyle/>
                    <a:p>
                      <a:pPr marL="0" marR="0" lvl="0" indent="0" algn="ctr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mat_view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: :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ascii_info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, -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mat_view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::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ascii_info_detailed</a:t>
                      </a:r>
                      <a:endParaRPr lang="en-US" sz="18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sometimes provides extra information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236103"/>
                  </a:ext>
                </a:extLst>
              </a:tr>
              <a:tr h="235419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Monitoring Options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450773"/>
                  </a:ext>
                </a:extLst>
              </a:tr>
              <a:tr h="2354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ksp_monitor</a:t>
                      </a:r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or –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ksp_monitor_draw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display the residual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038540"/>
                  </a:ext>
                </a:extLst>
              </a:tr>
              <a:tr h="2354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ksp_monitors_cancel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 disable dynamically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603763"/>
                  </a:ext>
                </a:extLst>
              </a:tr>
              <a:tr h="411983">
                <a:tc>
                  <a:txBody>
                    <a:bodyPr/>
                    <a:lstStyle/>
                    <a:p>
                      <a:pPr marL="0" marR="0" lvl="0" indent="0" algn="ctr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ksp_monitor_true_residual</a:t>
                      </a:r>
                      <a:endParaRPr lang="en-US" sz="18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 use the true residual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3690216"/>
                  </a:ext>
                </a:extLst>
              </a:tr>
              <a:tr h="319103">
                <a:tc>
                  <a:txBody>
                    <a:bodyPr/>
                    <a:lstStyle/>
                    <a:p>
                      <a:pPr marL="0" marR="0" lvl="0" indent="0" algn="ctr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ksp_gmres_Krylov_monitor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 display different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subobject</a:t>
                      </a:r>
                      <a:endParaRPr lang="en-US" sz="18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606333"/>
                  </a:ext>
                </a:extLst>
              </a:tr>
              <a:tr h="319103">
                <a:tc>
                  <a:txBody>
                    <a:bodyPr/>
                    <a:lstStyle/>
                    <a:p>
                      <a:pPr marL="0" marR="0" lvl="0" indent="0" algn="ctr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-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ksp_monitor_singular_value</a:t>
                      </a:r>
                      <a:endParaRPr lang="en-US" sz="1800" dirty="0">
                        <a:solidFill>
                          <a:srgbClr val="00206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91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rgbClr val="00206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can display the spectrum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2038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651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Running the Code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1C6090B-90D3-BF9A-7A6C-9E5636CC7C5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204451"/>
            <a:ext cx="11049409" cy="476865"/>
          </a:xfrm>
        </p:spPr>
        <p:txBody>
          <a:bodyPr>
            <a:noAutofit/>
          </a:bodyPr>
          <a:lstStyle/>
          <a:p>
            <a:pPr marL="0" indent="0" algn="just">
              <a:spcBef>
                <a:spcPts val="500"/>
              </a:spcBef>
              <a:buNone/>
              <a:defRPr/>
            </a:pP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make ex50 VERBOSE=1</a:t>
            </a:r>
          </a:p>
          <a:p>
            <a:pPr marL="0" indent="0" algn="just">
              <a:spcBef>
                <a:spcPts val="500"/>
              </a:spcBef>
              <a:buNone/>
              <a:defRPr/>
            </a:pPr>
            <a:endParaRPr lang="en-US" sz="2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spcBef>
                <a:spcPts val="500"/>
              </a:spcBef>
              <a:buNone/>
              <a:defRPr/>
            </a:pPr>
            <a:endParaRPr lang="en-US" sz="2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039EDD-2FCC-B9F7-1E45-D205E847E4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1738159"/>
            <a:ext cx="11103302" cy="1425063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CA4F041-89D2-72D6-AD71-ECB68DF86E80}"/>
              </a:ext>
            </a:extLst>
          </p:cNvPr>
          <p:cNvSpPr txBox="1">
            <a:spLocks/>
          </p:cNvSpPr>
          <p:nvPr/>
        </p:nvSpPr>
        <p:spPr>
          <a:xfrm>
            <a:off x="444499" y="3333133"/>
            <a:ext cx="11049409" cy="31127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500"/>
              </a:spcBef>
              <a:buNone/>
              <a:defRPr/>
            </a:pP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mpirun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–np 4 ./ex50 -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da_grid_x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100 -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da_grid_y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100 -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pc_type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mg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pc_mg_levels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1 -mg_levels_0_pc_type 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ilu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-mg_levels_0_pc_factor_levels 1 -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ksp_monitor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ksp_view</a:t>
            </a:r>
            <a:endParaRPr lang="en-US" sz="2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spcBef>
                <a:spcPts val="500"/>
              </a:spcBef>
              <a:buFont typeface="Arial" panose="020B0604020202020204" pitchFamily="34" charset="0"/>
              <a:buNone/>
              <a:defRPr/>
            </a:pPr>
            <a:endParaRPr lang="en-US" sz="2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spcBef>
                <a:spcPts val="50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da_grid_x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100 -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da_grid_y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100: </a:t>
            </a:r>
            <a:r>
              <a:rPr lang="en-US" sz="2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Sets the number of grid points and defines the resolution of the computational grid.</a:t>
            </a:r>
          </a:p>
          <a:p>
            <a:pPr marL="0" indent="0" algn="just">
              <a:spcBef>
                <a:spcPts val="500"/>
              </a:spcBef>
              <a:buFont typeface="Arial" panose="020B0604020202020204" pitchFamily="34" charset="0"/>
              <a:buNone/>
              <a:defRPr/>
            </a:pP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pc_type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mg: </a:t>
            </a:r>
            <a:r>
              <a:rPr lang="en-US" sz="2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Specifies the type of preconditioner to use. In this case, mg stands for multigrid, a method that accelerates the convergence of iterative solvers by solving the problem on multiple levels of grid resolution.</a:t>
            </a:r>
          </a:p>
          <a:p>
            <a:pPr marL="0" indent="0" algn="just">
              <a:spcBef>
                <a:spcPts val="500"/>
              </a:spcBef>
              <a:buFont typeface="Arial" panose="020B0604020202020204" pitchFamily="34" charset="0"/>
              <a:buNone/>
              <a:defRPr/>
            </a:pPr>
            <a:endParaRPr lang="en-US" sz="2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87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Running the Code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CA4F041-89D2-72D6-AD71-ECB68DF86E80}"/>
              </a:ext>
            </a:extLst>
          </p:cNvPr>
          <p:cNvSpPr txBox="1">
            <a:spLocks/>
          </p:cNvSpPr>
          <p:nvPr/>
        </p:nvSpPr>
        <p:spPr>
          <a:xfrm>
            <a:off x="571295" y="1258527"/>
            <a:ext cx="11049409" cy="5187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500"/>
              </a:spcBef>
              <a:buNone/>
              <a:defRPr/>
            </a:pP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pc_mg_levels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1: </a:t>
            </a:r>
            <a:r>
              <a:rPr lang="en-US" sz="2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option sets the number of levels in the multigrid hierarchy to 1. Since the multigrid preconditioner works by solving the problem on a hierarchy of coarser grids, specifying 1 level means that only one grid level is used.</a:t>
            </a:r>
          </a:p>
          <a:p>
            <a:pPr marL="0" indent="0" algn="just">
              <a:spcBef>
                <a:spcPts val="500"/>
              </a:spcBef>
              <a:buNone/>
              <a:defRPr/>
            </a:pP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-mg_levels_0_pc_type 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ilu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Specifies the type of preconditioner to use on the coarsest grid level (level 0) within the multigrid hierarchy. </a:t>
            </a:r>
            <a:r>
              <a:rPr lang="en-US" sz="22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ilu</a:t>
            </a:r>
            <a:r>
              <a:rPr lang="en-US" sz="2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stands for Incomplete LU (Lower-Upper) factorization, which is an approximate factorization technique used to precondition the matrix.</a:t>
            </a:r>
          </a:p>
          <a:p>
            <a:pPr marL="0" indent="0" algn="just">
              <a:spcBef>
                <a:spcPts val="500"/>
              </a:spcBef>
              <a:buNone/>
              <a:defRPr/>
            </a:pP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-mg_levels_0_pc_factor_levels1: </a:t>
            </a:r>
            <a:r>
              <a:rPr lang="en-US" sz="2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option sets the level of fill for the ILU preconditioner on the coarsest grid level (level 0). A value of 1 means that the ILU factorization will include elements up to the first level of fill.</a:t>
            </a:r>
          </a:p>
          <a:p>
            <a:pPr marL="0" indent="0" algn="just">
              <a:spcBef>
                <a:spcPts val="500"/>
              </a:spcBef>
              <a:buNone/>
              <a:defRPr/>
            </a:pP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ksp_monitor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Enables monitoring of the Krylov Subspace Method (KSP) solver. This option will print information about the convergence of the solver at each iteration.</a:t>
            </a:r>
          </a:p>
          <a:p>
            <a:pPr marL="0" indent="0" algn="just">
              <a:spcBef>
                <a:spcPts val="500"/>
              </a:spcBef>
              <a:buNone/>
              <a:defRPr/>
            </a:pP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ksp_view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22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option displays the details of the KSP solver configuration and status after solving the system. It is useful for verifying solver settings and performance.</a:t>
            </a:r>
          </a:p>
          <a:p>
            <a:pPr marL="0" indent="0" algn="just">
              <a:spcBef>
                <a:spcPts val="500"/>
              </a:spcBef>
              <a:buNone/>
              <a:defRPr/>
            </a:pPr>
            <a:endParaRPr lang="en-US" sz="22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206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More ways to run the code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CA4F041-89D2-72D6-AD71-ECB68DF86E80}"/>
              </a:ext>
            </a:extLst>
          </p:cNvPr>
          <p:cNvSpPr txBox="1">
            <a:spLocks/>
          </p:cNvSpPr>
          <p:nvPr/>
        </p:nvSpPr>
        <p:spPr>
          <a:xfrm>
            <a:off x="444500" y="1160204"/>
            <a:ext cx="11049409" cy="50046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598" indent="-228598" algn="l" defTabSz="914391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793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2989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185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380" indent="-228598" algn="l" defTabSz="914391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n-US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576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72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67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63" indent="-228598" algn="l" defTabSz="914391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500"/>
              </a:spcBef>
              <a:defRPr/>
            </a:pP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pc_type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mg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pc_mg_type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full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ksp_type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cg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ksp_monitor_short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da_refine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3 -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mg_coarse_pc_type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svd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ksp_view</a:t>
            </a:r>
            <a:endParaRPr lang="en-US" sz="2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spcBef>
                <a:spcPts val="500"/>
              </a:spcBef>
              <a:buNone/>
              <a:defRPr/>
            </a:pPr>
            <a:endParaRPr lang="en-US" sz="2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 algn="just">
              <a:spcBef>
                <a:spcPts val="500"/>
              </a:spcBef>
              <a:buNone/>
              <a:defRPr/>
            </a:pPr>
            <a:endParaRPr lang="en-US" sz="2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>
              <a:spcBef>
                <a:spcPts val="500"/>
              </a:spcBef>
              <a:defRPr/>
            </a:pP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pc_type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mg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pc_mg_type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full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ksp_monitor_short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da_refine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mg_coarse_ksp_type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cg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mg_coarse_ksp_converged_reason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mg_coarse_ksp_rtol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1e-2 -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mg_coarse_ksp_max_it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5 -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mg_coarse_pc_type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none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pc_mg_levels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2 -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ksp_type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pipefgmres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</a:t>
            </a: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ksp_pipefgmres_shift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1.5</a:t>
            </a:r>
          </a:p>
          <a:p>
            <a:pPr marL="457200" indent="-457200" algn="just">
              <a:spcBef>
                <a:spcPts val="500"/>
              </a:spcBef>
              <a:buFont typeface="+mj-lt"/>
              <a:buAutoNum type="arabicPeriod"/>
              <a:defRPr/>
            </a:pPr>
            <a:endParaRPr lang="en-US" sz="22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5156D-E2DA-DE3C-2B86-D9F50E64BF67}"/>
              </a:ext>
            </a:extLst>
          </p:cNvPr>
          <p:cNvSpPr/>
          <p:nvPr/>
        </p:nvSpPr>
        <p:spPr>
          <a:xfrm>
            <a:off x="5053781" y="1160204"/>
            <a:ext cx="1828800" cy="4227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134C8D7-39F3-C8A4-E7B9-36FF60C39551}"/>
              </a:ext>
            </a:extLst>
          </p:cNvPr>
          <p:cNvCxnSpPr/>
          <p:nvPr/>
        </p:nvCxnSpPr>
        <p:spPr>
          <a:xfrm>
            <a:off x="5712542" y="1582994"/>
            <a:ext cx="0" cy="275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0D19E05-2E15-50E1-5169-0984265024EC}"/>
              </a:ext>
            </a:extLst>
          </p:cNvPr>
          <p:cNvSpPr txBox="1"/>
          <p:nvPr/>
        </p:nvSpPr>
        <p:spPr>
          <a:xfrm>
            <a:off x="4788310" y="1897626"/>
            <a:ext cx="3441290" cy="6463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Conjugate Gradient method for solving linear system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85B032-5805-C3A3-E32C-186F778A2FBC}"/>
              </a:ext>
            </a:extLst>
          </p:cNvPr>
          <p:cNvSpPr/>
          <p:nvPr/>
        </p:nvSpPr>
        <p:spPr>
          <a:xfrm>
            <a:off x="9483213" y="1165121"/>
            <a:ext cx="1715729" cy="42279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ABE7476-172E-C488-18DA-CB809D41E8E1}"/>
              </a:ext>
            </a:extLst>
          </p:cNvPr>
          <p:cNvCxnSpPr/>
          <p:nvPr/>
        </p:nvCxnSpPr>
        <p:spPr>
          <a:xfrm>
            <a:off x="10338619" y="1622323"/>
            <a:ext cx="0" cy="2753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61148C7-D0A8-D94D-36B9-E3DF2EE5411D}"/>
              </a:ext>
            </a:extLst>
          </p:cNvPr>
          <p:cNvSpPr txBox="1"/>
          <p:nvPr/>
        </p:nvSpPr>
        <p:spPr>
          <a:xfrm>
            <a:off x="8770375" y="1941285"/>
            <a:ext cx="2728450" cy="36933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Refines the mesh 3 times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021300-ED4D-B474-A295-76F26D44FEA5}"/>
              </a:ext>
            </a:extLst>
          </p:cNvPr>
          <p:cNvSpPr/>
          <p:nvPr/>
        </p:nvSpPr>
        <p:spPr>
          <a:xfrm>
            <a:off x="900677" y="1582993"/>
            <a:ext cx="2983066" cy="3484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96FD9B-3E9E-FCFF-B29B-0EB304D5C012}"/>
              </a:ext>
            </a:extLst>
          </p:cNvPr>
          <p:cNvCxnSpPr>
            <a:cxnSpLocks/>
          </p:cNvCxnSpPr>
          <p:nvPr/>
        </p:nvCxnSpPr>
        <p:spPr>
          <a:xfrm>
            <a:off x="2418735" y="1941285"/>
            <a:ext cx="0" cy="182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3B9677C-D2E1-A5D9-DAE1-D038F5EAD752}"/>
              </a:ext>
            </a:extLst>
          </p:cNvPr>
          <p:cNvSpPr txBox="1"/>
          <p:nvPr/>
        </p:nvSpPr>
        <p:spPr>
          <a:xfrm>
            <a:off x="895763" y="2123768"/>
            <a:ext cx="3441285" cy="6463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Uses SVD as the preconditioner for the coarse grid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2D0213-B508-52E7-B515-2C43E593EECE}"/>
              </a:ext>
            </a:extLst>
          </p:cNvPr>
          <p:cNvSpPr/>
          <p:nvPr/>
        </p:nvSpPr>
        <p:spPr>
          <a:xfrm>
            <a:off x="1534857" y="3429000"/>
            <a:ext cx="3441285" cy="3484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B6A93F2-75AD-7EBC-7BAE-E7F6C055E93B}"/>
              </a:ext>
            </a:extLst>
          </p:cNvPr>
          <p:cNvCxnSpPr>
            <a:cxnSpLocks/>
          </p:cNvCxnSpPr>
          <p:nvPr/>
        </p:nvCxnSpPr>
        <p:spPr>
          <a:xfrm>
            <a:off x="3102077" y="3777459"/>
            <a:ext cx="0" cy="6273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CB49CA-D5CB-B28B-839D-26DB318037EC}"/>
              </a:ext>
            </a:extLst>
          </p:cNvPr>
          <p:cNvSpPr txBox="1"/>
          <p:nvPr/>
        </p:nvSpPr>
        <p:spPr>
          <a:xfrm>
            <a:off x="1332277" y="4414547"/>
            <a:ext cx="3004772" cy="6463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Sets the maximum </a:t>
            </a:r>
            <a:r>
              <a:rPr lang="en-US" dirty="0" err="1"/>
              <a:t>no.of</a:t>
            </a:r>
            <a:r>
              <a:rPr lang="en-US" dirty="0"/>
              <a:t> iteration for the coarse grid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B549E76-86DD-9A51-08CE-C82B11280472}"/>
              </a:ext>
            </a:extLst>
          </p:cNvPr>
          <p:cNvSpPr/>
          <p:nvPr/>
        </p:nvSpPr>
        <p:spPr>
          <a:xfrm>
            <a:off x="8617976" y="3091698"/>
            <a:ext cx="2875933" cy="34845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9390F9-9839-02B7-7D5B-081439E20F77}"/>
              </a:ext>
            </a:extLst>
          </p:cNvPr>
          <p:cNvCxnSpPr>
            <a:cxnSpLocks/>
          </p:cNvCxnSpPr>
          <p:nvPr/>
        </p:nvCxnSpPr>
        <p:spPr>
          <a:xfrm>
            <a:off x="11198942" y="3463762"/>
            <a:ext cx="0" cy="6273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320F02A-952F-B950-140E-E9355FDE896C}"/>
              </a:ext>
            </a:extLst>
          </p:cNvPr>
          <p:cNvSpPr txBox="1"/>
          <p:nvPr/>
        </p:nvSpPr>
        <p:spPr>
          <a:xfrm>
            <a:off x="8971937" y="4114760"/>
            <a:ext cx="3004772" cy="6463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the relative tolerance </a:t>
            </a:r>
            <a:r>
              <a:rPr lang="en-US"/>
              <a:t>for convergence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74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2" grpId="0" animBg="1"/>
      <p:bldP spid="23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Code Profiling (4-Processors)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31749-8915-84D8-F77F-BF76482E7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696" y="1204451"/>
            <a:ext cx="8542608" cy="549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96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Code Profiling (3-Processors)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53FCFC-185B-527E-AF05-2B33CB027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667" y="1170038"/>
            <a:ext cx="8684666" cy="56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2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Code Profiling (2-Processors)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4A16CD-BF90-C757-5671-64CB13081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9874" y="1175772"/>
            <a:ext cx="8692251" cy="560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43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412137"/>
            <a:ext cx="10951087" cy="640080"/>
          </a:xfrm>
        </p:spPr>
        <p:txBody>
          <a:bodyPr>
            <a:normAutofit/>
          </a:bodyPr>
          <a:lstStyle/>
          <a:p>
            <a:r>
              <a:rPr lang="en-US" sz="40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PETSc</a:t>
            </a:r>
            <a:endParaRPr lang="en-US" sz="4000" b="1" dirty="0">
              <a:solidFill>
                <a:srgbClr val="00206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499" y="1314800"/>
            <a:ext cx="11167397" cy="4918852"/>
          </a:xfrm>
        </p:spPr>
        <p:txBody>
          <a:bodyPr>
            <a:noAutofit/>
          </a:bodyPr>
          <a:lstStyle/>
          <a:p>
            <a:pPr>
              <a:spcBef>
                <a:spcPts val="500"/>
              </a:spcBef>
              <a:defRPr/>
            </a:pP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PETSc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, the Portable, Extensible Toolkit for Scientific Computation, includes a large suite of scalable parallel linear and nonlinear equation solvers, ODE integrators, and optimization algorithms for application codes written in C, C++, Fortran, and Python. </a:t>
            </a:r>
          </a:p>
          <a:p>
            <a:pPr>
              <a:spcBef>
                <a:spcPts val="500"/>
              </a:spcBef>
              <a:defRPr/>
            </a:pP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PETSc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includes support for managing parallel PDE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discretizations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including parallel matrix and vector assembly routines.</a:t>
            </a:r>
            <a:endParaRPr lang="en-US" sz="2400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spcBef>
                <a:spcPts val="500"/>
              </a:spcBef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Why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PETSc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?</a:t>
            </a:r>
          </a:p>
          <a:p>
            <a:pPr lvl="1"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Handles large-scale computations.</a:t>
            </a:r>
          </a:p>
          <a:p>
            <a:pPr lvl="1"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Supports a wide range of solvers and preconditioners.</a:t>
            </a:r>
          </a:p>
          <a:p>
            <a:pPr lvl="1"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Highly customizable and efficient for parallel computing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7481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Code Profiling (1-Processors)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48E758-EBCF-5254-EA70-614C98F71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602" y="1130710"/>
            <a:ext cx="8846795" cy="560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57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References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252621-B549-193F-D65D-7CE2790340CA}"/>
              </a:ext>
            </a:extLst>
          </p:cNvPr>
          <p:cNvSpPr txBox="1"/>
          <p:nvPr/>
        </p:nvSpPr>
        <p:spPr>
          <a:xfrm>
            <a:off x="707921" y="1457321"/>
            <a:ext cx="8613059" cy="2446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hlinkClick r:id="rId3"/>
              </a:rPr>
              <a:t>https://petsc.org/release/manual/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4"/>
              </a:rPr>
              <a:t>https://petsc.org/release/tutorials/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>
                <a:hlinkClick r:id="rId5"/>
              </a:rPr>
              <a:t>https://www.mcs.anl.gov/petsc/documentation/tutorials/INL05/tutorial.pdf</a:t>
            </a:r>
            <a:endParaRPr lang="en-US" dirty="0"/>
          </a:p>
          <a:p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274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412137"/>
            <a:ext cx="10951087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Numerical Libraries in </a:t>
            </a:r>
            <a:r>
              <a:rPr lang="en-US" sz="40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PETSc</a:t>
            </a:r>
            <a:endParaRPr lang="en-US" sz="4000" b="1" dirty="0">
              <a:solidFill>
                <a:srgbClr val="00206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383577-C56D-C176-F6E9-EFD2E4A4B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7432" y="1164745"/>
            <a:ext cx="6820491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Poisson Equation</a:t>
            </a:r>
            <a:endParaRPr lang="en-US" sz="4000" b="1" dirty="0">
              <a:solidFill>
                <a:srgbClr val="00206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1D5B-11AC-48D7-B0A0-63BC88617D6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44499" y="1523999"/>
                <a:ext cx="11118235" cy="453267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500"/>
                  </a:spcBef>
                  <a:defRPr/>
                </a:pP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The 2D Poisson equation is a partial differential equation (PDE) commonly used in physics and engineering to describe the distribution of a scalar quantity, such as temperature, electric potential, or pressure, within a given region.</a:t>
                </a:r>
              </a:p>
              <a:p>
                <a:pPr>
                  <a:spcBef>
                    <a:spcPts val="500"/>
                  </a:spcBef>
                  <a:defRPr/>
                </a:pP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2D </a:t>
                </a:r>
                <a:r>
                  <a:rPr lang="en-US" sz="2400" dirty="0" err="1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poisson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 equation is as,</a:t>
                </a:r>
              </a:p>
              <a:p>
                <a:pPr marL="0" indent="0">
                  <a:spcBef>
                    <a:spcPts val="5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𝜕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∇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𝑢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  <a:defRPr/>
                </a:pPr>
                <a:endParaRPr lang="en-US" sz="2400" i="1" dirty="0">
                  <a:solidFill>
                    <a:srgbClr val="002060"/>
                  </a:solidFill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  <a:defRPr/>
                </a:pPr>
                <a:r>
                  <a:rPr kumimoji="0" lang="en-US" sz="240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ea typeface="+mn-ea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" panose="020B0502040204020203" pitchFamily="34" charset="0"/>
                      </a:rPr>
                      <m:t>𝑢</m:t>
                    </m:r>
                    <m:d>
                      <m:dPr>
                        <m:ctrlPr>
                          <a:rPr kumimoji="0" lang="en-US" sz="240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kumimoji="0" lang="en-US" sz="240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" panose="020B0502040204020203" pitchFamily="34" charset="0"/>
                          </a:rPr>
                          <m:t>𝑥</m:t>
                        </m:r>
                        <m:r>
                          <a:rPr kumimoji="0" lang="en-US" sz="240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kumimoji="0" lang="en-US" sz="2400" i="1" u="none" strike="noStrike" kern="1200" cap="none" spc="0" normalizeH="0" baseline="0" noProof="0" dirty="0" err="1" smtClean="0">
                            <a:ln>
                              <a:noFill/>
                            </a:ln>
                            <a:solidFill>
                              <a:srgbClr val="00206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Segoe UI" panose="020B0502040204020203" pitchFamily="34" charset="0"/>
                          </a:rPr>
                          <m:t>𝑦</m:t>
                        </m:r>
                      </m:e>
                    </m:d>
                    <m:r>
                      <a:rPr kumimoji="0" lang="en-US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" panose="020B0502040204020203" pitchFamily="34" charset="0"/>
                      </a:rPr>
                      <m:t>=</m:t>
                    </m:r>
                    <m:r>
                      <a:rPr kumimoji="0" lang="en-US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" panose="020B0502040204020203" pitchFamily="34" charset="0"/>
                      </a:rPr>
                      <m:t>𝑄𝑢𝑎𝑛𝑡𝑖𝑡𝑦</m:t>
                    </m:r>
                    <m:r>
                      <a:rPr kumimoji="0" lang="en-US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" panose="020B0502040204020203" pitchFamily="34" charset="0"/>
                      </a:rPr>
                      <m:t> </m:t>
                    </m:r>
                    <m:r>
                      <a:rPr kumimoji="0" lang="en-US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" panose="020B0502040204020203" pitchFamily="34" charset="0"/>
                      </a:rPr>
                      <m:t>𝑜𝑓</m:t>
                    </m:r>
                    <m:r>
                      <a:rPr kumimoji="0" lang="en-US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" panose="020B0502040204020203" pitchFamily="34" charset="0"/>
                      </a:rPr>
                      <m:t> </m:t>
                    </m:r>
                    <m:r>
                      <a:rPr kumimoji="0" lang="en-US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" panose="020B0502040204020203" pitchFamily="34" charset="0"/>
                      </a:rPr>
                      <m:t>𝐼𝑛𝑡𝑒𝑟𝑒𝑠𝑡</m:t>
                    </m:r>
                  </m:oMath>
                </a14:m>
                <a:endParaRPr kumimoji="0" lang="en-US" sz="2400" i="1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  <a:defRPr/>
                </a:pPr>
                <a:r>
                  <a:rPr kumimoji="0" lang="en-US" sz="2400" b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ea typeface="+mn-ea"/>
                    <a:cs typeface="Segoe UI" panose="020B0502040204020203" pitchFamily="34" charset="0"/>
                  </a:rPr>
                  <a:t> f(x,y)</a:t>
                </a:r>
                <a14:m>
                  <m:oMath xmlns:m="http://schemas.openxmlformats.org/officeDocument/2006/math">
                    <m:r>
                      <a:rPr kumimoji="0" lang="en-US" sz="240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" panose="020B0502040204020203" pitchFamily="34" charset="0"/>
                      </a:rPr>
                      <m:t>=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" panose="020B0502040204020203" pitchFamily="34" charset="0"/>
                      </a:rPr>
                      <m:t>𝑠𝑜𝑢𝑟𝑐𝑒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" panose="020B0502040204020203" pitchFamily="34" charset="0"/>
                      </a:rPr>
                      <m:t> </m:t>
                    </m:r>
                    <m:r>
                      <a:rPr kumimoji="0" lang="en-US" sz="24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Segoe UI" panose="020B0502040204020203" pitchFamily="34" charset="0"/>
                      </a:rPr>
                      <m:t>𝑡𝑒𝑟𝑚</m:t>
                    </m:r>
                  </m:oMath>
                </a14:m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∇</m:t>
                        </m:r>
                      </m:e>
                      <m:sup>
                        <m:r>
                          <a:rPr lang="en-US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=Laplacian Operator</a:t>
                </a:r>
              </a:p>
              <a:p>
                <a:pPr marL="0" indent="0">
                  <a:spcBef>
                    <a:spcPts val="500"/>
                  </a:spcBef>
                  <a:buNone/>
                  <a:defRPr/>
                </a:pPr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  <a:p>
                <a:pPr>
                  <a:spcBef>
                    <a:spcPts val="500"/>
                  </a:spcBef>
                  <a:defRPr/>
                </a:pPr>
                <a:endPara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  <a:p>
                <a:pPr marL="685793" marR="0" lvl="1" indent="-228598" algn="l" defTabSz="914391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Courier New" panose="02070309020205020404" pitchFamily="49" charset="0"/>
                  <a:buChar char="o"/>
                  <a:tabLst/>
                  <a:defRPr/>
                </a:pPr>
                <a:endPara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  <a:p>
                <a:pPr marL="457195" lvl="1" indent="0">
                  <a:buNone/>
                </a:pPr>
                <a:endParaRPr lang="en-US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1D5B-11AC-48D7-B0A0-63BC88617D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44499" y="1523999"/>
                <a:ext cx="11118235" cy="4532671"/>
              </a:xfrm>
              <a:blipFill>
                <a:blip r:embed="rId3"/>
                <a:stretch>
                  <a:fillRect l="-768" t="-941" r="-1590" b="-3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38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Discretization of the Poisson Equation</a:t>
            </a:r>
            <a:endParaRPr lang="en-US" sz="4000" b="1" dirty="0">
              <a:solidFill>
                <a:srgbClr val="002060"/>
              </a:solidFill>
              <a:latin typeface="Segoe UI Semibold" panose="020B0502040204020203" pitchFamily="34" charset="0"/>
              <a:cs typeface="Segoe UI Semibol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1D5B-11AC-48D7-B0A0-63BC88617D6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44499" y="1523999"/>
                <a:ext cx="11118235" cy="453267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500"/>
                  </a:spcBef>
                  <a:defRPr/>
                </a:pP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The 2D domain is discretized into a grid, where 𝑖 and 𝑗 are indices running over the grid.</a:t>
                </a:r>
              </a:p>
              <a:p>
                <a:pPr marL="0" indent="0">
                  <a:spcBef>
                    <a:spcPts val="5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≈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+1,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1,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kumimoji="0" lang="en-US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sz="240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𝜕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≈</m:t>
                      </m:r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2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  <a:defRPr/>
                </a:pP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By combining,</a:t>
                </a:r>
              </a:p>
              <a:p>
                <a:pPr marL="0" indent="0">
                  <a:spcBef>
                    <a:spcPts val="5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+1,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1,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−4</m:t>
                          </m:r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  <a:p>
                <a:pPr marL="685793" marR="0" lvl="1" indent="-228598" algn="l" defTabSz="914391" rtl="0" eaLnBrk="1" fontAlgn="auto" latinLnBrk="0" hangingPunct="1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Courier New" panose="02070309020205020404" pitchFamily="49" charset="0"/>
                  <a:buChar char="o"/>
                  <a:tabLst/>
                  <a:defRPr/>
                </a:pPr>
                <a:endPara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  <a:p>
                <a:pPr marL="457195" lvl="1" indent="0">
                  <a:buNone/>
                </a:pPr>
                <a:endParaRPr lang="en-US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1D5B-11AC-48D7-B0A0-63BC88617D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44499" y="1523999"/>
                <a:ext cx="11118235" cy="4532671"/>
              </a:xfrm>
              <a:blipFill>
                <a:blip r:embed="rId3"/>
                <a:stretch>
                  <a:fillRect l="-877" t="-1075" r="-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0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Boundary Condition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1D5B-11AC-48D7-B0A0-63BC88617D6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444499" y="1523999"/>
                <a:ext cx="11118235" cy="453267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500"/>
                  </a:spcBef>
                  <a:defRPr/>
                </a:pP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Neumann Boundary Conditions were used, </a:t>
                </a:r>
                <a:r>
                  <a:rPr lang="en-US" sz="2400" dirty="0">
                    <a:solidFill>
                      <a:srgbClr val="002060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in which t</a:t>
                </a: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he derivative of 𝑢 is fixed at the boundary</a:t>
                </a:r>
              </a:p>
              <a:p>
                <a:pPr marL="0" indent="0">
                  <a:spcBef>
                    <a:spcPts val="5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𝑑𝑢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𝑑𝑥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=0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=0 &amp;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𝑑𝑢</m:t>
                          </m:r>
                        </m:num>
                        <m:den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𝑑𝑦</m:t>
                          </m:r>
                        </m:den>
                      </m:f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=0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=0 &amp; 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𝑥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=1</m:t>
                      </m:r>
                    </m:oMath>
                  </m:oMathPara>
                </a14:m>
                <a:endParaRPr kumimoji="0" lang="en-US" sz="24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  <a:p>
                <a:pPr>
                  <a:spcBef>
                    <a:spcPts val="500"/>
                  </a:spcBef>
                  <a:defRPr/>
                </a:pP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The discretized Poisson equation results in a sparse linear system</a:t>
                </a:r>
              </a:p>
              <a:p>
                <a:pPr marL="0" indent="0">
                  <a:spcBef>
                    <a:spcPts val="5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𝐴𝑢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</m:oMath>
                  </m:oMathPara>
                </a14:m>
                <a:endParaRPr lang="en-US" sz="2400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  <a:p>
                <a:pPr marL="0" indent="0">
                  <a:spcBef>
                    <a:spcPts val="500"/>
                  </a:spcBef>
                  <a:buNone/>
                  <a:defRPr/>
                </a:pPr>
                <a:r>
                  <a:rPr kumimoji="0" lang="en-US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Segoe UI" panose="020B0502040204020203" pitchFamily="34" charset="0"/>
                    <a:ea typeface="+mn-ea"/>
                    <a:cs typeface="Segoe UI" panose="020B0502040204020203" pitchFamily="34" charset="0"/>
                  </a:rPr>
                  <a:t>Where 𝐴 is the system matrix, 𝑢 is the vector of unknowns, and 𝑓 is the source vector which is defined as,</a:t>
                </a:r>
              </a:p>
              <a:p>
                <a:pPr marL="0" indent="0">
                  <a:spcBef>
                    <a:spcPts val="500"/>
                  </a:spcBef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𝑓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Segoe UI" panose="020B0502040204020203" pitchFamily="34" charset="0"/>
                        </a:rPr>
                        <m:t>=−</m:t>
                      </m:r>
                      <m:func>
                        <m:func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2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206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Segoe UI" panose="020B0502040204020203" pitchFamily="34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Segoe UI" panose="020B0502040204020203" pitchFamily="34" charset="0"/>
                                </a:rPr>
                                <m:t>𝑚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𝜋</m:t>
                              </m:r>
                              <m:r>
                                <a:rPr kumimoji="0" lang="en-US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206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kumimoji="0" lang="en-US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cos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⁡(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𝜋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𝑦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)</m:t>
                      </m:r>
                    </m:oMath>
                  </m:oMathPara>
                </a14:m>
                <a:endParaRPr kumimoji="0" 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Segoe UI" panose="020B0502040204020203" pitchFamily="34" charset="0"/>
                  <a:ea typeface="+mn-ea"/>
                  <a:cs typeface="Segoe UI" panose="020B0502040204020203" pitchFamily="34" charset="0"/>
                </a:endParaRPr>
              </a:p>
              <a:p>
                <a:pPr marL="457195" lvl="1" indent="0">
                  <a:buNone/>
                </a:pPr>
                <a:endParaRPr lang="en-US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C1D5B-11AC-48D7-B0A0-63BC88617D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444499" y="1523999"/>
                <a:ext cx="11118235" cy="4532671"/>
              </a:xfrm>
              <a:blipFill>
                <a:blip r:embed="rId3"/>
                <a:stretch>
                  <a:fillRect l="-877" t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10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Libraries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6311" y="1523999"/>
            <a:ext cx="5879690" cy="4522840"/>
          </a:xfrm>
        </p:spPr>
        <p:txBody>
          <a:bodyPr>
            <a:noAutofit/>
          </a:bodyPr>
          <a:lstStyle/>
          <a:p>
            <a:pPr algn="just">
              <a:spcBef>
                <a:spcPts val="500"/>
              </a:spcBef>
              <a:defRPr/>
            </a:pPr>
            <a:r>
              <a:rPr kumimoji="0" lang="en-US" sz="2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Petscdm</a:t>
            </a: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Includes the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PETSc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Data Management (DM) routines, which are used for handling the problem domain and its decomposition.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Petscdmda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Includes routines specific to the Distributed Array (DA) object, which is often used for structured grids, such as the 2D grid in this case.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Petscksp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Includes the </a:t>
            </a:r>
            <a:r>
              <a:rPr lang="en-US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PETSc</a:t>
            </a:r>
            <a:r>
              <a:rPr lang="en-US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Krylov Subspace Solver (KSP) routines, which are used to solve linear systems.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Petscsys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Includes system-level routines, such as error handling and utility functions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22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Petscvec</a:t>
            </a:r>
            <a:r>
              <a:rPr lang="en-US" sz="2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Includes routines for vector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44433F-89F0-FE58-F57E-46E5462F2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120" y="2068712"/>
            <a:ext cx="5570703" cy="27205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502928-9F53-66C8-3B24-553AC3D0566D}"/>
              </a:ext>
            </a:extLst>
          </p:cNvPr>
          <p:cNvSpPr/>
          <p:nvPr/>
        </p:nvSpPr>
        <p:spPr>
          <a:xfrm>
            <a:off x="6343946" y="3559277"/>
            <a:ext cx="4756674" cy="5211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A687B5-036E-FA90-EB72-6263BC7D5520}"/>
              </a:ext>
            </a:extLst>
          </p:cNvPr>
          <p:cNvCxnSpPr>
            <a:cxnSpLocks/>
          </p:cNvCxnSpPr>
          <p:nvPr/>
        </p:nvCxnSpPr>
        <p:spPr>
          <a:xfrm flipH="1">
            <a:off x="7944465" y="4080387"/>
            <a:ext cx="127819" cy="8881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4D09EA-176E-34A2-1717-EF84975F9182}"/>
              </a:ext>
            </a:extLst>
          </p:cNvPr>
          <p:cNvSpPr txBox="1"/>
          <p:nvPr/>
        </p:nvSpPr>
        <p:spPr>
          <a:xfrm>
            <a:off x="5919019" y="5016954"/>
            <a:ext cx="4306529" cy="1107996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Declaration of Functions, They are used for computing the Jacobian matrix and the right-hand side (RHS) vector for the linear system.</a:t>
            </a:r>
          </a:p>
          <a:p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33115A-CDA4-778C-2100-64480D9318D9}"/>
              </a:ext>
            </a:extLst>
          </p:cNvPr>
          <p:cNvSpPr/>
          <p:nvPr/>
        </p:nvSpPr>
        <p:spPr>
          <a:xfrm>
            <a:off x="6343946" y="4168877"/>
            <a:ext cx="1600519" cy="62041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10A3D7A-9722-4D8B-B9C9-8CE95733B748}"/>
              </a:ext>
            </a:extLst>
          </p:cNvPr>
          <p:cNvCxnSpPr/>
          <p:nvPr/>
        </p:nvCxnSpPr>
        <p:spPr>
          <a:xfrm>
            <a:off x="7944465" y="4316361"/>
            <a:ext cx="57027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4F78046-8AEE-A6F2-C00A-5E9F347085C5}"/>
              </a:ext>
            </a:extLst>
          </p:cNvPr>
          <p:cNvSpPr txBox="1"/>
          <p:nvPr/>
        </p:nvSpPr>
        <p:spPr>
          <a:xfrm>
            <a:off x="8558979" y="4147728"/>
            <a:ext cx="3355669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Defines a structure named User Context to hold user-defined data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026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Function Declaration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C1D5B-11AC-48D7-B0A0-63BC88617D6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6311" y="1204451"/>
            <a:ext cx="5879690" cy="5161936"/>
          </a:xfrm>
        </p:spPr>
        <p:txBody>
          <a:bodyPr>
            <a:noAutofit/>
          </a:bodyPr>
          <a:lstStyle/>
          <a:p>
            <a:pPr algn="just">
              <a:spcBef>
                <a:spcPts val="500"/>
              </a:spcBef>
              <a:defRPr/>
            </a:pP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PetscInitialize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: 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Initializes the </a:t>
            </a:r>
            <a:r>
              <a:rPr kumimoji="0" lang="en-US" sz="180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PETSc</a:t>
            </a: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library</a:t>
            </a:r>
            <a:r>
              <a:rPr kumimoji="0" lang="en-US" sz="22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.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1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KSPCreate</a:t>
            </a:r>
            <a:r>
              <a:rPr lang="en-US" sz="1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Creates a new KSP (Krylov Subspace Solver) context.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1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DMDACreate2d: </a:t>
            </a:r>
            <a:r>
              <a:rPr lang="en-US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Creates a 2D distributed array (grid) for the problem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1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DMSetFromOptions</a:t>
            </a:r>
            <a:r>
              <a:rPr lang="en-US" sz="1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Configures the DM object based on command-line options or default values.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1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DMSetUp</a:t>
            </a:r>
            <a:r>
              <a:rPr lang="en-US" sz="1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Sets up the DM object, which includes allocating memory and other initialization tasks.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1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KSPSetDM</a:t>
            </a:r>
            <a:r>
              <a:rPr lang="en-US" sz="1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Associates the DM object with the KSP solver. This allows the solver to use the grid defined by da.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1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DMSetApplicationContext</a:t>
            </a:r>
            <a:r>
              <a:rPr lang="en-US" sz="1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Sets user-defined data to the DM object. This data can be accessed by the functions that compute the RHS and Jacobian.</a:t>
            </a:r>
          </a:p>
          <a:p>
            <a:pPr algn="just">
              <a:spcBef>
                <a:spcPts val="500"/>
              </a:spcBef>
              <a:defRPr/>
            </a:pPr>
            <a:r>
              <a:rPr lang="en-US" sz="1800" b="1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PetscFinalize</a:t>
            </a:r>
            <a:r>
              <a:rPr lang="en-US" sz="18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en-US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Finalizes the </a:t>
            </a:r>
            <a:r>
              <a:rPr lang="en-US" sz="1800" dirty="0" err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PETSc</a:t>
            </a:r>
            <a:r>
              <a:rPr lang="en-US" sz="1800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library, cleaning up any remaining resources.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DB4DD62-0258-13D7-0782-C9521BE35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474" y="1369762"/>
            <a:ext cx="5636532" cy="483131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D6FF65A-935C-034D-CD5A-248D67502B3D}"/>
              </a:ext>
            </a:extLst>
          </p:cNvPr>
          <p:cNvSpPr/>
          <p:nvPr/>
        </p:nvSpPr>
        <p:spPr>
          <a:xfrm>
            <a:off x="7669161" y="3038168"/>
            <a:ext cx="550607" cy="21630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4B0799B-B410-2676-57C2-8AF01BD2B55A}"/>
              </a:ext>
            </a:extLst>
          </p:cNvPr>
          <p:cNvCxnSpPr>
            <a:cxnSpLocks/>
          </p:cNvCxnSpPr>
          <p:nvPr/>
        </p:nvCxnSpPr>
        <p:spPr>
          <a:xfrm flipV="1">
            <a:off x="8062452" y="2426319"/>
            <a:ext cx="303789" cy="611849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5DCF639-EF5D-3291-6AB6-F3484DEBAF96}"/>
              </a:ext>
            </a:extLst>
          </p:cNvPr>
          <p:cNvSpPr txBox="1"/>
          <p:nvPr/>
        </p:nvSpPr>
        <p:spPr>
          <a:xfrm>
            <a:off x="8062452" y="1771011"/>
            <a:ext cx="2713703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Number of grid points in each dimension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BDA8AA4-6982-6D14-BB82-9984D7DE2AD2}"/>
              </a:ext>
            </a:extLst>
          </p:cNvPr>
          <p:cNvSpPr/>
          <p:nvPr/>
        </p:nvSpPr>
        <p:spPr>
          <a:xfrm>
            <a:off x="6410632" y="3932903"/>
            <a:ext cx="1120878" cy="491613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7A8C89-62E5-027D-16BE-A613077643CB}"/>
              </a:ext>
            </a:extLst>
          </p:cNvPr>
          <p:cNvCxnSpPr>
            <a:stCxn id="22" idx="3"/>
          </p:cNvCxnSpPr>
          <p:nvPr/>
        </p:nvCxnSpPr>
        <p:spPr>
          <a:xfrm>
            <a:off x="7531510" y="4178710"/>
            <a:ext cx="452284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894F7F4-891B-FF65-DFCA-3E38190F1FE1}"/>
              </a:ext>
            </a:extLst>
          </p:cNvPr>
          <p:cNvSpPr txBox="1"/>
          <p:nvPr/>
        </p:nvSpPr>
        <p:spPr>
          <a:xfrm>
            <a:off x="7983794" y="3982509"/>
            <a:ext cx="2713703" cy="3385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Initialize User Data</a:t>
            </a:r>
          </a:p>
        </p:txBody>
      </p:sp>
    </p:spTree>
    <p:extLst>
      <p:ext uri="{BB962C8B-B14F-4D97-AF65-F5344CB8AC3E}">
        <p14:creationId xmlns:p14="http://schemas.microsoft.com/office/powerpoint/2010/main" val="3706628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2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BD17-A7FE-4352-9D7A-10482C686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12137"/>
            <a:ext cx="9146972" cy="64008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Computation of RHS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59FAC-2BBF-22C1-D76A-94D7E3ED6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04451"/>
            <a:ext cx="5226622" cy="51619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E37C70-5BD2-6CAA-E261-BC8CA82E05A8}"/>
              </a:ext>
            </a:extLst>
          </p:cNvPr>
          <p:cNvSpPr/>
          <p:nvPr/>
        </p:nvSpPr>
        <p:spPr>
          <a:xfrm>
            <a:off x="6272981" y="1691148"/>
            <a:ext cx="2782529" cy="209344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1176D15-9561-4036-5657-0A17DADD8419}"/>
              </a:ext>
            </a:extLst>
          </p:cNvPr>
          <p:cNvCxnSpPr/>
          <p:nvPr/>
        </p:nvCxnSpPr>
        <p:spPr>
          <a:xfrm flipH="1" flipV="1">
            <a:off x="4975123" y="1435510"/>
            <a:ext cx="1297858" cy="36379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761F96-D20C-3AAE-72AB-E94C6879EF22}"/>
              </a:ext>
            </a:extLst>
          </p:cNvPr>
          <p:cNvSpPr txBox="1"/>
          <p:nvPr/>
        </p:nvSpPr>
        <p:spPr>
          <a:xfrm>
            <a:off x="688258" y="1159223"/>
            <a:ext cx="4286865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Integer variables for loop indices and grid dimensions.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47D9E7-7A68-D3C7-7A6E-CC725E5032F0}"/>
              </a:ext>
            </a:extLst>
          </p:cNvPr>
          <p:cNvSpPr/>
          <p:nvPr/>
        </p:nvSpPr>
        <p:spPr>
          <a:xfrm>
            <a:off x="6272980" y="3124405"/>
            <a:ext cx="2782529" cy="818329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D03B4D-031C-FA72-1394-AF3220D32E2A}"/>
              </a:ext>
            </a:extLst>
          </p:cNvPr>
          <p:cNvCxnSpPr>
            <a:cxnSpLocks/>
          </p:cNvCxnSpPr>
          <p:nvPr/>
        </p:nvCxnSpPr>
        <p:spPr>
          <a:xfrm flipH="1">
            <a:off x="5152103" y="2008647"/>
            <a:ext cx="1120878" cy="118644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B8868A5-5894-E2AA-EE64-F0842465EDF0}"/>
              </a:ext>
            </a:extLst>
          </p:cNvPr>
          <p:cNvSpPr txBox="1"/>
          <p:nvPr/>
        </p:nvSpPr>
        <p:spPr>
          <a:xfrm>
            <a:off x="688259" y="1849776"/>
            <a:ext cx="4375354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Scalar variables for grid spacing, constant values, and user-defined parameters.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6B9C86-2243-9C86-0C96-4F2B2735A3BA}"/>
              </a:ext>
            </a:extLst>
          </p:cNvPr>
          <p:cNvSpPr/>
          <p:nvPr/>
        </p:nvSpPr>
        <p:spPr>
          <a:xfrm>
            <a:off x="6272981" y="1880010"/>
            <a:ext cx="2782529" cy="172882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2B2879-529C-74BE-C935-0AB60D3FE9CD}"/>
              </a:ext>
            </a:extLst>
          </p:cNvPr>
          <p:cNvCxnSpPr>
            <a:cxnSpLocks/>
          </p:cNvCxnSpPr>
          <p:nvPr/>
        </p:nvCxnSpPr>
        <p:spPr>
          <a:xfrm flipH="1" flipV="1">
            <a:off x="5152103" y="3050006"/>
            <a:ext cx="1120877" cy="42424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F13C4BE-4E5B-38CD-2298-46973A09A316}"/>
              </a:ext>
            </a:extLst>
          </p:cNvPr>
          <p:cNvSpPr txBox="1"/>
          <p:nvPr/>
        </p:nvSpPr>
        <p:spPr>
          <a:xfrm>
            <a:off x="697313" y="2677351"/>
            <a:ext cx="4375354" cy="1323439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/>
              <a:t>uu</a:t>
            </a:r>
            <a:r>
              <a:rPr lang="en-US" sz="1600" dirty="0"/>
              <a:t>, </a:t>
            </a:r>
            <a:r>
              <a:rPr lang="en-US" sz="1600" dirty="0" err="1"/>
              <a:t>tt</a:t>
            </a:r>
            <a:r>
              <a:rPr lang="en-US" sz="1600" dirty="0"/>
              <a:t>: Retrieve user-defined parameters from the user context.</a:t>
            </a:r>
          </a:p>
          <a:p>
            <a:r>
              <a:rPr lang="en-US" sz="1600" dirty="0"/>
              <a:t>pi: Computes the value of π.</a:t>
            </a:r>
          </a:p>
          <a:p>
            <a:r>
              <a:rPr lang="en-US" sz="1600" dirty="0" err="1"/>
              <a:t>Hx</a:t>
            </a:r>
            <a:r>
              <a:rPr lang="en-US" sz="1600" dirty="0"/>
              <a:t>, Hy: Computes the grid spacing in x and y directions.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B2A160C-8A6F-5CC3-6B4C-32B89C19C040}"/>
              </a:ext>
            </a:extLst>
          </p:cNvPr>
          <p:cNvSpPr/>
          <p:nvPr/>
        </p:nvSpPr>
        <p:spPr>
          <a:xfrm>
            <a:off x="6272979" y="4334527"/>
            <a:ext cx="4198376" cy="703093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87D2207-217D-AAFA-88EB-67F556C8299D}"/>
              </a:ext>
            </a:extLst>
          </p:cNvPr>
          <p:cNvCxnSpPr>
            <a:cxnSpLocks/>
          </p:cNvCxnSpPr>
          <p:nvPr/>
        </p:nvCxnSpPr>
        <p:spPr>
          <a:xfrm flipH="1">
            <a:off x="5240592" y="4735235"/>
            <a:ext cx="103238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1865B70-0A6C-106E-E555-2A8A7F50CDB4}"/>
              </a:ext>
            </a:extLst>
          </p:cNvPr>
          <p:cNvSpPr txBox="1"/>
          <p:nvPr/>
        </p:nvSpPr>
        <p:spPr>
          <a:xfrm>
            <a:off x="697313" y="4584951"/>
            <a:ext cx="4375354" cy="338554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Loop to compute RHS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4D46C7A-A0CC-F7F9-B89F-F73AA91CFD2B}"/>
              </a:ext>
            </a:extLst>
          </p:cNvPr>
          <p:cNvSpPr/>
          <p:nvPr/>
        </p:nvSpPr>
        <p:spPr>
          <a:xfrm>
            <a:off x="6272979" y="5223672"/>
            <a:ext cx="2094273" cy="397635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13BEE9-112C-F13D-4656-C0C47C7F5C6F}"/>
              </a:ext>
            </a:extLst>
          </p:cNvPr>
          <p:cNvCxnSpPr>
            <a:cxnSpLocks/>
          </p:cNvCxnSpPr>
          <p:nvPr/>
        </p:nvCxnSpPr>
        <p:spPr>
          <a:xfrm flipH="1">
            <a:off x="5240592" y="5526732"/>
            <a:ext cx="103238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A3592A9-F7AE-1102-5428-6DF5F2AA27EA}"/>
              </a:ext>
            </a:extLst>
          </p:cNvPr>
          <p:cNvSpPr txBox="1"/>
          <p:nvPr/>
        </p:nvSpPr>
        <p:spPr>
          <a:xfrm>
            <a:off x="697313" y="5343018"/>
            <a:ext cx="4375354" cy="584775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Assemble the vector b, ensuring that it is correctly set up for use in the solver.</a:t>
            </a:r>
          </a:p>
        </p:txBody>
      </p:sp>
    </p:spTree>
    <p:extLst>
      <p:ext uri="{BB962C8B-B14F-4D97-AF65-F5344CB8AC3E}">
        <p14:creationId xmlns:p14="http://schemas.microsoft.com/office/powerpoint/2010/main" val="3698513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3" grpId="0" animBg="1"/>
      <p:bldP spid="16" grpId="0" animBg="1"/>
      <p:bldP spid="18" grpId="0" animBg="1"/>
      <p:bldP spid="26" grpId="0" animBg="1"/>
      <p:bldP spid="27" grpId="0" animBg="1"/>
      <p:bldP spid="30" grpId="0" animBg="1"/>
      <p:bldP spid="32" grpId="0" animBg="1"/>
      <p:bldP spid="3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D1535AD-0649-9447-AB37-DA7CFAEF5819}" vid="{A12A4C14-D0F4-CB43-A305-7B80F02CD5AD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D1535AD-0649-9447-AB37-DA7CFAEF5819}" vid="{B668C3E5-8119-094C-A1C2-76518EC95E8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78DEAE-E0CA-42BB-BA2E-F6A39AAEB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8CC2A95-AB18-4E2B-BAAB-ED507F826E2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A1A6209-623F-4A40-A043-EF97F4DE517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12194</TotalTime>
  <Words>1613</Words>
  <Application>Microsoft Office PowerPoint</Application>
  <PresentationFormat>Widescreen</PresentationFormat>
  <Paragraphs>149</Paragraphs>
  <Slides>21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Segoe UI</vt:lpstr>
      <vt:lpstr>Segoe UI Semibold</vt:lpstr>
      <vt:lpstr>Office Theme</vt:lpstr>
      <vt:lpstr>Custom Design</vt:lpstr>
      <vt:lpstr>2D Poisson Equation in PETSc</vt:lpstr>
      <vt:lpstr>PETSc</vt:lpstr>
      <vt:lpstr>Numerical Libraries in PETSc</vt:lpstr>
      <vt:lpstr>Poisson Equation</vt:lpstr>
      <vt:lpstr>Discretization of the Poisson Equation</vt:lpstr>
      <vt:lpstr>Boundary Condition</vt:lpstr>
      <vt:lpstr>Libraries </vt:lpstr>
      <vt:lpstr>Function Declaration </vt:lpstr>
      <vt:lpstr>Computation of RHS</vt:lpstr>
      <vt:lpstr>Computation of Jacobian Matrix</vt:lpstr>
      <vt:lpstr>Computation of Jacobian Matrix</vt:lpstr>
      <vt:lpstr>Computation of Jacobian Matrix</vt:lpstr>
      <vt:lpstr>Common Viewing and Monitoring Options</vt:lpstr>
      <vt:lpstr>Running the Code</vt:lpstr>
      <vt:lpstr>Running the Code</vt:lpstr>
      <vt:lpstr>More ways to run the code</vt:lpstr>
      <vt:lpstr>Code Profiling (4-Processors)</vt:lpstr>
      <vt:lpstr>Code Profiling (3-Processors)</vt:lpstr>
      <vt:lpstr>Code Profiling (2-Processors)</vt:lpstr>
      <vt:lpstr>Code Profiling (1-Processors)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CFD Hands-on Workshop</dc:title>
  <dc:creator>Microsoft Office User</dc:creator>
  <cp:lastModifiedBy>FAIQ SHAHBAZ</cp:lastModifiedBy>
  <cp:revision>212</cp:revision>
  <dcterms:created xsi:type="dcterms:W3CDTF">2024-02-26T07:31:37Z</dcterms:created>
  <dcterms:modified xsi:type="dcterms:W3CDTF">2024-09-07T14:02:15Z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