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>
        <p:scale>
          <a:sx n="66" d="100"/>
          <a:sy n="66" d="100"/>
        </p:scale>
        <p:origin x="-432" y="187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51585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F7681B-B3F6-55C6-DA7B-DD1B6E287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55873"/>
              </p:ext>
            </p:extLst>
          </p:nvPr>
        </p:nvGraphicFramePr>
        <p:xfrm>
          <a:off x="4668839" y="5310906"/>
          <a:ext cx="5102181" cy="1405072"/>
        </p:xfrm>
        <a:graphic>
          <a:graphicData uri="http://schemas.openxmlformats.org/drawingml/2006/table">
            <a:tbl>
              <a:tblPr/>
              <a:tblGrid>
                <a:gridCol w="728883">
                  <a:extLst>
                    <a:ext uri="{9D8B030D-6E8A-4147-A177-3AD203B41FA5}">
                      <a16:colId xmlns:a16="http://schemas.microsoft.com/office/drawing/2014/main" val="2318008074"/>
                    </a:ext>
                  </a:extLst>
                </a:gridCol>
                <a:gridCol w="728883">
                  <a:extLst>
                    <a:ext uri="{9D8B030D-6E8A-4147-A177-3AD203B41FA5}">
                      <a16:colId xmlns:a16="http://schemas.microsoft.com/office/drawing/2014/main" val="3173300109"/>
                    </a:ext>
                  </a:extLst>
                </a:gridCol>
                <a:gridCol w="728883">
                  <a:extLst>
                    <a:ext uri="{9D8B030D-6E8A-4147-A177-3AD203B41FA5}">
                      <a16:colId xmlns:a16="http://schemas.microsoft.com/office/drawing/2014/main" val="4105347100"/>
                    </a:ext>
                  </a:extLst>
                </a:gridCol>
                <a:gridCol w="728883">
                  <a:extLst>
                    <a:ext uri="{9D8B030D-6E8A-4147-A177-3AD203B41FA5}">
                      <a16:colId xmlns:a16="http://schemas.microsoft.com/office/drawing/2014/main" val="2521405261"/>
                    </a:ext>
                  </a:extLst>
                </a:gridCol>
                <a:gridCol w="728883">
                  <a:extLst>
                    <a:ext uri="{9D8B030D-6E8A-4147-A177-3AD203B41FA5}">
                      <a16:colId xmlns:a16="http://schemas.microsoft.com/office/drawing/2014/main" val="3445346896"/>
                    </a:ext>
                  </a:extLst>
                </a:gridCol>
                <a:gridCol w="728883">
                  <a:extLst>
                    <a:ext uri="{9D8B030D-6E8A-4147-A177-3AD203B41FA5}">
                      <a16:colId xmlns:a16="http://schemas.microsoft.com/office/drawing/2014/main" val="3921544035"/>
                    </a:ext>
                  </a:extLst>
                </a:gridCol>
                <a:gridCol w="728883">
                  <a:extLst>
                    <a:ext uri="{9D8B030D-6E8A-4147-A177-3AD203B41FA5}">
                      <a16:colId xmlns:a16="http://schemas.microsoft.com/office/drawing/2014/main" val="3784977797"/>
                    </a:ext>
                  </a:extLst>
                </a:gridCol>
              </a:tblGrid>
              <a:tr h="332181">
                <a:tc gridSpan="5">
                  <a:txBody>
                    <a:bodyPr/>
                    <a:lstStyle/>
                    <a:p>
                      <a:pPr algn="l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Sensitising firm value ($m) and implied offer price to WACC and TGR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923063"/>
                  </a:ext>
                </a:extLst>
              </a:tr>
              <a:tr h="166090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Perpetuity Growth Rate (%)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64732"/>
                  </a:ext>
                </a:extLst>
              </a:tr>
              <a:tr h="242441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IN" sz="1000" b="0" i="1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WACC (%)</a:t>
                      </a:r>
                    </a:p>
                  </a:txBody>
                  <a:tcPr marL="0" marR="0" marT="0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0.00%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0.25%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0.50%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0.75%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1.00%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44575"/>
                  </a:ext>
                </a:extLst>
              </a:tr>
              <a:tr h="13287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7.5%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898 / 409c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915 / 417c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934 / 427c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953 / 437c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975 / 447c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875879"/>
                  </a:ext>
                </a:extLst>
              </a:tr>
              <a:tr h="13287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8.0%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838 / 379c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853 / 386c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868 / 394c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885 / 402c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903 / 411c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769380"/>
                  </a:ext>
                </a:extLst>
              </a:tr>
              <a:tr h="13287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8.5%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786 / 352c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798 / 359c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811 / 365c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825 / 372c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840 / 380c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61275"/>
                  </a:ext>
                </a:extLst>
              </a:tr>
              <a:tr h="13287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739 / 329c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750 / 334c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761 / 340c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773 / 346c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786 / 352c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475134"/>
                  </a:ext>
                </a:extLst>
              </a:tr>
              <a:tr h="13287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9.5%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698 / 308c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707 / 313c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717 / 318c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727 / 323c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737 / 328c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8555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FB2E11-20A4-9E69-96A8-EBEAF928D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59596"/>
              </p:ext>
            </p:extLst>
          </p:nvPr>
        </p:nvGraphicFramePr>
        <p:xfrm>
          <a:off x="795528" y="5344380"/>
          <a:ext cx="3606654" cy="1405071"/>
        </p:xfrm>
        <a:graphic>
          <a:graphicData uri="http://schemas.openxmlformats.org/drawingml/2006/table">
            <a:tbl>
              <a:tblPr/>
              <a:tblGrid>
                <a:gridCol w="1460780">
                  <a:extLst>
                    <a:ext uri="{9D8B030D-6E8A-4147-A177-3AD203B41FA5}">
                      <a16:colId xmlns:a16="http://schemas.microsoft.com/office/drawing/2014/main" val="2884661965"/>
                    </a:ext>
                  </a:extLst>
                </a:gridCol>
                <a:gridCol w="27619">
                  <a:extLst>
                    <a:ext uri="{9D8B030D-6E8A-4147-A177-3AD203B41FA5}">
                      <a16:colId xmlns:a16="http://schemas.microsoft.com/office/drawing/2014/main" val="509586759"/>
                    </a:ext>
                  </a:extLst>
                </a:gridCol>
                <a:gridCol w="1410513">
                  <a:extLst>
                    <a:ext uri="{9D8B030D-6E8A-4147-A177-3AD203B41FA5}">
                      <a16:colId xmlns:a16="http://schemas.microsoft.com/office/drawing/2014/main" val="1463132548"/>
                    </a:ext>
                  </a:extLst>
                </a:gridCol>
                <a:gridCol w="707742">
                  <a:extLst>
                    <a:ext uri="{9D8B030D-6E8A-4147-A177-3AD203B41FA5}">
                      <a16:colId xmlns:a16="http://schemas.microsoft.com/office/drawing/2014/main" val="4206231787"/>
                    </a:ext>
                  </a:extLst>
                </a:gridCol>
              </a:tblGrid>
              <a:tr h="156119">
                <a:tc rowSpan="2" gridSpan="2"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Value Based on 09% WACC &amp; 01% TGR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% of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664689"/>
                  </a:ext>
                </a:extLst>
              </a:tr>
              <a:tr h="156119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AEAEA"/>
                          </a:highlight>
                          <a:latin typeface="Arial" panose="020B0604020202020204" pitchFamily="34" charset="0"/>
                        </a:rPr>
                        <a:t>NPV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74809"/>
                  </a:ext>
                </a:extLst>
              </a:tr>
              <a:tr h="156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 Value of Cashflows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820021"/>
                  </a:ext>
                </a:extLst>
              </a:tr>
              <a:tr h="156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 of Terminal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508621"/>
                  </a:ext>
                </a:extLst>
              </a:tr>
              <a:tr h="156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Implied Firm NPV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100.0%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5548"/>
                  </a:ext>
                </a:extLst>
              </a:tr>
              <a:tr h="156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debt &amp; adjustments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297786"/>
                  </a:ext>
                </a:extLst>
              </a:tr>
              <a:tr h="156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Implied equity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700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377222"/>
                  </a:ext>
                </a:extLst>
              </a:tr>
              <a:tr h="156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share price ($c)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042400"/>
                  </a:ext>
                </a:extLst>
              </a:tr>
              <a:tr h="1561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premium to current</a:t>
                      </a:r>
                    </a:p>
                  </a:txBody>
                  <a:tcPr marL="1143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540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F8C353-FDB1-2430-D5E6-6E2D47126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667311"/>
              </p:ext>
            </p:extLst>
          </p:nvPr>
        </p:nvGraphicFramePr>
        <p:xfrm>
          <a:off x="795338" y="1496457"/>
          <a:ext cx="9107487" cy="3610268"/>
        </p:xfrm>
        <a:graphic>
          <a:graphicData uri="http://schemas.openxmlformats.org/drawingml/2006/table">
            <a:tbl>
              <a:tblPr/>
              <a:tblGrid>
                <a:gridCol w="433690">
                  <a:extLst>
                    <a:ext uri="{9D8B030D-6E8A-4147-A177-3AD203B41FA5}">
                      <a16:colId xmlns:a16="http://schemas.microsoft.com/office/drawing/2014/main" val="4033620759"/>
                    </a:ext>
                  </a:extLst>
                </a:gridCol>
                <a:gridCol w="546315">
                  <a:extLst>
                    <a:ext uri="{9D8B030D-6E8A-4147-A177-3AD203B41FA5}">
                      <a16:colId xmlns:a16="http://schemas.microsoft.com/office/drawing/2014/main" val="829351786"/>
                    </a:ext>
                  </a:extLst>
                </a:gridCol>
                <a:gridCol w="546315">
                  <a:extLst>
                    <a:ext uri="{9D8B030D-6E8A-4147-A177-3AD203B41FA5}">
                      <a16:colId xmlns:a16="http://schemas.microsoft.com/office/drawing/2014/main" val="2083393175"/>
                    </a:ext>
                  </a:extLst>
                </a:gridCol>
                <a:gridCol w="420243">
                  <a:extLst>
                    <a:ext uri="{9D8B030D-6E8A-4147-A177-3AD203B41FA5}">
                      <a16:colId xmlns:a16="http://schemas.microsoft.com/office/drawing/2014/main" val="625369040"/>
                    </a:ext>
                  </a:extLst>
                </a:gridCol>
                <a:gridCol w="53550">
                  <a:extLst>
                    <a:ext uri="{9D8B030D-6E8A-4147-A177-3AD203B41FA5}">
                      <a16:colId xmlns:a16="http://schemas.microsoft.com/office/drawing/2014/main" val="4234877131"/>
                    </a:ext>
                  </a:extLst>
                </a:gridCol>
                <a:gridCol w="400312">
                  <a:extLst>
                    <a:ext uri="{9D8B030D-6E8A-4147-A177-3AD203B41FA5}">
                      <a16:colId xmlns:a16="http://schemas.microsoft.com/office/drawing/2014/main" val="12902362"/>
                    </a:ext>
                  </a:extLst>
                </a:gridCol>
                <a:gridCol w="571529">
                  <a:extLst>
                    <a:ext uri="{9D8B030D-6E8A-4147-A177-3AD203B41FA5}">
                      <a16:colId xmlns:a16="http://schemas.microsoft.com/office/drawing/2014/main" val="3912848718"/>
                    </a:ext>
                  </a:extLst>
                </a:gridCol>
                <a:gridCol w="571529">
                  <a:extLst>
                    <a:ext uri="{9D8B030D-6E8A-4147-A177-3AD203B41FA5}">
                      <a16:colId xmlns:a16="http://schemas.microsoft.com/office/drawing/2014/main" val="186111486"/>
                    </a:ext>
                  </a:extLst>
                </a:gridCol>
                <a:gridCol w="571529">
                  <a:extLst>
                    <a:ext uri="{9D8B030D-6E8A-4147-A177-3AD203B41FA5}">
                      <a16:colId xmlns:a16="http://schemas.microsoft.com/office/drawing/2014/main" val="2145514342"/>
                    </a:ext>
                  </a:extLst>
                </a:gridCol>
                <a:gridCol w="571529">
                  <a:extLst>
                    <a:ext uri="{9D8B030D-6E8A-4147-A177-3AD203B41FA5}">
                      <a16:colId xmlns:a16="http://schemas.microsoft.com/office/drawing/2014/main" val="983370018"/>
                    </a:ext>
                  </a:extLst>
                </a:gridCol>
                <a:gridCol w="370281">
                  <a:extLst>
                    <a:ext uri="{9D8B030D-6E8A-4147-A177-3AD203B41FA5}">
                      <a16:colId xmlns:a16="http://schemas.microsoft.com/office/drawing/2014/main" val="3660446048"/>
                    </a:ext>
                  </a:extLst>
                </a:gridCol>
                <a:gridCol w="772777">
                  <a:extLst>
                    <a:ext uri="{9D8B030D-6E8A-4147-A177-3AD203B41FA5}">
                      <a16:colId xmlns:a16="http://schemas.microsoft.com/office/drawing/2014/main" val="1466882022"/>
                    </a:ext>
                  </a:extLst>
                </a:gridCol>
                <a:gridCol w="571529">
                  <a:extLst>
                    <a:ext uri="{9D8B030D-6E8A-4147-A177-3AD203B41FA5}">
                      <a16:colId xmlns:a16="http://schemas.microsoft.com/office/drawing/2014/main" val="1483298694"/>
                    </a:ext>
                  </a:extLst>
                </a:gridCol>
                <a:gridCol w="571529">
                  <a:extLst>
                    <a:ext uri="{9D8B030D-6E8A-4147-A177-3AD203B41FA5}">
                      <a16:colId xmlns:a16="http://schemas.microsoft.com/office/drawing/2014/main" val="1741306034"/>
                    </a:ext>
                  </a:extLst>
                </a:gridCol>
                <a:gridCol w="571529">
                  <a:extLst>
                    <a:ext uri="{9D8B030D-6E8A-4147-A177-3AD203B41FA5}">
                      <a16:colId xmlns:a16="http://schemas.microsoft.com/office/drawing/2014/main" val="249089250"/>
                    </a:ext>
                  </a:extLst>
                </a:gridCol>
                <a:gridCol w="571529">
                  <a:extLst>
                    <a:ext uri="{9D8B030D-6E8A-4147-A177-3AD203B41FA5}">
                      <a16:colId xmlns:a16="http://schemas.microsoft.com/office/drawing/2014/main" val="3217377969"/>
                    </a:ext>
                  </a:extLst>
                </a:gridCol>
                <a:gridCol w="571529">
                  <a:extLst>
                    <a:ext uri="{9D8B030D-6E8A-4147-A177-3AD203B41FA5}">
                      <a16:colId xmlns:a16="http://schemas.microsoft.com/office/drawing/2014/main" val="161824311"/>
                    </a:ext>
                  </a:extLst>
                </a:gridCol>
                <a:gridCol w="420243">
                  <a:extLst>
                    <a:ext uri="{9D8B030D-6E8A-4147-A177-3AD203B41FA5}">
                      <a16:colId xmlns:a16="http://schemas.microsoft.com/office/drawing/2014/main" val="1880025820"/>
                    </a:ext>
                  </a:extLst>
                </a:gridCol>
              </a:tblGrid>
              <a:tr h="111964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DCF Forecast Year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829568"/>
                  </a:ext>
                </a:extLst>
              </a:tr>
              <a:tr h="210558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Mar YE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2020E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2021E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2022E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2023E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2024E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2025E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2026E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2027E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2028E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2029E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2030E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09938"/>
                  </a:ext>
                </a:extLst>
              </a:tr>
              <a:tr h="1119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1,149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1,256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1,354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1,147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1,443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1,472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1,487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1,501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1,516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1,532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1,547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655858"/>
                  </a:ext>
                </a:extLst>
              </a:tr>
              <a:tr h="1119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(15.3%)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25.8%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350577"/>
                  </a:ext>
                </a:extLst>
              </a:tr>
              <a:tr h="1119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EBITDA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112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139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570064"/>
                  </a:ext>
                </a:extLst>
              </a:tr>
              <a:tr h="1119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924566"/>
                  </a:ext>
                </a:extLst>
              </a:tr>
              <a:tr h="1119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(1.6%)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20.7%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33136"/>
                  </a:ext>
                </a:extLst>
              </a:tr>
              <a:tr h="1119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D&amp;A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330577"/>
                  </a:ext>
                </a:extLst>
              </a:tr>
              <a:tr h="2105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5899"/>
                  </a:ext>
                </a:extLst>
              </a:tr>
              <a:tr h="2105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79.2%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94.6%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103.8%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109.8%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102.0%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82446"/>
                  </a:ext>
                </a:extLst>
              </a:tr>
              <a:tr h="1119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331284"/>
                  </a:ext>
                </a:extLst>
              </a:tr>
              <a:tr h="1119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870697"/>
                  </a:ext>
                </a:extLst>
              </a:tr>
              <a:tr h="2105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on 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100637"/>
                  </a:ext>
                </a:extLst>
              </a:tr>
              <a:tr h="1119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tax rate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721745"/>
                  </a:ext>
                </a:extLst>
              </a:tr>
              <a:tr h="1119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19636"/>
                  </a:ext>
                </a:extLst>
              </a:tr>
              <a:tr h="2105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78802"/>
                  </a:ext>
                </a:extLst>
              </a:tr>
              <a:tr h="11196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in NWC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297270"/>
                  </a:ext>
                </a:extLst>
              </a:tr>
              <a:tr h="11196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332167"/>
                  </a:ext>
                </a:extLst>
              </a:tr>
              <a:tr h="2105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0042"/>
                  </a:ext>
                </a:extLst>
              </a:tr>
              <a:tr h="11196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Exceptional items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781737"/>
                  </a:ext>
                </a:extLst>
              </a:tr>
              <a:tr h="210558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(2.2%)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277723"/>
                  </a:ext>
                </a:extLst>
              </a:tr>
              <a:tr h="21055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Unlevered free cash flow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69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862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410989"/>
                  </a:ext>
                </a:extLst>
              </a:tr>
              <a:tr h="11196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Cashflow Timing (Years to Discount)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665831"/>
                  </a:ext>
                </a:extLst>
              </a:tr>
              <a:tr h="111964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 Factor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758157"/>
                  </a:ext>
                </a:extLst>
              </a:tr>
              <a:tr h="11196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Discounted DCF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CE6F1"/>
                          </a:highlight>
                          <a:latin typeface="Arial" panose="020B0604020202020204" pitchFamily="34" charset="0"/>
                        </a:rPr>
                        <a:t>381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628243"/>
                  </a:ext>
                </a:extLst>
              </a:tr>
            </a:tbl>
          </a:graphicData>
        </a:graphic>
      </p:graphicFrame>
      <p:sp>
        <p:nvSpPr>
          <p:cNvPr id="19" name="Rectangle 18"/>
          <p:cNvSpPr>
            <a:spLocks/>
          </p:cNvSpPr>
          <p:nvPr/>
        </p:nvSpPr>
        <p:spPr>
          <a:xfrm>
            <a:off x="3180560" y="1312863"/>
            <a:ext cx="2772565" cy="3824180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019800" y="1312862"/>
            <a:ext cx="3883158" cy="382418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16012</TotalTime>
  <Words>798</Words>
  <Application>Microsoft Office PowerPoint</Application>
  <PresentationFormat>Custom</PresentationFormat>
  <Paragraphs>392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205424 .</cp:lastModifiedBy>
  <cp:revision>866</cp:revision>
  <cp:lastPrinted>2020-01-28T09:55:08Z</cp:lastPrinted>
  <dcterms:created xsi:type="dcterms:W3CDTF">2015-06-19T14:55:37Z</dcterms:created>
  <dcterms:modified xsi:type="dcterms:W3CDTF">2024-08-16T19:32:23Z</dcterms:modified>
</cp:coreProperties>
</file>