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sldIdLst>
    <p:sldId id="256" r:id="rId2"/>
    <p:sldId id="258" r:id="rId3"/>
  </p:sldIdLst>
  <p:sldSz cx="10688638" cy="7562850"/>
  <p:notesSz cx="6858000" cy="9144000"/>
  <p:custDataLst>
    <p:tags r:id="rId4"/>
  </p:custDataLst>
  <p:defaultTextStyle>
    <a:defPPr>
      <a:defRPr lang="fr-FR"/>
    </a:defPPr>
    <a:lvl1pPr marL="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2" userDrawn="1">
          <p15:clr>
            <a:srgbClr val="A4A3A4"/>
          </p15:clr>
        </p15:guide>
        <p15:guide id="2" orient="horz" pos="1192" userDrawn="1">
          <p15:clr>
            <a:srgbClr val="A4A3A4"/>
          </p15:clr>
        </p15:guide>
        <p15:guide id="3" orient="horz" pos="2432" userDrawn="1">
          <p15:clr>
            <a:srgbClr val="A4A3A4"/>
          </p15:clr>
        </p15:guide>
        <p15:guide id="4" orient="horz" pos="2777" userDrawn="1">
          <p15:clr>
            <a:srgbClr val="A4A3A4"/>
          </p15:clr>
        </p15:guide>
        <p15:guide id="5" orient="horz" pos="4015" userDrawn="1">
          <p15:clr>
            <a:srgbClr val="A4A3A4"/>
          </p15:clr>
        </p15:guide>
        <p15:guide id="6" orient="horz" pos="4160" userDrawn="1">
          <p15:clr>
            <a:srgbClr val="A4A3A4"/>
          </p15:clr>
        </p15:guide>
        <p15:guide id="7" pos="501" userDrawn="1">
          <p15:clr>
            <a:srgbClr val="A4A3A4"/>
          </p15:clr>
        </p15:guide>
        <p15:guide id="8" pos="3197" userDrawn="1">
          <p15:clr>
            <a:srgbClr val="A4A3A4"/>
          </p15:clr>
        </p15:guide>
        <p15:guide id="9" pos="3542" userDrawn="1">
          <p15:clr>
            <a:srgbClr val="A4A3A4"/>
          </p15:clr>
        </p15:guide>
        <p15:guide id="10" pos="62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8800"/>
    <a:srgbClr val="FFE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6702A1-A54F-4802-A9EC-B28C02EDC1F7}" styleName="Roadmap">
    <a:wholeTbl>
      <a:tcTxStyle b="off" i="off">
        <a:fontRef idx="minor">
          <a:prstClr val="black"/>
        </a:fontRef>
        <a:schemeClr val="tx2"/>
      </a:tcTxStyle>
      <a:tcStyle>
        <a:tcBdr>
          <a:left>
            <a:ln w="0" cmpd="sng">
              <a:solidFill>
                <a:srgbClr val="E9E7E5"/>
              </a:solidFill>
            </a:ln>
          </a:left>
          <a:right>
            <a:ln w="0" cmpd="sng">
              <a:solidFill>
                <a:srgbClr val="E9E7E5"/>
              </a:solidFill>
            </a:ln>
          </a:right>
          <a:top>
            <a:ln w="0" cmpd="sng">
              <a:solidFill>
                <a:srgbClr val="E9E7E5"/>
              </a:solidFill>
            </a:ln>
          </a:top>
          <a:bottom>
            <a:ln w="0" cmpd="sng">
              <a:solidFill>
                <a:srgbClr val="E9E7E5"/>
              </a:solidFill>
            </a:ln>
          </a:bottom>
          <a:insideH>
            <a:ln>
              <a:noFill/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rgbClr val="E9E7E5"/>
          </a:solidFill>
        </a:fill>
      </a:tcStyle>
    </a:wholeTbl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accent1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>
          <a:insideH>
            <a:ln w="57150" cmpd="sng">
              <a:solidFill>
                <a:srgbClr val="FFFFFF"/>
              </a:solidFill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C679532D-8790-4F43-B145-F427FA289644}" styleName="Timetabl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5" cmpd="sng">
              <a:solidFill>
                <a:srgbClr val="FFFFFF"/>
              </a:solidFill>
            </a:ln>
          </a:insideH>
          <a:insideV>
            <a:ln w="6355" cmpd="sng">
              <a:solidFill>
                <a:srgbClr val="FFFFFF"/>
              </a:solidFill>
            </a:ln>
          </a:insideV>
        </a:tcBdr>
        <a:fill>
          <a:noFill/>
        </a:fill>
      </a:tcStyle>
    </a:wholeTbl>
    <a:band1V>
      <a:tcStyle>
        <a:tcBdr/>
        <a:fill>
          <a:noFill/>
        </a:fill>
      </a:tcStyle>
    </a:band1V>
    <a:band2V>
      <a:tcStyle>
        <a:tcBdr/>
        <a:fill>
          <a:solidFill>
            <a:srgbClr val="D9D5CD"/>
          </a:solidFill>
        </a:fill>
      </a:tcStyle>
    </a:band2V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Row>
  </a:tblStyle>
  <a:tblStyle styleId="{640930CC-2DD5-4645-9BF9-1F0F6B9BBA25}" styleName="Standard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 b="on"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0582B0D9-9874-4C26-850A-993D2AA39D9F}" styleName="Blank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firstRow>
      <a:tcTxStyle b="on"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F3359BF5-DAE9-4BDB-B8C4-06CAF9B8A900}" styleName="Agenda">
    <a:wholeTbl>
      <a:tcTxStyle b="off" i="off">
        <a:fontRef idx="minor">
          <a:prstClr val="black"/>
        </a:fontRef>
        <a:schemeClr val="bg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AFB1B3"/>
              </a:solidFill>
              <a:prstDash val="solid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bg2"/>
      </a:tcTxStyle>
      <a:tcStyle>
        <a:tcBdr>
          <a:bottom>
            <a:ln w="6350" cmpd="sng">
              <a:solidFill>
                <a:srgbClr val="AFB1B3"/>
              </a:solidFill>
              <a:prstDash val="solid"/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bg2"/>
      </a:tcTxStyle>
      <a:tcStyle>
        <a:tcBdr>
          <a:top>
            <a:ln w="6350" cmpd="sng">
              <a:solidFill>
                <a:srgbClr val="AFB1B3"/>
              </a:solidFill>
              <a:prstDash val="solid"/>
            </a:ln>
          </a:top>
        </a:tcBdr>
        <a:fill>
          <a:noFill/>
        </a:fill>
      </a:tcStyle>
    </a:firstRow>
  </a:tblStyle>
  <a:tblStyle styleId="{0CAB58E7-5CDE-43C6-A48B-3C2A836B0257}" styleName="League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 b="on"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>
        <p:scale>
          <a:sx n="50" d="100"/>
          <a:sy n="50" d="100"/>
        </p:scale>
        <p:origin x="187" y="706"/>
      </p:cViewPr>
      <p:guideLst>
        <p:guide orient="horz" pos="1002"/>
        <p:guide orient="horz" pos="1192"/>
        <p:guide orient="horz" pos="2432"/>
        <p:guide orient="horz" pos="2777"/>
        <p:guide orient="horz" pos="4015"/>
        <p:guide orient="horz" pos="4160"/>
        <p:guide pos="501"/>
        <p:guide pos="3197"/>
        <p:guide pos="3542"/>
        <p:guide pos="62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EBB-4804-AEA8-06BABE21A4F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EBB-4804-AEA8-06BABE21A4F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EBB-4804-AEA8-06BABE21A4FA}"/>
              </c:ext>
            </c:extLst>
          </c:dPt>
          <c:dLbls>
            <c:dLbl>
              <c:idx val="0"/>
              <c:layout>
                <c:manualLayout>
                  <c:x val="7.3356961200249078E-4"/>
                  <c:y val="-0.21250875669011124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EBB-4804-AEA8-06BABE21A4FA}"/>
                </c:ext>
              </c:extLst>
            </c:dLbl>
            <c:dLbl>
              <c:idx val="1"/>
              <c:layout>
                <c:manualLayout>
                  <c:x val="-2.3844649684864865E-3"/>
                  <c:y val="-6.867720271620851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711751662971172"/>
                      <c:h val="0.2430011862396204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7EBB-4804-AEA8-06BABE21A4FA}"/>
                </c:ext>
              </c:extLst>
            </c:dLbl>
            <c:dLbl>
              <c:idx val="2"/>
              <c:layout>
                <c:manualLayout>
                  <c:x val="-3.3729652972979265E-2"/>
                  <c:y val="-6.6051129729780217E-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EBB-4804-AEA8-06BABE21A4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Sheet1!$B$2:$B$4</c:f>
              <c:strCache>
                <c:ptCount val="3"/>
                <c:pt idx="0">
                  <c:v>Happy Family</c:v>
                </c:pt>
                <c:pt idx="1">
                  <c:v>Hour Family</c:v>
                </c:pt>
                <c:pt idx="2">
                  <c:v>Co-Family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0.6</c:v>
                </c:pt>
                <c:pt idx="1">
                  <c:v>0.2</c:v>
                </c:pt>
                <c:pt idx="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EBB-4804-AEA8-06BABE21A4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1709928"/>
            <a:ext cx="9107424" cy="1554480"/>
          </a:xfrm>
        </p:spPr>
        <p:txBody>
          <a:bodyPr vert="horz" wrap="square" lIns="0" tIns="0" rIns="0" bIns="0" anchor="b">
            <a:spAutoFit/>
          </a:bodyPr>
          <a:lstStyle>
            <a:lvl1pPr algn="l">
              <a:lnSpc>
                <a:spcPct val="110000"/>
              </a:lnSpc>
              <a:spcBef>
                <a:spcPct val="950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349300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6" name="Presentation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9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4096512" y="349300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3175" indent="0" algn="l">
              <a:spcBef>
                <a:spcPts val="10"/>
              </a:spcBef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</p:spTree>
    <p:extLst>
      <p:ext uri="{BB962C8B-B14F-4D97-AF65-F5344CB8AC3E}">
        <p14:creationId xmlns:p14="http://schemas.microsoft.com/office/powerpoint/2010/main" val="49436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Left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26782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Subtitle"/>
          <p:cNvSpPr>
            <a:spLocks noGrp="1"/>
          </p:cNvSpPr>
          <p:nvPr>
            <p:ph type="subTitle" sz="quarter" idx="14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612411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094276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227956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239156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60133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5141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2441448"/>
            <a:ext cx="9107424" cy="155448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Section Divider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ge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4133088"/>
            <a:ext cx="9107424" cy="41148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add Section Divider 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fidentialInternal"/>
          <p:cNvSpPr txBox="1"/>
          <p:nvPr userDrawn="1"/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8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9" name="PageNumber"/>
          <p:cNvSpPr txBox="1"/>
          <p:nvPr userDrawn="1"/>
        </p:nvSpPr>
        <p:spPr>
          <a:xfrm>
            <a:off x="5234940" y="6918985"/>
            <a:ext cx="228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AU" sz="900" b="0" i="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AU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96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Label"/>
          <p:cNvSpPr txBox="1"/>
          <p:nvPr userDrawn="1">
            <p:custDataLst>
              <p:tags r:id="rId1"/>
            </p:custDataLst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AU" sz="1800" b="0" i="0" dirty="0">
                <a:solidFill>
                  <a:schemeClr val="tx2"/>
                </a:solidFill>
                <a:latin typeface="Arial" panose="020B0604020202020204" pitchFamily="34" charset="0"/>
              </a:rPr>
              <a:t>Agenda</a:t>
            </a:r>
          </a:p>
        </p:txBody>
      </p:sp>
      <p:sp>
        <p:nvSpPr>
          <p:cNvPr id="4" name="AgendaPage"/>
          <p:cNvSpPr txBox="1"/>
          <p:nvPr userDrawn="1">
            <p:custDataLst>
              <p:tags r:id="rId2"/>
            </p:custDataLst>
          </p:nvPr>
        </p:nvSpPr>
        <p:spPr>
          <a:xfrm>
            <a:off x="9513422" y="1463040"/>
            <a:ext cx="389530" cy="295337"/>
          </a:xfrm>
          <a:prstGeom prst="rect">
            <a:avLst/>
          </a:prstGeom>
          <a:noFill/>
        </p:spPr>
        <p:txBody>
          <a:bodyPr vert="horz" wrap="non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AU" sz="1300" b="0" i="0" dirty="0">
                <a:solidFill>
                  <a:schemeClr val="tx2"/>
                </a:solidFill>
                <a:latin typeface="Arial" panose="020B0604020202020204" pitchFamily="34" charset="0"/>
              </a:rPr>
              <a:t>Page</a:t>
            </a:r>
          </a:p>
        </p:txBody>
      </p:sp>
      <p:sp>
        <p:nvSpPr>
          <p:cNvPr id="5" name="AgendaTable"/>
          <p:cNvSpPr>
            <a:spLocks noGrp="1"/>
          </p:cNvSpPr>
          <p:nvPr>
            <p:ph type="tbl" idx="10"/>
          </p:nvPr>
        </p:nvSpPr>
        <p:spPr>
          <a:xfrm>
            <a:off x="777240" y="1828800"/>
            <a:ext cx="9107424" cy="5029200"/>
          </a:xfrm>
        </p:spPr>
        <p:txBody>
          <a:bodyPr/>
          <a:lstStyle>
            <a:lvl1pPr marL="3175" indent="0">
              <a:buFontTx/>
              <a:buNone/>
              <a:defRPr sz="13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276677254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5029200"/>
          </a:xfrm>
        </p:spPr>
        <p:txBody>
          <a:bodyPr vert="horz" wrap="square" lIns="91440" tIns="36576" rIns="36576" bIns="36576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10312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206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6492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71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3767328"/>
            <a:ext cx="9107424" cy="137160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523036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esentation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sp>
        <p:nvSpPr>
          <p:cNvPr id="8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9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4096512" y="523036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11" name="CoverGraphic"/>
          <p:cNvSpPr>
            <a:spLocks noGrp="1"/>
          </p:cNvSpPr>
          <p:nvPr>
            <p:ph type="pic" sz="quarter" idx="14" hasCustomPrompt="1"/>
            <p:custDataLst>
              <p:tags r:id="rId1"/>
            </p:custDataLst>
          </p:nvPr>
        </p:nvSpPr>
        <p:spPr>
          <a:xfrm>
            <a:off x="795528" y="1389888"/>
            <a:ext cx="9107424" cy="2377440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/>
              <a:t>[COVER GRAPHIC]</a:t>
            </a:r>
          </a:p>
        </p:txBody>
      </p:sp>
    </p:spTree>
    <p:extLst>
      <p:ext uri="{BB962C8B-B14F-4D97-AF65-F5344CB8AC3E}">
        <p14:creationId xmlns:p14="http://schemas.microsoft.com/office/powerpoint/2010/main" val="642924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179970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9107424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</p:spTree>
    <p:extLst>
      <p:ext uri="{BB962C8B-B14F-4D97-AF65-F5344CB8AC3E}">
        <p14:creationId xmlns:p14="http://schemas.microsoft.com/office/powerpoint/2010/main" val="29833518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4279392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1709928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5623560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5623560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70971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95528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3922776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7050024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8804072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139696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118104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440680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763256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795528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3118104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7"/>
          <p:cNvSpPr>
            <a:spLocks noGrp="1"/>
          </p:cNvSpPr>
          <p:nvPr>
            <p:ph sz="quarter" idx="16"/>
          </p:nvPr>
        </p:nvSpPr>
        <p:spPr>
          <a:xfrm>
            <a:off x="5440680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8"/>
          <p:cNvSpPr>
            <a:spLocks noGrp="1"/>
          </p:cNvSpPr>
          <p:nvPr>
            <p:ph sz="quarter" idx="17"/>
          </p:nvPr>
        </p:nvSpPr>
        <p:spPr>
          <a:xfrm>
            <a:off x="7763256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ageSubtitle"/>
          <p:cNvSpPr>
            <a:spLocks noGrp="1"/>
          </p:cNvSpPr>
          <p:nvPr>
            <p:ph type="subTitle" sz="quarter" idx="18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7971561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94560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429000" y="1892808"/>
            <a:ext cx="647395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209544" y="1892808"/>
            <a:ext cx="0" cy="4480560"/>
          </a:xfrm>
          <a:prstGeom prst="line">
            <a:avLst/>
          </a:prstGeom>
          <a:ln w="9525">
            <a:solidFill>
              <a:srgbClr val="AFB1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21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/>
          </p:nvPr>
        </p:nvSpPr>
        <p:spPr>
          <a:xfrm>
            <a:off x="0" y="0"/>
            <a:ext cx="10689336" cy="7562089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715768"/>
            <a:ext cx="9034272" cy="112471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760720"/>
            <a:ext cx="10698480" cy="106070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" y="3310128"/>
            <a:ext cx="8668511" cy="393192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l">
              <a:lnSpc>
                <a:spcPct val="110000"/>
              </a:lnSpc>
              <a:spcBef>
                <a:spcPts val="0"/>
              </a:spcBef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320040" y="2926080"/>
            <a:ext cx="8668511" cy="399593"/>
          </a:xfrm>
        </p:spPr>
        <p:txBody>
          <a:bodyPr vert="horz" wrap="square" lIns="0" tIns="0" rIns="0" bIns="0" anchor="ctr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000" b="0" i="0" cap="all" spc="3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25654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 hasCustomPrompt="1"/>
          </p:nvPr>
        </p:nvSpPr>
        <p:spPr>
          <a:xfrm>
            <a:off x="181966" y="173736"/>
            <a:ext cx="10287000" cy="7150608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on Insert Picture to add image</a:t>
            </a:r>
          </a:p>
        </p:txBody>
      </p:sp>
      <p:sp>
        <p:nvSpPr>
          <p:cNvPr id="4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181966" y="2713939"/>
            <a:ext cx="9034272" cy="112471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5" name="Rectangle 3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" y="5760720"/>
            <a:ext cx="10287000" cy="106070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3310128"/>
            <a:ext cx="8668511" cy="365760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l">
              <a:lnSpc>
                <a:spcPct val="110000"/>
              </a:lnSpc>
              <a:spcBef>
                <a:spcPts val="0"/>
              </a:spcBef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548640" y="2916936"/>
            <a:ext cx="8668511" cy="399593"/>
          </a:xfrm>
        </p:spPr>
        <p:txBody>
          <a:bodyPr vert="horz" wrap="square" lIns="0" tIns="0" rIns="0" bIns="0" anchor="ctr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000" b="0" i="0" cap="all" spc="3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401870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/>
          </p:nvPr>
        </p:nvSpPr>
        <p:spPr>
          <a:xfrm>
            <a:off x="350215" y="885139"/>
            <a:ext cx="3145536" cy="4718304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Freeform 12"/>
          <p:cNvSpPr>
            <a:spLocks noGrp="1"/>
          </p:cNvSpPr>
          <p:nvPr>
            <p:ph type="pic" sz="quarter" idx="11"/>
          </p:nvPr>
        </p:nvSpPr>
        <p:spPr>
          <a:xfrm>
            <a:off x="3767328" y="885139"/>
            <a:ext cx="3145536" cy="4718304"/>
          </a:xfrm>
          <a:prstGeom prst="rect">
            <a:avLst/>
          </a:prstGeo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reeform 14"/>
          <p:cNvSpPr>
            <a:spLocks noGrp="1"/>
          </p:cNvSpPr>
          <p:nvPr>
            <p:ph type="pic" sz="quarter" idx="12"/>
          </p:nvPr>
        </p:nvSpPr>
        <p:spPr>
          <a:xfrm>
            <a:off x="7187184" y="885139"/>
            <a:ext cx="3145536" cy="4718304"/>
          </a:xfrm>
          <a:prstGeom prst="rect">
            <a:avLst/>
          </a:prstGeo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9230868" y="547726"/>
            <a:ext cx="1106424" cy="256032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r">
              <a:lnSpc>
                <a:spcPct val="110000"/>
              </a:lnSpc>
              <a:spcBef>
                <a:spcPts val="0"/>
              </a:spcBef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350215" y="5760720"/>
            <a:ext cx="9989820" cy="338328"/>
          </a:xfrm>
        </p:spPr>
        <p:txBody>
          <a:bodyPr vert="horz" wrap="square" lIns="0" tIns="0" rIns="0" bIns="0" anchor="ctr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buFontTx/>
              <a:buNone/>
              <a:defRPr sz="1600" b="0" i="0" cap="all" spc="8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361834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57093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479145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5270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46361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Left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91931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tm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Title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laceholderBody"/>
          <p:cNvSpPr>
            <a:spLocks noGrp="1"/>
          </p:cNvSpPr>
          <p:nvPr>
            <p:ph type="body" idx="1"/>
          </p:nvPr>
        </p:nvSpPr>
        <p:spPr>
          <a:xfrm>
            <a:off x="795528" y="1527048"/>
            <a:ext cx="9107424" cy="5029200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/>
          <a:p>
            <a:pPr marL="12192" lvl="0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Body Text</a:t>
            </a:r>
          </a:p>
          <a:p>
            <a:pPr marL="742950" lvl="1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one</a:t>
            </a:r>
          </a:p>
          <a:p>
            <a:pPr marL="1143000" lvl="2" indent="-2286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two</a:t>
            </a:r>
          </a:p>
          <a:p>
            <a:pPr marL="1600200" lvl="3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three</a:t>
            </a:r>
          </a:p>
          <a:p>
            <a:pPr marL="2057400" lvl="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102412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fidentialInternal"/>
          <p:cNvSpPr txBox="1"/>
          <p:nvPr userDrawn="1">
            <p:custDataLst>
              <p:tags r:id="rId27"/>
            </p:custDataLst>
          </p:nvPr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7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Confidential</a:t>
            </a:r>
          </a:p>
        </p:txBody>
      </p:sp>
      <p:sp>
        <p:nvSpPr>
          <p:cNvPr id="6" name="Confidential" hidden="1"/>
          <p:cNvSpPr txBox="1"/>
          <p:nvPr userDrawn="1">
            <p:custDataLst>
              <p:tags r:id="rId28"/>
            </p:custDataLst>
          </p:nvPr>
        </p:nvSpPr>
        <p:spPr>
          <a:xfrm>
            <a:off x="475488" y="7059168"/>
            <a:ext cx="7178040" cy="201658"/>
          </a:xfrm>
          <a:prstGeom prst="rect">
            <a:avLst/>
          </a:prstGeom>
          <a:noFill/>
        </p:spPr>
        <p:txBody>
          <a:bodyPr vert="horz" wrap="squar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AU" sz="7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Confidential</a:t>
            </a:r>
          </a:p>
        </p:txBody>
      </p:sp>
      <p:sp>
        <p:nvSpPr>
          <p:cNvPr id="7" name="SubsectionTracker"/>
          <p:cNvSpPr txBox="1"/>
          <p:nvPr userDrawn="1"/>
        </p:nvSpPr>
        <p:spPr>
          <a:xfrm>
            <a:off x="795528" y="216093"/>
            <a:ext cx="65" cy="14388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AU" sz="850" b="0" i="0" dirty="0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PageNumber"/>
          <p:cNvSpPr txBox="1"/>
          <p:nvPr userDrawn="1"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AU" sz="900" b="0" i="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ClientName"/>
          <p:cNvSpPr txBox="1"/>
          <p:nvPr userDrawn="1">
            <p:custDataLst>
              <p:tags r:id="rId29"/>
            </p:custDataLst>
          </p:nvPr>
        </p:nvSpPr>
        <p:spPr>
          <a:xfrm>
            <a:off x="795528" y="6967728"/>
            <a:ext cx="1828800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endParaRPr lang="en-AU" sz="900" b="0" i="0" cap="all" spc="15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>
            <p:custDataLst>
              <p:tags r:id="rId30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AU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spcBef>
          <a:spcPct val="0"/>
        </a:spcBef>
        <a:buFontTx/>
        <a:buNone/>
        <a:defRPr sz="1800" b="0" i="0" kern="1200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12192" indent="-9017" algn="l" defTabSz="914400" rtl="0" eaLnBrk="1" latinLnBrk="0" hangingPunct="1">
        <a:lnSpc>
          <a:spcPct val="110000"/>
        </a:lnSpc>
        <a:spcBef>
          <a:spcPts val="910"/>
        </a:spcBef>
        <a:spcAft>
          <a:spcPct val="0"/>
        </a:spcAft>
        <a:buFontTx/>
        <a:buNone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1pPr>
      <a:lvl2pPr marL="210312" indent="-210312" algn="l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92000"/>
        <a:buFont typeface="Wingdings" panose="05000000000000000000" pitchFamily="2" charset="2"/>
        <a:buChar char="n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2pPr>
      <a:lvl3pPr marL="420624" indent="-210312" algn="l" defTabSz="914400" rtl="0" eaLnBrk="1" latinLnBrk="0" hangingPunct="1">
        <a:lnSpc>
          <a:spcPct val="110000"/>
        </a:lnSpc>
        <a:spcBef>
          <a:spcPts val="300"/>
        </a:spcBef>
        <a:spcAft>
          <a:spcPct val="0"/>
        </a:spcAft>
        <a:buClr>
          <a:schemeClr val="tx2"/>
        </a:buClr>
        <a:buSzPct val="92000"/>
        <a:buFont typeface="Wingdings" panose="05000000000000000000" pitchFamily="2" charset="2"/>
        <a:buChar char="n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3pPr>
      <a:lvl4pPr marL="649224" indent="-228600" algn="l" defTabSz="914400" rtl="0" eaLnBrk="1" latinLnBrk="0" hangingPunct="1">
        <a:lnSpc>
          <a:spcPct val="110000"/>
        </a:lnSpc>
        <a:spcBef>
          <a:spcPts val="10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4pPr>
      <a:lvl5pPr marL="877824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192" indent="-9017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FontTx/>
        <a:buNone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1pPr>
      <a:lvl2pPr marL="210312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2pPr>
      <a:lvl3pPr marL="420624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3pPr>
      <a:lvl4pPr marL="6492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4pPr>
      <a:lvl5pPr marL="8778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</p:spPr>
        <p:txBody>
          <a:bodyPr/>
          <a:lstStyle/>
          <a:p>
            <a:r>
              <a:rPr lang="en-AU" dirty="0" err="1"/>
              <a:t>HappyHour</a:t>
            </a:r>
            <a:r>
              <a:rPr lang="en-AU" dirty="0"/>
              <a:t> Co.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AU" sz="1400" i="1" dirty="0"/>
              <a:t>Leader producer of beer, spirit and non-alcoholic beverages in Singapore &amp; Malaysia growing current operation</a:t>
            </a:r>
          </a:p>
        </p:txBody>
      </p:sp>
      <p:sp>
        <p:nvSpPr>
          <p:cNvPr id="12" name="TextBox 1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95528" y="1892808"/>
            <a:ext cx="4818192" cy="1965960"/>
          </a:xfrm>
          <a:prstGeom prst="rect">
            <a:avLst/>
          </a:prstGeom>
          <a:noFill/>
        </p:spPr>
        <p:txBody>
          <a:bodyPr vert="horz" wrap="square" lIns="91440" tIns="36576" rIns="36576" bIns="36576" rtlCol="0" anchor="t">
            <a:noAutofit/>
          </a:bodyPr>
          <a:lstStyle/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Asia based producer of beer, spirits and non-alcoholic beverages.</a:t>
            </a:r>
          </a:p>
          <a:p>
            <a:pPr marL="585216" lvl="2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Operations include manufacturing, distribution, and direct sales on Singapore (HQ), Malaysia (manufacturing </a:t>
            </a:r>
            <a:r>
              <a:rPr lang="en-AU" sz="900" dirty="0" err="1">
                <a:solidFill>
                  <a:schemeClr val="tx2"/>
                </a:solidFill>
                <a:latin typeface="Arial" panose="020B0604020202020204" pitchFamily="34" charset="0"/>
              </a:rPr>
              <a:t>Iin</a:t>
            </a: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 Malaysia is outsourced to Brew Co.) and China.</a:t>
            </a:r>
          </a:p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Recently expanded operations to China and has expansion plan for </a:t>
            </a:r>
            <a:r>
              <a:rPr lang="en-AU" sz="900" dirty="0" err="1">
                <a:solidFill>
                  <a:schemeClr val="tx2"/>
                </a:solidFill>
                <a:latin typeface="Arial" panose="020B0604020202020204" pitchFamily="34" charset="0"/>
              </a:rPr>
              <a:t>Combodia</a:t>
            </a:r>
            <a:endParaRPr lang="en-AU" sz="9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Majority Owner and co-founder Ms. Happy looking to exit with no close family to inherit the business.</a:t>
            </a:r>
          </a:p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Key Strengths:</a:t>
            </a:r>
          </a:p>
          <a:p>
            <a:pPr marL="585216" lvl="2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Largest Beer and Spirits company in Singapore &amp; Malaysia</a:t>
            </a:r>
          </a:p>
          <a:p>
            <a:pPr marL="585216" lvl="2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Largest non-alcoholic beverages in Malaysia</a:t>
            </a:r>
          </a:p>
          <a:p>
            <a:pPr marL="585216" lvl="2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Developed a strong supply chain with strong relationship with distributers</a:t>
            </a:r>
          </a:p>
          <a:p>
            <a:pPr marL="0" lvl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      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528" y="1645920"/>
            <a:ext cx="4279392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b="1" dirty="0">
                <a:latin typeface="Arial" panose="020B0604020202020204" pitchFamily="34" charset="0"/>
              </a:rPr>
              <a:t>Overview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5528" y="4160520"/>
            <a:ext cx="4279392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b="1" dirty="0">
                <a:latin typeface="Arial" panose="020B0604020202020204" pitchFamily="34" charset="0"/>
              </a:rPr>
              <a:t>Shareholders</a:t>
            </a: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5623561" y="4556304"/>
            <a:ext cx="4279391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b="1" dirty="0">
                <a:latin typeface="Arial" panose="020B0604020202020204" pitchFamily="34" charset="0"/>
              </a:rPr>
              <a:t>Indicative valuation</a:t>
            </a:r>
          </a:p>
        </p:txBody>
      </p:sp>
      <p:sp>
        <p:nvSpPr>
          <p:cNvPr id="19" name="TextBox 18"/>
          <p:cNvSpPr txBox="1"/>
          <p:nvPr>
            <p:custDataLst>
              <p:tags r:id="rId3"/>
            </p:custDataLst>
          </p:nvPr>
        </p:nvSpPr>
        <p:spPr>
          <a:xfrm>
            <a:off x="795528" y="6605078"/>
            <a:ext cx="9107423" cy="124906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AU" sz="800" dirty="0">
                <a:solidFill>
                  <a:schemeClr val="tx2"/>
                </a:solidFill>
                <a:latin typeface="Arial" panose="020B0604020202020204" pitchFamily="34" charset="0"/>
              </a:rPr>
              <a:t>Source: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23560" y="1645920"/>
            <a:ext cx="4279391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b="1" dirty="0">
                <a:latin typeface="Arial" panose="020B0604020202020204" pitchFamily="34" charset="0"/>
              </a:rPr>
              <a:t>Key financials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9457671" y="487407"/>
            <a:ext cx="445281" cy="445281"/>
            <a:chOff x="7791881" y="273464"/>
            <a:chExt cx="864014" cy="864014"/>
          </a:xfrm>
        </p:grpSpPr>
        <p:grpSp>
          <p:nvGrpSpPr>
            <p:cNvPr id="44" name="Group 43"/>
            <p:cNvGrpSpPr/>
            <p:nvPr/>
          </p:nvGrpSpPr>
          <p:grpSpPr>
            <a:xfrm>
              <a:off x="8091488" y="323288"/>
              <a:ext cx="261937" cy="196405"/>
              <a:chOff x="8091488" y="323288"/>
              <a:chExt cx="261937" cy="196405"/>
            </a:xfrm>
          </p:grpSpPr>
          <p:sp>
            <p:nvSpPr>
              <p:cNvPr id="42" name="Isosceles Triangle 41"/>
              <p:cNvSpPr/>
              <p:nvPr/>
            </p:nvSpPr>
            <p:spPr>
              <a:xfrm>
                <a:off x="8156445" y="323288"/>
                <a:ext cx="134885" cy="146581"/>
              </a:xfrm>
              <a:prstGeom prst="triangle">
                <a:avLst/>
              </a:prstGeom>
              <a:gradFill flip="none" rotWithShape="1">
                <a:gsLst>
                  <a:gs pos="0">
                    <a:srgbClr val="FFE36D"/>
                  </a:gs>
                  <a:gs pos="74000">
                    <a:srgbClr val="A88800"/>
                  </a:gs>
                  <a:gs pos="83000">
                    <a:srgbClr val="A88800"/>
                  </a:gs>
                  <a:gs pos="100000">
                    <a:srgbClr val="B99D30"/>
                  </a:gs>
                </a:gsLst>
                <a:lin ang="16200000" scaled="1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8091488" y="427466"/>
                <a:ext cx="261937" cy="92227"/>
              </a:xfrm>
              <a:prstGeom prst="triangl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 flipH="1">
              <a:off x="7882779" y="549854"/>
              <a:ext cx="705835" cy="391801"/>
              <a:chOff x="8814495" y="616264"/>
              <a:chExt cx="705835" cy="391801"/>
            </a:xfrm>
            <a:gradFill>
              <a:gsLst>
                <a:gs pos="0">
                  <a:srgbClr val="A88800"/>
                </a:gs>
                <a:gs pos="50000">
                  <a:srgbClr val="FFCF01"/>
                </a:gs>
                <a:gs pos="100000">
                  <a:srgbClr val="FFE36D"/>
                </a:gs>
              </a:gsLst>
              <a:path path="circle">
                <a:fillToRect l="50000" t="50000" r="50000" b="50000"/>
              </a:path>
            </a:gradFill>
          </p:grpSpPr>
          <p:sp>
            <p:nvSpPr>
              <p:cNvPr id="23" name="Rectangle 22"/>
              <p:cNvSpPr/>
              <p:nvPr/>
            </p:nvSpPr>
            <p:spPr>
              <a:xfrm>
                <a:off x="8814495" y="726717"/>
                <a:ext cx="378000" cy="82840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5400000">
                <a:off x="8787211" y="726717"/>
                <a:ext cx="303745" cy="82839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5400000">
                <a:off x="8947996" y="726717"/>
                <a:ext cx="303745" cy="82839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 rot="12600000">
                <a:off x="9142330" y="704320"/>
                <a:ext cx="378000" cy="303745"/>
                <a:chOff x="9192495" y="616264"/>
                <a:chExt cx="378000" cy="303745"/>
              </a:xfrm>
              <a:grpFill/>
            </p:grpSpPr>
            <p:sp>
              <p:nvSpPr>
                <p:cNvPr id="25" name="Rectangle 24"/>
                <p:cNvSpPr/>
                <p:nvPr/>
              </p:nvSpPr>
              <p:spPr>
                <a:xfrm rot="5400000">
                  <a:off x="9294035" y="726717"/>
                  <a:ext cx="303745" cy="82839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 rot="5400000">
                  <a:off x="9133250" y="726717"/>
                  <a:ext cx="303745" cy="82839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9192495" y="726717"/>
                  <a:ext cx="378000" cy="82840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</p:grpSp>
        </p:grpSp>
        <p:sp>
          <p:nvSpPr>
            <p:cNvPr id="41" name="Oval 40"/>
            <p:cNvSpPr/>
            <p:nvPr/>
          </p:nvSpPr>
          <p:spPr>
            <a:xfrm>
              <a:off x="7791881" y="273464"/>
              <a:ext cx="864014" cy="864014"/>
            </a:xfrm>
            <a:prstGeom prst="ellipse">
              <a:avLst/>
            </a:prstGeom>
            <a:noFill/>
            <a:ln w="25400">
              <a:solidFill>
                <a:srgbClr val="B99D3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rgbClr r="0" g="0" b="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</a:pPr>
              <a:endParaRPr lang="en-AU" sz="1200" dirty="0">
                <a:solidFill>
                  <a:schemeClr val="tx2"/>
                </a:solidFill>
              </a:endParaRPr>
            </a:p>
          </p:txBody>
        </p:sp>
      </p:grpSp>
      <p:sp>
        <p:nvSpPr>
          <p:cNvPr id="46" name="PageNumber"/>
          <p:cNvSpPr txBox="1"/>
          <p:nvPr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F9A7226-02CF-7AA6-D382-569BC01C90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9565510"/>
              </p:ext>
            </p:extLst>
          </p:nvPr>
        </p:nvGraphicFramePr>
        <p:xfrm>
          <a:off x="914400" y="4732813"/>
          <a:ext cx="4160520" cy="1546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FD0C619-F54F-BC37-CA16-4E3BF5498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061702"/>
              </p:ext>
            </p:extLst>
          </p:nvPr>
        </p:nvGraphicFramePr>
        <p:xfrm>
          <a:off x="5929313" y="2057400"/>
          <a:ext cx="3963796" cy="2103120"/>
        </p:xfrm>
        <a:graphic>
          <a:graphicData uri="http://schemas.openxmlformats.org/drawingml/2006/table">
            <a:tbl>
              <a:tblPr/>
              <a:tblGrid>
                <a:gridCol w="971965">
                  <a:extLst>
                    <a:ext uri="{9D8B030D-6E8A-4147-A177-3AD203B41FA5}">
                      <a16:colId xmlns:a16="http://schemas.microsoft.com/office/drawing/2014/main" val="1748128725"/>
                    </a:ext>
                  </a:extLst>
                </a:gridCol>
                <a:gridCol w="728974">
                  <a:extLst>
                    <a:ext uri="{9D8B030D-6E8A-4147-A177-3AD203B41FA5}">
                      <a16:colId xmlns:a16="http://schemas.microsoft.com/office/drawing/2014/main" val="2213747995"/>
                    </a:ext>
                  </a:extLst>
                </a:gridCol>
                <a:gridCol w="744161">
                  <a:extLst>
                    <a:ext uri="{9D8B030D-6E8A-4147-A177-3AD203B41FA5}">
                      <a16:colId xmlns:a16="http://schemas.microsoft.com/office/drawing/2014/main" val="2102498181"/>
                    </a:ext>
                  </a:extLst>
                </a:gridCol>
                <a:gridCol w="744161">
                  <a:extLst>
                    <a:ext uri="{9D8B030D-6E8A-4147-A177-3AD203B41FA5}">
                      <a16:colId xmlns:a16="http://schemas.microsoft.com/office/drawing/2014/main" val="2977949489"/>
                    </a:ext>
                  </a:extLst>
                </a:gridCol>
                <a:gridCol w="774535">
                  <a:extLst>
                    <a:ext uri="{9D8B030D-6E8A-4147-A177-3AD203B41FA5}">
                      <a16:colId xmlns:a16="http://schemas.microsoft.com/office/drawing/2014/main" val="3135638264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US$mm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FY18A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FY19A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FY20E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96216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6768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Growth(%)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56344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751055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412105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Spirits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235834"/>
                  </a:ext>
                </a:extLst>
              </a:tr>
              <a:tr h="17526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Non-alcoholic beverages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230732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EBITDA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03974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Margin(%)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38523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97686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NPAT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91781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Margin(%)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51690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DF60AA9-E5A1-6240-7D1A-AABB70063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89806"/>
              </p:ext>
            </p:extLst>
          </p:nvPr>
        </p:nvGraphicFramePr>
        <p:xfrm>
          <a:off x="5939155" y="4967784"/>
          <a:ext cx="3963796" cy="1225812"/>
        </p:xfrm>
        <a:graphic>
          <a:graphicData uri="http://schemas.openxmlformats.org/drawingml/2006/table">
            <a:tbl>
              <a:tblPr/>
              <a:tblGrid>
                <a:gridCol w="1326725">
                  <a:extLst>
                    <a:ext uri="{9D8B030D-6E8A-4147-A177-3AD203B41FA5}">
                      <a16:colId xmlns:a16="http://schemas.microsoft.com/office/drawing/2014/main" val="2831413760"/>
                    </a:ext>
                  </a:extLst>
                </a:gridCol>
                <a:gridCol w="786208">
                  <a:extLst>
                    <a:ext uri="{9D8B030D-6E8A-4147-A177-3AD203B41FA5}">
                      <a16:colId xmlns:a16="http://schemas.microsoft.com/office/drawing/2014/main" val="3228649745"/>
                    </a:ext>
                  </a:extLst>
                </a:gridCol>
                <a:gridCol w="802587">
                  <a:extLst>
                    <a:ext uri="{9D8B030D-6E8A-4147-A177-3AD203B41FA5}">
                      <a16:colId xmlns:a16="http://schemas.microsoft.com/office/drawing/2014/main" val="895950654"/>
                    </a:ext>
                  </a:extLst>
                </a:gridCol>
                <a:gridCol w="1048276">
                  <a:extLst>
                    <a:ext uri="{9D8B030D-6E8A-4147-A177-3AD203B41FA5}">
                      <a16:colId xmlns:a16="http://schemas.microsoft.com/office/drawing/2014/main" val="3999763453"/>
                    </a:ext>
                  </a:extLst>
                </a:gridCol>
              </a:tblGrid>
              <a:tr h="20430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US$mm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632489"/>
                  </a:ext>
                </a:extLst>
              </a:tr>
              <a:tr h="20430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2020E EBITDA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991676"/>
                  </a:ext>
                </a:extLst>
              </a:tr>
              <a:tr h="20430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Growth </a:t>
                      </a:r>
                      <a:r>
                        <a:rPr lang="en-IN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(%)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8940470"/>
                  </a:ext>
                </a:extLst>
              </a:tr>
              <a:tr h="204302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6446864"/>
                  </a:ext>
                </a:extLst>
              </a:tr>
              <a:tr h="20430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EV/EBITDA Multiple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10.0x - 11.5x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742420"/>
                  </a:ext>
                </a:extLst>
              </a:tr>
              <a:tr h="20430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Valuation Range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E1F2"/>
                          </a:highlight>
                          <a:latin typeface="Calibri" panose="020F0502020204030204" pitchFamily="34" charset="0"/>
                        </a:rPr>
                        <a:t>3000 - 3500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03831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5188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auction process and key workstreams</a:t>
            </a:r>
          </a:p>
        </p:txBody>
      </p:sp>
      <p:sp>
        <p:nvSpPr>
          <p:cNvPr id="9" name="PageNumber"/>
          <p:cNvSpPr txBox="1"/>
          <p:nvPr/>
        </p:nvSpPr>
        <p:spPr>
          <a:xfrm>
            <a:off x="5233101" y="6895540"/>
            <a:ext cx="222437" cy="177949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876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35342925"/>
              </p:ext>
            </p:extLst>
          </p:nvPr>
        </p:nvGraphicFramePr>
        <p:xfrm>
          <a:off x="913379" y="1745511"/>
          <a:ext cx="8861879" cy="5015327"/>
        </p:xfrm>
        <a:graphic>
          <a:graphicData uri="http://schemas.openxmlformats.org/drawingml/2006/table">
            <a:tbl>
              <a:tblPr firstRow="1" lastRow="1" bandRow="1">
                <a:tableStyleId>{640930CC-2DD5-4645-9BF9-1F0F6B9BBA25}</a:tableStyleId>
              </a:tblPr>
              <a:tblGrid>
                <a:gridCol w="1032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9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9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0075"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44487" marR="88975" marT="17795" marB="8897" anchor="b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1" i="0" u="none" strike="noStrike" cap="none" baseline="0" dirty="0">
                          <a:effectLst/>
                          <a:latin typeface="+mj-lt"/>
                        </a:rPr>
                        <a:t>Date</a:t>
                      </a: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44487" marR="88975" marT="17795" marB="8897" anchor="b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1" i="0" u="none" strike="noStrike" cap="none" baseline="0">
                          <a:effectLst/>
                          <a:latin typeface="+mj-lt"/>
                        </a:rPr>
                        <a:t>Event</a:t>
                      </a:r>
                      <a:endParaRPr lang="en-US" sz="900" b="1" i="0" u="none" strike="noStrike" cap="none" baseline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44487" marR="88975" marT="17795" marB="8897" anchor="b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1" i="0" u="none" strike="noStrike" cap="none" baseline="0">
                          <a:effectLst/>
                          <a:latin typeface="+mj-lt"/>
                        </a:rPr>
                        <a:t>Key workstreams</a:t>
                      </a: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44487" marR="88975" marT="17795" marB="8897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193">
                <a:tc rowSpan="3"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GB" sz="900" b="1" i="0" u="none" strike="noStrike" kern="1200" cap="none" baseline="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Round 1: Indicative Bid Phase </a:t>
                      </a:r>
                    </a:p>
                  </a:txBody>
                  <a:tcPr marL="44487" marR="88975" marT="17795" marB="0" anchor="ctr">
                    <a:lnB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Mar 9, 2020</a:t>
                      </a:r>
                    </a:p>
                  </a:txBody>
                  <a:tcPr marL="44487" marR="88975" marT="17795" marB="0"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Access to indicative bid document</a:t>
                      </a:r>
                    </a:p>
                  </a:txBody>
                  <a:tcPr marL="44487" marR="88975" marT="17795" marB="0"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</a:pPr>
                      <a:r>
                        <a:rPr lang="en-US" sz="900" b="1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Valuation</a:t>
                      </a:r>
                    </a:p>
                    <a:p>
                      <a:pPr marL="210312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Initial valuation analysis based on indicative bid document</a:t>
                      </a:r>
                    </a:p>
                    <a:p>
                      <a:pPr marL="210312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  <a:p>
                      <a:pPr marL="210312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  <a:p>
                      <a:pPr marL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None/>
                      </a:pPr>
                      <a:r>
                        <a:rPr lang="en-US" sz="900" b="1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Structure and financing</a:t>
                      </a:r>
                    </a:p>
                    <a:p>
                      <a:pPr marL="210312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Begin financing discussion</a:t>
                      </a:r>
                    </a:p>
                    <a:p>
                      <a:pPr marL="210312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  <a:p>
                      <a:pPr marL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None/>
                      </a:pPr>
                      <a:r>
                        <a:rPr lang="en-US" sz="900" b="1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Approvals</a:t>
                      </a:r>
                    </a:p>
                    <a:p>
                      <a:pPr marL="210312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Collect and confirm required approvals</a:t>
                      </a:r>
                    </a:p>
                  </a:txBody>
                  <a:tcPr marL="44487" marR="88975" marT="17795" marB="0"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193">
                <a:tc vMerge="1"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0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9am Apr 9, 2020 – 5pm Apr 13, 2020 (HKT)</a:t>
                      </a: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Indicative Bid Q%A Submission Due</a:t>
                      </a: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193">
                <a:tc vMerge="1"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0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5pm May 13, 2020 (HKT)</a:t>
                      </a: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Indicative Bid Due</a:t>
                      </a: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2340">
                <a:tc rowSpan="2"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GB" sz="900" b="1" i="0" u="none" strike="noStrike" kern="1200" cap="none" baseline="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Round 2: Final Bid Phase </a:t>
                      </a:r>
                    </a:p>
                  </a:txBody>
                  <a:tcPr marL="44487" marR="88975" marT="17795" marB="0" anchor="ctr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Late May 2020</a:t>
                      </a: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Start of Final Bid Phase</a:t>
                      </a: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900" b="1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Site visit &amp; management presentation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Organize site visit and presentation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None/>
                        <a:tabLst/>
                        <a:defRPr/>
                      </a:pPr>
                      <a:r>
                        <a:rPr lang="en-US" sz="900" b="1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Due diligence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Conduct due diligence based on new information collected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Organize Q&amp;A Submission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None/>
                        <a:tabLst/>
                        <a:defRPr/>
                      </a:pPr>
                      <a:r>
                        <a:rPr lang="en-US" sz="900" b="1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Valuation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Finalize  valuation based on the financial forecast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None/>
                        <a:tabLst/>
                        <a:defRPr/>
                      </a:pPr>
                      <a:r>
                        <a:rPr lang="en-US" sz="900" b="1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Financing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Confirm sources for financing</a:t>
                      </a:r>
                    </a:p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None/>
                        <a:tabLst/>
                        <a:defRPr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None/>
                        <a:tabLst/>
                        <a:defRPr/>
                      </a:pPr>
                      <a:r>
                        <a:rPr lang="en-US" sz="900" b="1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Approvals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Commence preparing application for internal regulatory approvals</a:t>
                      </a:r>
                    </a:p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None/>
                        <a:tabLst/>
                        <a:defRPr/>
                      </a:pP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+mj-lt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4896">
                <a:tc vMerge="1"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0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Late July 2020</a:t>
                      </a: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+mj-lt"/>
                        </a:rPr>
                        <a:t>Final Bid</a:t>
                      </a: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915666" y="1964858"/>
            <a:ext cx="971616" cy="1864544"/>
          </a:xfrm>
          <a:prstGeom prst="rect">
            <a:avLst/>
          </a:prstGeom>
          <a:noFill/>
          <a:ln w="9525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75" tIns="44487" rIns="88975" bIns="44487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168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5666" y="3925356"/>
            <a:ext cx="971616" cy="2276706"/>
          </a:xfrm>
          <a:prstGeom prst="rect">
            <a:avLst/>
          </a:prstGeom>
          <a:noFill/>
          <a:ln w="9525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75" tIns="44487" rIns="88975" bIns="44487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168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29799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VERSIONHASH" val="oEPR7013YDACV1OW/yTvP98MGmsri81YEpjyvw3k9LM="/>
  <p:tag name="TEMPLATEVERSIONDATE" val="10/25/2019 15:18:15"/>
  <p:tag name="TEMPLATENAME" val="PitchPRO+"/>
  <p:tag name="PITCHPROSLIDECOUNT" val="2"/>
  <p:tag name="SLIDEMASTERBRANDLOGORIGHT" val="779.76"/>
  <p:tag name="SLIDEMASTERBRANDLOGOBOTTOM" val="559.44"/>
  <p:tag name="SLIDEMASTERBRANDLOGOHEIGHT" val="22.32"/>
  <p:tag name="SLIDEMASTERBRANDLOGOWIDTH" val="102.96"/>
  <p:tag name="ISROOTUNDO" val=""/>
  <p:tag name="SKIPCONVERSIONCHECK" val="true"/>
  <p:tag name="CONTENTLIBRARY" val="25232af7-736d-4928-93a7-3c7ce97efd42"/>
  <p:tag name="SIZEANDPOSITION" val="0d50b0f8-9899-4e4a-97a7-221586b77d6b"/>
  <p:tag name="REFRESHOPTIONS" val="&lt;?xml version=&quot;1.0&quot; encoding=&quot;utf-16&quot;?&gt;&#10;&lt;PowerpointRefreshOptions xmlns:xsi=&quot;http://www.w3.org/2001/XMLSchema-instance&quot; xmlns:xsd=&quot;http://www.w3.org/2001/XMLSchema&quot;&gt;&#10;  &lt;CoverPageAllElements&gt;true&lt;/CoverPageAllElements&gt;&#10;  &lt;CoverPageBrandLogo&gt;true&lt;/CoverPageBrandLogo&gt;&#10;  &lt;CoverPageClientLogo&gt;true&lt;/CoverPageClientLogo&gt;&#10;  &lt;CoverPageDate&gt;true&lt;/CoverPageDate&gt;&#10;  &lt;CoverPageJointPitchLogo&gt;true&lt;/CoverPageJointPitchLogo&gt;&#10;  &lt;CoverPageVerticalTextRunner&gt;true&lt;/CoverPageVerticalTextRunner&gt;&#10;  &lt;ShowCoverPage&gt;true&lt;/ShowCoverPage&gt;&#10;  &lt;ShowDisclaimer&gt;true&lt;/ShowDisclaimer&gt;&#10;  &lt;TemplateLayoutAllElements&gt;true&lt;/TemplateLayoutAllElements&gt;&#10;  &lt;ForceRefresh&gt;false&lt;/ForceRefresh&gt;&#10;  &lt;CoverPageSubTitle&gt;true&lt;/CoverPageSubTitle&gt;&#10;  &lt;CoverPageTitle&gt;true&lt;/CoverPageTitle&gt;&#10;  &lt;ShowAgenda&gt;true&lt;/ShowAgenda&gt;&#10;  &lt;TemplatePageLabel&gt;true&lt;/TemplatePageLabel&gt;&#10;  &lt;TemplateVerticalRunner&gt;true&lt;/TemplateVerticalRunner&gt;&#10;&lt;/PowerpointRefreshOptions&gt;"/>
  <p:tag name="ISUNDOENTRY" val=""/>
  <p:tag name="PITCHPROPROPERTIES" val="WXMfvE09DOs/mOl3u2AQ27QcgezyWkN+AkNAGXAeBoJKuBgxGBLGhI25m9bRHcM9RQscs7I4QY855HmZ9wiaScAkUiOahXjpa1GKbzxmDEgaRBFj1zbbNiHbJmtUv1DL609CXp4T5pMYpHCyOsiSfF8m1Ewd7e9Ul0r6wpaN5snm+kgLZOP8JKF1hv7kQD68zePpF4CHYvR4U9v1KCnkRXPe9cGBqoHIVzS4uiFBaX6FZuSb3bbgBcbiqr1rYEWwYF8jf8azIl5HPE/gAmNADkEljo1X/k0tHOSo3cRUt5y7ELLuubMobIvHRWXfymwJHSKP2795UlXiF04xtOvglG+JVAyzHw51eDyYadLvZRmxbcTRyg+tzofSEDUlmZcpAcL4kw507X7LqBdfoSXA93bvW2wjspIGGbmE2lYDoV5hFqURnw0EhLrzBVRqdqTEBg1eRVT1bJ+T63ON6+aYG1fS8ZKmHiIHFCNaYSMiFJhEfS7fgUgPVhrVWUxf2+OvOzbvJQZK8I29SHHm4H+/xCNITFEm/hamP7FeDF+j4MzTF/DY7pc/ID0CrwiQCeG6Q3ZbkYN9kw0o43kW6Qbdu+f5CAWHmEpq3so6opFXGHCIryG48dQJbTN7+RLxYoT92IlmY9cLnVg9l9DCwhF/f2iDZIf08IVowzJEguOyNt9w6Ia9jRIOwC5jUU9opnac8J4P9lPqTMZvLPgqpzFp84dej+azc4+PEbN+tlGIrwSvYVjJyvIKNT7lkvI9cvZPyJwhjEGnRaQqCxBo9SdeQvhyXb5m+K9N+NR7BWCqz/JSEV/Q37+6ZUPnBtT6cqJWkQ+nWpDks6rW7wvD0rcOL6xdN8Z6kmAynLmmv8V2poX2PesDqyBmP2TVfG4iwcBasTM3qqePhXPilyhL29VswD7M7zM/XYHLk58FQFlnI7+5m2UdTo/6UsqFC4i0x5rYtj60pko41HWMakxlfJUPX7MV3lbNZYZgDEXAnQyNO65Yc0tol0600ZJp6OXj/ggW1JeZ6cznfwrlpQBo4UwVxTWi5oHZEk/ImHbvuNYKGJCxNLw4+kR1zwQoZ0q83yPKwijhVyqbNtuyGAaTk/lDotoEJFCwGsMpMKEWpN4tAchKBEMsK/N3bzTos7Gd3IDvHQrXo13Q6YoNoRIw2VT3BbTGmRmCMLXx/FzFvknKX8JRXJzmadUbvlm8ymH6FRyMxRW+snvbqrqp8tq3umEZcudJA59gl64VL74/rXzf/o0ns/uyDUErpJoRJWuOYS+WjBLYLwsVSYAuU1tHv7N4eczqZPJFbAyUDTgaE6e8SITb5uK+oKRnm743yS+KK83U5+D0tPdgwmVUmQMLS8l9KBRNm/FP0zjXoGjzsItd+ioL8M6OrkJt1GUV8f3xzTQ0PIC1o+BZNIYxkzdxjP6SB6L3Se3by6Hi5y9p5iOpKvwF1NotQfi9sKRE8MSZ16P8Bmmtc0IqmEOTnz9eg/VYzzfJqMr6EIrlz3XRnPpzvNcc/4xnXDQmF0QL+8azIw3S3facSDcfrmnUdf2cKO63NcmZYWsNEjcvmjLx/fX/Lq13Uj3a9N9d/tB1ZiyhL+jczHAN+n+qI5aNNQmWHe4G+Czgq4MKsQ1ZJb/7ctXbcyqnJnsJyFHCYUsKYKaseAWiuLMJV2uTDMEqg7K52L1fdMFvZ5CNUe68vnq7cax0HmSlZcvdXLSnJVq5ErZyrKpE5opqm7Y7sJktZo3SqpeORyvG4A9BL4hZzkVg11kTrI0HvzQNx887fFHr+i1tOrEbrQ2cdGmrgdeaM9ahl7EVdvLN36+RXzMmhH1EfmfbRUrwnyClXO5k/E6puLBMwmQmrFixa6Q1ELmCeH5A9F/3PWAu9xLkjF0D/rrQpSZoTQX8wIhPrrmi1NrILRxVPRpGqoRfKpF+QzdeNK79eu3dy+KvC6NRW+/9Cz3gRY7nxGD75opy3EO1Ql5TSXM3PopmaboQwxT97Z5GZWMwC66kmnT9JXiYjMhwZWvqEzMrCiOCkfsXy4gX4zgzh/YVin6O70KgjxLrsHVdXxT88izm9qBqMuRfCqkN8BjCg8FeAQPw4KvgWeggCc+nLsSnMjGjEsDfPC5+Uy2bT2lUEwBq31GpV+6l0eN0MDcRWmf/qN5vcLG7zPszotglyDtlF2jiBNAkGdprcF0xbLPHyxx73J1VHQ72LXrOiYB9FoxoQOEqeGCOvS3aRduJAZJfOynCKyu4HQUrKz/qR8UIlxEETE3K7SAyZaIjn3ezYSD6JjdpyvaWsLBQLn/6y++m9pLXtfubhX3/YY6fhgsMDqixDhxVq0IU28b4cJB84gTrF+11NNZ9s1yvF8HGtc1C1KvbsQykdTSuN2X5YyyXbvXPBXBORRbJfjjST94sT5gNS81awCNBzwZ6k//PLgYNLLAEvZBXNkS9Y657vNyNb5rb0x7IeFzS5c6YOl1yDXBEiZ582Afxbcd/D0/slBquJ4phRomDISyvJty4hgzBG8qADMC0gwOKkQmLzXGCeCezhCOnc7Fr0xVQgAx4qBALHOYPrHPoxH075gNjBfboLP9Kk8eqAvfOk41c+abP+EWSI2CnzgVn/vw7UA/a5KszXyimESn811n0JuMk7HPYWfwwDVvhhQtNAi3KDQtkE7j68jXo/L06HzrzRYs7YzPSZUWSkG5kcbQfbdKTUNxaJzdDJsNikK8jrD6cPxrDFI7bpS+9DOhLPw3W0JZQV952FKIw4sUXLvSqw/dhNDW4jsOBqwQMJSG7wq7aZtT9kteEZCM/M+1YP+XdKSHBQJw4F6QT/jZO+WzUJlBz1/1gnjOeFwOmFT8ZI/aOQsQnPxe+ySqTKX96hMVllQnvdB9xWvYdATLTOvoPY3mxa+3MwpeKlVWKQtldgeV+8N2zW0mPbSbXjD4Uu3B/8FQA4NBScDoeRhmZFwY4qlzgRqlyGQHyl3zw3h+UDe8j/0pMOn/3Wuez6IeQ4gM69Ewg/ZGShUJArMBEP3qyfv0thq6YbRtVlNxDCoT7eSxuPU+WLW2akXgimBHpLsuY0A3ZIHOdLtXe4s2g/XsA0i2ndOsy73FnEVrtTgPbCRlZ1eETnNMtp6+pHSC8Dew3z99GuxQgZcK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6"/>
  <p:tag name="PRESENTATIONID" val="a91b9cc0-df25-4e77-a993-c673ccc9c2a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ITLESHAPEID" val="13"/>
  <p:tag name="THISSHAPESIZEANDPOSITIONDETAILS" val="top=149.04&amp;left=62.64&amp;height=154.8&amp;width=336.9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PageNo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6"/>
  <p:tag name="PRESENTATIONID" val="f6697a79-f97a-4327-b638-8b63a488487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SSHAPESIZEANDPOSITIONDETAILS" val="top=165.6&amp;left=37.44&amp;height=572.46&amp;width=717.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SHAPETYPE" val="ClientNa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over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NumberingType"/>
</p:tagLst>
</file>

<file path=ppt/theme/theme1.xml><?xml version="1.0" encoding="utf-8"?>
<a:theme xmlns:a="http://schemas.openxmlformats.org/drawingml/2006/main" name="PP+ UnifiedGIB - A4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Pitchbook-US">
      <a:majorFont>
        <a:latin typeface="Arial"/>
        <a:ea typeface="LF_Kai"/>
        <a:cs typeface=""/>
      </a:majorFont>
      <a:minorFont>
        <a:latin typeface="Arial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  <a:extLst>
          <a:ext uri="{909E8E84-426E-40DD-AFC4-6F175D3DCCD1}">
            <a14:hiddenFill xmlns:a14="http://schemas.microsoft.com/office/drawing/2010/main">
              <a:solidFill>
                <a:scrgbClr r="0" g="0" b="0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<a:prstTxWarp prst="textNoShape">
          <a:avLst/>
        </a:prstTxWarp>
        <a:noAutofit/>
      </a:bodyPr>
      <a:lstStyle>
        <a:defPPr>
          <a:lnSpc>
            <a:spcPct val="110000"/>
          </a:lnSpc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spAutoFit/>
      </a:bodyPr>
      <a:lstStyle>
        <a:defPPr algn="l">
          <a:lnSpc>
            <a:spcPct val="110000"/>
          </a:lnSpc>
          <a:defRPr sz="1200" b="0" i="0" dirty="0" smtClean="0">
            <a:solidFill>
              <a:schemeClr val="tx2"/>
            </a:solidFill>
            <a:latin typeface="Arial"/>
          </a:defRPr>
        </a:defPPr>
      </a:lstStyle>
    </a:txDef>
  </a:objectDefaults>
  <a:extraClrSchemeLst>
    <a:extraClrScheme>
      <a:clrScheme name="PitchPRO+">
        <a:dk1>
          <a:srgbClr val="000000"/>
        </a:dk1>
        <a:lt1>
          <a:srgbClr val="FFFFFF"/>
        </a:lt1>
        <a:dk2>
          <a:srgbClr val="6D6E6A"/>
        </a:dk2>
        <a:lt2>
          <a:srgbClr val="478FBF"/>
        </a:lt2>
        <a:accent1>
          <a:srgbClr val="0069A3"/>
        </a:accent1>
        <a:accent2>
          <a:srgbClr val="818A37"/>
        </a:accent2>
        <a:accent3>
          <a:srgbClr val="7DBAC4"/>
        </a:accent3>
        <a:accent4>
          <a:srgbClr val="5A5397"/>
        </a:accent4>
        <a:accent5>
          <a:srgbClr val="7E776F"/>
        </a:accent5>
        <a:accent6>
          <a:srgbClr val="AD670D"/>
        </a:accent6>
        <a:hlink>
          <a:srgbClr val="478FBF"/>
        </a:hlink>
        <a:folHlink>
          <a:srgbClr val="A6B640"/>
        </a:folHlink>
      </a:clrScheme>
    </a:extraClrScheme>
  </a:extraClrSchemeLst>
  <a:custClrLst>
    <a:custClr name="Teal. RGB(0,124,136)">
      <a:srgbClr val="007C88"/>
    </a:custClr>
    <a:custClr name="Ocher. RGB(185,157,48)">
      <a:srgbClr val="B99D30"/>
    </a:custClr>
    <a:custClr name="Eggplant. RGB(41,39,94)">
      <a:srgbClr val="29275E"/>
    </a:custClr>
    <a:custClr name="Ice Blue. RGB(176,204,216)">
      <a:srgbClr val="B0CCD8"/>
    </a:custClr>
    <a:custClr name="Moss. RGB(75,94,54)">
      <a:srgbClr val="4B5E36"/>
    </a:custClr>
    <a:custClr name="Warm Grey. RGB(172, 166, 162)">
      <a:srgbClr val="ACA6A2"/>
    </a:custClr>
    <a:custClr name="Deep Blue. RGB(0,65,106)">
      <a:srgbClr val="00416A"/>
    </a:custClr>
    <a:custClr name="Sand. RGB(222,203,117)">
      <a:srgbClr val="DECB75"/>
    </a:custClr>
    <a:custClr name="Cranberry. RGB(96,0,59)">
      <a:srgbClr val="60003B"/>
    </a:custClr>
    <a:custClr name="Lilac. RGB(143,146,200)">
      <a:srgbClr val="8F92C8"/>
    </a:custClr>
    <a:custClr name="Light Warm Grey. RGB(217,213,205)">
      <a:srgbClr val="D9D5CD"/>
    </a:custClr>
    <a:custClr name="Light Mauve. RGB(204,183,207)">
      <a:srgbClr val="CCB7CF"/>
    </a:custClr>
    <a:custClr name="Light Cool Grey. RGB(175,177,179)">
      <a:srgbClr val="AFB1B3"/>
    </a:custClr>
    <a:custClr name="Dark Ash. RGB(85,87,89)">
      <a:srgbClr val="555759"/>
    </a:custClr>
    <a:custClr name="Dark Ocher. RGB(163,129,35)">
      <a:srgbClr val="A38123"/>
    </a:custClr>
    <a:custClr name="Mauve. RGB(163, 136, 191)">
      <a:srgbClr val="A388BF"/>
    </a:custClr>
    <a:custClr name="Dark Orange. RGB(139,70,13)">
      <a:srgbClr val="8B460D"/>
    </a:custClr>
    <a:custClr name="Orange. RGB(237,134,0)">
      <a:srgbClr val="ED8600"/>
    </a:custClr>
    <a:custClr name="Lime. RGB(166,182,64)">
      <a:srgbClr val="A6B640"/>
    </a:custClr>
    <a:custClr name="Map Grey. RGB(221,220,219)">
      <a:srgbClr val="DDDCDB"/>
    </a:custClr>
    <a:custClr name="Red. RGB(227,39,38)">
      <a:srgbClr val="E32726"/>
    </a:custClr>
    <a:custClr name="Yellow. RGB(255,207,1)">
      <a:srgbClr val="FFCF01"/>
    </a:custClr>
    <a:custClr name="Green. RGB(0,171,78)">
      <a:srgbClr val="00AB4E"/>
    </a:custClr>
    <a:custClr name="Asia Red. RGB(186,12,47)">
      <a:srgbClr val="BA0C2F"/>
    </a:custClr>
    <a:custClr name="Neutral Grey. RGB(233,231,229)">
      <a:srgbClr val="E9E7E5"/>
    </a:custClr>
    <a:custClr name="40% of Ice Blue. RGB(208, 224, 232)">
      <a:srgbClr val="D0E0E8"/>
    </a:custClr>
    <a:custClr name="40% Sand. RGB(235, 224, 172)">
      <a:srgbClr val="EBE0AC"/>
    </a:custClr>
    <a:custClr name="40% Lilac. RGB(188, 190, 222)">
      <a:srgbClr val="BCBEDE"/>
    </a:custClr>
    <a:custClr name="H- Glacier Blue. RGB(221,234,237)">
      <a:srgbClr val="DDEAED"/>
    </a:custClr>
  </a:custClrLst>
  <a:extLst>
    <a:ext uri="{05A4C25C-085E-4340-85A3-A5531E510DB2}">
      <thm15:themeFamily xmlns:thm15="http://schemas.microsoft.com/office/thememl/2012/main" name="56b5bb0d-2f61-4d54-8cbf-2c285620e792.potx" id="{F6E0622A-2784-44F4-99C7-15C7C0F5D709}" vid="{0ED3CDAB-2188-4B27-AEDC-194B090485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Template_UnifiedGIB_A4</Template>
  <TotalTime>151</TotalTime>
  <Words>360</Words>
  <Application>Microsoft Office PowerPoint</Application>
  <PresentationFormat>Custom</PresentationFormat>
  <Paragraphs>114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Calibri</vt:lpstr>
      <vt:lpstr>Wingdings</vt:lpstr>
      <vt:lpstr>PP+ UnifiedGIB - A4</vt:lpstr>
      <vt:lpstr>HappyHour Co.</vt:lpstr>
      <vt:lpstr>Overview of auction process and key workstreams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HappyHour Co</dc:title>
  <dc:creator>Pasupathy, Gan (CIB IBC, AUS)</dc:creator>
  <cp:lastModifiedBy>205424 .</cp:lastModifiedBy>
  <cp:revision>20</cp:revision>
  <dcterms:created xsi:type="dcterms:W3CDTF">2020-04-17T12:29:06Z</dcterms:created>
  <dcterms:modified xsi:type="dcterms:W3CDTF">2024-08-11T14:56:56Z</dcterms:modified>
</cp:coreProperties>
</file>