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4CBC829-8FC1-415B-ADBD-069D492F3F17}" type="datetimeFigureOut">
              <a:rPr lang="en-US" smtClean="0"/>
              <a:t>1/25/2021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2FE71E7-9E86-4D9A-B679-410FF4B9C86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CBC829-8FC1-415B-ADBD-069D492F3F17}" type="datetimeFigureOut">
              <a:rPr lang="en-US" smtClean="0"/>
              <a:t>1/25/2021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FE71E7-9E86-4D9A-B679-410FF4B9C8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CBC829-8FC1-415B-ADBD-069D492F3F17}" type="datetimeFigureOut">
              <a:rPr lang="en-US" smtClean="0"/>
              <a:t>1/25/2021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FE71E7-9E86-4D9A-B679-410FF4B9C8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CBC829-8FC1-415B-ADBD-069D492F3F17}" type="datetimeFigureOut">
              <a:rPr lang="en-US" smtClean="0"/>
              <a:t>1/25/2021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FE71E7-9E86-4D9A-B679-410FF4B9C86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4CBC829-8FC1-415B-ADBD-069D492F3F17}" type="datetimeFigureOut">
              <a:rPr lang="en-US" smtClean="0"/>
              <a:t>1/25/2021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FE71E7-9E86-4D9A-B679-410FF4B9C86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CBC829-8FC1-415B-ADBD-069D492F3F17}" type="datetimeFigureOut">
              <a:rPr lang="en-US" smtClean="0"/>
              <a:t>1/25/2021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2FE71E7-9E86-4D9A-B679-410FF4B9C86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4CBC829-8FC1-415B-ADBD-069D492F3F17}" type="datetimeFigureOut">
              <a:rPr lang="en-US" smtClean="0"/>
              <a:t>1/25/2021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2FE71E7-9E86-4D9A-B679-410FF4B9C8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4CBC829-8FC1-415B-ADBD-069D492F3F17}" type="datetimeFigureOut">
              <a:rPr lang="en-US" smtClean="0"/>
              <a:t>1/25/2021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2FE71E7-9E86-4D9A-B679-410FF4B9C86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4CBC829-8FC1-415B-ADBD-069D492F3F17}" type="datetimeFigureOut">
              <a:rPr lang="en-US" smtClean="0"/>
              <a:t>1/25/2021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2FE71E7-9E86-4D9A-B679-410FF4B9C8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4CBC829-8FC1-415B-ADBD-069D492F3F17}" type="datetimeFigureOut">
              <a:rPr lang="en-US" smtClean="0"/>
              <a:t>1/25/2021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2FE71E7-9E86-4D9A-B679-410FF4B9C8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4CBC829-8FC1-415B-ADBD-069D492F3F17}" type="datetimeFigureOut">
              <a:rPr lang="en-US" smtClean="0"/>
              <a:t>1/25/2021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2FE71E7-9E86-4D9A-B679-410FF4B9C86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4CBC829-8FC1-415B-ADBD-069D492F3F17}" type="datetimeFigureOut">
              <a:rPr lang="en-US" smtClean="0"/>
              <a:t>1/25/2021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2FE71E7-9E86-4D9A-B679-410FF4B9C8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urhoods_in_Mumb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2971800"/>
          </a:xfrm>
        </p:spPr>
        <p:txBody>
          <a:bodyPr>
            <a:noAutofit/>
          </a:bodyPr>
          <a:lstStyle/>
          <a:p>
            <a:pPr algn="ctr"/>
            <a:r>
              <a:rPr lang="en-US" sz="3600" dirty="0" smtClean="0"/>
              <a:t>Generating Area-based recommendations regarding the category of Restaurants to open in Mumbai</a:t>
            </a:r>
            <a:br>
              <a:rPr lang="en-US" sz="3600" dirty="0" smtClean="0"/>
            </a:br>
            <a:endParaRPr lang="en-US" sz="3600" dirty="0"/>
          </a:p>
        </p:txBody>
      </p:sp>
      <p:sp>
        <p:nvSpPr>
          <p:cNvPr id="3" name="Subtitle 2"/>
          <p:cNvSpPr>
            <a:spLocks noGrp="1"/>
          </p:cNvSpPr>
          <p:nvPr>
            <p:ph type="subTitle" idx="1"/>
          </p:nvPr>
        </p:nvSpPr>
        <p:spPr>
          <a:xfrm>
            <a:off x="685800" y="4267200"/>
            <a:ext cx="7772400" cy="544110"/>
          </a:xfrm>
        </p:spPr>
        <p:txBody>
          <a:bodyPr>
            <a:normAutofit/>
          </a:bodyPr>
          <a:lstStyle/>
          <a:p>
            <a:r>
              <a:rPr lang="en-US" dirty="0" smtClean="0"/>
              <a:t>Kaustav Sadhukhan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4102291"/>
          </a:xfrm>
        </p:spPr>
        <p:txBody>
          <a:bodyPr>
            <a:normAutofit lnSpcReduction="10000"/>
          </a:bodyPr>
          <a:lstStyle/>
          <a:p>
            <a:r>
              <a:rPr lang="en-US" sz="2600" dirty="0" smtClean="0">
                <a:latin typeface="Adobe Caslon Pro" pitchFamily="18" charset="0"/>
              </a:rPr>
              <a:t>Opening the right-type of restaurant serving the particular category of cuisine is very important for anyone who wants to start a new business venture in terms of </a:t>
            </a:r>
            <a:r>
              <a:rPr lang="en-US" sz="2600" dirty="0" smtClean="0">
                <a:latin typeface="Adobe Caslon Pro" pitchFamily="18" charset="0"/>
              </a:rPr>
              <a:t>restaurants.</a:t>
            </a:r>
          </a:p>
          <a:p>
            <a:r>
              <a:rPr lang="en-US" sz="2600" dirty="0" smtClean="0">
                <a:latin typeface="Adobe Caslon Pro" pitchFamily="18" charset="0"/>
                <a:cs typeface="Adobe Arabic" pitchFamily="18" charset="-78"/>
              </a:rPr>
              <a:t>The target audience for this project includes any </a:t>
            </a:r>
            <a:r>
              <a:rPr lang="en-US" sz="2600" b="1" dirty="0" smtClean="0">
                <a:latin typeface="Adobe Caslon Pro" pitchFamily="18" charset="0"/>
                <a:cs typeface="Adobe Arabic" pitchFamily="18" charset="-78"/>
              </a:rPr>
              <a:t>new food chain</a:t>
            </a:r>
            <a:r>
              <a:rPr lang="en-US" sz="2600" dirty="0" smtClean="0">
                <a:latin typeface="Adobe Caslon Pro" pitchFamily="18" charset="0"/>
                <a:cs typeface="Adobe Arabic" pitchFamily="18" charset="-78"/>
              </a:rPr>
              <a:t> who is interested in starting a </a:t>
            </a:r>
            <a:r>
              <a:rPr lang="en-US" sz="2600" b="1" dirty="0" smtClean="0">
                <a:latin typeface="Adobe Caslon Pro" pitchFamily="18" charset="0"/>
                <a:cs typeface="Adobe Arabic" pitchFamily="18" charset="-78"/>
              </a:rPr>
              <a:t>new business venture</a:t>
            </a:r>
            <a:r>
              <a:rPr lang="en-US" sz="2600" dirty="0" smtClean="0">
                <a:latin typeface="Adobe Caslon Pro" pitchFamily="18" charset="0"/>
                <a:cs typeface="Adobe Arabic" pitchFamily="18" charset="-78"/>
              </a:rPr>
              <a:t> in the </a:t>
            </a:r>
            <a:r>
              <a:rPr lang="en-US" sz="2600" b="1" dirty="0" smtClean="0">
                <a:latin typeface="Adobe Caslon Pro" pitchFamily="18" charset="0"/>
                <a:cs typeface="Adobe Arabic" pitchFamily="18" charset="-78"/>
              </a:rPr>
              <a:t>city of Mumbai</a:t>
            </a:r>
            <a:r>
              <a:rPr lang="en-US" sz="2600" dirty="0" smtClean="0">
                <a:latin typeface="Adobe Caslon Pro" pitchFamily="18" charset="0"/>
                <a:cs typeface="Adobe Arabic" pitchFamily="18" charset="-78"/>
              </a:rPr>
              <a:t> and wishes to have recommendations regarding </a:t>
            </a:r>
            <a:r>
              <a:rPr lang="en-US" sz="2600" b="1" dirty="0" smtClean="0">
                <a:latin typeface="Adobe Caslon Pro" pitchFamily="18" charset="0"/>
                <a:cs typeface="Adobe Arabic" pitchFamily="18" charset="-78"/>
              </a:rPr>
              <a:t>which particular cuisine or which particular food item</a:t>
            </a:r>
            <a:r>
              <a:rPr lang="en-US" sz="2600" dirty="0" smtClean="0">
                <a:latin typeface="Adobe Caslon Pro" pitchFamily="18" charset="0"/>
                <a:cs typeface="Adobe Arabic" pitchFamily="18" charset="-78"/>
              </a:rPr>
              <a:t> they should serve </a:t>
            </a:r>
            <a:r>
              <a:rPr lang="en-US" sz="2600" b="1" dirty="0" smtClean="0">
                <a:latin typeface="Adobe Caslon Pro" pitchFamily="18" charset="0"/>
                <a:cs typeface="Adobe Arabic" pitchFamily="18" charset="-78"/>
              </a:rPr>
              <a:t>in their outlets</a:t>
            </a:r>
            <a:r>
              <a:rPr lang="en-US" sz="2600" dirty="0" smtClean="0">
                <a:latin typeface="Adobe Caslon Pro" pitchFamily="18" charset="0"/>
                <a:cs typeface="Adobe Arabic" pitchFamily="18" charset="-78"/>
              </a:rPr>
              <a:t> based on the </a:t>
            </a:r>
            <a:r>
              <a:rPr lang="en-US" sz="2600" b="1" dirty="0" smtClean="0">
                <a:latin typeface="Adobe Caslon Pro" pitchFamily="18" charset="0"/>
                <a:cs typeface="Adobe Arabic" pitchFamily="18" charset="-78"/>
              </a:rPr>
              <a:t>particular Area in Mumbai</a:t>
            </a:r>
            <a:r>
              <a:rPr lang="en-US" sz="2600" dirty="0" smtClean="0">
                <a:latin typeface="Adobe Caslon Pro" pitchFamily="18" charset="0"/>
                <a:cs typeface="Adobe Arabic" pitchFamily="18" charset="-78"/>
              </a:rPr>
              <a:t> where they are planning </a:t>
            </a:r>
            <a:r>
              <a:rPr lang="en-US" sz="2600" b="1" dirty="0" smtClean="0">
                <a:latin typeface="Adobe Caslon Pro" pitchFamily="18" charset="0"/>
                <a:cs typeface="Adobe Arabic" pitchFamily="18" charset="-78"/>
              </a:rPr>
              <a:t>to set up their new outlets</a:t>
            </a:r>
            <a:r>
              <a:rPr lang="en-US" sz="2600" dirty="0" smtClean="0">
                <a:latin typeface="Adobe Caslon Pro" pitchFamily="18" charset="0"/>
                <a:cs typeface="Adobe Arabic" pitchFamily="18" charset="-78"/>
              </a:rPr>
              <a:t>.</a:t>
            </a:r>
          </a:p>
          <a:p>
            <a:endParaRPr lang="en-US" dirty="0" smtClean="0"/>
          </a:p>
          <a:p>
            <a:endParaRPr lang="en-US" dirty="0"/>
          </a:p>
        </p:txBody>
      </p:sp>
      <p:sp>
        <p:nvSpPr>
          <p:cNvPr id="3" name="Title 2"/>
          <p:cNvSpPr>
            <a:spLocks noGrp="1"/>
          </p:cNvSpPr>
          <p:nvPr>
            <p:ph type="title"/>
          </p:nvPr>
        </p:nvSpPr>
        <p:spPr>
          <a:xfrm>
            <a:off x="457200" y="838200"/>
            <a:ext cx="8229600" cy="838200"/>
          </a:xfrm>
        </p:spPr>
        <p:txBody>
          <a:bodyPr>
            <a:normAutofit fontScale="90000"/>
          </a:bodyPr>
          <a:lstStyle/>
          <a:p>
            <a:r>
              <a:rPr lang="en-US" dirty="0" smtClean="0"/>
              <a:t>Business Problem and Target Audience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1800" dirty="0" smtClean="0"/>
              <a:t>Area , Location and Co-Ordinates of Mumbai are obtained from web-scraping the below url:-</a:t>
            </a:r>
          </a:p>
          <a:p>
            <a:pPr>
              <a:buNone/>
            </a:pPr>
            <a:r>
              <a:rPr lang="en-US" sz="1800" dirty="0" smtClean="0">
                <a:hlinkClick r:id="rId2"/>
              </a:rPr>
              <a:t>https://</a:t>
            </a:r>
            <a:r>
              <a:rPr lang="en-US" sz="1800" dirty="0" smtClean="0">
                <a:hlinkClick r:id="rId2"/>
              </a:rPr>
              <a:t>en.wikipedia.org/wiki/List_of_neighbourhoods_in_Mumbai</a:t>
            </a:r>
            <a:endParaRPr lang="en-US" sz="1800" dirty="0" smtClean="0"/>
          </a:p>
          <a:p>
            <a:pPr>
              <a:buNone/>
            </a:pPr>
            <a:endParaRPr lang="en-US" sz="1800" dirty="0" smtClean="0"/>
          </a:p>
          <a:p>
            <a:r>
              <a:rPr lang="en-US" sz="1800" dirty="0" smtClean="0"/>
              <a:t>We have also used  </a:t>
            </a:r>
            <a:r>
              <a:rPr lang="en-US" sz="1800" b="1" dirty="0" smtClean="0"/>
              <a:t>Python’s geopy package </a:t>
            </a:r>
            <a:r>
              <a:rPr lang="en-US" sz="1800" dirty="0" smtClean="0"/>
              <a:t>to obtain the latitude and longitude of all the Areas of Mumbai and generated the map of Mumbai with locations superimposed on them using </a:t>
            </a:r>
            <a:r>
              <a:rPr lang="en-US" sz="1800" b="1" dirty="0" smtClean="0"/>
              <a:t>folium</a:t>
            </a:r>
            <a:r>
              <a:rPr lang="en-US" sz="1800" dirty="0" smtClean="0"/>
              <a:t>.</a:t>
            </a:r>
          </a:p>
          <a:p>
            <a:endParaRPr lang="en-US" sz="1800" dirty="0" smtClean="0"/>
          </a:p>
          <a:p>
            <a:r>
              <a:rPr lang="en-US" sz="1800" dirty="0" smtClean="0"/>
              <a:t>Finally we use </a:t>
            </a:r>
            <a:r>
              <a:rPr lang="en-US" sz="1800" b="1" dirty="0" smtClean="0"/>
              <a:t>Four Square API</a:t>
            </a:r>
            <a:r>
              <a:rPr lang="en-US" sz="1800" dirty="0" smtClean="0"/>
              <a:t> to generate </a:t>
            </a:r>
            <a:r>
              <a:rPr lang="en-US" sz="1800" b="1" dirty="0" smtClean="0"/>
              <a:t>nearby venues and their categories</a:t>
            </a:r>
            <a:r>
              <a:rPr lang="en-US" sz="1800" dirty="0" smtClean="0"/>
              <a:t> for a particular Area of </a:t>
            </a:r>
            <a:r>
              <a:rPr lang="en-US" sz="1800" dirty="0" smtClean="0"/>
              <a:t>Mumbai.</a:t>
            </a:r>
          </a:p>
          <a:p>
            <a:endParaRPr lang="en-US" sz="1800" dirty="0" smtClean="0"/>
          </a:p>
          <a:p>
            <a:r>
              <a:rPr lang="en-US" sz="1800" dirty="0" smtClean="0"/>
              <a:t>This data is cleansed pre-processed and conditioned into a data frame to obtain the </a:t>
            </a:r>
            <a:r>
              <a:rPr lang="en-US" sz="1800" b="1" dirty="0" smtClean="0"/>
              <a:t>10 most popular venues </a:t>
            </a:r>
            <a:r>
              <a:rPr lang="en-US" sz="1800" dirty="0" smtClean="0"/>
              <a:t>for each Area which is then used for </a:t>
            </a:r>
            <a:r>
              <a:rPr lang="en-US" sz="1800" b="1" dirty="0" smtClean="0"/>
              <a:t>clustering the Areas </a:t>
            </a:r>
            <a:r>
              <a:rPr lang="en-US" sz="1800" dirty="0" smtClean="0"/>
              <a:t>based on the popularity of venues.</a:t>
            </a:r>
          </a:p>
          <a:p>
            <a:endParaRPr lang="en-US" sz="1800" dirty="0" smtClean="0"/>
          </a:p>
        </p:txBody>
      </p:sp>
      <p:sp>
        <p:nvSpPr>
          <p:cNvPr id="3" name="Title 2"/>
          <p:cNvSpPr>
            <a:spLocks noGrp="1"/>
          </p:cNvSpPr>
          <p:nvPr>
            <p:ph type="title"/>
          </p:nvPr>
        </p:nvSpPr>
        <p:spPr/>
        <p:txBody>
          <a:bodyPr/>
          <a:lstStyle/>
          <a:p>
            <a:r>
              <a:rPr lang="en-US" dirty="0" smtClean="0"/>
              <a:t>Data Acquisition and Cleaning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Generating the maps of Mumbai using Folium and Geopy package of python.</a:t>
            </a:r>
            <a:endParaRPr lang="en-US" sz="2800" dirty="0"/>
          </a:p>
        </p:txBody>
      </p:sp>
      <p:sp>
        <p:nvSpPr>
          <p:cNvPr id="3" name="Text Placeholder 2"/>
          <p:cNvSpPr>
            <a:spLocks noGrp="1"/>
          </p:cNvSpPr>
          <p:nvPr>
            <p:ph type="body" idx="1"/>
          </p:nvPr>
        </p:nvSpPr>
        <p:spPr>
          <a:xfrm>
            <a:off x="457200" y="1371600"/>
            <a:ext cx="4040188" cy="990600"/>
          </a:xfrm>
        </p:spPr>
        <p:txBody>
          <a:bodyPr>
            <a:normAutofit fontScale="85000" lnSpcReduction="20000"/>
          </a:bodyPr>
          <a:lstStyle/>
          <a:p>
            <a:endParaRPr lang="en-US" sz="1900" dirty="0" smtClean="0"/>
          </a:p>
          <a:p>
            <a:r>
              <a:rPr lang="en-US" sz="1900" dirty="0" smtClean="0"/>
              <a:t>Using </a:t>
            </a:r>
            <a:r>
              <a:rPr lang="en-US" sz="1900" dirty="0" smtClean="0"/>
              <a:t>the folium and Geopy we plot the map of Mumbai with locations superimposed on top.</a:t>
            </a:r>
          </a:p>
          <a:p>
            <a:endParaRPr lang="en-US" dirty="0"/>
          </a:p>
        </p:txBody>
      </p:sp>
      <p:sp>
        <p:nvSpPr>
          <p:cNvPr id="4" name="Text Placeholder 3"/>
          <p:cNvSpPr>
            <a:spLocks noGrp="1"/>
          </p:cNvSpPr>
          <p:nvPr>
            <p:ph type="body" sz="half" idx="3"/>
          </p:nvPr>
        </p:nvSpPr>
        <p:spPr>
          <a:xfrm>
            <a:off x="4645026" y="1371600"/>
            <a:ext cx="4041775" cy="990600"/>
          </a:xfrm>
        </p:spPr>
        <p:txBody>
          <a:bodyPr>
            <a:normAutofit/>
          </a:bodyPr>
          <a:lstStyle/>
          <a:p>
            <a:pPr>
              <a:lnSpc>
                <a:spcPct val="90000"/>
              </a:lnSpc>
            </a:pPr>
            <a:r>
              <a:rPr lang="en-US" sz="1600" dirty="0" smtClean="0"/>
              <a:t>After clustering of the Areas in South Mumbai with respect to the most popular venues.</a:t>
            </a:r>
          </a:p>
        </p:txBody>
      </p:sp>
      <p:pic>
        <p:nvPicPr>
          <p:cNvPr id="1029" name="Picture 5"/>
          <p:cNvPicPr>
            <a:picLocks noGrp="1" noChangeAspect="1" noChangeArrowheads="1"/>
          </p:cNvPicPr>
          <p:nvPr>
            <p:ph sz="quarter" idx="2"/>
          </p:nvPr>
        </p:nvPicPr>
        <p:blipFill>
          <a:blip r:embed="rId2"/>
          <a:srcRect/>
          <a:stretch>
            <a:fillRect/>
          </a:stretch>
        </p:blipFill>
        <p:spPr bwMode="auto">
          <a:xfrm>
            <a:off x="457200" y="2362200"/>
            <a:ext cx="4040188" cy="3886200"/>
          </a:xfrm>
          <a:prstGeom prst="rect">
            <a:avLst/>
          </a:prstGeom>
          <a:noFill/>
          <a:ln w="9525">
            <a:noFill/>
            <a:miter lim="800000"/>
            <a:headEnd/>
            <a:tailEnd/>
          </a:ln>
          <a:effectLst/>
        </p:spPr>
      </p:pic>
      <p:pic>
        <p:nvPicPr>
          <p:cNvPr id="1030" name="Picture 6"/>
          <p:cNvPicPr>
            <a:picLocks noGrp="1" noChangeAspect="1" noChangeArrowheads="1"/>
          </p:cNvPicPr>
          <p:nvPr>
            <p:ph sz="quarter" idx="4"/>
          </p:nvPr>
        </p:nvPicPr>
        <p:blipFill>
          <a:blip r:embed="rId3"/>
          <a:srcRect/>
          <a:stretch>
            <a:fillRect/>
          </a:stretch>
        </p:blipFill>
        <p:spPr bwMode="auto">
          <a:xfrm>
            <a:off x="4645025" y="2362200"/>
            <a:ext cx="4041775"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0"/>
            <a:ext cx="8229600" cy="1219200"/>
          </a:xfrm>
        </p:spPr>
        <p:txBody>
          <a:bodyPr>
            <a:normAutofit fontScale="90000"/>
          </a:bodyPr>
          <a:lstStyle/>
          <a:p>
            <a:r>
              <a:rPr lang="en-US" dirty="0" smtClean="0"/>
              <a:t>Final cleaned and pre-processed dataset used for Clustering</a:t>
            </a: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152400" y="2438400"/>
            <a:ext cx="87630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Clustering Results</a:t>
            </a:r>
            <a:endParaRPr lang="en-US" dirty="0"/>
          </a:p>
        </p:txBody>
      </p:sp>
      <p:pic>
        <p:nvPicPr>
          <p:cNvPr id="4" name="Content Placeholder 3"/>
          <p:cNvPicPr>
            <a:picLocks noGrp="1"/>
          </p:cNvPicPr>
          <p:nvPr>
            <p:ph idx="1"/>
          </p:nvPr>
        </p:nvPicPr>
        <p:blipFill>
          <a:blip r:embed="rId2"/>
          <a:srcRect/>
          <a:stretch>
            <a:fillRect/>
          </a:stretch>
        </p:blipFill>
        <p:spPr bwMode="auto">
          <a:xfrm>
            <a:off x="457200" y="1524000"/>
            <a:ext cx="82296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sz="1800" dirty="0" smtClean="0">
                <a:latin typeface="Adobe Arabic" pitchFamily="18" charset="-78"/>
                <a:cs typeface="Adobe Arabic" pitchFamily="18" charset="-78"/>
              </a:rPr>
              <a:t>A very important observation that surfaces from the above analysis is that if we take a closer look at the different clusters we find that in </a:t>
            </a:r>
            <a:r>
              <a:rPr lang="en-US" sz="1800" b="1" dirty="0" smtClean="0">
                <a:latin typeface="Adobe Arabic" pitchFamily="18" charset="-78"/>
                <a:cs typeface="Adobe Arabic" pitchFamily="18" charset="-78"/>
              </a:rPr>
              <a:t>Cluster 1</a:t>
            </a:r>
            <a:r>
              <a:rPr lang="en-US" sz="1800" dirty="0" smtClean="0">
                <a:latin typeface="Adobe Arabic" pitchFamily="18" charset="-78"/>
                <a:cs typeface="Adobe Arabic" pitchFamily="18" charset="-78"/>
              </a:rPr>
              <a:t> the first most common venue is “</a:t>
            </a:r>
            <a:r>
              <a:rPr lang="en-US" sz="1800" b="1" dirty="0" smtClean="0">
                <a:latin typeface="Adobe Arabic" pitchFamily="18" charset="-78"/>
                <a:cs typeface="Adobe Arabic" pitchFamily="18" charset="-78"/>
              </a:rPr>
              <a:t>Indian Restaurants</a:t>
            </a:r>
            <a:r>
              <a:rPr lang="en-US" sz="1800" dirty="0" smtClean="0">
                <a:latin typeface="Adobe Arabic" pitchFamily="18" charset="-78"/>
                <a:cs typeface="Adobe Arabic" pitchFamily="18" charset="-78"/>
              </a:rPr>
              <a:t>” and the second and third most common venues are mainly </a:t>
            </a:r>
            <a:r>
              <a:rPr lang="en-US" sz="1800" b="1" dirty="0" smtClean="0">
                <a:latin typeface="Adobe Arabic" pitchFamily="18" charset="-78"/>
                <a:cs typeface="Adobe Arabic" pitchFamily="18" charset="-78"/>
              </a:rPr>
              <a:t>Coffee Shops, Bakeries, Café’s, Pizza Corners and other fast food restaurants</a:t>
            </a:r>
            <a:r>
              <a:rPr lang="en-US" sz="1800" dirty="0" smtClean="0">
                <a:latin typeface="Adobe Arabic" pitchFamily="18" charset="-78"/>
                <a:cs typeface="Adobe Arabic" pitchFamily="18" charset="-78"/>
              </a:rPr>
              <a:t>. </a:t>
            </a:r>
            <a:r>
              <a:rPr lang="en-US" sz="1800" b="1" dirty="0" smtClean="0">
                <a:latin typeface="Adobe Arabic" pitchFamily="18" charset="-78"/>
                <a:cs typeface="Adobe Arabic" pitchFamily="18" charset="-78"/>
              </a:rPr>
              <a:t>So, it is very clear that people residing in Cluster 1 areas have a special liking or prefer Indian cuisine over other cuisines. </a:t>
            </a:r>
            <a:r>
              <a:rPr lang="en-US" sz="1800" dirty="0" smtClean="0">
                <a:latin typeface="Adobe Arabic" pitchFamily="18" charset="-78"/>
                <a:cs typeface="Adobe Arabic" pitchFamily="18" charset="-78"/>
              </a:rPr>
              <a:t>But, at the same time since this cluster has a high density of Indian Restaurants as their most popular venue, so keeping in mind </a:t>
            </a:r>
            <a:r>
              <a:rPr lang="en-US" sz="1800" b="1" dirty="0" smtClean="0">
                <a:latin typeface="Adobe Arabic" pitchFamily="18" charset="-78"/>
                <a:cs typeface="Adobe Arabic" pitchFamily="18" charset="-78"/>
              </a:rPr>
              <a:t>the tough competition from other popular food joints</a:t>
            </a:r>
            <a:r>
              <a:rPr lang="en-US" sz="1800" dirty="0" smtClean="0">
                <a:latin typeface="Adobe Arabic" pitchFamily="18" charset="-78"/>
                <a:cs typeface="Adobe Arabic" pitchFamily="18" charset="-78"/>
              </a:rPr>
              <a:t> any new business venture should be a bit cautious in serving Indian cuisine in these areas. </a:t>
            </a:r>
            <a:r>
              <a:rPr lang="en-US" sz="1800" b="1" dirty="0" smtClean="0">
                <a:latin typeface="Adobe Arabic" pitchFamily="18" charset="-78"/>
                <a:cs typeface="Adobe Arabic" pitchFamily="18" charset="-78"/>
              </a:rPr>
              <a:t>But if they can improvise their menu to serve quality Indian food items or add some newer items and can lower the rates</a:t>
            </a:r>
            <a:r>
              <a:rPr lang="en-US" sz="1800" dirty="0" smtClean="0">
                <a:latin typeface="Adobe Arabic" pitchFamily="18" charset="-78"/>
                <a:cs typeface="Adobe Arabic" pitchFamily="18" charset="-78"/>
              </a:rPr>
              <a:t>, then they can attract these customers to dine at their joints.</a:t>
            </a:r>
          </a:p>
          <a:p>
            <a:pPr>
              <a:buNone/>
            </a:pPr>
            <a:r>
              <a:rPr lang="en-US" sz="1800" dirty="0" smtClean="0">
                <a:latin typeface="Adobe Arabic" pitchFamily="18" charset="-78"/>
                <a:cs typeface="Adobe Arabic" pitchFamily="18" charset="-78"/>
              </a:rPr>
              <a:t> </a:t>
            </a:r>
          </a:p>
          <a:p>
            <a:pPr lvl="0"/>
            <a:r>
              <a:rPr lang="en-US" sz="1800" dirty="0" smtClean="0">
                <a:latin typeface="Adobe Arabic" pitchFamily="18" charset="-78"/>
                <a:cs typeface="Adobe Arabic" pitchFamily="18" charset="-78"/>
              </a:rPr>
              <a:t>If we examine </a:t>
            </a:r>
            <a:r>
              <a:rPr lang="en-US" sz="1800" b="1" dirty="0" smtClean="0">
                <a:latin typeface="Adobe Arabic" pitchFamily="18" charset="-78"/>
                <a:cs typeface="Adobe Arabic" pitchFamily="18" charset="-78"/>
              </a:rPr>
              <a:t>Cluster 4, </a:t>
            </a:r>
            <a:r>
              <a:rPr lang="en-US" sz="1800" dirty="0" smtClean="0">
                <a:latin typeface="Adobe Arabic" pitchFamily="18" charset="-78"/>
                <a:cs typeface="Adobe Arabic" pitchFamily="18" charset="-78"/>
              </a:rPr>
              <a:t>we find mostly </a:t>
            </a:r>
            <a:r>
              <a:rPr lang="en-US" sz="1800" b="1" dirty="0" smtClean="0">
                <a:latin typeface="Adobe Arabic" pitchFamily="18" charset="-78"/>
                <a:cs typeface="Adobe Arabic" pitchFamily="18" charset="-78"/>
              </a:rPr>
              <a:t>Cafe’s, Ice Cream Shops, Coffee Shops and Bakery as the most popular venues</a:t>
            </a:r>
            <a:r>
              <a:rPr lang="en-US" sz="1800" dirty="0" smtClean="0">
                <a:latin typeface="Adobe Arabic" pitchFamily="18" charset="-78"/>
                <a:cs typeface="Adobe Arabic" pitchFamily="18" charset="-78"/>
              </a:rPr>
              <a:t>.</a:t>
            </a:r>
            <a:r>
              <a:rPr lang="en-US" sz="1800" b="1" dirty="0" smtClean="0">
                <a:latin typeface="Adobe Arabic" pitchFamily="18" charset="-78"/>
                <a:cs typeface="Adobe Arabic" pitchFamily="18" charset="-78"/>
              </a:rPr>
              <a:t> </a:t>
            </a:r>
            <a:r>
              <a:rPr lang="en-US" sz="1800" dirty="0" smtClean="0">
                <a:latin typeface="Adobe Arabic" pitchFamily="18" charset="-78"/>
                <a:cs typeface="Adobe Arabic" pitchFamily="18" charset="-78"/>
              </a:rPr>
              <a:t>So, it is very clear that people residing in Cluster 4 areas have a special liking or prefer light refreshments over heavy course meals. So, going by the above analysis, it will be quite advantageous for any new food chain to open these kinds of light food joints in the areas that fall within this cluster. </a:t>
            </a:r>
            <a:r>
              <a:rPr lang="en-US" sz="1800" b="1" dirty="0" smtClean="0">
                <a:latin typeface="Adobe Arabic" pitchFamily="18" charset="-78"/>
                <a:cs typeface="Adobe Arabic" pitchFamily="18" charset="-78"/>
              </a:rPr>
              <a:t>But if they want to avoid competition from other vendors</a:t>
            </a:r>
            <a:r>
              <a:rPr lang="en-US" sz="1800" dirty="0" smtClean="0">
                <a:latin typeface="Adobe Arabic" pitchFamily="18" charset="-78"/>
                <a:cs typeface="Adobe Arabic" pitchFamily="18" charset="-78"/>
              </a:rPr>
              <a:t> they can as well open up Indian Restaurants as there are </a:t>
            </a:r>
            <a:r>
              <a:rPr lang="en-US" sz="1800" b="1" dirty="0" smtClean="0">
                <a:latin typeface="Adobe Arabic" pitchFamily="18" charset="-78"/>
                <a:cs typeface="Adobe Arabic" pitchFamily="18" charset="-78"/>
              </a:rPr>
              <a:t>very few restaurants</a:t>
            </a:r>
            <a:r>
              <a:rPr lang="en-US" sz="1800" dirty="0" smtClean="0">
                <a:latin typeface="Adobe Arabic" pitchFamily="18" charset="-78"/>
                <a:cs typeface="Adobe Arabic" pitchFamily="18" charset="-78"/>
              </a:rPr>
              <a:t> serving Indian Cuisine in these areas.</a:t>
            </a:r>
          </a:p>
          <a:p>
            <a:endParaRPr lang="en-US" sz="1800" dirty="0">
              <a:latin typeface="Adobe Arabic" pitchFamily="18" charset="-78"/>
              <a:cs typeface="Adobe Arabic" pitchFamily="18" charset="-78"/>
            </a:endParaRPr>
          </a:p>
        </p:txBody>
      </p:sp>
      <p:sp>
        <p:nvSpPr>
          <p:cNvPr id="3" name="Title 2"/>
          <p:cNvSpPr>
            <a:spLocks noGrp="1"/>
          </p:cNvSpPr>
          <p:nvPr>
            <p:ph type="title"/>
          </p:nvPr>
        </p:nvSpPr>
        <p:spPr/>
        <p:txBody>
          <a:bodyPr/>
          <a:lstStyle/>
          <a:p>
            <a:r>
              <a:rPr lang="en-US" dirty="0" smtClean="0"/>
              <a:t>Discussion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latin typeface="Adobe Caslon Pro" pitchFamily="18" charset="0"/>
              </a:rPr>
              <a:t>All these analyses will be of great help for any new food chain which wants to start operation in Mumbai, they can decide well on their business strategy to maximize their ROI by avoiding stiff competition as well as catering to the preferences of people residing in a particular Area.</a:t>
            </a:r>
          </a:p>
          <a:p>
            <a:pPr>
              <a:buNone/>
            </a:pPr>
            <a:endParaRPr lang="en-US" dirty="0" smtClean="0">
              <a:latin typeface="Adobe Caslon Pro" pitchFamily="18" charset="0"/>
            </a:endParaRPr>
          </a:p>
          <a:p>
            <a:r>
              <a:rPr lang="en-US" dirty="0" smtClean="0">
                <a:latin typeface="Adobe Caslon Pro" pitchFamily="18" charset="0"/>
              </a:rPr>
              <a:t>This analysis can be further extended to other locations of Mumbai like Andheri, Western Suburbs, Mira-Bhayandar, Western Suburbs, Bandra, Western Suburbs, Kandivali East, Western Suburbs etc.</a:t>
            </a:r>
          </a:p>
          <a:p>
            <a:endParaRPr lang="en-US" dirty="0">
              <a:latin typeface="Adobe Arabic" pitchFamily="18" charset="-78"/>
              <a:cs typeface="Adobe Arabic" pitchFamily="18" charset="-78"/>
            </a:endParaRPr>
          </a:p>
        </p:txBody>
      </p:sp>
      <p:sp>
        <p:nvSpPr>
          <p:cNvPr id="3" name="Title 2"/>
          <p:cNvSpPr>
            <a:spLocks noGrp="1"/>
          </p:cNvSpPr>
          <p:nvPr>
            <p:ph type="title"/>
          </p:nvPr>
        </p:nvSpPr>
        <p:spPr/>
        <p:txBody>
          <a:bodyPr/>
          <a:lstStyle/>
          <a:p>
            <a:r>
              <a:rPr lang="en-US" dirty="0" smtClean="0"/>
              <a:t>Conclusion and Future Scope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TotalTime>
  <Words>544</Words>
  <Application>Microsoft Office PowerPoint</Application>
  <PresentationFormat>On-screen Show (4:3)</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Generating Area-based recommendations regarding the category of Restaurants to open in Mumbai </vt:lpstr>
      <vt:lpstr>Business Problem and Target Audience</vt:lpstr>
      <vt:lpstr>Data Acquisition and Cleaning</vt:lpstr>
      <vt:lpstr>Generating the maps of Mumbai using Folium and Geopy package of python.</vt:lpstr>
      <vt:lpstr>Final cleaned and pre-processed dataset used for Clustering</vt:lpstr>
      <vt:lpstr>Clustering Results</vt:lpstr>
      <vt:lpstr>Discussion</vt:lpstr>
      <vt:lpstr>Conclusion and 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Area-based recommendations regarding the category of Restaurants to open in Mumbai</dc:title>
  <dc:creator>Dell</dc:creator>
  <cp:lastModifiedBy>Dell</cp:lastModifiedBy>
  <cp:revision>9</cp:revision>
  <dcterms:created xsi:type="dcterms:W3CDTF">2021-01-25T10:06:47Z</dcterms:created>
  <dcterms:modified xsi:type="dcterms:W3CDTF">2021-01-25T10:38:38Z</dcterms:modified>
</cp:coreProperties>
</file>