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4"/>
  </p:sldMasterIdLst>
  <p:sldIdLst>
    <p:sldId id="268" r:id="rId5"/>
    <p:sldId id="311" r:id="rId6"/>
    <p:sldId id="312" r:id="rId7"/>
    <p:sldId id="310" r:id="rId8"/>
    <p:sldId id="314" r:id="rId9"/>
    <p:sldId id="31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341057-995B-4007-A40F-94A8FF215295}">
          <p14:sldIdLst>
            <p14:sldId id="268"/>
          </p14:sldIdLst>
        </p14:section>
        <p14:section name="Untitled Section" id="{FD27E0F7-60C7-41DD-822A-6ECC9FBEDDE3}">
          <p14:sldIdLst>
            <p14:sldId id="311"/>
            <p14:sldId id="312"/>
            <p14:sldId id="310"/>
            <p14:sldId id="314"/>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19" autoAdjust="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9184DA70-C731-4C70-880D-CCD4705E623C}" type="datetime1">
              <a:rPr lang="en-US" smtClean="0"/>
              <a:t>10/25/2024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421211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4929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79386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30695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51493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10/25/2024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99783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10/25/2024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356560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922542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138677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4797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960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6633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10/25/2024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0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10/25/2024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89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10/25/2024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349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24094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10/25/2024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3516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62D6E202-B606-4609-B914-27C9371A1F6D}" type="datetime1">
              <a:rPr lang="en-US" smtClean="0"/>
              <a:t>10/25/2024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97081831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dfreephotos.com/vector-images/blue-car-vector-graphic.png.php"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pPr algn="ctr"/>
            <a:r>
              <a:rPr lang="en-US" sz="8000" dirty="0">
                <a:solidFill>
                  <a:schemeClr val="bg1">
                    <a:lumMod val="95000"/>
                  </a:schemeClr>
                </a:solidFill>
              </a:rPr>
              <a:t>The Toll tax calculator</a:t>
            </a:r>
          </a:p>
        </p:txBody>
      </p:sp>
      <p:sp>
        <p:nvSpPr>
          <p:cNvPr id="21" name="Subtitle 20">
            <a:extLst>
              <a:ext uri="{FF2B5EF4-FFF2-40B4-BE49-F238E27FC236}">
                <a16:creationId xmlns:a16="http://schemas.microsoft.com/office/drawing/2014/main" id="{7A738E76-FA4A-170C-E433-F978F2857A7A}"/>
              </a:ext>
            </a:extLst>
          </p:cNvPr>
          <p:cNvSpPr>
            <a:spLocks noGrp="1"/>
          </p:cNvSpPr>
          <p:nvPr>
            <p:ph type="subTitle" idx="1"/>
          </p:nvPr>
        </p:nvSpPr>
        <p:spPr/>
        <p:txBody>
          <a:bodyPr/>
          <a:lstStyle/>
          <a:p>
            <a:r>
              <a:rPr lang="en-IN" dirty="0">
                <a:solidFill>
                  <a:schemeClr val="bg1">
                    <a:lumMod val="95000"/>
                  </a:schemeClr>
                </a:solidFill>
              </a:rPr>
              <a:t>Created</a:t>
            </a:r>
            <a:r>
              <a:rPr lang="en-IN" dirty="0"/>
              <a:t> </a:t>
            </a:r>
            <a:r>
              <a:rPr lang="en-IN" dirty="0">
                <a:solidFill>
                  <a:schemeClr val="bg1">
                    <a:lumMod val="95000"/>
                  </a:schemeClr>
                </a:solidFill>
              </a:rPr>
              <a:t>by</a:t>
            </a:r>
            <a:r>
              <a:rPr lang="en-IN" dirty="0"/>
              <a:t> </a:t>
            </a:r>
            <a:r>
              <a:rPr lang="en-IN" dirty="0">
                <a:solidFill>
                  <a:schemeClr val="bg1">
                    <a:lumMod val="95000"/>
                  </a:schemeClr>
                </a:solidFill>
              </a:rPr>
              <a:t>“tech redux”</a:t>
            </a:r>
          </a:p>
        </p:txBody>
      </p:sp>
      <p:pic>
        <p:nvPicPr>
          <p:cNvPr id="5" name="Picture 4">
            <a:extLst>
              <a:ext uri="{FF2B5EF4-FFF2-40B4-BE49-F238E27FC236}">
                <a16:creationId xmlns:a16="http://schemas.microsoft.com/office/drawing/2014/main" id="{CB8155BD-BAC1-6E9E-8F23-3E68AC30BCA9}"/>
              </a:ext>
            </a:extLst>
          </p:cNvPr>
          <p:cNvPicPr>
            <a:picLocks noChangeAspect="1"/>
          </p:cNvPicPr>
          <p:nvPr/>
        </p:nvPicPr>
        <p:blipFill>
          <a:blip r:embed="rId2"/>
          <a:stretch>
            <a:fillRect/>
          </a:stretch>
        </p:blipFill>
        <p:spPr>
          <a:xfrm>
            <a:off x="8113882" y="478603"/>
            <a:ext cx="3429189" cy="2950397"/>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6473-197C-A7CF-8F16-C5DA7A577D78}"/>
              </a:ext>
            </a:extLst>
          </p:cNvPr>
          <p:cNvSpPr>
            <a:spLocks noGrp="1"/>
          </p:cNvSpPr>
          <p:nvPr>
            <p:ph type="title"/>
          </p:nvPr>
        </p:nvSpPr>
        <p:spPr/>
        <p:txBody>
          <a:bodyPr/>
          <a:lstStyle/>
          <a:p>
            <a:r>
              <a:rPr lang="en-IN" dirty="0"/>
              <a:t>Tech Redux</a:t>
            </a:r>
          </a:p>
        </p:txBody>
      </p:sp>
      <p:pic>
        <p:nvPicPr>
          <p:cNvPr id="7" name="Content Placeholder 6">
            <a:extLst>
              <a:ext uri="{FF2B5EF4-FFF2-40B4-BE49-F238E27FC236}">
                <a16:creationId xmlns:a16="http://schemas.microsoft.com/office/drawing/2014/main" id="{5E9837AA-2BEB-C9A1-A8D0-CB28E4AE8405}"/>
              </a:ext>
            </a:extLst>
          </p:cNvPr>
          <p:cNvPicPr>
            <a:picLocks noGrp="1" noChangeAspect="1"/>
          </p:cNvPicPr>
          <p:nvPr>
            <p:ph idx="1"/>
          </p:nvPr>
        </p:nvPicPr>
        <p:blipFill>
          <a:blip r:embed="rId2"/>
          <a:stretch>
            <a:fillRect/>
          </a:stretch>
        </p:blipFill>
        <p:spPr bwMode="auto">
          <a:xfrm>
            <a:off x="3920661" y="2695512"/>
            <a:ext cx="1743346" cy="235381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49401B6-8FC9-5579-5484-0FECE3CDFD4B}"/>
              </a:ext>
            </a:extLst>
          </p:cNvPr>
          <p:cNvPicPr>
            <a:picLocks noChangeAspect="1"/>
          </p:cNvPicPr>
          <p:nvPr/>
        </p:nvPicPr>
        <p:blipFill>
          <a:blip r:embed="rId3"/>
          <a:stretch>
            <a:fillRect/>
          </a:stretch>
        </p:blipFill>
        <p:spPr>
          <a:xfrm>
            <a:off x="6725195" y="2695514"/>
            <a:ext cx="1688247" cy="2353813"/>
          </a:xfrm>
          <a:prstGeom prst="rect">
            <a:avLst/>
          </a:prstGeom>
        </p:spPr>
      </p:pic>
      <p:pic>
        <p:nvPicPr>
          <p:cNvPr id="11" name="Picture 10">
            <a:extLst>
              <a:ext uri="{FF2B5EF4-FFF2-40B4-BE49-F238E27FC236}">
                <a16:creationId xmlns:a16="http://schemas.microsoft.com/office/drawing/2014/main" id="{73383E8F-33B1-49A0-A58E-33A13C69FB73}"/>
              </a:ext>
            </a:extLst>
          </p:cNvPr>
          <p:cNvPicPr>
            <a:picLocks noChangeAspect="1"/>
          </p:cNvPicPr>
          <p:nvPr/>
        </p:nvPicPr>
        <p:blipFill>
          <a:blip r:embed="rId4"/>
          <a:stretch>
            <a:fillRect/>
          </a:stretch>
        </p:blipFill>
        <p:spPr>
          <a:xfrm>
            <a:off x="9583414" y="2695514"/>
            <a:ext cx="1688247" cy="2353814"/>
          </a:xfrm>
          <a:prstGeom prst="rect">
            <a:avLst/>
          </a:prstGeom>
        </p:spPr>
      </p:pic>
      <p:pic>
        <p:nvPicPr>
          <p:cNvPr id="13" name="Picture 12">
            <a:extLst>
              <a:ext uri="{FF2B5EF4-FFF2-40B4-BE49-F238E27FC236}">
                <a16:creationId xmlns:a16="http://schemas.microsoft.com/office/drawing/2014/main" id="{AC5F9EA4-B8CF-CE3E-5C6D-F1484EC5DC51}"/>
              </a:ext>
            </a:extLst>
          </p:cNvPr>
          <p:cNvPicPr>
            <a:picLocks noChangeAspect="1"/>
          </p:cNvPicPr>
          <p:nvPr/>
        </p:nvPicPr>
        <p:blipFill>
          <a:blip r:embed="rId5"/>
          <a:stretch>
            <a:fillRect/>
          </a:stretch>
        </p:blipFill>
        <p:spPr>
          <a:xfrm>
            <a:off x="1072928" y="2695513"/>
            <a:ext cx="1677761" cy="2353813"/>
          </a:xfrm>
          <a:prstGeom prst="rect">
            <a:avLst/>
          </a:prstGeom>
        </p:spPr>
      </p:pic>
      <p:sp>
        <p:nvSpPr>
          <p:cNvPr id="15" name="TextBox 14">
            <a:extLst>
              <a:ext uri="{FF2B5EF4-FFF2-40B4-BE49-F238E27FC236}">
                <a16:creationId xmlns:a16="http://schemas.microsoft.com/office/drawing/2014/main" id="{A40D78C5-2440-2D48-27E5-5D2BBC8C8956}"/>
              </a:ext>
            </a:extLst>
          </p:cNvPr>
          <p:cNvSpPr txBox="1"/>
          <p:nvPr/>
        </p:nvSpPr>
        <p:spPr>
          <a:xfrm>
            <a:off x="1225887" y="5146939"/>
            <a:ext cx="1371842" cy="369332"/>
          </a:xfrm>
          <a:prstGeom prst="rect">
            <a:avLst/>
          </a:prstGeom>
          <a:noFill/>
        </p:spPr>
        <p:txBody>
          <a:bodyPr wrap="square" rtlCol="0">
            <a:spAutoFit/>
          </a:bodyPr>
          <a:lstStyle/>
          <a:p>
            <a:r>
              <a:rPr lang="en-IN" dirty="0"/>
              <a:t>Kaustavya</a:t>
            </a:r>
          </a:p>
        </p:txBody>
      </p:sp>
      <p:sp>
        <p:nvSpPr>
          <p:cNvPr id="24" name="TextBox 23">
            <a:extLst>
              <a:ext uri="{FF2B5EF4-FFF2-40B4-BE49-F238E27FC236}">
                <a16:creationId xmlns:a16="http://schemas.microsoft.com/office/drawing/2014/main" id="{A3926C24-72BC-8F45-FBE5-5133B2A8FC2A}"/>
              </a:ext>
            </a:extLst>
          </p:cNvPr>
          <p:cNvSpPr txBox="1"/>
          <p:nvPr/>
        </p:nvSpPr>
        <p:spPr>
          <a:xfrm>
            <a:off x="3762915" y="5132716"/>
            <a:ext cx="2058838" cy="369332"/>
          </a:xfrm>
          <a:prstGeom prst="rect">
            <a:avLst/>
          </a:prstGeom>
          <a:noFill/>
        </p:spPr>
        <p:txBody>
          <a:bodyPr wrap="square" rtlCol="0">
            <a:spAutoFit/>
          </a:bodyPr>
          <a:lstStyle/>
          <a:p>
            <a:pPr algn="ctr"/>
            <a:r>
              <a:rPr lang="en-IN" dirty="0"/>
              <a:t>Aansh Malhotra</a:t>
            </a:r>
          </a:p>
        </p:txBody>
      </p:sp>
      <p:sp>
        <p:nvSpPr>
          <p:cNvPr id="25" name="TextBox 24">
            <a:extLst>
              <a:ext uri="{FF2B5EF4-FFF2-40B4-BE49-F238E27FC236}">
                <a16:creationId xmlns:a16="http://schemas.microsoft.com/office/drawing/2014/main" id="{156240D8-2B8C-0515-E7DA-DE061D3F7CB8}"/>
              </a:ext>
            </a:extLst>
          </p:cNvPr>
          <p:cNvSpPr txBox="1"/>
          <p:nvPr/>
        </p:nvSpPr>
        <p:spPr>
          <a:xfrm>
            <a:off x="6725194" y="5136394"/>
            <a:ext cx="1688248" cy="369332"/>
          </a:xfrm>
          <a:prstGeom prst="rect">
            <a:avLst/>
          </a:prstGeom>
          <a:noFill/>
        </p:spPr>
        <p:txBody>
          <a:bodyPr wrap="square" rtlCol="0">
            <a:spAutoFit/>
          </a:bodyPr>
          <a:lstStyle/>
          <a:p>
            <a:r>
              <a:rPr lang="en-IN" dirty="0"/>
              <a:t>Gourish Julka</a:t>
            </a:r>
          </a:p>
        </p:txBody>
      </p:sp>
      <p:sp>
        <p:nvSpPr>
          <p:cNvPr id="26" name="TextBox 25">
            <a:extLst>
              <a:ext uri="{FF2B5EF4-FFF2-40B4-BE49-F238E27FC236}">
                <a16:creationId xmlns:a16="http://schemas.microsoft.com/office/drawing/2014/main" id="{5D4B8AD7-CDEA-92BA-C079-C6D9D366D897}"/>
              </a:ext>
            </a:extLst>
          </p:cNvPr>
          <p:cNvSpPr txBox="1"/>
          <p:nvPr/>
        </p:nvSpPr>
        <p:spPr>
          <a:xfrm>
            <a:off x="9443404" y="5113550"/>
            <a:ext cx="2058838" cy="369332"/>
          </a:xfrm>
          <a:prstGeom prst="rect">
            <a:avLst/>
          </a:prstGeom>
          <a:noFill/>
        </p:spPr>
        <p:txBody>
          <a:bodyPr wrap="square" rtlCol="0">
            <a:spAutoFit/>
          </a:bodyPr>
          <a:lstStyle/>
          <a:p>
            <a:r>
              <a:rPr lang="en-IN" dirty="0"/>
              <a:t>Chatanya Singla</a:t>
            </a:r>
          </a:p>
        </p:txBody>
      </p:sp>
      <p:sp>
        <p:nvSpPr>
          <p:cNvPr id="28" name="TextBox 27">
            <a:extLst>
              <a:ext uri="{FF2B5EF4-FFF2-40B4-BE49-F238E27FC236}">
                <a16:creationId xmlns:a16="http://schemas.microsoft.com/office/drawing/2014/main" id="{E57512B1-FDB8-5C86-CD7F-0F1282F9F615}"/>
              </a:ext>
            </a:extLst>
          </p:cNvPr>
          <p:cNvSpPr txBox="1"/>
          <p:nvPr/>
        </p:nvSpPr>
        <p:spPr>
          <a:xfrm>
            <a:off x="1225887" y="5429218"/>
            <a:ext cx="1448302" cy="369332"/>
          </a:xfrm>
          <a:prstGeom prst="rect">
            <a:avLst/>
          </a:prstGeom>
          <a:noFill/>
        </p:spPr>
        <p:txBody>
          <a:bodyPr wrap="square" rtlCol="0">
            <a:spAutoFit/>
          </a:bodyPr>
          <a:lstStyle/>
          <a:p>
            <a:r>
              <a:rPr lang="en-IN" dirty="0">
                <a:solidFill>
                  <a:srgbClr val="FF0000"/>
                </a:solidFill>
              </a:rPr>
              <a:t>(Back-end)</a:t>
            </a:r>
          </a:p>
        </p:txBody>
      </p:sp>
      <p:sp>
        <p:nvSpPr>
          <p:cNvPr id="29" name="TextBox 28">
            <a:extLst>
              <a:ext uri="{FF2B5EF4-FFF2-40B4-BE49-F238E27FC236}">
                <a16:creationId xmlns:a16="http://schemas.microsoft.com/office/drawing/2014/main" id="{BE143FEA-78B4-C561-5967-E22C510FE6EF}"/>
              </a:ext>
            </a:extLst>
          </p:cNvPr>
          <p:cNvSpPr txBox="1"/>
          <p:nvPr/>
        </p:nvSpPr>
        <p:spPr>
          <a:xfrm>
            <a:off x="4102221" y="5437357"/>
            <a:ext cx="1593011" cy="369332"/>
          </a:xfrm>
          <a:prstGeom prst="rect">
            <a:avLst/>
          </a:prstGeom>
          <a:noFill/>
        </p:spPr>
        <p:txBody>
          <a:bodyPr wrap="square" rtlCol="0">
            <a:spAutoFit/>
          </a:bodyPr>
          <a:lstStyle/>
          <a:p>
            <a:r>
              <a:rPr lang="en-IN" dirty="0">
                <a:solidFill>
                  <a:srgbClr val="FF0000"/>
                </a:solidFill>
              </a:rPr>
              <a:t>(Front-end)</a:t>
            </a:r>
          </a:p>
        </p:txBody>
      </p:sp>
      <p:sp>
        <p:nvSpPr>
          <p:cNvPr id="30" name="TextBox 29">
            <a:extLst>
              <a:ext uri="{FF2B5EF4-FFF2-40B4-BE49-F238E27FC236}">
                <a16:creationId xmlns:a16="http://schemas.microsoft.com/office/drawing/2014/main" id="{10681EB5-49F3-F803-B160-7558215DC528}"/>
              </a:ext>
            </a:extLst>
          </p:cNvPr>
          <p:cNvSpPr txBox="1"/>
          <p:nvPr/>
        </p:nvSpPr>
        <p:spPr>
          <a:xfrm>
            <a:off x="6851715" y="5437357"/>
            <a:ext cx="1688248" cy="369332"/>
          </a:xfrm>
          <a:prstGeom prst="rect">
            <a:avLst/>
          </a:prstGeom>
          <a:noFill/>
        </p:spPr>
        <p:txBody>
          <a:bodyPr wrap="square" rtlCol="0">
            <a:spAutoFit/>
          </a:bodyPr>
          <a:lstStyle/>
          <a:p>
            <a:r>
              <a:rPr lang="en-IN" dirty="0">
                <a:solidFill>
                  <a:srgbClr val="FF0000"/>
                </a:solidFill>
              </a:rPr>
              <a:t>(Front-end)</a:t>
            </a:r>
          </a:p>
        </p:txBody>
      </p:sp>
      <p:sp>
        <p:nvSpPr>
          <p:cNvPr id="31" name="TextBox 30">
            <a:extLst>
              <a:ext uri="{FF2B5EF4-FFF2-40B4-BE49-F238E27FC236}">
                <a16:creationId xmlns:a16="http://schemas.microsoft.com/office/drawing/2014/main" id="{7C67450C-B7BC-093C-B3AC-A1A4BEAF805F}"/>
              </a:ext>
            </a:extLst>
          </p:cNvPr>
          <p:cNvSpPr txBox="1"/>
          <p:nvPr/>
        </p:nvSpPr>
        <p:spPr>
          <a:xfrm>
            <a:off x="9590209" y="5429218"/>
            <a:ext cx="1744388" cy="369332"/>
          </a:xfrm>
          <a:prstGeom prst="rect">
            <a:avLst/>
          </a:prstGeom>
          <a:noFill/>
        </p:spPr>
        <p:txBody>
          <a:bodyPr wrap="none" rtlCol="0">
            <a:spAutoFit/>
          </a:bodyPr>
          <a:lstStyle/>
          <a:p>
            <a:r>
              <a:rPr lang="en-IN" dirty="0">
                <a:solidFill>
                  <a:srgbClr val="FF0000"/>
                </a:solidFill>
              </a:rPr>
              <a:t>(Presentation)</a:t>
            </a:r>
            <a:endParaRPr lang="en-IN" dirty="0"/>
          </a:p>
        </p:txBody>
      </p:sp>
    </p:spTree>
    <p:extLst>
      <p:ext uri="{BB962C8B-B14F-4D97-AF65-F5344CB8AC3E}">
        <p14:creationId xmlns:p14="http://schemas.microsoft.com/office/powerpoint/2010/main" val="4104204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E1E4-72A9-CECE-3400-DEC67FAF20D9}"/>
              </a:ext>
            </a:extLst>
          </p:cNvPr>
          <p:cNvSpPr>
            <a:spLocks noGrp="1"/>
          </p:cNvSpPr>
          <p:nvPr>
            <p:ph type="title"/>
          </p:nvPr>
        </p:nvSpPr>
        <p:spPr/>
        <p:txBody>
          <a:bodyPr/>
          <a:lstStyle/>
          <a:p>
            <a:r>
              <a:rPr lang="en-IN" dirty="0"/>
              <a:t>Why do we need to shift from the traditional system of toll booths?</a:t>
            </a:r>
          </a:p>
        </p:txBody>
      </p:sp>
      <p:sp>
        <p:nvSpPr>
          <p:cNvPr id="3" name="Content Placeholder 2">
            <a:extLst>
              <a:ext uri="{FF2B5EF4-FFF2-40B4-BE49-F238E27FC236}">
                <a16:creationId xmlns:a16="http://schemas.microsoft.com/office/drawing/2014/main" id="{1A78A0CA-1F00-7345-0921-CCF4AE192FC0}"/>
              </a:ext>
            </a:extLst>
          </p:cNvPr>
          <p:cNvSpPr>
            <a:spLocks noGrp="1"/>
          </p:cNvSpPr>
          <p:nvPr>
            <p:ph idx="1"/>
          </p:nvPr>
        </p:nvSpPr>
        <p:spPr/>
        <p:txBody>
          <a:bodyPr>
            <a:normAutofit fontScale="92500" lnSpcReduction="20000"/>
          </a:bodyPr>
          <a:lstStyle/>
          <a:p>
            <a:r>
              <a:rPr lang="en-US" dirty="0"/>
              <a:t>Efficiency: Automated toll collection reduces traffic congestion at toll plazas, allowing for smoother flow and shorter wait times.</a:t>
            </a:r>
          </a:p>
          <a:p>
            <a:r>
              <a:rPr lang="en-US" dirty="0"/>
              <a:t>Cost-Effectiveness: Automated toll collection system doesn’t require any infrastructure.</a:t>
            </a:r>
          </a:p>
          <a:p>
            <a:r>
              <a:rPr lang="en-US" dirty="0"/>
              <a:t>Safety: Reducing the number of stopping vehicles decreases the risk of accidents in toll areas.</a:t>
            </a:r>
          </a:p>
          <a:p>
            <a:r>
              <a:rPr lang="en-US" dirty="0"/>
              <a:t>Environmental Impact: Less idling means reduced emissions, contributing to better air quality.</a:t>
            </a:r>
          </a:p>
          <a:p>
            <a:r>
              <a:rPr lang="en-US" dirty="0"/>
              <a:t>Data Collection: Modern systems can provide valuable data on traffic patterns and toll usage, helping in infrastructure planning.</a:t>
            </a:r>
          </a:p>
          <a:p>
            <a:r>
              <a:rPr lang="en-US" dirty="0"/>
              <a:t>User Convenience: Electronic tolling allows for easier payment options, reducing the need for cash transactions and improving the user experience.</a:t>
            </a:r>
            <a:endParaRPr lang="en-IN" dirty="0"/>
          </a:p>
        </p:txBody>
      </p:sp>
    </p:spTree>
    <p:extLst>
      <p:ext uri="{BB962C8B-B14F-4D97-AF65-F5344CB8AC3E}">
        <p14:creationId xmlns:p14="http://schemas.microsoft.com/office/powerpoint/2010/main" val="3046853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p:txBody>
          <a:bodyPr>
            <a:normAutofit/>
          </a:bodyPr>
          <a:lstStyle/>
          <a:p>
            <a:r>
              <a:rPr lang="en-US" dirty="0"/>
              <a:t>Toll Tax Calculator</a:t>
            </a:r>
          </a:p>
        </p:txBody>
      </p:sp>
      <p:sp>
        <p:nvSpPr>
          <p:cNvPr id="4" name="Content Placeholder 3">
            <a:extLst>
              <a:ext uri="{FF2B5EF4-FFF2-40B4-BE49-F238E27FC236}">
                <a16:creationId xmlns:a16="http://schemas.microsoft.com/office/drawing/2014/main" id="{19B4D24C-545D-6BF0-FB0E-A31534B97CE9}"/>
              </a:ext>
            </a:extLst>
          </p:cNvPr>
          <p:cNvSpPr>
            <a:spLocks noGrp="1"/>
          </p:cNvSpPr>
          <p:nvPr>
            <p:ph idx="1"/>
          </p:nvPr>
        </p:nvSpPr>
        <p:spPr>
          <a:xfrm>
            <a:off x="299049" y="2603500"/>
            <a:ext cx="5900468" cy="3969828"/>
          </a:xfrm>
        </p:spPr>
        <p:txBody>
          <a:bodyPr>
            <a:normAutofit fontScale="92500" lnSpcReduction="20000"/>
          </a:bodyPr>
          <a:lstStyle/>
          <a:p>
            <a:pPr marL="0" indent="0">
              <a:buNone/>
            </a:pPr>
            <a:r>
              <a:rPr lang="en-IN" dirty="0"/>
              <a:t>The toll tax calculator is a future based idea of implementing tolls directly on the basis of distance travelled by the vehicle instead of toll booths. It will reduce the time wastage and it would be more efficient and more money friendly than physical toll booths or camera installation. </a:t>
            </a:r>
          </a:p>
          <a:p>
            <a:pPr marL="0" indent="0">
              <a:buNone/>
            </a:pPr>
            <a:r>
              <a:rPr lang="en-IN" dirty="0"/>
              <a:t>This system is based on the GPS and location tracking. </a:t>
            </a:r>
          </a:p>
          <a:p>
            <a:pPr marL="0" indent="0">
              <a:buNone/>
            </a:pPr>
            <a:r>
              <a:rPr lang="en-IN" dirty="0"/>
              <a:t>The calculation of distance is directly using G-maps API or we can manually add latitudes and longitudes.</a:t>
            </a:r>
          </a:p>
          <a:p>
            <a:pPr marL="0" indent="0">
              <a:buNone/>
            </a:pPr>
            <a:r>
              <a:rPr lang="en-IN" dirty="0"/>
              <a:t>This system will help in the pollution control and with this automation of collecting location and using GPS can be used to track vehicles and drivers that don’t follow rules or break red lights.</a:t>
            </a:r>
          </a:p>
          <a:p>
            <a:pPr marL="0" indent="0">
              <a:buNone/>
            </a:pPr>
            <a:r>
              <a:rPr lang="en-IN" dirty="0"/>
              <a:t>With this system wrong side travelling vehicles and vehicles involved in accidents can be tracked </a:t>
            </a:r>
          </a:p>
          <a:p>
            <a:pPr marL="0" indent="0">
              <a:buNone/>
            </a:pPr>
            <a:endParaRPr lang="en-IN" dirty="0"/>
          </a:p>
        </p:txBody>
      </p:sp>
      <p:pic>
        <p:nvPicPr>
          <p:cNvPr id="19" name="Picture 18">
            <a:extLst>
              <a:ext uri="{FF2B5EF4-FFF2-40B4-BE49-F238E27FC236}">
                <a16:creationId xmlns:a16="http://schemas.microsoft.com/office/drawing/2014/main" id="{D02CFA03-D938-A159-CF60-80CEBBA3079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129975" y="2603500"/>
            <a:ext cx="5714453" cy="3653525"/>
          </a:xfrm>
          <a:prstGeom prst="rect">
            <a:avLst/>
          </a:prstGeom>
        </p:spPr>
      </p:pic>
    </p:spTree>
    <p:extLst>
      <p:ext uri="{BB962C8B-B14F-4D97-AF65-F5344CB8AC3E}">
        <p14:creationId xmlns:p14="http://schemas.microsoft.com/office/powerpoint/2010/main" val="2482546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7CB6-27F8-1BC0-A789-E853AA25118A}"/>
              </a:ext>
            </a:extLst>
          </p:cNvPr>
          <p:cNvSpPr>
            <a:spLocks noGrp="1"/>
          </p:cNvSpPr>
          <p:nvPr>
            <p:ph type="title"/>
          </p:nvPr>
        </p:nvSpPr>
        <p:spPr/>
        <p:txBody>
          <a:bodyPr/>
          <a:lstStyle/>
          <a:p>
            <a:r>
              <a:rPr lang="en-US" dirty="0"/>
              <a:t>            Frequently Asked Questions</a:t>
            </a:r>
            <a:endParaRPr lang="en-IN" dirty="0"/>
          </a:p>
        </p:txBody>
      </p:sp>
      <p:sp>
        <p:nvSpPr>
          <p:cNvPr id="3" name="Content Placeholder 2">
            <a:extLst>
              <a:ext uri="{FF2B5EF4-FFF2-40B4-BE49-F238E27FC236}">
                <a16:creationId xmlns:a16="http://schemas.microsoft.com/office/drawing/2014/main" id="{251AF73E-29CF-3910-B6C2-EC35E19E6FD9}"/>
              </a:ext>
            </a:extLst>
          </p:cNvPr>
          <p:cNvSpPr>
            <a:spLocks noGrp="1"/>
          </p:cNvSpPr>
          <p:nvPr>
            <p:ph idx="1"/>
          </p:nvPr>
        </p:nvSpPr>
        <p:spPr/>
        <p:txBody>
          <a:bodyPr>
            <a:noAutofit/>
          </a:bodyPr>
          <a:lstStyle/>
          <a:p>
            <a:pPr algn="l"/>
            <a:r>
              <a:rPr lang="en-US" sz="1100" b="1" i="0" dirty="0">
                <a:solidFill>
                  <a:schemeClr val="tx1"/>
                </a:solidFill>
                <a:latin typeface="Ginto"/>
              </a:rPr>
              <a:t>Q: What is a Toll Tax Calculator?</a:t>
            </a:r>
            <a:r>
              <a:rPr lang="en-US" sz="1100" b="0" i="0" dirty="0">
                <a:solidFill>
                  <a:schemeClr val="tx1"/>
                </a:solidFill>
                <a:latin typeface="Ginto"/>
              </a:rPr>
              <a:t> </a:t>
            </a:r>
          </a:p>
          <a:p>
            <a:pPr algn="l"/>
            <a:r>
              <a:rPr lang="en-US" sz="1100" b="0" i="0" dirty="0">
                <a:solidFill>
                  <a:schemeClr val="tx1"/>
                </a:solidFill>
                <a:latin typeface="Ginto"/>
              </a:rPr>
              <a:t> A Toll Tax Calculator is an online tool that helps users estimate the toll charges for their journey based on the distance traveled, vehicle type, and applicable toll rates.</a:t>
            </a:r>
          </a:p>
          <a:p>
            <a:pPr algn="l"/>
            <a:r>
              <a:rPr lang="en-US" sz="1100" b="1" i="0" dirty="0">
                <a:solidFill>
                  <a:schemeClr val="tx1"/>
                </a:solidFill>
                <a:latin typeface="Ginto"/>
              </a:rPr>
              <a:t>Q: How do I use the Toll Tax Calculator?</a:t>
            </a:r>
            <a:r>
              <a:rPr lang="en-US" sz="1100" b="0" i="0" dirty="0">
                <a:solidFill>
                  <a:schemeClr val="tx1"/>
                </a:solidFill>
                <a:latin typeface="Ginto"/>
              </a:rPr>
              <a:t> </a:t>
            </a:r>
          </a:p>
          <a:p>
            <a:pPr algn="l"/>
            <a:r>
              <a:rPr lang="en-US" sz="1100" b="0" i="0" dirty="0">
                <a:solidFill>
                  <a:schemeClr val="tx1"/>
                </a:solidFill>
                <a:latin typeface="Ginto"/>
              </a:rPr>
              <a:t> Enter your start and end locations, select your vehicle type, and input the local and highway toll rates. Click on the calculate button to get the estimated toll charges.</a:t>
            </a:r>
          </a:p>
          <a:p>
            <a:pPr algn="l"/>
            <a:r>
              <a:rPr lang="en-US" sz="1100" b="1" i="0" dirty="0">
                <a:solidFill>
                  <a:schemeClr val="tx1"/>
                </a:solidFill>
                <a:latin typeface="Ginto"/>
              </a:rPr>
              <a:t>Q: Which vehicle types are supported?</a:t>
            </a:r>
            <a:r>
              <a:rPr lang="en-US" sz="1100" b="0" i="0" dirty="0">
                <a:solidFill>
                  <a:schemeClr val="tx1"/>
                </a:solidFill>
                <a:latin typeface="Ginto"/>
              </a:rPr>
              <a:t> </a:t>
            </a:r>
          </a:p>
          <a:p>
            <a:pPr algn="l"/>
            <a:r>
              <a:rPr lang="en-US" sz="1100" b="0" i="0" dirty="0">
                <a:solidFill>
                  <a:schemeClr val="tx1"/>
                </a:solidFill>
                <a:latin typeface="Ginto"/>
              </a:rPr>
              <a:t> The calculator supports various vehicle types, including cars, trucks, and bikes. Each vehicle type might have different toll rates.</a:t>
            </a:r>
          </a:p>
          <a:p>
            <a:pPr algn="l"/>
            <a:r>
              <a:rPr lang="en-US" sz="1100" b="1" i="0" dirty="0">
                <a:solidFill>
                  <a:schemeClr val="tx1"/>
                </a:solidFill>
                <a:latin typeface="Ginto"/>
              </a:rPr>
              <a:t>Q: Can I save my calculated routes and toll estimates?</a:t>
            </a:r>
            <a:r>
              <a:rPr lang="en-US" sz="1100" b="0" i="0" dirty="0">
                <a:solidFill>
                  <a:schemeClr val="tx1"/>
                </a:solidFill>
                <a:latin typeface="Ginto"/>
              </a:rPr>
              <a:t> </a:t>
            </a:r>
          </a:p>
          <a:p>
            <a:pPr algn="l"/>
            <a:r>
              <a:rPr lang="en-US" sz="1100" b="0" i="0" dirty="0">
                <a:solidFill>
                  <a:schemeClr val="tx1"/>
                </a:solidFill>
                <a:latin typeface="Ginto"/>
              </a:rPr>
              <a:t> Currently, the calculator does not support saving routes. You can take a screenshot or note down the details for future reference.</a:t>
            </a:r>
          </a:p>
          <a:p>
            <a:pPr algn="l"/>
            <a:r>
              <a:rPr lang="en-US" sz="1100" b="1" i="0" dirty="0">
                <a:solidFill>
                  <a:schemeClr val="tx1"/>
                </a:solidFill>
                <a:latin typeface="Ginto"/>
              </a:rPr>
              <a:t>Q: What should I do if I encounter an error?</a:t>
            </a:r>
            <a:r>
              <a:rPr lang="en-US" sz="1100" b="0" i="0" dirty="0">
                <a:solidFill>
                  <a:schemeClr val="tx1"/>
                </a:solidFill>
                <a:latin typeface="Ginto"/>
              </a:rPr>
              <a:t> </a:t>
            </a:r>
            <a:endParaRPr lang="en-US" sz="1100" dirty="0">
              <a:solidFill>
                <a:schemeClr val="tx1"/>
              </a:solidFill>
              <a:latin typeface="Ginto"/>
            </a:endParaRPr>
          </a:p>
          <a:p>
            <a:pPr algn="l"/>
            <a:r>
              <a:rPr lang="en-US" sz="1100" b="0" i="0" dirty="0">
                <a:solidFill>
                  <a:schemeClr val="tx1"/>
                </a:solidFill>
                <a:latin typeface="Ginto"/>
              </a:rPr>
              <a:t>If you encounter any errors, please ensure that all input fields are correctly filled. If the problem persists, contact our support team for assistance</a:t>
            </a:r>
          </a:p>
        </p:txBody>
      </p:sp>
    </p:spTree>
    <p:extLst>
      <p:ext uri="{BB962C8B-B14F-4D97-AF65-F5344CB8AC3E}">
        <p14:creationId xmlns:p14="http://schemas.microsoft.com/office/powerpoint/2010/main" val="2627417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0A3570-05DA-1A36-1BAB-D7AB613C676F}"/>
              </a:ext>
            </a:extLst>
          </p:cNvPr>
          <p:cNvSpPr>
            <a:spLocks noGrp="1"/>
          </p:cNvSpPr>
          <p:nvPr>
            <p:ph type="ctrTitle"/>
          </p:nvPr>
        </p:nvSpPr>
        <p:spPr/>
        <p:txBody>
          <a:bodyPr/>
          <a:lstStyle/>
          <a:p>
            <a:pPr algn="ctr"/>
            <a:r>
              <a:rPr lang="en-IN" dirty="0"/>
              <a:t>THANK YOU!</a:t>
            </a:r>
            <a:br>
              <a:rPr lang="en-IN" dirty="0"/>
            </a:br>
            <a:endParaRPr lang="en-IN" dirty="0"/>
          </a:p>
        </p:txBody>
      </p:sp>
      <p:sp>
        <p:nvSpPr>
          <p:cNvPr id="5" name="Subtitle 4">
            <a:extLst>
              <a:ext uri="{FF2B5EF4-FFF2-40B4-BE49-F238E27FC236}">
                <a16:creationId xmlns:a16="http://schemas.microsoft.com/office/drawing/2014/main" id="{FDD369F9-FBC1-2B75-7919-06B22A6A28C3}"/>
              </a:ext>
            </a:extLst>
          </p:cNvPr>
          <p:cNvSpPr>
            <a:spLocks noGrp="1"/>
          </p:cNvSpPr>
          <p:nvPr>
            <p:ph type="subTitle" idx="1"/>
          </p:nvPr>
        </p:nvSpPr>
        <p:spPr/>
        <p:txBody>
          <a:bodyPr/>
          <a:lstStyle/>
          <a:p>
            <a:r>
              <a:rPr lang="en-IN" dirty="0"/>
              <a:t>.</a:t>
            </a:r>
          </a:p>
          <a:p>
            <a:endParaRPr lang="en-IN" dirty="0"/>
          </a:p>
        </p:txBody>
      </p:sp>
    </p:spTree>
    <p:extLst>
      <p:ext uri="{BB962C8B-B14F-4D97-AF65-F5344CB8AC3E}">
        <p14:creationId xmlns:p14="http://schemas.microsoft.com/office/powerpoint/2010/main" val="1753794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196</TotalTime>
  <Words>491</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Century Gothic</vt:lpstr>
      <vt:lpstr>Ginto</vt:lpstr>
      <vt:lpstr>Wingdings 3</vt:lpstr>
      <vt:lpstr>Ion Boardroom</vt:lpstr>
      <vt:lpstr>The Toll tax calculator</vt:lpstr>
      <vt:lpstr>Tech Redux</vt:lpstr>
      <vt:lpstr>Why do we need to shift from the traditional system of toll booths?</vt:lpstr>
      <vt:lpstr>Toll Tax Calculator</vt:lpstr>
      <vt:lpstr>            Frequently Asked Questions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Aansh Malhotra</dc:creator>
  <cp:lastModifiedBy>Aansh Malhotra</cp:lastModifiedBy>
  <cp:revision>2</cp:revision>
  <dcterms:created xsi:type="dcterms:W3CDTF">2024-10-25T04:40:20Z</dcterms:created>
  <dcterms:modified xsi:type="dcterms:W3CDTF">2024-10-25T10:56:31Z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