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>
      <p:cViewPr varScale="1">
        <p:scale>
          <a:sx n="59" d="100"/>
          <a:sy n="59" d="100"/>
        </p:scale>
        <p:origin x="200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80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3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1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2C1A43-4539-0F4F-A5D4-60F4C510D71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AE9A-D427-7745-B744-0F0535CCE8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D139E-65D1-0CFB-BFD7-AEC9C1805CD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67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7F2F-6750-BC14-DBAE-1EB8FC4B3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Lending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7D112-926E-8530-5372-8766393E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 err="1"/>
              <a:t>Kausthub</a:t>
            </a:r>
            <a:r>
              <a:rPr lang="en-US" dirty="0"/>
              <a:t> </a:t>
            </a:r>
            <a:r>
              <a:rPr lang="en-US" dirty="0" err="1"/>
              <a:t>Kesavadas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8E51-39D5-D486-E820-29D7E4CD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252D-199B-CF06-B33A-8FE4D3A4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finance team of Loan Lending Company, identify risky applicant based on number of attributes to minimize the amount of credit loss to the Company</a:t>
            </a:r>
          </a:p>
          <a:p>
            <a:r>
              <a:rPr lang="en-US" dirty="0"/>
              <a:t>Use exploratory data analysis and visualize data to find risky applicants.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EB3-AD66-515E-85F0-9E73FB11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C805-D974-7F47-C133-34ACD5CF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Cleaning and imputing</a:t>
            </a:r>
          </a:p>
          <a:p>
            <a:pPr lvl="1"/>
            <a:r>
              <a:rPr lang="en-US" dirty="0"/>
              <a:t>From a total of 111 columns cleaned up null value columns, columns with only single value and columns with null values &gt; 10%</a:t>
            </a:r>
          </a:p>
          <a:p>
            <a:pPr lvl="1"/>
            <a:r>
              <a:rPr lang="en-US" dirty="0"/>
              <a:t>Brought dataset down from 39717,111 -&gt; </a:t>
            </a:r>
            <a:r>
              <a:rPr lang="en-IN" dirty="0"/>
              <a:t>37543, 42</a:t>
            </a:r>
            <a:endParaRPr lang="en-US" dirty="0"/>
          </a:p>
          <a:p>
            <a:r>
              <a:rPr lang="en-US" dirty="0"/>
              <a:t>Univariate Analysis performed on</a:t>
            </a:r>
          </a:p>
          <a:p>
            <a:pPr lvl="1"/>
            <a:r>
              <a:rPr lang="en-US" dirty="0"/>
              <a:t>Grade: the grade is the category given to loan applicant based on which the risk of the loan is assessed in a way</a:t>
            </a:r>
          </a:p>
          <a:p>
            <a:pPr lvl="1"/>
            <a:r>
              <a:rPr lang="en-US" dirty="0"/>
              <a:t>Home ownership: whether loan applicant had own, rent, or other kind of house</a:t>
            </a:r>
          </a:p>
          <a:p>
            <a:pPr lvl="1"/>
            <a:r>
              <a:rPr lang="en-US" dirty="0"/>
              <a:t>Verification status: whether income verified, income source verified or income not verified</a:t>
            </a:r>
          </a:p>
          <a:p>
            <a:pPr lvl="1"/>
            <a:r>
              <a:rPr lang="en-US" dirty="0"/>
              <a:t>Term Length: Length of the loan</a:t>
            </a:r>
          </a:p>
          <a:p>
            <a:pPr lvl="1"/>
            <a:r>
              <a:rPr lang="en-US" dirty="0"/>
              <a:t>Purpose : Purpose of the loan</a:t>
            </a:r>
          </a:p>
          <a:p>
            <a:r>
              <a:rPr lang="en-US" dirty="0"/>
              <a:t>Segmented Univariate Analysis on</a:t>
            </a:r>
          </a:p>
          <a:p>
            <a:pPr lvl="1"/>
            <a:r>
              <a:rPr lang="en-US" dirty="0"/>
              <a:t>Interest Rate: Binning the interest rates to find observations</a:t>
            </a:r>
          </a:p>
          <a:p>
            <a:pPr lvl="1"/>
            <a:r>
              <a:rPr lang="en-US" dirty="0"/>
              <a:t>Installment amount: Segmented analysis to identify an new connections</a:t>
            </a:r>
          </a:p>
        </p:txBody>
      </p:sp>
    </p:spTree>
    <p:extLst>
      <p:ext uri="{BB962C8B-B14F-4D97-AF65-F5344CB8AC3E}">
        <p14:creationId xmlns:p14="http://schemas.microsoft.com/office/powerpoint/2010/main" val="28282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BEF-768B-C29D-72EE-261F6BBA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2374-2888-C8F4-B08A-54893C66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People with a weaker grade (C,D,E,F,G) of loan are more likely to default on the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People with weaker subgrades (C5,D5,E5,F5,G5) are more likely to default on the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People with higher interest rates are more likely to default on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Even if the income is verified, there is likelihood of the person defaulting on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ystem-ui"/>
              </a:rPr>
              <a:t>As term value increases the chances of the person defaulting increases</a:t>
            </a:r>
          </a:p>
        </p:txBody>
      </p:sp>
    </p:spTree>
    <p:extLst>
      <p:ext uri="{BB962C8B-B14F-4D97-AF65-F5344CB8AC3E}">
        <p14:creationId xmlns:p14="http://schemas.microsoft.com/office/powerpoint/2010/main" val="162077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0F7-F9FA-9F32-B411-EAC740F2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8A96-AC03-3CBA-E869-B22F6B8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Grade and Sub Grades: There is a significant correlation between Grades. The weaker the grade the more likelihood of defaulting on the loan. Grades. Grades D,E,F,G showed around 20%+ chance of defaulting on the loan</a:t>
            </a:r>
          </a:p>
          <a:p>
            <a:r>
              <a:rPr lang="en-US" dirty="0"/>
              <a:t>Within the same grade Subgrades with higher numbers have higher defaulting chances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7C43E-6ABB-8732-EB1B-E6873A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2" y="3429000"/>
            <a:ext cx="4608286" cy="3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1F8AFD-67BE-6B50-9D7B-96B0C241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17" y="3428998"/>
            <a:ext cx="4608286" cy="329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07CE-356E-E074-07C1-EEF5AD0D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006"/>
            <a:ext cx="9404723" cy="1400530"/>
          </a:xfrm>
        </p:spPr>
        <p:txBody>
          <a:bodyPr/>
          <a:lstStyle/>
          <a:p>
            <a:r>
              <a:rPr lang="en-US" dirty="0"/>
              <a:t>Loan Interest Rate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33D3-D6C2-127C-038C-07720714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809271"/>
            <a:ext cx="8946541" cy="4195481"/>
          </a:xfrm>
        </p:spPr>
        <p:txBody>
          <a:bodyPr/>
          <a:lstStyle/>
          <a:p>
            <a:r>
              <a:rPr lang="en-US" dirty="0"/>
              <a:t>As the interest rates go higher the applicants tend to default on the loans</a:t>
            </a:r>
          </a:p>
          <a:p>
            <a:r>
              <a:rPr lang="en-US" dirty="0"/>
              <a:t>Interest Rates having 12.5% or higher have higher chances of defaulters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839803-E20C-B907-2589-EFD4C21A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300757"/>
            <a:ext cx="5166860" cy="44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DA065E6-6B7C-F65A-7EB3-914FB46E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9853"/>
            <a:ext cx="5848879" cy="45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81ED-D018-54C9-0E21-E63D56C0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959F-B4BF-AC01-C8F4-4D0D5CC3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the income or the income source does not prevent the applicant from defaulting on the loan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4274F1-E4F4-5C25-DD03-D3511D4B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7" y="2897338"/>
            <a:ext cx="4357119" cy="33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8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34A1-F852-F7B1-6394-C5654967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Length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35D2-80FF-F7CA-6AC6-36FC89E1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term length the more chances of the applicant defaulting on the loan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0D7A9E-03D4-2619-E79A-FE902306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3103336"/>
            <a:ext cx="4699816" cy="36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FD552BB-B7F9-EC37-E34B-6E53C4F2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85" y="3103336"/>
            <a:ext cx="4636651" cy="36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3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5367-AA9C-484A-1E9E-223735FA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Observations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D267-E24A-69DF-A40D-0A987417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with a weaker grade (C,D,E,F,G) of loan are more likely to default on the loans.</a:t>
            </a:r>
          </a:p>
          <a:p>
            <a:r>
              <a:rPr lang="en-US" dirty="0"/>
              <a:t>People with weaker subgrades (C5,D5,E5,F5,G5) are more likely to default on the loans</a:t>
            </a:r>
          </a:p>
          <a:p>
            <a:r>
              <a:rPr lang="en-US" dirty="0"/>
              <a:t>People with higher interest rates are more likely to default on loans</a:t>
            </a:r>
          </a:p>
          <a:p>
            <a:r>
              <a:rPr lang="en-US" dirty="0"/>
              <a:t>Even if the income is verified, there is </a:t>
            </a:r>
            <a:r>
              <a:rPr lang="en-US" dirty="0" err="1"/>
              <a:t>likelyhood</a:t>
            </a:r>
            <a:r>
              <a:rPr lang="en-US" dirty="0"/>
              <a:t> of the person defaulting on loans</a:t>
            </a:r>
          </a:p>
          <a:p>
            <a:r>
              <a:rPr lang="en-US" dirty="0"/>
              <a:t>As term value increases the chances of the person defaulting increases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4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495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system-ui</vt:lpstr>
      <vt:lpstr>Wingdings 3</vt:lpstr>
      <vt:lpstr>Ion</vt:lpstr>
      <vt:lpstr>Loan Lending Case Study</vt:lpstr>
      <vt:lpstr>Problem Statement</vt:lpstr>
      <vt:lpstr>Analysis Approach</vt:lpstr>
      <vt:lpstr>Overall Observations</vt:lpstr>
      <vt:lpstr>Grade Analysis</vt:lpstr>
      <vt:lpstr>Loan Interest Rate Analysis</vt:lpstr>
      <vt:lpstr>Verification Status</vt:lpstr>
      <vt:lpstr>Term Length </vt:lpstr>
      <vt:lpstr>Final Observations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Kausthub Kesavadas (kkesavad)</dc:creator>
  <cp:lastModifiedBy>Kausthub Kesavadas (kkesavad)</cp:lastModifiedBy>
  <cp:revision>1</cp:revision>
  <dcterms:created xsi:type="dcterms:W3CDTF">2024-11-19T18:11:11Z</dcterms:created>
  <dcterms:modified xsi:type="dcterms:W3CDTF">2024-11-19T18:36:06Z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2024-11-19T18:36:06Z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f06f0347-506e-40ff-8235-c04684f7995c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Ion:12</vt:lpwstr>
  </property>
  <property fmtid="{D5CDD505-2E9C-101B-9397-08002B2CF9AE}" pid="10" name="ClassificationContentMarkingFooterText">
    <vt:lpwstr>Cisco Confidential</vt:lpwstr>
  </property>
</Properties>
</file>