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4" r:id="rId5"/>
    <p:sldId id="304" r:id="rId6"/>
    <p:sldId id="302" r:id="rId7"/>
    <p:sldId id="315" r:id="rId8"/>
    <p:sldId id="325" r:id="rId9"/>
    <p:sldId id="294" r:id="rId10"/>
    <p:sldId id="327" r:id="rId11"/>
    <p:sldId id="326" r:id="rId12"/>
    <p:sldId id="328" r:id="rId13"/>
    <p:sldId id="329" r:id="rId14"/>
    <p:sldId id="330" r:id="rId15"/>
    <p:sldId id="331" r:id="rId16"/>
    <p:sldId id="332" r:id="rId17"/>
    <p:sldId id="313"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B398D8-F0E6-4E45-971C-94531D1F18C8}">
          <p14:sldIdLst>
            <p14:sldId id="324"/>
            <p14:sldId id="304"/>
            <p14:sldId id="302"/>
          </p14:sldIdLst>
        </p14:section>
        <p14:section name="Untitled Section" id="{B6A321DD-904C-406C-94B0-27DA74281DFF}">
          <p14:sldIdLst>
            <p14:sldId id="315"/>
            <p14:sldId id="325"/>
            <p14:sldId id="294"/>
            <p14:sldId id="327"/>
            <p14:sldId id="326"/>
            <p14:sldId id="328"/>
            <p14:sldId id="329"/>
            <p14:sldId id="330"/>
            <p14:sldId id="331"/>
            <p14:sldId id="332"/>
            <p14:sldId id="313"/>
            <p14:sldId id="312"/>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THUB THEKKE MADATHIL" initials="KTM" lastIdx="1" clrIdx="0">
    <p:extLst>
      <p:ext uri="{19B8F6BF-5375-455C-9EA6-DF929625EA0E}">
        <p15:presenceInfo xmlns:p15="http://schemas.microsoft.com/office/powerpoint/2012/main" userId="S::kausthubtm.191it125@nitk.edu.in::55286665-ece4-42c4-bae0-86153616e4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6" d="100"/>
          <a:sy n="86" d="100"/>
        </p:scale>
        <p:origin x="562"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11/14/2020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11/14/2020</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781778" y="1913647"/>
            <a:ext cx="4527721" cy="2936399"/>
          </a:xfrm>
        </p:spPr>
        <p:txBody>
          <a:bodyPr/>
          <a:lstStyle/>
          <a:p>
            <a:pPr algn="ctr"/>
            <a:r>
              <a:rPr lang="en-US" dirty="0"/>
              <a:t>Applications of Graph Coloring</a:t>
            </a:r>
            <a:br>
              <a:rPr lang="en-US" dirty="0"/>
            </a:br>
            <a:br>
              <a:rPr lang="en-US" dirty="0"/>
            </a:br>
            <a:r>
              <a:rPr lang="en-US" sz="2400" dirty="0">
                <a:solidFill>
                  <a:schemeClr val="accent4"/>
                </a:solidFill>
                <a:latin typeface="Calibri" panose="020F0502020204030204" pitchFamily="34" charset="0"/>
                <a:cs typeface="Calibri" panose="020F0502020204030204" pitchFamily="34" charset="0"/>
              </a:rPr>
              <a:t>1) Wedding Seating Problem</a:t>
            </a:r>
            <a:br>
              <a:rPr lang="en-US" sz="2400" dirty="0">
                <a:solidFill>
                  <a:schemeClr val="accent4"/>
                </a:solidFill>
                <a:latin typeface="Calibri" panose="020F0502020204030204" pitchFamily="34" charset="0"/>
                <a:cs typeface="Calibri" panose="020F0502020204030204" pitchFamily="34" charset="0"/>
              </a:rPr>
            </a:br>
            <a:r>
              <a:rPr lang="en-US" sz="2400" dirty="0">
                <a:solidFill>
                  <a:schemeClr val="accent4"/>
                </a:solidFill>
                <a:latin typeface="Calibri" panose="020F0502020204030204" pitchFamily="34" charset="0"/>
                <a:cs typeface="Calibri" panose="020F0502020204030204" pitchFamily="34" charset="0"/>
              </a:rPr>
              <a:t>2) Sudoku</a:t>
            </a:r>
            <a:endParaRPr lang="en-US" dirty="0">
              <a:solidFill>
                <a:schemeClr val="accent4"/>
              </a:solidFill>
            </a:endParaRP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E4843-4A45-4339-BDC6-9DE359B4D60C}"/>
              </a:ext>
            </a:extLst>
          </p:cNvPr>
          <p:cNvSpPr>
            <a:spLocks noGrp="1"/>
          </p:cNvSpPr>
          <p:nvPr>
            <p:ph sz="quarter" idx="10"/>
          </p:nvPr>
        </p:nvSpPr>
        <p:spPr>
          <a:xfrm>
            <a:off x="838200" y="372862"/>
            <a:ext cx="10515600" cy="5781330"/>
          </a:xfrm>
        </p:spPr>
        <p:txBody>
          <a:bodyPr/>
          <a:lstStyle/>
          <a:p>
            <a:r>
              <a:rPr lang="en-US" dirty="0"/>
              <a:t>Test case similar to the previous one but with four guests : </a:t>
            </a:r>
          </a:p>
        </p:txBody>
      </p:sp>
      <p:pic>
        <p:nvPicPr>
          <p:cNvPr id="6" name="Picture 5">
            <a:extLst>
              <a:ext uri="{FF2B5EF4-FFF2-40B4-BE49-F238E27FC236}">
                <a16:creationId xmlns:a16="http://schemas.microsoft.com/office/drawing/2014/main" id="{2F65D606-6B89-4A00-B33B-68D01E0AC759}"/>
              </a:ext>
            </a:extLst>
          </p:cNvPr>
          <p:cNvPicPr>
            <a:picLocks noChangeAspect="1"/>
          </p:cNvPicPr>
          <p:nvPr/>
        </p:nvPicPr>
        <p:blipFill>
          <a:blip r:embed="rId2"/>
          <a:stretch>
            <a:fillRect/>
          </a:stretch>
        </p:blipFill>
        <p:spPr>
          <a:xfrm>
            <a:off x="1129199" y="847875"/>
            <a:ext cx="9809314" cy="5517358"/>
          </a:xfrm>
          <a:prstGeom prst="rect">
            <a:avLst/>
          </a:prstGeom>
        </p:spPr>
      </p:pic>
    </p:spTree>
    <p:extLst>
      <p:ext uri="{BB962C8B-B14F-4D97-AF65-F5344CB8AC3E}">
        <p14:creationId xmlns:p14="http://schemas.microsoft.com/office/powerpoint/2010/main" val="3545740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24453-1DBF-45BA-9548-B63EDE6C134E}"/>
              </a:ext>
            </a:extLst>
          </p:cNvPr>
          <p:cNvSpPr>
            <a:spLocks noGrp="1"/>
          </p:cNvSpPr>
          <p:nvPr>
            <p:ph sz="quarter" idx="10"/>
          </p:nvPr>
        </p:nvSpPr>
        <p:spPr>
          <a:xfrm>
            <a:off x="838200" y="257452"/>
            <a:ext cx="10515600" cy="5896740"/>
          </a:xfrm>
        </p:spPr>
        <p:txBody>
          <a:bodyPr/>
          <a:lstStyle/>
          <a:p>
            <a:r>
              <a:rPr lang="en-US" dirty="0"/>
              <a:t>Test case where there are two guests who don’t like to sit next to each other with only one table available i.e. a test case where there is no solution. </a:t>
            </a:r>
          </a:p>
        </p:txBody>
      </p:sp>
      <p:pic>
        <p:nvPicPr>
          <p:cNvPr id="6" name="Picture 5">
            <a:extLst>
              <a:ext uri="{FF2B5EF4-FFF2-40B4-BE49-F238E27FC236}">
                <a16:creationId xmlns:a16="http://schemas.microsoft.com/office/drawing/2014/main" id="{9928C9D8-B692-4C46-936C-7C5A55A524A0}"/>
              </a:ext>
            </a:extLst>
          </p:cNvPr>
          <p:cNvPicPr>
            <a:picLocks noChangeAspect="1"/>
          </p:cNvPicPr>
          <p:nvPr/>
        </p:nvPicPr>
        <p:blipFill>
          <a:blip r:embed="rId2"/>
          <a:stretch>
            <a:fillRect/>
          </a:stretch>
        </p:blipFill>
        <p:spPr>
          <a:xfrm>
            <a:off x="1188294" y="941033"/>
            <a:ext cx="9815411" cy="5388746"/>
          </a:xfrm>
          <a:prstGeom prst="rect">
            <a:avLst/>
          </a:prstGeom>
        </p:spPr>
      </p:pic>
    </p:spTree>
    <p:extLst>
      <p:ext uri="{BB962C8B-B14F-4D97-AF65-F5344CB8AC3E}">
        <p14:creationId xmlns:p14="http://schemas.microsoft.com/office/powerpoint/2010/main" val="316952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07ADF8-F89F-47D2-B664-87351C50D006}"/>
              </a:ext>
            </a:extLst>
          </p:cNvPr>
          <p:cNvSpPr>
            <a:spLocks noGrp="1"/>
          </p:cNvSpPr>
          <p:nvPr>
            <p:ph sz="quarter" idx="10"/>
          </p:nvPr>
        </p:nvSpPr>
        <p:spPr>
          <a:xfrm>
            <a:off x="838200" y="1335115"/>
            <a:ext cx="10515600" cy="4819077"/>
          </a:xfrm>
        </p:spPr>
        <p:txBody>
          <a:bodyPr/>
          <a:lstStyle/>
          <a:p>
            <a:r>
              <a:rPr lang="en-US" dirty="0"/>
              <a:t>Test case where solution exists : </a:t>
            </a:r>
          </a:p>
        </p:txBody>
      </p:sp>
      <p:sp>
        <p:nvSpPr>
          <p:cNvPr id="3" name="Title 2">
            <a:extLst>
              <a:ext uri="{FF2B5EF4-FFF2-40B4-BE49-F238E27FC236}">
                <a16:creationId xmlns:a16="http://schemas.microsoft.com/office/drawing/2014/main" id="{6E0AC168-D680-4C02-A8A4-8A3A1A387E8A}"/>
              </a:ext>
            </a:extLst>
          </p:cNvPr>
          <p:cNvSpPr>
            <a:spLocks noGrp="1"/>
          </p:cNvSpPr>
          <p:nvPr>
            <p:ph type="title"/>
          </p:nvPr>
        </p:nvSpPr>
        <p:spPr/>
        <p:txBody>
          <a:bodyPr/>
          <a:lstStyle/>
          <a:p>
            <a:r>
              <a:rPr lang="en-US" dirty="0"/>
              <a:t>Sudoku</a:t>
            </a:r>
          </a:p>
        </p:txBody>
      </p:sp>
      <p:pic>
        <p:nvPicPr>
          <p:cNvPr id="13" name="Picture 12">
            <a:extLst>
              <a:ext uri="{FF2B5EF4-FFF2-40B4-BE49-F238E27FC236}">
                <a16:creationId xmlns:a16="http://schemas.microsoft.com/office/drawing/2014/main" id="{660C41BD-D73E-43A3-9A2B-AC4564A591D0}"/>
              </a:ext>
            </a:extLst>
          </p:cNvPr>
          <p:cNvPicPr>
            <a:picLocks noChangeAspect="1"/>
          </p:cNvPicPr>
          <p:nvPr/>
        </p:nvPicPr>
        <p:blipFill>
          <a:blip r:embed="rId2"/>
          <a:stretch>
            <a:fillRect/>
          </a:stretch>
        </p:blipFill>
        <p:spPr>
          <a:xfrm>
            <a:off x="6586156" y="2035230"/>
            <a:ext cx="4328535" cy="4019341"/>
          </a:xfrm>
          <a:prstGeom prst="rect">
            <a:avLst/>
          </a:prstGeom>
        </p:spPr>
      </p:pic>
      <p:pic>
        <p:nvPicPr>
          <p:cNvPr id="15" name="Picture 14">
            <a:extLst>
              <a:ext uri="{FF2B5EF4-FFF2-40B4-BE49-F238E27FC236}">
                <a16:creationId xmlns:a16="http://schemas.microsoft.com/office/drawing/2014/main" id="{5E61DC41-54C0-4C79-9581-872943B9E2CB}"/>
              </a:ext>
            </a:extLst>
          </p:cNvPr>
          <p:cNvPicPr>
            <a:picLocks noChangeAspect="1"/>
          </p:cNvPicPr>
          <p:nvPr/>
        </p:nvPicPr>
        <p:blipFill>
          <a:blip r:embed="rId3"/>
          <a:stretch>
            <a:fillRect/>
          </a:stretch>
        </p:blipFill>
        <p:spPr>
          <a:xfrm>
            <a:off x="1777956" y="2404438"/>
            <a:ext cx="3025402" cy="3017782"/>
          </a:xfrm>
          <a:prstGeom prst="rect">
            <a:avLst/>
          </a:prstGeom>
        </p:spPr>
      </p:pic>
    </p:spTree>
    <p:extLst>
      <p:ext uri="{BB962C8B-B14F-4D97-AF65-F5344CB8AC3E}">
        <p14:creationId xmlns:p14="http://schemas.microsoft.com/office/powerpoint/2010/main" val="8647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DC79-7BF3-4762-B72D-ABB01162EAD2}"/>
              </a:ext>
            </a:extLst>
          </p:cNvPr>
          <p:cNvSpPr>
            <a:spLocks noGrp="1"/>
          </p:cNvSpPr>
          <p:nvPr>
            <p:ph sz="quarter" idx="10"/>
          </p:nvPr>
        </p:nvSpPr>
        <p:spPr>
          <a:xfrm>
            <a:off x="838200" y="1464817"/>
            <a:ext cx="10515600" cy="4689376"/>
          </a:xfrm>
        </p:spPr>
        <p:txBody>
          <a:bodyPr/>
          <a:lstStyle/>
          <a:p>
            <a:r>
              <a:rPr lang="en-US" dirty="0"/>
              <a:t>A test case where solution does not exists :</a:t>
            </a:r>
          </a:p>
          <a:p>
            <a:pPr marL="0" indent="0">
              <a:buNone/>
            </a:pPr>
            <a:endParaRPr lang="en-US" dirty="0"/>
          </a:p>
          <a:p>
            <a:pPr marL="0" indent="0">
              <a:buNone/>
            </a:pPr>
            <a:endParaRPr lang="en-US" dirty="0"/>
          </a:p>
        </p:txBody>
      </p:sp>
      <p:sp>
        <p:nvSpPr>
          <p:cNvPr id="3" name="Title 2">
            <a:extLst>
              <a:ext uri="{FF2B5EF4-FFF2-40B4-BE49-F238E27FC236}">
                <a16:creationId xmlns:a16="http://schemas.microsoft.com/office/drawing/2014/main" id="{DBCF0FAF-CA6A-4683-A245-D8D73F4A010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BF75517-8F2F-4C15-8758-F531976107F6}"/>
              </a:ext>
            </a:extLst>
          </p:cNvPr>
          <p:cNvPicPr>
            <a:picLocks noChangeAspect="1"/>
          </p:cNvPicPr>
          <p:nvPr/>
        </p:nvPicPr>
        <p:blipFill>
          <a:blip r:embed="rId2"/>
          <a:stretch>
            <a:fillRect/>
          </a:stretch>
        </p:blipFill>
        <p:spPr>
          <a:xfrm>
            <a:off x="7126712" y="2296506"/>
            <a:ext cx="3939881" cy="3383573"/>
          </a:xfrm>
          <a:prstGeom prst="rect">
            <a:avLst/>
          </a:prstGeom>
        </p:spPr>
      </p:pic>
      <p:pic>
        <p:nvPicPr>
          <p:cNvPr id="7" name="Picture 6">
            <a:extLst>
              <a:ext uri="{FF2B5EF4-FFF2-40B4-BE49-F238E27FC236}">
                <a16:creationId xmlns:a16="http://schemas.microsoft.com/office/drawing/2014/main" id="{37B01AC4-BDD4-4C74-B057-DBF0A087AF29}"/>
              </a:ext>
            </a:extLst>
          </p:cNvPr>
          <p:cNvPicPr>
            <a:picLocks noChangeAspect="1"/>
          </p:cNvPicPr>
          <p:nvPr/>
        </p:nvPicPr>
        <p:blipFill>
          <a:blip r:embed="rId3"/>
          <a:stretch>
            <a:fillRect/>
          </a:stretch>
        </p:blipFill>
        <p:spPr>
          <a:xfrm>
            <a:off x="1659835" y="2296506"/>
            <a:ext cx="3261643" cy="3238781"/>
          </a:xfrm>
          <a:prstGeom prst="rect">
            <a:avLst/>
          </a:prstGeom>
        </p:spPr>
      </p:pic>
    </p:spTree>
    <p:extLst>
      <p:ext uri="{BB962C8B-B14F-4D97-AF65-F5344CB8AC3E}">
        <p14:creationId xmlns:p14="http://schemas.microsoft.com/office/powerpoint/2010/main" val="2671412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1"/>
            <a:ext cx="4962987" cy="3461364"/>
          </a:xfrm>
        </p:spPr>
        <p:txBody>
          <a:bodyPr/>
          <a:lstStyle/>
          <a:p>
            <a:r>
              <a:rPr lang="en-US" dirty="0"/>
              <a:t>To solve the Wedding Seating Problem and Sudoku , graph coloring  - a concept of discrete mathematics - comes into handy. Using graph coloring the imaging and finding solutions to the above mentioned problems can be easily done. Similarly, many real life applications such as time scheduling and register allocation is done using this wide concept of graph coloring  </a:t>
            </a:r>
            <a:r>
              <a:rPr lang="en-US" b="1" dirty="0"/>
              <a:t>FUTURE WORK  </a:t>
            </a:r>
            <a:r>
              <a:rPr lang="en-US" dirty="0"/>
              <a:t>would be to include more criteria for the WSP like equal number of guests per table, families and close relations together etc.  </a:t>
            </a:r>
          </a:p>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Contributions :</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0" y="2125176"/>
            <a:ext cx="4155120" cy="10413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Re</a:t>
            </a: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search and ideas for the project :</a:t>
            </a:r>
          </a:p>
          <a:p>
            <a:pPr marR="0" lvl="0" algn="l" defTabSz="914400" rtl="0" eaLnBrk="1" fontAlgn="auto" latinLnBrk="0" hangingPunct="1">
              <a:lnSpc>
                <a:spcPct val="90000"/>
              </a:lnSpc>
              <a:spcBef>
                <a:spcPts val="1000"/>
              </a:spcBef>
              <a:spcAft>
                <a:spcPts val="0"/>
              </a:spcAft>
              <a:buClrTx/>
              <a:buSzTx/>
              <a:tabLst/>
              <a:defRPr/>
            </a:pPr>
            <a:r>
              <a:rPr lang="en-US" sz="1600" dirty="0">
                <a:cs typeface="Biome Light" panose="020B0303030204020804" pitchFamily="34" charset="0"/>
              </a:rPr>
              <a:t>1)    Kausthub TM           3)    </a:t>
            </a:r>
            <a:r>
              <a:rPr lang="en-US" sz="1600" dirty="0" err="1">
                <a:cs typeface="Biome Light" panose="020B0303030204020804" pitchFamily="34" charset="0"/>
              </a:rPr>
              <a:t>Puttaraja</a:t>
            </a:r>
            <a:r>
              <a:rPr lang="en-US" sz="1600" dirty="0">
                <a:cs typeface="Biome Light" panose="020B0303030204020804" pitchFamily="34" charset="0"/>
              </a:rPr>
              <a:t> </a:t>
            </a:r>
          </a:p>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2)    Neeraj </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Mirji</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4)    </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Sohanraj</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R</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536797" y="427418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0A3F38B-310F-454B-9EF6-EF4B5FD017B0}"/>
              </a:ext>
            </a:extLst>
          </p:cNvPr>
          <p:cNvSpPr txBox="1"/>
          <p:nvPr/>
        </p:nvSpPr>
        <p:spPr>
          <a:xfrm>
            <a:off x="1768762" y="4277032"/>
            <a:ext cx="3657600" cy="1041311"/>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Coding and documentation : </a:t>
            </a:r>
            <a:endPar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a:tabLst/>
              <a:defRPr/>
            </a:pPr>
            <a:r>
              <a:rPr lang="en-US" sz="1600" dirty="0">
                <a:cs typeface="Biome Light" panose="020B0303030204020804" pitchFamily="34" charset="0"/>
              </a:rPr>
              <a:t>Kausthub TM            3)    </a:t>
            </a:r>
            <a:r>
              <a:rPr lang="en-US" sz="1600" dirty="0" err="1">
                <a:cs typeface="Biome Light" panose="020B0303030204020804" pitchFamily="34" charset="0"/>
              </a:rPr>
              <a:t>Puttaraja</a:t>
            </a:r>
            <a:endParaRPr lang="en-US" sz="1600" dirty="0">
              <a:cs typeface="Biome Light" panose="020B0303030204020804" pitchFamily="3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Neeraj </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Mirji</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4)    </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Sohanraj</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R</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288352" y="209668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471232" y="2190193"/>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2125175"/>
            <a:ext cx="3657600" cy="104131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Report and PPT :</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PPT : </a:t>
            </a:r>
            <a:r>
              <a:rPr lang="en-US" sz="1600" dirty="0">
                <a:cs typeface="Biome Light" panose="020B0303030204020804" pitchFamily="34" charset="0"/>
              </a:rPr>
              <a:t>K</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austhub</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TM, Neeraj </a:t>
            </a:r>
            <a:r>
              <a:rPr kumimoji="0" lang="en-US" sz="1600" b="0" i="0" u="none" strike="noStrike" kern="1200" cap="none" spc="0" normalizeH="0" baseline="0" noProof="0" dirty="0" err="1">
                <a:ln>
                  <a:noFill/>
                </a:ln>
                <a:effectLst/>
                <a:uLnTx/>
                <a:uFillTx/>
                <a:latin typeface="+mn-lt"/>
                <a:ea typeface="+mn-ea"/>
                <a:cs typeface="Biome Light" panose="020B0303030204020804" pitchFamily="34" charset="0"/>
              </a:rPr>
              <a:t>Mirji</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a:tabLst/>
              <a:defRPr/>
            </a:pPr>
            <a:r>
              <a:rPr lang="en-US" sz="1600" dirty="0">
                <a:cs typeface="Biome Light" panose="020B0303030204020804" pitchFamily="34" charset="0"/>
              </a:rPr>
              <a:t>Report : </a:t>
            </a:r>
            <a:r>
              <a:rPr lang="en-US" sz="1600" dirty="0" err="1">
                <a:cs typeface="Biome Light" panose="020B0303030204020804" pitchFamily="34" charset="0"/>
              </a:rPr>
              <a:t>Puttaraja</a:t>
            </a:r>
            <a:r>
              <a:rPr lang="en-US" sz="1600" dirty="0">
                <a:cs typeface="Biome Light" panose="020B0303030204020804" pitchFamily="34" charset="0"/>
              </a:rPr>
              <a:t>, </a:t>
            </a:r>
            <a:r>
              <a:rPr lang="en-US" sz="1600" dirty="0" err="1">
                <a:cs typeface="Biome Light" panose="020B0303030204020804" pitchFamily="34" charset="0"/>
              </a:rPr>
              <a:t>Sohanraj</a:t>
            </a: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 R</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79307" y="427418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562187" y="4365814"/>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7504954" y="4274188"/>
            <a:ext cx="3657600" cy="69147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Co-ordination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1)   Kausthub T M</a:t>
            </a:r>
            <a:endParaRPr lang="en-US" sz="1600" dirty="0"/>
          </a:p>
        </p:txBody>
      </p:sp>
      <p:pic>
        <p:nvPicPr>
          <p:cNvPr id="10" name="Picture 9">
            <a:extLst>
              <a:ext uri="{FF2B5EF4-FFF2-40B4-BE49-F238E27FC236}">
                <a16:creationId xmlns:a16="http://schemas.microsoft.com/office/drawing/2014/main" id="{0AC3B385-179C-4A55-BB85-814DBAE63263}"/>
              </a:ext>
            </a:extLst>
          </p:cNvPr>
          <p:cNvPicPr>
            <a:picLocks noChangeAspect="1"/>
          </p:cNvPicPr>
          <p:nvPr/>
        </p:nvPicPr>
        <p:blipFill>
          <a:blip r:embed="rId9"/>
          <a:stretch>
            <a:fillRect/>
          </a:stretch>
        </p:blipFill>
        <p:spPr>
          <a:xfrm>
            <a:off x="769316" y="4400831"/>
            <a:ext cx="449361" cy="478606"/>
          </a:xfrm>
          <a:prstGeom prst="rect">
            <a:avLst/>
          </a:prstGeom>
        </p:spPr>
      </p:pic>
    </p:spTree>
    <p:extLst>
      <p:ext uri="{BB962C8B-B14F-4D97-AF65-F5344CB8AC3E}">
        <p14:creationId xmlns:p14="http://schemas.microsoft.com/office/powerpoint/2010/main" val="412067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CA14AB3-F8C5-4601-B349-EC1B8C7B603A}"/>
              </a:ext>
            </a:extLst>
          </p:cNvPr>
          <p:cNvSpPr>
            <a:spLocks noGrp="1"/>
          </p:cNvSpPr>
          <p:nvPr>
            <p:ph type="body" sz="quarter" idx="12"/>
          </p:nvPr>
        </p:nvSpPr>
        <p:spPr>
          <a:xfrm>
            <a:off x="1340528" y="2565648"/>
            <a:ext cx="3977196" cy="1695634"/>
          </a:xfrm>
        </p:spPr>
        <p:txBody>
          <a:bodyPr/>
          <a:lstStyle/>
          <a:p>
            <a:r>
              <a:rPr lang="en-US" dirty="0"/>
              <a:t>Kausthub TM – 191IT125</a:t>
            </a:r>
          </a:p>
          <a:p>
            <a:r>
              <a:rPr lang="en-US" dirty="0"/>
              <a:t>Neeraj </a:t>
            </a:r>
            <a:r>
              <a:rPr lang="en-US" dirty="0" err="1"/>
              <a:t>Mirji</a:t>
            </a:r>
            <a:r>
              <a:rPr lang="en-US" dirty="0"/>
              <a:t> – 191IT232</a:t>
            </a:r>
          </a:p>
          <a:p>
            <a:r>
              <a:rPr lang="en-US" dirty="0" err="1"/>
              <a:t>Puttaraja</a:t>
            </a:r>
            <a:r>
              <a:rPr lang="en-US" dirty="0"/>
              <a:t> – 191IT139</a:t>
            </a:r>
          </a:p>
          <a:p>
            <a:r>
              <a:rPr lang="en-US" dirty="0" err="1"/>
              <a:t>Sohanraj</a:t>
            </a:r>
            <a:r>
              <a:rPr lang="en-US" dirty="0"/>
              <a:t> R – 191IT149</a:t>
            </a: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Our team</a:t>
            </a:r>
          </a:p>
        </p:txBody>
      </p:sp>
      <p:pic>
        <p:nvPicPr>
          <p:cNvPr id="20" name="Picture 19">
            <a:extLst>
              <a:ext uri="{FF2B5EF4-FFF2-40B4-BE49-F238E27FC236}">
                <a16:creationId xmlns:a16="http://schemas.microsoft.com/office/drawing/2014/main" id="{BD61886F-5BDC-43B7-8E8C-8DC36433B443}"/>
              </a:ext>
            </a:extLst>
          </p:cNvPr>
          <p:cNvPicPr>
            <a:picLocks noChangeAspect="1"/>
          </p:cNvPicPr>
          <p:nvPr/>
        </p:nvPicPr>
        <p:blipFill>
          <a:blip r:embed="rId2"/>
          <a:stretch>
            <a:fillRect/>
          </a:stretch>
        </p:blipFill>
        <p:spPr>
          <a:xfrm>
            <a:off x="5903650" y="0"/>
            <a:ext cx="6288350" cy="6858000"/>
          </a:xfrm>
          <a:prstGeom prst="rect">
            <a:avLst/>
          </a:prstGeom>
        </p:spPr>
      </p:pic>
    </p:spTree>
    <p:extLst>
      <p:ext uri="{BB962C8B-B14F-4D97-AF65-F5344CB8AC3E}">
        <p14:creationId xmlns:p14="http://schemas.microsoft.com/office/powerpoint/2010/main" val="340174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Introduction</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8" y="2044700"/>
            <a:ext cx="5435601" cy="4008087"/>
          </a:xfrm>
        </p:spPr>
        <p:txBody>
          <a:bodyPr/>
          <a:lstStyle/>
          <a:p>
            <a:pPr>
              <a:lnSpc>
                <a:spcPct val="100000"/>
              </a:lnSpc>
            </a:pPr>
            <a:r>
              <a:rPr lang="en-US" b="1" dirty="0"/>
              <a:t>Graph coloring </a:t>
            </a:r>
            <a:r>
              <a:rPr lang="en-US" dirty="0"/>
              <a:t>:  </a:t>
            </a:r>
            <a:r>
              <a:rPr lang="en-US" dirty="0">
                <a:solidFill>
                  <a:srgbClr val="000000"/>
                </a:solidFill>
                <a:effectLst/>
              </a:rPr>
              <a:t>A graph coloring is an assignment of labels, called colors, to the vertices of a graph such that no two adjacent </a:t>
            </a:r>
            <a:r>
              <a:rPr lang="en-US" dirty="0">
                <a:solidFill>
                  <a:srgbClr val="000000"/>
                </a:solidFill>
              </a:rPr>
              <a:t>vertices</a:t>
            </a:r>
            <a:r>
              <a:rPr lang="en-US" dirty="0">
                <a:solidFill>
                  <a:srgbClr val="000000"/>
                </a:solidFill>
                <a:effectLst/>
              </a:rPr>
              <a:t> share the same color .</a:t>
            </a:r>
          </a:p>
          <a:p>
            <a:pPr>
              <a:lnSpc>
                <a:spcPct val="100000"/>
              </a:lnSpc>
            </a:pPr>
            <a:r>
              <a:rPr lang="en-US" b="1" dirty="0"/>
              <a:t>Backtracking :</a:t>
            </a:r>
            <a:r>
              <a:rPr lang="en-US" dirty="0"/>
              <a:t> is an algorithmic-technique for solving problems recursively by trying to build a solution incrementally, one piece at a time, removing those solutions that fail to satisfy the constraints of the problem at any point of time . Therefore if the current solution is not suitable, then backtrack and try other solutions.</a:t>
            </a:r>
          </a:p>
        </p:txBody>
      </p:sp>
      <p:pic>
        <p:nvPicPr>
          <p:cNvPr id="14" name="Picture 13">
            <a:extLst>
              <a:ext uri="{FF2B5EF4-FFF2-40B4-BE49-F238E27FC236}">
                <a16:creationId xmlns:a16="http://schemas.microsoft.com/office/drawing/2014/main" id="{6EF956D0-5362-4FF2-8617-C497E3667206}"/>
              </a:ext>
            </a:extLst>
          </p:cNvPr>
          <p:cNvPicPr>
            <a:picLocks noChangeAspect="1"/>
          </p:cNvPicPr>
          <p:nvPr/>
        </p:nvPicPr>
        <p:blipFill>
          <a:blip r:embed="rId3"/>
          <a:stretch>
            <a:fillRect/>
          </a:stretch>
        </p:blipFill>
        <p:spPr>
          <a:xfrm>
            <a:off x="7256464" y="1547167"/>
            <a:ext cx="3400147" cy="3266516"/>
          </a:xfrm>
          <a:prstGeom prst="rect">
            <a:avLst/>
          </a:prstGeom>
        </p:spPr>
      </p:pic>
    </p:spTree>
    <p:extLst>
      <p:ext uri="{BB962C8B-B14F-4D97-AF65-F5344CB8AC3E}">
        <p14:creationId xmlns:p14="http://schemas.microsoft.com/office/powerpoint/2010/main" val="134190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Applications :</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2044700"/>
            <a:ext cx="5909076" cy="3938850"/>
          </a:xfrm>
        </p:spPr>
        <p:txBody>
          <a:bodyPr/>
          <a:lstStyle/>
          <a:p>
            <a:pPr marL="457200" indent="-457200">
              <a:buFont typeface="+mj-lt"/>
              <a:buAutoNum type="arabicPeriod"/>
            </a:pPr>
            <a:r>
              <a:rPr lang="en-US" b="1" dirty="0"/>
              <a:t>Wedding Seating Problem </a:t>
            </a:r>
            <a:r>
              <a:rPr lang="en-US" dirty="0"/>
              <a:t>: The Wedding Seating Problem (WSP) involves taking a set of wedding guests and assigning them to tables so that a few constraints are met like two who don’t like each other they should be seated in different tables.</a:t>
            </a:r>
          </a:p>
          <a:p>
            <a:pPr marL="457200" indent="-457200">
              <a:buFont typeface="+mj-lt"/>
              <a:buAutoNum type="arabicPeriod"/>
            </a:pPr>
            <a:r>
              <a:rPr lang="en-US" b="1" dirty="0"/>
              <a:t>Sudoku</a:t>
            </a:r>
            <a:r>
              <a:rPr lang="en-US" dirty="0"/>
              <a:t> : Sudoku is a logic-based, combinatorial number-placement puzzle. In classic sudoku, the objective is to fill a 9×9 grid with digits so that each column, each row, and each of the nine 3×3 </a:t>
            </a:r>
            <a:r>
              <a:rPr lang="en-US" dirty="0" err="1"/>
              <a:t>subgrids</a:t>
            </a:r>
            <a:r>
              <a:rPr lang="en-US" dirty="0"/>
              <a:t> should contain all of the digits from 1 to 9.</a:t>
            </a:r>
          </a:p>
        </p:txBody>
      </p:sp>
      <p:pic>
        <p:nvPicPr>
          <p:cNvPr id="7" name="Picture 6">
            <a:extLst>
              <a:ext uri="{FF2B5EF4-FFF2-40B4-BE49-F238E27FC236}">
                <a16:creationId xmlns:a16="http://schemas.microsoft.com/office/drawing/2014/main" id="{680A032C-964B-4AF8-BDA7-7DE8A13B3C48}"/>
              </a:ext>
            </a:extLst>
          </p:cNvPr>
          <p:cNvPicPr>
            <a:picLocks noChangeAspect="1"/>
          </p:cNvPicPr>
          <p:nvPr/>
        </p:nvPicPr>
        <p:blipFill>
          <a:blip r:embed="rId2"/>
          <a:stretch>
            <a:fillRect/>
          </a:stretch>
        </p:blipFill>
        <p:spPr>
          <a:xfrm>
            <a:off x="6853561" y="3630968"/>
            <a:ext cx="2286000" cy="2272376"/>
          </a:xfrm>
          <a:prstGeom prst="rect">
            <a:avLst/>
          </a:prstGeom>
        </p:spPr>
      </p:pic>
      <p:pic>
        <p:nvPicPr>
          <p:cNvPr id="10" name="Picture 9">
            <a:extLst>
              <a:ext uri="{FF2B5EF4-FFF2-40B4-BE49-F238E27FC236}">
                <a16:creationId xmlns:a16="http://schemas.microsoft.com/office/drawing/2014/main" id="{7E846739-F858-456F-AB00-51398B271A9B}"/>
              </a:ext>
            </a:extLst>
          </p:cNvPr>
          <p:cNvPicPr>
            <a:picLocks noChangeAspect="1"/>
          </p:cNvPicPr>
          <p:nvPr/>
        </p:nvPicPr>
        <p:blipFill>
          <a:blip r:embed="rId3"/>
          <a:stretch>
            <a:fillRect/>
          </a:stretch>
        </p:blipFill>
        <p:spPr>
          <a:xfrm>
            <a:off x="8664606" y="1351710"/>
            <a:ext cx="3195761" cy="2163848"/>
          </a:xfrm>
          <a:prstGeom prst="rect">
            <a:avLst/>
          </a:prstGeom>
        </p:spPr>
      </p:pic>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4065973" y="3098306"/>
            <a:ext cx="4008100" cy="781235"/>
          </a:xfrm>
        </p:spPr>
        <p:txBody>
          <a:bodyPr/>
          <a:lstStyle/>
          <a:p>
            <a:pPr rtl="0" eaLnBrk="1" latinLnBrk="0" hangingPunct="1"/>
            <a:r>
              <a:rPr lang="en-US" sz="5400" dirty="0">
                <a:latin typeface="Calibri Light" panose="020F0302020204030204" pitchFamily="34" charset="0"/>
                <a:ea typeface="+mn-ea"/>
                <a:cs typeface="+mn-cs"/>
              </a:rPr>
              <a:t>Methodology</a:t>
            </a:r>
            <a:endParaRPr lang="en-US" sz="5400"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08C0481-092E-4C97-936B-2BEF5E55617E}"/>
              </a:ext>
            </a:extLst>
          </p:cNvPr>
          <p:cNvSpPr>
            <a:spLocks noGrp="1"/>
          </p:cNvSpPr>
          <p:nvPr>
            <p:ph sz="quarter" idx="10"/>
          </p:nvPr>
        </p:nvSpPr>
        <p:spPr>
          <a:xfrm>
            <a:off x="838200" y="1580225"/>
            <a:ext cx="10515600" cy="4573967"/>
          </a:xfrm>
        </p:spPr>
        <p:txBody>
          <a:bodyPr/>
          <a:lstStyle/>
          <a:p>
            <a:r>
              <a:rPr lang="en-US" dirty="0"/>
              <a:t>The Wedding Seating Problem can be seen as graph coloring problem where each guest is equivalent to a vertex/node and the guests can be grouped in tables by assigning same colors to them. If two guests does not like to seat next to each other then we can create an edge between them so that they are assigned with different colors since no two adjacent vertices of the </a:t>
            </a:r>
            <a:r>
              <a:rPr lang="en-US"/>
              <a:t>graph can </a:t>
            </a:r>
            <a:r>
              <a:rPr lang="en-US" dirty="0"/>
              <a:t>have the same color as per the concept of graph coloring. </a:t>
            </a:r>
          </a:p>
          <a:p>
            <a:pPr marL="0" indent="0">
              <a:buNone/>
            </a:pPr>
            <a:endParaRPr lang="en-US" dirty="0"/>
          </a:p>
        </p:txBody>
      </p:sp>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Wedding Seating Problem</a:t>
            </a:r>
          </a:p>
        </p:txBody>
      </p:sp>
      <p:pic>
        <p:nvPicPr>
          <p:cNvPr id="13" name="Picture 12">
            <a:extLst>
              <a:ext uri="{FF2B5EF4-FFF2-40B4-BE49-F238E27FC236}">
                <a16:creationId xmlns:a16="http://schemas.microsoft.com/office/drawing/2014/main" id="{41CB08A7-7E46-46BF-81D6-50C347AEAC79}"/>
              </a:ext>
            </a:extLst>
          </p:cNvPr>
          <p:cNvPicPr>
            <a:picLocks noChangeAspect="1"/>
          </p:cNvPicPr>
          <p:nvPr/>
        </p:nvPicPr>
        <p:blipFill>
          <a:blip r:embed="rId2"/>
          <a:stretch>
            <a:fillRect/>
          </a:stretch>
        </p:blipFill>
        <p:spPr>
          <a:xfrm>
            <a:off x="6929213" y="3126906"/>
            <a:ext cx="3267531" cy="3027286"/>
          </a:xfrm>
          <a:prstGeom prst="rect">
            <a:avLst/>
          </a:prstGeom>
        </p:spPr>
      </p:pic>
      <p:pic>
        <p:nvPicPr>
          <p:cNvPr id="15" name="Picture 14">
            <a:extLst>
              <a:ext uri="{FF2B5EF4-FFF2-40B4-BE49-F238E27FC236}">
                <a16:creationId xmlns:a16="http://schemas.microsoft.com/office/drawing/2014/main" id="{27610905-2D1E-439C-83E8-2A77008486BD}"/>
              </a:ext>
            </a:extLst>
          </p:cNvPr>
          <p:cNvPicPr>
            <a:picLocks noChangeAspect="1"/>
          </p:cNvPicPr>
          <p:nvPr/>
        </p:nvPicPr>
        <p:blipFill>
          <a:blip r:embed="rId3"/>
          <a:stretch>
            <a:fillRect/>
          </a:stretch>
        </p:blipFill>
        <p:spPr>
          <a:xfrm>
            <a:off x="1647147" y="3195713"/>
            <a:ext cx="3457513" cy="2927160"/>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4800DC-0DDB-4F8F-BB7D-AC2F8F4EA850}"/>
              </a:ext>
            </a:extLst>
          </p:cNvPr>
          <p:cNvSpPr>
            <a:spLocks noGrp="1"/>
          </p:cNvSpPr>
          <p:nvPr>
            <p:ph sz="quarter" idx="10"/>
          </p:nvPr>
        </p:nvSpPr>
        <p:spPr>
          <a:xfrm>
            <a:off x="838200" y="1420427"/>
            <a:ext cx="10515600" cy="4864963"/>
          </a:xfrm>
        </p:spPr>
        <p:txBody>
          <a:bodyPr/>
          <a:lstStyle/>
          <a:p>
            <a:r>
              <a:rPr lang="en-US" dirty="0"/>
              <a:t>We consider all the cells as the nodes in the graph and all the cells in the given row , column and the 3 x 3 grid as the neighbors of that particular cell i.e. the neighboring cells are directly connected to the considered cell using a edge. The main idea is to assign colors to all the different vertices one by one starting from the vertex 0 and before we assign a given color to a vertex we must make sure that none of the nodes that are directly connected to the given node have been assigned the same color. If there is any color assignment that does not violate the rule, mark the color as the part of the solution. If at any point time the assignment of color is not possible we should backtrack and try with different colors that are available to us.</a:t>
            </a:r>
          </a:p>
          <a:p>
            <a:endParaRPr lang="en-US" dirty="0"/>
          </a:p>
        </p:txBody>
      </p:sp>
      <p:sp>
        <p:nvSpPr>
          <p:cNvPr id="3" name="Title 2">
            <a:extLst>
              <a:ext uri="{FF2B5EF4-FFF2-40B4-BE49-F238E27FC236}">
                <a16:creationId xmlns:a16="http://schemas.microsoft.com/office/drawing/2014/main" id="{F3D3978C-13D6-4F7C-8827-877E7671558C}"/>
              </a:ext>
            </a:extLst>
          </p:cNvPr>
          <p:cNvSpPr>
            <a:spLocks noGrp="1"/>
          </p:cNvSpPr>
          <p:nvPr>
            <p:ph type="title"/>
          </p:nvPr>
        </p:nvSpPr>
        <p:spPr/>
        <p:txBody>
          <a:bodyPr/>
          <a:lstStyle/>
          <a:p>
            <a:r>
              <a:rPr lang="en-US" dirty="0"/>
              <a:t>Sudoku</a:t>
            </a:r>
          </a:p>
        </p:txBody>
      </p:sp>
      <p:pic>
        <p:nvPicPr>
          <p:cNvPr id="5" name="Picture 4">
            <a:extLst>
              <a:ext uri="{FF2B5EF4-FFF2-40B4-BE49-F238E27FC236}">
                <a16:creationId xmlns:a16="http://schemas.microsoft.com/office/drawing/2014/main" id="{1C7DADE3-CBD1-44A3-BAD3-AB794597769D}"/>
              </a:ext>
            </a:extLst>
          </p:cNvPr>
          <p:cNvPicPr>
            <a:picLocks noChangeAspect="1"/>
          </p:cNvPicPr>
          <p:nvPr/>
        </p:nvPicPr>
        <p:blipFill>
          <a:blip r:embed="rId2"/>
          <a:stretch>
            <a:fillRect/>
          </a:stretch>
        </p:blipFill>
        <p:spPr>
          <a:xfrm>
            <a:off x="1904065" y="3417902"/>
            <a:ext cx="3413086" cy="2867488"/>
          </a:xfrm>
          <a:prstGeom prst="rect">
            <a:avLst/>
          </a:prstGeom>
        </p:spPr>
      </p:pic>
      <p:pic>
        <p:nvPicPr>
          <p:cNvPr id="7" name="Picture 6">
            <a:extLst>
              <a:ext uri="{FF2B5EF4-FFF2-40B4-BE49-F238E27FC236}">
                <a16:creationId xmlns:a16="http://schemas.microsoft.com/office/drawing/2014/main" id="{A3F4DC92-570A-423C-A293-4BFD7EEF0C6A}"/>
              </a:ext>
            </a:extLst>
          </p:cNvPr>
          <p:cNvPicPr>
            <a:picLocks noChangeAspect="1"/>
          </p:cNvPicPr>
          <p:nvPr/>
        </p:nvPicPr>
        <p:blipFill>
          <a:blip r:embed="rId3"/>
          <a:stretch>
            <a:fillRect/>
          </a:stretch>
        </p:blipFill>
        <p:spPr>
          <a:xfrm>
            <a:off x="6442628" y="3417902"/>
            <a:ext cx="3845307" cy="2938508"/>
          </a:xfrm>
          <a:prstGeom prst="rect">
            <a:avLst/>
          </a:prstGeom>
        </p:spPr>
      </p:pic>
    </p:spTree>
    <p:extLst>
      <p:ext uri="{BB962C8B-B14F-4D97-AF65-F5344CB8AC3E}">
        <p14:creationId xmlns:p14="http://schemas.microsoft.com/office/powerpoint/2010/main" val="382517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2396971"/>
            <a:ext cx="4007183" cy="1965270"/>
          </a:xfrm>
        </p:spPr>
        <p:txBody>
          <a:bodyPr/>
          <a:lstStyle/>
          <a:p>
            <a:pPr rtl="0" eaLnBrk="1" latinLnBrk="0" hangingPunct="1"/>
            <a:r>
              <a:rPr lang="en-US" sz="6000" dirty="0">
                <a:latin typeface="Calibri Light" panose="020F0302020204030204" pitchFamily="34" charset="0"/>
                <a:cs typeface="Calibri Light" panose="020F0302020204030204" pitchFamily="34" charset="0"/>
              </a:rPr>
              <a:t>Results</a:t>
            </a:r>
            <a:r>
              <a:rPr lang="en-US" sz="6000" dirty="0"/>
              <a:t> and analysis</a:t>
            </a: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17DE5458-0766-49A5-8982-EF9557A6BB94}"/>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410139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C11A21DC-9372-4206-A856-64236F1B4DA6}"/>
              </a:ext>
            </a:extLst>
          </p:cNvPr>
          <p:cNvSpPr>
            <a:spLocks noGrp="1"/>
          </p:cNvSpPr>
          <p:nvPr>
            <p:ph type="title"/>
          </p:nvPr>
        </p:nvSpPr>
        <p:spPr>
          <a:xfrm>
            <a:off x="838200" y="177554"/>
            <a:ext cx="10515600" cy="790112"/>
          </a:xfrm>
        </p:spPr>
        <p:txBody>
          <a:bodyPr/>
          <a:lstStyle/>
          <a:p>
            <a:r>
              <a:rPr lang="en-US" dirty="0"/>
              <a:t>Wedding Seating Problem</a:t>
            </a:r>
          </a:p>
        </p:txBody>
      </p:sp>
      <p:sp>
        <p:nvSpPr>
          <p:cNvPr id="3" name="Content Placeholder 2">
            <a:extLst>
              <a:ext uri="{FF2B5EF4-FFF2-40B4-BE49-F238E27FC236}">
                <a16:creationId xmlns:a16="http://schemas.microsoft.com/office/drawing/2014/main" id="{E8C6AF5D-CC8B-4B0E-B95C-52E869B86C92}"/>
              </a:ext>
            </a:extLst>
          </p:cNvPr>
          <p:cNvSpPr>
            <a:spLocks noGrp="1"/>
          </p:cNvSpPr>
          <p:nvPr>
            <p:ph sz="quarter" idx="10"/>
          </p:nvPr>
        </p:nvSpPr>
        <p:spPr>
          <a:xfrm>
            <a:off x="838200" y="1065321"/>
            <a:ext cx="10515600" cy="5088872"/>
          </a:xfrm>
        </p:spPr>
        <p:txBody>
          <a:bodyPr/>
          <a:lstStyle/>
          <a:p>
            <a:r>
              <a:rPr lang="en-US" dirty="0"/>
              <a:t>Test case where there are two guests and they do not want to seat next to each other with max two tables available : </a:t>
            </a:r>
          </a:p>
        </p:txBody>
      </p:sp>
      <p:pic>
        <p:nvPicPr>
          <p:cNvPr id="5" name="Picture 4">
            <a:extLst>
              <a:ext uri="{FF2B5EF4-FFF2-40B4-BE49-F238E27FC236}">
                <a16:creationId xmlns:a16="http://schemas.microsoft.com/office/drawing/2014/main" id="{D9795F5F-75CE-490C-A21E-9FA729DFC49E}"/>
              </a:ext>
            </a:extLst>
          </p:cNvPr>
          <p:cNvPicPr>
            <a:picLocks noChangeAspect="1"/>
          </p:cNvPicPr>
          <p:nvPr/>
        </p:nvPicPr>
        <p:blipFill>
          <a:blip r:embed="rId2"/>
          <a:stretch>
            <a:fillRect/>
          </a:stretch>
        </p:blipFill>
        <p:spPr>
          <a:xfrm>
            <a:off x="2207122" y="1563618"/>
            <a:ext cx="8541236" cy="4688230"/>
          </a:xfrm>
          <a:prstGeom prst="rect">
            <a:avLst/>
          </a:prstGeom>
        </p:spPr>
      </p:pic>
    </p:spTree>
    <p:extLst>
      <p:ext uri="{BB962C8B-B14F-4D97-AF65-F5344CB8AC3E}">
        <p14:creationId xmlns:p14="http://schemas.microsoft.com/office/powerpoint/2010/main" val="3703280071"/>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0</TotalTime>
  <Words>719</Words>
  <Application>Microsoft Office PowerPoint</Application>
  <PresentationFormat>Widescreen</PresentationFormat>
  <Paragraphs>44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Corbel</vt:lpstr>
      <vt:lpstr>Wingdings</vt:lpstr>
      <vt:lpstr>Office Theme</vt:lpstr>
      <vt:lpstr>Applications of Graph Coloring  1) Wedding Seating Problem 2) Sudoku</vt:lpstr>
      <vt:lpstr>Our team</vt:lpstr>
      <vt:lpstr>Introduction</vt:lpstr>
      <vt:lpstr>Applications :</vt:lpstr>
      <vt:lpstr>Methodology</vt:lpstr>
      <vt:lpstr>Wedding Seating Problem</vt:lpstr>
      <vt:lpstr>Sudoku</vt:lpstr>
      <vt:lpstr>Results and analysis</vt:lpstr>
      <vt:lpstr>Wedding Seating Problem</vt:lpstr>
      <vt:lpstr>PowerPoint Presentation</vt:lpstr>
      <vt:lpstr>PowerPoint Presentation</vt:lpstr>
      <vt:lpstr>Sudoku</vt:lpstr>
      <vt:lpstr>PowerPoint Presentation</vt:lpstr>
      <vt:lpstr>Conclusion </vt:lpstr>
      <vt:lpstr>Contributions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Graph Coloring Using Brute Force Search Algorithm</dc:title>
  <dc:creator>KAUSTHUB THEKKE MADATHIL</dc:creator>
  <cp:lastModifiedBy>KAUSTHUB THEKKE MADATHIL</cp:lastModifiedBy>
  <cp:revision>24</cp:revision>
  <dcterms:created xsi:type="dcterms:W3CDTF">2020-11-13T11:37:33Z</dcterms:created>
  <dcterms:modified xsi:type="dcterms:W3CDTF">2020-11-14T04:49:03Z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