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4224000" cy="20104100"/>
  <p:notesSz cx="142240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33" d="100"/>
          <a:sy n="33" d="100"/>
        </p:scale>
        <p:origin x="2118" y="-2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66800" y="6232271"/>
            <a:ext cx="12090400"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133600" y="11258296"/>
            <a:ext cx="9956800"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11200" y="4623943"/>
            <a:ext cx="618744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325360" y="4623943"/>
            <a:ext cx="6187440"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0096309"/>
            <a:ext cx="14222094" cy="8255"/>
          </a:xfrm>
          <a:custGeom>
            <a:avLst/>
            <a:gdLst/>
            <a:ahLst/>
            <a:cxnLst/>
            <a:rect l="l" t="t" r="r" b="b"/>
            <a:pathLst>
              <a:path w="14222094" h="8255">
                <a:moveTo>
                  <a:pt x="0" y="7790"/>
                </a:moveTo>
                <a:lnTo>
                  <a:pt x="14222010" y="7790"/>
                </a:lnTo>
                <a:lnTo>
                  <a:pt x="14222010" y="0"/>
                </a:lnTo>
                <a:lnTo>
                  <a:pt x="0" y="0"/>
                </a:lnTo>
                <a:lnTo>
                  <a:pt x="0" y="7790"/>
                </a:lnTo>
                <a:close/>
              </a:path>
            </a:pathLst>
          </a:custGeom>
          <a:solidFill>
            <a:srgbClr val="A52323">
              <a:alpha val="999"/>
            </a:srgbClr>
          </a:solidFill>
        </p:spPr>
        <p:txBody>
          <a:bodyPr wrap="square" lIns="0" tIns="0" rIns="0" bIns="0" rtlCol="0"/>
          <a:lstStyle/>
          <a:p>
            <a:endParaRPr/>
          </a:p>
        </p:txBody>
      </p:sp>
      <p:sp>
        <p:nvSpPr>
          <p:cNvPr id="17" name="bg object 17"/>
          <p:cNvSpPr/>
          <p:nvPr/>
        </p:nvSpPr>
        <p:spPr>
          <a:xfrm>
            <a:off x="0" y="0"/>
            <a:ext cx="14222094" cy="19923125"/>
          </a:xfrm>
          <a:custGeom>
            <a:avLst/>
            <a:gdLst/>
            <a:ahLst/>
            <a:cxnLst/>
            <a:rect l="l" t="t" r="r" b="b"/>
            <a:pathLst>
              <a:path w="14222094" h="19923125">
                <a:moveTo>
                  <a:pt x="0" y="19923017"/>
                </a:moveTo>
                <a:lnTo>
                  <a:pt x="14222010" y="19923017"/>
                </a:lnTo>
                <a:lnTo>
                  <a:pt x="14222010" y="0"/>
                </a:lnTo>
                <a:lnTo>
                  <a:pt x="0" y="0"/>
                </a:lnTo>
                <a:lnTo>
                  <a:pt x="0" y="19923017"/>
                </a:lnTo>
                <a:close/>
              </a:path>
            </a:pathLst>
          </a:custGeom>
          <a:solidFill>
            <a:srgbClr val="A52323">
              <a:alpha val="999"/>
            </a:srgbClr>
          </a:solidFill>
        </p:spPr>
        <p:txBody>
          <a:bodyPr wrap="square" lIns="0" tIns="0" rIns="0" bIns="0" rtlCol="0"/>
          <a:lstStyle/>
          <a:p>
            <a:endParaRPr/>
          </a:p>
        </p:txBody>
      </p:sp>
      <p:sp>
        <p:nvSpPr>
          <p:cNvPr id="18" name="bg object 18"/>
          <p:cNvSpPr/>
          <p:nvPr/>
        </p:nvSpPr>
        <p:spPr>
          <a:xfrm>
            <a:off x="301842" y="5977891"/>
            <a:ext cx="6447790" cy="0"/>
          </a:xfrm>
          <a:custGeom>
            <a:avLst/>
            <a:gdLst/>
            <a:ahLst/>
            <a:cxnLst/>
            <a:rect l="l" t="t" r="r" b="b"/>
            <a:pathLst>
              <a:path w="6447790">
                <a:moveTo>
                  <a:pt x="0" y="0"/>
                </a:moveTo>
                <a:lnTo>
                  <a:pt x="6447373" y="0"/>
                </a:lnTo>
              </a:path>
            </a:pathLst>
          </a:custGeom>
          <a:ln w="6263">
            <a:solidFill>
              <a:srgbClr val="940000"/>
            </a:solidFill>
          </a:ln>
        </p:spPr>
        <p:txBody>
          <a:bodyPr wrap="square" lIns="0" tIns="0" rIns="0" bIns="0" rtlCol="0"/>
          <a:lstStyle/>
          <a:p>
            <a:endParaRPr/>
          </a:p>
        </p:txBody>
      </p:sp>
      <p:sp>
        <p:nvSpPr>
          <p:cNvPr id="2" name="Holder 2"/>
          <p:cNvSpPr>
            <a:spLocks noGrp="1"/>
          </p:cNvSpPr>
          <p:nvPr>
            <p:ph type="title"/>
          </p:nvPr>
        </p:nvSpPr>
        <p:spPr>
          <a:xfrm>
            <a:off x="711200" y="804164"/>
            <a:ext cx="12801600"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11200" y="4623943"/>
            <a:ext cx="12801600"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836160" y="18696814"/>
            <a:ext cx="455168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11200" y="18696814"/>
            <a:ext cx="3271520"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a:xfrm>
            <a:off x="10241280" y="18696814"/>
            <a:ext cx="3271520"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bject 57"/>
          <p:cNvSpPr/>
          <p:nvPr/>
        </p:nvSpPr>
        <p:spPr>
          <a:xfrm>
            <a:off x="252246" y="2958402"/>
            <a:ext cx="13672632" cy="82910"/>
          </a:xfrm>
          <a:custGeom>
            <a:avLst/>
            <a:gdLst/>
            <a:ahLst/>
            <a:cxnLst/>
            <a:rect l="l" t="t" r="r" b="b"/>
            <a:pathLst>
              <a:path w="6447790">
                <a:moveTo>
                  <a:pt x="0" y="0"/>
                </a:moveTo>
                <a:lnTo>
                  <a:pt x="6447373" y="0"/>
                </a:lnTo>
              </a:path>
            </a:pathLst>
          </a:custGeom>
          <a:ln w="38100">
            <a:solidFill>
              <a:schemeClr val="tx1"/>
            </a:solidFill>
          </a:ln>
        </p:spPr>
        <p:txBody>
          <a:bodyPr wrap="square" lIns="0" tIns="0" rIns="0" bIns="0" rtlCol="0"/>
          <a:lstStyle/>
          <a:p>
            <a:endParaRPr dirty="0">
              <a:solidFill>
                <a:schemeClr val="accent3">
                  <a:lumMod val="50000"/>
                </a:schemeClr>
              </a:solidFill>
            </a:endParaRPr>
          </a:p>
        </p:txBody>
      </p:sp>
      <p:sp>
        <p:nvSpPr>
          <p:cNvPr id="63" name="object 63"/>
          <p:cNvSpPr txBox="1"/>
          <p:nvPr/>
        </p:nvSpPr>
        <p:spPr>
          <a:xfrm>
            <a:off x="269346" y="2582747"/>
            <a:ext cx="1730418" cy="384721"/>
          </a:xfrm>
          <a:prstGeom prst="rect">
            <a:avLst/>
          </a:prstGeom>
        </p:spPr>
        <p:txBody>
          <a:bodyPr vert="horz" wrap="square" lIns="0" tIns="15240" rIns="0" bIns="0" rtlCol="0">
            <a:spAutoFit/>
          </a:bodyPr>
          <a:lstStyle/>
          <a:p>
            <a:pPr marL="12700">
              <a:lnSpc>
                <a:spcPct val="100000"/>
              </a:lnSpc>
              <a:spcBef>
                <a:spcPts val="120"/>
              </a:spcBef>
            </a:pPr>
            <a:r>
              <a:rPr lang="en-US" altLang="zh-CN" sz="2400" b="1" spc="-155" dirty="0">
                <a:solidFill>
                  <a:schemeClr val="accent3">
                    <a:lumMod val="50000"/>
                  </a:schemeClr>
                </a:solidFill>
                <a:latin typeface="Arial"/>
                <a:cs typeface="Arial"/>
              </a:rPr>
              <a:t>Introduction</a:t>
            </a:r>
            <a:endParaRPr sz="2400" dirty="0">
              <a:solidFill>
                <a:schemeClr val="accent3">
                  <a:lumMod val="50000"/>
                </a:schemeClr>
              </a:solidFill>
              <a:latin typeface="Arial"/>
              <a:cs typeface="Arial"/>
            </a:endParaRPr>
          </a:p>
        </p:txBody>
      </p:sp>
      <p:grpSp>
        <p:nvGrpSpPr>
          <p:cNvPr id="78" name="object 78"/>
          <p:cNvGrpSpPr/>
          <p:nvPr/>
        </p:nvGrpSpPr>
        <p:grpSpPr>
          <a:xfrm>
            <a:off x="0" y="66919"/>
            <a:ext cx="14222094" cy="20029452"/>
            <a:chOff x="0" y="66919"/>
            <a:chExt cx="14222094" cy="20029452"/>
          </a:xfrm>
        </p:grpSpPr>
        <p:sp>
          <p:nvSpPr>
            <p:cNvPr id="85" name="object 85"/>
            <p:cNvSpPr/>
            <p:nvPr/>
          </p:nvSpPr>
          <p:spPr>
            <a:xfrm>
              <a:off x="0" y="19956109"/>
              <a:ext cx="14222094" cy="140262"/>
            </a:xfrm>
            <a:custGeom>
              <a:avLst/>
              <a:gdLst/>
              <a:ahLst/>
              <a:cxnLst/>
              <a:rect l="l" t="t" r="r" b="b"/>
              <a:pathLst>
                <a:path w="14222094" h="173355">
                  <a:moveTo>
                    <a:pt x="0" y="0"/>
                  </a:moveTo>
                  <a:lnTo>
                    <a:pt x="14221634" y="0"/>
                  </a:lnTo>
                  <a:lnTo>
                    <a:pt x="14221634" y="173292"/>
                  </a:lnTo>
                  <a:lnTo>
                    <a:pt x="0" y="173292"/>
                  </a:lnTo>
                  <a:lnTo>
                    <a:pt x="0" y="0"/>
                  </a:lnTo>
                  <a:close/>
                </a:path>
              </a:pathLst>
            </a:custGeom>
            <a:gradFill flip="none" rotWithShape="1">
              <a:gsLst>
                <a:gs pos="18000">
                  <a:schemeClr val="accent3">
                    <a:lumMod val="40000"/>
                    <a:lumOff val="60000"/>
                  </a:schemeClr>
                </a:gs>
                <a:gs pos="51000">
                  <a:schemeClr val="accent3">
                    <a:lumMod val="95000"/>
                    <a:lumOff val="5000"/>
                  </a:schemeClr>
                </a:gs>
                <a:gs pos="100000">
                  <a:schemeClr val="bg2">
                    <a:lumMod val="25000"/>
                  </a:schemeClr>
                </a:gs>
              </a:gsLst>
              <a:path path="circle">
                <a:fillToRect l="50000" t="130000" r="50000" b="-30000"/>
              </a:path>
              <a:tileRect/>
            </a:gradFill>
            <a:ln>
              <a:gradFill>
                <a:gsLst>
                  <a:gs pos="0">
                    <a:schemeClr val="tx1">
                      <a:lumMod val="95000"/>
                      <a:lumOff val="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txBody>
            <a:bodyPr wrap="square" lIns="0" tIns="0" rIns="0" bIns="0" rtlCol="0"/>
            <a:lstStyle/>
            <a:p>
              <a:endParaRPr dirty="0"/>
            </a:p>
          </p:txBody>
        </p:sp>
        <p:sp>
          <p:nvSpPr>
            <p:cNvPr id="86" name="object 86"/>
            <p:cNvSpPr/>
            <p:nvPr/>
          </p:nvSpPr>
          <p:spPr>
            <a:xfrm>
              <a:off x="0" y="66919"/>
              <a:ext cx="10617200" cy="2362404"/>
            </a:xfrm>
            <a:custGeom>
              <a:avLst/>
              <a:gdLst/>
              <a:ahLst/>
              <a:cxnLst/>
              <a:rect l="l" t="t" r="r" b="b"/>
              <a:pathLst>
                <a:path w="10380980" h="1967230">
                  <a:moveTo>
                    <a:pt x="10380967" y="787"/>
                  </a:moveTo>
                  <a:lnTo>
                    <a:pt x="9785261" y="787"/>
                  </a:lnTo>
                  <a:lnTo>
                    <a:pt x="9785261" y="0"/>
                  </a:lnTo>
                  <a:lnTo>
                    <a:pt x="0" y="0"/>
                  </a:lnTo>
                  <a:lnTo>
                    <a:pt x="0" y="1966747"/>
                  </a:lnTo>
                  <a:lnTo>
                    <a:pt x="9785261" y="1966747"/>
                  </a:lnTo>
                  <a:lnTo>
                    <a:pt x="9785261" y="1955419"/>
                  </a:lnTo>
                  <a:lnTo>
                    <a:pt x="10380967" y="787"/>
                  </a:lnTo>
                  <a:close/>
                </a:path>
              </a:pathLst>
            </a:custGeom>
            <a:gradFill flip="none" rotWithShape="1">
              <a:gsLst>
                <a:gs pos="0">
                  <a:schemeClr val="bg2">
                    <a:lumMod val="25000"/>
                  </a:schemeClr>
                </a:gs>
                <a:gs pos="59000">
                  <a:schemeClr val="accent3"/>
                </a:gs>
                <a:gs pos="100000">
                  <a:schemeClr val="accent3">
                    <a:lumMod val="60000"/>
                    <a:lumOff val="40000"/>
                  </a:schemeClr>
                </a:gs>
              </a:gsLst>
              <a:lin ang="5400000" scaled="1"/>
              <a:tileRect/>
            </a:gradFill>
          </p:spPr>
          <p:txBody>
            <a:bodyPr wrap="square" lIns="0" tIns="0" rIns="0" bIns="0" rtlCol="0"/>
            <a:lstStyle/>
            <a:p>
              <a:endParaRPr dirty="0"/>
            </a:p>
          </p:txBody>
        </p:sp>
      </p:grpSp>
      <p:sp>
        <p:nvSpPr>
          <p:cNvPr id="89" name="object 89"/>
          <p:cNvSpPr txBox="1"/>
          <p:nvPr/>
        </p:nvSpPr>
        <p:spPr>
          <a:xfrm>
            <a:off x="55152" y="103337"/>
            <a:ext cx="10437865" cy="1951175"/>
          </a:xfrm>
          <a:prstGeom prst="rect">
            <a:avLst/>
          </a:prstGeom>
        </p:spPr>
        <p:txBody>
          <a:bodyPr vert="horz" wrap="square" lIns="0" tIns="50165" rIns="0" bIns="0" rtlCol="0">
            <a:spAutoFit/>
          </a:bodyPr>
          <a:lstStyle/>
          <a:p>
            <a:pPr marL="30480" marR="332740">
              <a:spcBef>
                <a:spcPts val="395"/>
              </a:spcBef>
            </a:pPr>
            <a:r>
              <a:rPr lang="en-CA" sz="3000" b="1" spc="-150" dirty="0">
                <a:solidFill>
                  <a:srgbClr val="FFFFFF"/>
                </a:solidFill>
                <a:latin typeface="Arial"/>
                <a:cs typeface="Arial"/>
              </a:rPr>
              <a:t>Fraud-R1 : A Multi-Round Benchmark for Assessing the Robustness of LLM Against Augmented Fraud and Phishing Inducements</a:t>
            </a:r>
            <a:br>
              <a:rPr lang="en-CA" sz="3000" b="1" spc="-150" dirty="0">
                <a:solidFill>
                  <a:srgbClr val="FFFFFF"/>
                </a:solidFill>
                <a:latin typeface="Arial"/>
                <a:cs typeface="Arial"/>
              </a:rPr>
            </a:br>
            <a:br>
              <a:rPr lang="en-CA" sz="1600" b="1" spc="-375" dirty="0">
                <a:solidFill>
                  <a:srgbClr val="FFFFFF"/>
                </a:solidFill>
                <a:latin typeface="Arial"/>
                <a:cs typeface="Arial"/>
              </a:rPr>
            </a:br>
            <a:endParaRPr lang="en-CA" sz="1750" dirty="0">
              <a:latin typeface="Georgia"/>
              <a:cs typeface="Georgia"/>
            </a:endParaRPr>
          </a:p>
        </p:txBody>
      </p:sp>
      <p:sp>
        <p:nvSpPr>
          <p:cNvPr id="224" name="object 224"/>
          <p:cNvSpPr txBox="1"/>
          <p:nvPr/>
        </p:nvSpPr>
        <p:spPr>
          <a:xfrm>
            <a:off x="306459" y="11496321"/>
            <a:ext cx="2522446" cy="384721"/>
          </a:xfrm>
          <a:prstGeom prst="rect">
            <a:avLst/>
          </a:prstGeom>
        </p:spPr>
        <p:txBody>
          <a:bodyPr vert="horz" wrap="square" lIns="0" tIns="15240" rIns="0" bIns="0" rtlCol="0">
            <a:spAutoFit/>
          </a:bodyPr>
          <a:lstStyle/>
          <a:p>
            <a:pPr marL="12700">
              <a:lnSpc>
                <a:spcPct val="100000"/>
              </a:lnSpc>
              <a:spcBef>
                <a:spcPts val="120"/>
              </a:spcBef>
            </a:pPr>
            <a:r>
              <a:rPr lang="en-US" sz="2400" b="1" spc="-185" dirty="0">
                <a:solidFill>
                  <a:schemeClr val="accent3">
                    <a:lumMod val="50000"/>
                  </a:schemeClr>
                </a:solidFill>
                <a:latin typeface="Arial"/>
                <a:cs typeface="Arial"/>
              </a:rPr>
              <a:t>Benchmark Results</a:t>
            </a:r>
            <a:endParaRPr sz="2400" dirty="0">
              <a:solidFill>
                <a:schemeClr val="accent3">
                  <a:lumMod val="50000"/>
                </a:schemeClr>
              </a:solidFill>
              <a:latin typeface="Arial"/>
              <a:cs typeface="Arial"/>
            </a:endParaRPr>
          </a:p>
        </p:txBody>
      </p:sp>
      <p:sp>
        <p:nvSpPr>
          <p:cNvPr id="284" name="object 284"/>
          <p:cNvSpPr/>
          <p:nvPr/>
        </p:nvSpPr>
        <p:spPr>
          <a:xfrm>
            <a:off x="299148" y="16986985"/>
            <a:ext cx="6457251" cy="66593"/>
          </a:xfrm>
          <a:custGeom>
            <a:avLst/>
            <a:gdLst/>
            <a:ahLst/>
            <a:cxnLst/>
            <a:rect l="l" t="t" r="r" b="b"/>
            <a:pathLst>
              <a:path w="6447790">
                <a:moveTo>
                  <a:pt x="0" y="0"/>
                </a:moveTo>
                <a:lnTo>
                  <a:pt x="6447373" y="0"/>
                </a:lnTo>
              </a:path>
            </a:pathLst>
          </a:custGeom>
          <a:ln w="38100">
            <a:solidFill>
              <a:schemeClr val="tx1"/>
            </a:solidFill>
          </a:ln>
        </p:spPr>
        <p:txBody>
          <a:bodyPr wrap="square" lIns="0" tIns="0" rIns="0" bIns="0" rtlCol="0"/>
          <a:lstStyle/>
          <a:p>
            <a:endParaRPr>
              <a:solidFill>
                <a:schemeClr val="accent3">
                  <a:lumMod val="50000"/>
                </a:schemeClr>
              </a:solidFill>
            </a:endParaRPr>
          </a:p>
        </p:txBody>
      </p:sp>
      <p:sp>
        <p:nvSpPr>
          <p:cNvPr id="290" name="object 290"/>
          <p:cNvSpPr txBox="1"/>
          <p:nvPr/>
        </p:nvSpPr>
        <p:spPr>
          <a:xfrm>
            <a:off x="299149" y="16602264"/>
            <a:ext cx="1256119" cy="384721"/>
          </a:xfrm>
          <a:prstGeom prst="rect">
            <a:avLst/>
          </a:prstGeom>
        </p:spPr>
        <p:txBody>
          <a:bodyPr vert="horz" wrap="square" lIns="0" tIns="15240" rIns="0" bIns="0" rtlCol="0">
            <a:spAutoFit/>
          </a:bodyPr>
          <a:lstStyle/>
          <a:p>
            <a:pPr marL="12700">
              <a:lnSpc>
                <a:spcPct val="100000"/>
              </a:lnSpc>
              <a:spcBef>
                <a:spcPts val="120"/>
              </a:spcBef>
            </a:pPr>
            <a:r>
              <a:rPr lang="en-US" sz="2400" b="1" spc="-95" dirty="0">
                <a:solidFill>
                  <a:schemeClr val="accent3">
                    <a:lumMod val="50000"/>
                  </a:schemeClr>
                </a:solidFill>
                <a:latin typeface="Arial"/>
                <a:cs typeface="Arial"/>
              </a:rPr>
              <a:t>Insights</a:t>
            </a:r>
            <a:endParaRPr sz="2400" dirty="0">
              <a:solidFill>
                <a:schemeClr val="accent3">
                  <a:lumMod val="50000"/>
                </a:schemeClr>
              </a:solidFill>
              <a:latin typeface="Arial"/>
              <a:cs typeface="Arial"/>
            </a:endParaRPr>
          </a:p>
        </p:txBody>
      </p:sp>
      <p:sp>
        <p:nvSpPr>
          <p:cNvPr id="3" name="object 2">
            <a:extLst>
              <a:ext uri="{FF2B5EF4-FFF2-40B4-BE49-F238E27FC236}">
                <a16:creationId xmlns:a16="http://schemas.microsoft.com/office/drawing/2014/main" id="{C2E13C19-4E9D-4895-3F7D-71DCC4EE0674}"/>
              </a:ext>
            </a:extLst>
          </p:cNvPr>
          <p:cNvSpPr txBox="1"/>
          <p:nvPr/>
        </p:nvSpPr>
        <p:spPr>
          <a:xfrm>
            <a:off x="299148" y="5589623"/>
            <a:ext cx="5136451" cy="384721"/>
          </a:xfrm>
          <a:prstGeom prst="rect">
            <a:avLst/>
          </a:prstGeom>
        </p:spPr>
        <p:txBody>
          <a:bodyPr vert="horz" wrap="square" lIns="0" tIns="15240" rIns="0" bIns="0" rtlCol="0">
            <a:spAutoFit/>
          </a:bodyPr>
          <a:lstStyle/>
          <a:p>
            <a:pPr marL="12700">
              <a:lnSpc>
                <a:spcPct val="100000"/>
              </a:lnSpc>
              <a:spcBef>
                <a:spcPts val="120"/>
              </a:spcBef>
            </a:pPr>
            <a:r>
              <a:rPr sz="2400" b="1" spc="-165" dirty="0">
                <a:solidFill>
                  <a:schemeClr val="accent3">
                    <a:lumMod val="50000"/>
                  </a:schemeClr>
                </a:solidFill>
                <a:latin typeface="Arial"/>
                <a:cs typeface="Arial"/>
              </a:rPr>
              <a:t>Dataset</a:t>
            </a:r>
            <a:r>
              <a:rPr lang="en-US" sz="2400" b="1" spc="-165" dirty="0">
                <a:solidFill>
                  <a:schemeClr val="accent3">
                    <a:lumMod val="50000"/>
                  </a:schemeClr>
                </a:solidFill>
                <a:latin typeface="Arial"/>
                <a:cs typeface="Arial"/>
              </a:rPr>
              <a:t> Creation &amp; Metric</a:t>
            </a:r>
            <a:r>
              <a:rPr lang="en-US" altLang="zh-CN" sz="2400" b="1" spc="-165" dirty="0">
                <a:solidFill>
                  <a:schemeClr val="accent3">
                    <a:lumMod val="50000"/>
                  </a:schemeClr>
                </a:solidFill>
                <a:latin typeface="Arial"/>
                <a:cs typeface="Arial"/>
              </a:rPr>
              <a:t>s</a:t>
            </a:r>
            <a:endParaRPr sz="2400" dirty="0">
              <a:solidFill>
                <a:schemeClr val="accent3">
                  <a:lumMod val="50000"/>
                </a:schemeClr>
              </a:solidFill>
              <a:latin typeface="Arial"/>
              <a:cs typeface="Arial"/>
            </a:endParaRPr>
          </a:p>
        </p:txBody>
      </p:sp>
      <p:sp>
        <p:nvSpPr>
          <p:cNvPr id="6" name="object 284">
            <a:extLst>
              <a:ext uri="{FF2B5EF4-FFF2-40B4-BE49-F238E27FC236}">
                <a16:creationId xmlns:a16="http://schemas.microsoft.com/office/drawing/2014/main" id="{7C05B485-9DFF-B76A-18FC-2F08C868F4F6}"/>
              </a:ext>
            </a:extLst>
          </p:cNvPr>
          <p:cNvSpPr/>
          <p:nvPr/>
        </p:nvSpPr>
        <p:spPr>
          <a:xfrm>
            <a:off x="7631579" y="16962046"/>
            <a:ext cx="6308186" cy="101775"/>
          </a:xfrm>
          <a:custGeom>
            <a:avLst/>
            <a:gdLst/>
            <a:ahLst/>
            <a:cxnLst/>
            <a:rect l="l" t="t" r="r" b="b"/>
            <a:pathLst>
              <a:path w="6447790">
                <a:moveTo>
                  <a:pt x="0" y="0"/>
                </a:moveTo>
                <a:lnTo>
                  <a:pt x="6447373" y="0"/>
                </a:lnTo>
              </a:path>
            </a:pathLst>
          </a:custGeom>
          <a:ln w="38100">
            <a:solidFill>
              <a:schemeClr val="tx1"/>
            </a:solidFill>
          </a:ln>
        </p:spPr>
        <p:txBody>
          <a:bodyPr wrap="square" lIns="0" tIns="0" rIns="0" bIns="0" rtlCol="0"/>
          <a:lstStyle/>
          <a:p>
            <a:endParaRPr/>
          </a:p>
        </p:txBody>
      </p:sp>
      <p:sp>
        <p:nvSpPr>
          <p:cNvPr id="7" name="object 290">
            <a:extLst>
              <a:ext uri="{FF2B5EF4-FFF2-40B4-BE49-F238E27FC236}">
                <a16:creationId xmlns:a16="http://schemas.microsoft.com/office/drawing/2014/main" id="{0A8C6586-CA6D-EF2A-3340-3423BBD9B80F}"/>
              </a:ext>
            </a:extLst>
          </p:cNvPr>
          <p:cNvSpPr txBox="1"/>
          <p:nvPr/>
        </p:nvSpPr>
        <p:spPr>
          <a:xfrm>
            <a:off x="7631580" y="16570051"/>
            <a:ext cx="2090402" cy="384721"/>
          </a:xfrm>
          <a:prstGeom prst="rect">
            <a:avLst/>
          </a:prstGeom>
        </p:spPr>
        <p:txBody>
          <a:bodyPr vert="horz" wrap="square" lIns="0" tIns="15240" rIns="0" bIns="0" rtlCol="0">
            <a:spAutoFit/>
          </a:bodyPr>
          <a:lstStyle/>
          <a:p>
            <a:pPr marL="12700">
              <a:lnSpc>
                <a:spcPct val="100000"/>
              </a:lnSpc>
              <a:spcBef>
                <a:spcPts val="120"/>
              </a:spcBef>
            </a:pPr>
            <a:r>
              <a:rPr lang="en-CA" altLang="zh-CN" sz="2400" b="1" spc="-95" dirty="0">
                <a:solidFill>
                  <a:schemeClr val="accent3">
                    <a:lumMod val="50000"/>
                  </a:schemeClr>
                </a:solidFill>
                <a:latin typeface="Arial"/>
                <a:cs typeface="Arial"/>
              </a:rPr>
              <a:t>Let’s connect!</a:t>
            </a:r>
            <a:endParaRPr sz="2400" b="1" spc="-95" dirty="0">
              <a:solidFill>
                <a:schemeClr val="accent3">
                  <a:lumMod val="50000"/>
                </a:schemeClr>
              </a:solidFill>
              <a:latin typeface="Arial"/>
              <a:cs typeface="Arial"/>
            </a:endParaRPr>
          </a:p>
        </p:txBody>
      </p:sp>
      <p:sp>
        <p:nvSpPr>
          <p:cNvPr id="9" name="文本框 8">
            <a:extLst>
              <a:ext uri="{FF2B5EF4-FFF2-40B4-BE49-F238E27FC236}">
                <a16:creationId xmlns:a16="http://schemas.microsoft.com/office/drawing/2014/main" id="{B989B7EA-D750-46B6-98EB-97412ABDE26C}"/>
              </a:ext>
            </a:extLst>
          </p:cNvPr>
          <p:cNvSpPr txBox="1"/>
          <p:nvPr/>
        </p:nvSpPr>
        <p:spPr>
          <a:xfrm>
            <a:off x="18051" y="1484943"/>
            <a:ext cx="9849355" cy="959430"/>
          </a:xfrm>
          <a:prstGeom prst="rect">
            <a:avLst/>
          </a:prstGeom>
          <a:noFill/>
        </p:spPr>
        <p:txBody>
          <a:bodyPr wrap="square">
            <a:spAutoFit/>
          </a:bodyPr>
          <a:lstStyle/>
          <a:p>
            <a:pPr>
              <a:lnSpc>
                <a:spcPct val="150000"/>
              </a:lnSpc>
            </a:pPr>
            <a:r>
              <a:rPr lang="en-CA" altLang="zh-CN" sz="2000" b="1" dirty="0">
                <a:solidFill>
                  <a:srgbClr val="FFFFFF"/>
                </a:solidFill>
                <a:latin typeface="Georgia"/>
                <a:cs typeface="Georgia"/>
              </a:rPr>
              <a:t>Shu Yang*</a:t>
            </a:r>
            <a:r>
              <a:rPr lang="en-US" altLang="zh-CN" sz="2000" b="1" dirty="0">
                <a:solidFill>
                  <a:srgbClr val="FFFFFF"/>
                </a:solidFill>
                <a:latin typeface="Georgia"/>
                <a:cs typeface="Georgia"/>
              </a:rPr>
              <a:t>,</a:t>
            </a:r>
            <a:r>
              <a:rPr lang="zh-CN" altLang="en-US" sz="2000" b="1" dirty="0">
                <a:solidFill>
                  <a:srgbClr val="FFFFFF"/>
                </a:solidFill>
                <a:latin typeface="Georgia"/>
                <a:cs typeface="Georgia"/>
              </a:rPr>
              <a:t> </a:t>
            </a:r>
            <a:r>
              <a:rPr lang="en-CA" altLang="zh-CN" sz="2000" b="1" dirty="0">
                <a:solidFill>
                  <a:srgbClr val="FFFFFF"/>
                </a:solidFill>
                <a:latin typeface="Georgia"/>
                <a:cs typeface="Georgia"/>
              </a:rPr>
              <a:t>Shenzhe Zhu*, Zeyu Wu, Keyu Wang, Junchi Yao, Junchao Wu</a:t>
            </a:r>
            <a:br>
              <a:rPr lang="en-CA" altLang="zh-CN" sz="2000" b="1" dirty="0">
                <a:solidFill>
                  <a:srgbClr val="FFFFFF"/>
                </a:solidFill>
                <a:latin typeface="Georgia"/>
                <a:cs typeface="Georgia"/>
              </a:rPr>
            </a:br>
            <a:r>
              <a:rPr lang="en-CA" altLang="zh-CN" sz="2000" b="1" dirty="0">
                <a:solidFill>
                  <a:srgbClr val="FFFFFF"/>
                </a:solidFill>
                <a:latin typeface="Georgia"/>
                <a:cs typeface="Georgia"/>
              </a:rPr>
              <a:t>Lijie Hu, Mengdi Li, Derek F. Wong and Di Wang†</a:t>
            </a:r>
            <a:endParaRPr lang="zh-CN" altLang="en-US" sz="2000" dirty="0"/>
          </a:p>
        </p:txBody>
      </p:sp>
      <p:pic>
        <p:nvPicPr>
          <p:cNvPr id="1034" name="Picture 10" descr="PRADA Lab - Home">
            <a:extLst>
              <a:ext uri="{FF2B5EF4-FFF2-40B4-BE49-F238E27FC236}">
                <a16:creationId xmlns:a16="http://schemas.microsoft.com/office/drawing/2014/main" id="{5FBF58FA-FE19-3961-6BB1-79125BF4DCA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539" t="25031" r="6068" b="25977"/>
          <a:stretch>
            <a:fillRect/>
          </a:stretch>
        </p:blipFill>
        <p:spPr bwMode="auto">
          <a:xfrm>
            <a:off x="10262681" y="1207017"/>
            <a:ext cx="2414448" cy="671744"/>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descr="图片包含 游戏机, 交通, 画&#10;&#10;AI 生成的内容可能不正确。">
            <a:extLst>
              <a:ext uri="{FF2B5EF4-FFF2-40B4-BE49-F238E27FC236}">
                <a16:creationId xmlns:a16="http://schemas.microsoft.com/office/drawing/2014/main" id="{A2DEE920-6068-4EE6-38AA-68CA1CFCE87B}"/>
              </a:ext>
            </a:extLst>
          </p:cNvPr>
          <p:cNvPicPr>
            <a:picLocks noChangeAspect="1"/>
          </p:cNvPicPr>
          <p:nvPr/>
        </p:nvPicPr>
        <p:blipFill>
          <a:blip r:embed="rId3" cstate="print">
            <a:extLst>
              <a:ext uri="{28A0092B-C50C-407E-A947-70E740481C1C}">
                <a14:useLocalDpi xmlns:a14="http://schemas.microsoft.com/office/drawing/2010/main" val="0"/>
              </a:ext>
            </a:extLst>
          </a:blip>
          <a:srcRect t="24052" b="25548"/>
          <a:stretch>
            <a:fillRect/>
          </a:stretch>
        </p:blipFill>
        <p:spPr>
          <a:xfrm>
            <a:off x="10474966" y="77468"/>
            <a:ext cx="2164950" cy="1091119"/>
          </a:xfrm>
          <a:prstGeom prst="rect">
            <a:avLst/>
          </a:prstGeom>
        </p:spPr>
      </p:pic>
      <p:pic>
        <p:nvPicPr>
          <p:cNvPr id="1036" name="Picture 12" descr="University of Macau - Wikipedia">
            <a:extLst>
              <a:ext uri="{FF2B5EF4-FFF2-40B4-BE49-F238E27FC236}">
                <a16:creationId xmlns:a16="http://schemas.microsoft.com/office/drawing/2014/main" id="{6B9E475E-9CC2-6780-8A0C-F7DE5EBF7D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88242" y="92174"/>
            <a:ext cx="1329386" cy="1329386"/>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14" descr="University Of Toronto Logo PNG Images - CleanPNG">
            <a:extLst>
              <a:ext uri="{FF2B5EF4-FFF2-40B4-BE49-F238E27FC236}">
                <a16:creationId xmlns:a16="http://schemas.microsoft.com/office/drawing/2014/main" id="{60A554F6-5542-AF78-E198-33AE0A34D430}"/>
              </a:ext>
            </a:extLst>
          </p:cNvPr>
          <p:cNvSpPr>
            <a:spLocks noChangeAspect="1" noChangeArrowheads="1"/>
          </p:cNvSpPr>
          <p:nvPr/>
        </p:nvSpPr>
        <p:spPr bwMode="auto">
          <a:xfrm>
            <a:off x="10070916" y="1661801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42" name="Picture 18" descr="University of Electronic Science and Technology of China - Wikipedia">
            <a:extLst>
              <a:ext uri="{FF2B5EF4-FFF2-40B4-BE49-F238E27FC236}">
                <a16:creationId xmlns:a16="http://schemas.microsoft.com/office/drawing/2014/main" id="{F508C6C2-6DDD-704C-15E9-234DD68FE9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39916" y="1543100"/>
            <a:ext cx="1377712" cy="1322089"/>
          </a:xfrm>
          <a:prstGeom prst="rect">
            <a:avLst/>
          </a:prstGeom>
          <a:noFill/>
          <a:extLst>
            <a:ext uri="{909E8E84-426E-40DD-AFC4-6F175D3DCCD1}">
              <a14:hiddenFill xmlns:a14="http://schemas.microsoft.com/office/drawing/2010/main">
                <a:solidFill>
                  <a:srgbClr val="FFFFFF"/>
                </a:solidFill>
              </a14:hiddenFill>
            </a:ext>
          </a:extLst>
        </p:spPr>
      </p:pic>
      <p:pic>
        <p:nvPicPr>
          <p:cNvPr id="23" name="图片 22" descr="徽标&#10;&#10;AI 生成的内容可能不正确。">
            <a:extLst>
              <a:ext uri="{FF2B5EF4-FFF2-40B4-BE49-F238E27FC236}">
                <a16:creationId xmlns:a16="http://schemas.microsoft.com/office/drawing/2014/main" id="{BABD47C0-838E-A372-412C-E4E0284F16D3}"/>
              </a:ext>
            </a:extLst>
          </p:cNvPr>
          <p:cNvPicPr>
            <a:picLocks noChangeAspect="1"/>
          </p:cNvPicPr>
          <p:nvPr/>
        </p:nvPicPr>
        <p:blipFill>
          <a:blip r:embed="rId6" cstate="print">
            <a:extLst>
              <a:ext uri="{28A0092B-C50C-407E-A947-70E740481C1C}">
                <a14:useLocalDpi xmlns:a14="http://schemas.microsoft.com/office/drawing/2010/main" val="0"/>
              </a:ext>
            </a:extLst>
          </a:blip>
          <a:srcRect l="6017" t="32363" r="8506" b="36276"/>
          <a:stretch>
            <a:fillRect/>
          </a:stretch>
        </p:blipFill>
        <p:spPr>
          <a:xfrm>
            <a:off x="10160241" y="1984491"/>
            <a:ext cx="2251075" cy="825900"/>
          </a:xfrm>
          <a:prstGeom prst="rect">
            <a:avLst/>
          </a:prstGeom>
        </p:spPr>
      </p:pic>
      <p:pic>
        <p:nvPicPr>
          <p:cNvPr id="1044" name="Picture 20" descr="The 63rd Annual Meeting of the Association for Computational Linguistics - ACL  2025">
            <a:extLst>
              <a:ext uri="{FF2B5EF4-FFF2-40B4-BE49-F238E27FC236}">
                <a16:creationId xmlns:a16="http://schemas.microsoft.com/office/drawing/2014/main" id="{4FB21095-96C9-0F5E-F15C-0B5B5BD1DF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51" y="19306539"/>
            <a:ext cx="2903373" cy="632314"/>
          </a:xfrm>
          <a:prstGeom prst="rect">
            <a:avLst/>
          </a:prstGeom>
          <a:noFill/>
          <a:extLst>
            <a:ext uri="{909E8E84-426E-40DD-AFC4-6F175D3DCCD1}">
              <a14:hiddenFill xmlns:a14="http://schemas.microsoft.com/office/drawing/2010/main">
                <a:solidFill>
                  <a:srgbClr val="FFFFFF"/>
                </a:solidFill>
              </a14:hiddenFill>
            </a:ext>
          </a:extLst>
        </p:spPr>
      </p:pic>
      <p:sp>
        <p:nvSpPr>
          <p:cNvPr id="24" name="object 184">
            <a:extLst>
              <a:ext uri="{FF2B5EF4-FFF2-40B4-BE49-F238E27FC236}">
                <a16:creationId xmlns:a16="http://schemas.microsoft.com/office/drawing/2014/main" id="{25970EFC-763C-D2C0-53A2-042AE7B0D96A}"/>
              </a:ext>
            </a:extLst>
          </p:cNvPr>
          <p:cNvSpPr txBox="1"/>
          <p:nvPr/>
        </p:nvSpPr>
        <p:spPr>
          <a:xfrm>
            <a:off x="7598470" y="17066997"/>
            <a:ext cx="6041326" cy="730969"/>
          </a:xfrm>
          <a:prstGeom prst="rect">
            <a:avLst/>
          </a:prstGeom>
        </p:spPr>
        <p:txBody>
          <a:bodyPr vert="horz" wrap="square" lIns="0" tIns="12700" rIns="0" bIns="0" rtlCol="0">
            <a:spAutoFit/>
          </a:bodyPr>
          <a:lstStyle/>
          <a:p>
            <a:pPr marL="38100">
              <a:lnSpc>
                <a:spcPct val="100000"/>
              </a:lnSpc>
              <a:spcBef>
                <a:spcPts val="100"/>
              </a:spcBef>
            </a:pPr>
            <a:r>
              <a:rPr lang="en-US" sz="1500" b="1" spc="-10" dirty="0">
                <a:latin typeface="Georgia"/>
                <a:cs typeface="Georgia"/>
              </a:rPr>
              <a:t>Project GitHub Repo</a:t>
            </a:r>
            <a:r>
              <a:rPr sz="1500" b="1" spc="-10" dirty="0">
                <a:latin typeface="Georgia"/>
                <a:cs typeface="Georgia"/>
              </a:rPr>
              <a:t>:</a:t>
            </a:r>
            <a:r>
              <a:rPr lang="en-US" sz="1500" b="1" spc="-10" dirty="0">
                <a:latin typeface="Georgia"/>
                <a:cs typeface="Georgia"/>
              </a:rPr>
              <a:t> </a:t>
            </a:r>
            <a:r>
              <a:rPr lang="en-US" sz="1500" spc="-10" dirty="0">
                <a:latin typeface="Georgia"/>
                <a:cs typeface="Georgia"/>
              </a:rPr>
              <a:t>https://github.com/kaustpradalab/Fraud-R1</a:t>
            </a:r>
          </a:p>
          <a:p>
            <a:pPr marL="38100">
              <a:spcBef>
                <a:spcPts val="100"/>
              </a:spcBef>
            </a:pPr>
            <a:r>
              <a:rPr lang="en-CA" altLang="zh-CN" sz="1500" b="1" spc="-10" dirty="0">
                <a:latin typeface="Georgia"/>
                <a:cs typeface="Georgia"/>
              </a:rPr>
              <a:t>Our Lab Homepage: </a:t>
            </a:r>
            <a:r>
              <a:rPr lang="en-CA" altLang="zh-CN" sz="1500" spc="-10" dirty="0">
                <a:latin typeface="Georgia"/>
                <a:cs typeface="Georgia"/>
              </a:rPr>
              <a:t>https://pradalab1.github.io/</a:t>
            </a:r>
          </a:p>
          <a:p>
            <a:pPr marL="38100">
              <a:spcBef>
                <a:spcPts val="100"/>
              </a:spcBef>
            </a:pPr>
            <a:endParaRPr lang="en-CA" altLang="zh-CN" sz="1500" dirty="0">
              <a:latin typeface="Georgia"/>
              <a:cs typeface="Georgia"/>
            </a:endParaRPr>
          </a:p>
        </p:txBody>
      </p:sp>
      <p:sp>
        <p:nvSpPr>
          <p:cNvPr id="28" name="object 185">
            <a:extLst>
              <a:ext uri="{FF2B5EF4-FFF2-40B4-BE49-F238E27FC236}">
                <a16:creationId xmlns:a16="http://schemas.microsoft.com/office/drawing/2014/main" id="{2BE58C6D-7453-4CBF-438A-59E53C37252E}"/>
              </a:ext>
            </a:extLst>
          </p:cNvPr>
          <p:cNvSpPr txBox="1"/>
          <p:nvPr/>
        </p:nvSpPr>
        <p:spPr>
          <a:xfrm>
            <a:off x="7618860" y="17627914"/>
            <a:ext cx="4267200" cy="243656"/>
          </a:xfrm>
          <a:prstGeom prst="rect">
            <a:avLst/>
          </a:prstGeom>
        </p:spPr>
        <p:txBody>
          <a:bodyPr vert="horz" wrap="square" lIns="0" tIns="12700" rIns="0" bIns="0" rtlCol="0">
            <a:spAutoFit/>
          </a:bodyPr>
          <a:lstStyle/>
          <a:p>
            <a:pPr marL="38100">
              <a:spcBef>
                <a:spcPts val="100"/>
              </a:spcBef>
            </a:pPr>
            <a:r>
              <a:rPr lang="en-US" altLang="zh-CN" sz="1500" b="1" spc="-10" dirty="0">
                <a:latin typeface="Georgia"/>
              </a:rPr>
              <a:t>Leader Contact Information:</a:t>
            </a:r>
            <a:endParaRPr lang="en-CA" sz="1500" dirty="0">
              <a:latin typeface="Georgia"/>
              <a:cs typeface="Georgia"/>
            </a:endParaRPr>
          </a:p>
        </p:txBody>
      </p:sp>
      <p:sp>
        <p:nvSpPr>
          <p:cNvPr id="29" name="object 185">
            <a:extLst>
              <a:ext uri="{FF2B5EF4-FFF2-40B4-BE49-F238E27FC236}">
                <a16:creationId xmlns:a16="http://schemas.microsoft.com/office/drawing/2014/main" id="{65A1B510-818D-A450-FE40-08DF3B68D277}"/>
              </a:ext>
            </a:extLst>
          </p:cNvPr>
          <p:cNvSpPr txBox="1"/>
          <p:nvPr/>
        </p:nvSpPr>
        <p:spPr>
          <a:xfrm>
            <a:off x="7699115" y="18534738"/>
            <a:ext cx="3691994" cy="1100301"/>
          </a:xfrm>
          <a:prstGeom prst="rect">
            <a:avLst/>
          </a:prstGeom>
        </p:spPr>
        <p:txBody>
          <a:bodyPr vert="horz" wrap="square" lIns="0" tIns="12700" rIns="0" bIns="0" rtlCol="0">
            <a:spAutoFit/>
          </a:bodyPr>
          <a:lstStyle/>
          <a:p>
            <a:pPr marL="38100">
              <a:lnSpc>
                <a:spcPct val="100000"/>
              </a:lnSpc>
              <a:spcBef>
                <a:spcPts val="100"/>
              </a:spcBef>
            </a:pPr>
            <a:r>
              <a:rPr lang="en-US" altLang="zh-CN" sz="1600" b="1" spc="-10" dirty="0">
                <a:latin typeface="Georgia"/>
                <a:cs typeface="Georgia"/>
              </a:rPr>
              <a:t>Shenzhe Zhu</a:t>
            </a:r>
          </a:p>
          <a:p>
            <a:pPr marL="233045" indent="-194945">
              <a:lnSpc>
                <a:spcPct val="100000"/>
              </a:lnSpc>
              <a:spcBef>
                <a:spcPts val="409"/>
              </a:spcBef>
              <a:buSzPct val="143333"/>
              <a:buChar char="•"/>
              <a:tabLst>
                <a:tab pos="233045" algn="l"/>
              </a:tabLst>
            </a:pPr>
            <a:r>
              <a:rPr lang="en-CA" altLang="zh-CN" sz="1600" dirty="0"/>
              <a:t>Email: </a:t>
            </a:r>
            <a:r>
              <a:rPr lang="en-US" sz="1600" spc="75" dirty="0">
                <a:latin typeface="Georgia"/>
                <a:cs typeface="Georgia"/>
              </a:rPr>
              <a:t>cho.zhu@mail.utoronto.ca</a:t>
            </a:r>
          </a:p>
          <a:p>
            <a:pPr marL="233045" indent="-194945">
              <a:spcBef>
                <a:spcPts val="409"/>
              </a:spcBef>
              <a:buSzPct val="143333"/>
              <a:buFontTx/>
              <a:buChar char="•"/>
              <a:tabLst>
                <a:tab pos="233045" algn="l"/>
              </a:tabLst>
            </a:pPr>
            <a:r>
              <a:rPr lang="en-US" altLang="zh-CN" sz="1600" b="1" dirty="0">
                <a:solidFill>
                  <a:schemeClr val="accent2">
                    <a:lumMod val="75000"/>
                  </a:schemeClr>
                </a:solidFill>
              </a:rPr>
              <a:t>I am Actively Seeking </a:t>
            </a:r>
            <a:r>
              <a:rPr lang="en-CA" altLang="zh-CN" sz="1600" b="1" dirty="0">
                <a:solidFill>
                  <a:schemeClr val="accent2">
                    <a:lumMod val="75000"/>
                  </a:schemeClr>
                </a:solidFill>
              </a:rPr>
              <a:t>PhD </a:t>
            </a:r>
            <a:r>
              <a:rPr lang="en-US" altLang="zh-CN" sz="1600" b="1" dirty="0">
                <a:solidFill>
                  <a:schemeClr val="accent2">
                    <a:lumMod val="75000"/>
                  </a:schemeClr>
                </a:solidFill>
              </a:rPr>
              <a:t>Position </a:t>
            </a:r>
            <a:r>
              <a:rPr lang="en-CA" altLang="zh-CN" sz="1600" b="1" dirty="0">
                <a:solidFill>
                  <a:schemeClr val="accent2">
                    <a:lumMod val="75000"/>
                  </a:schemeClr>
                </a:solidFill>
              </a:rPr>
              <a:t>and Industry </a:t>
            </a:r>
            <a:r>
              <a:rPr lang="en-US" altLang="zh-CN" sz="1600" b="1" dirty="0">
                <a:solidFill>
                  <a:schemeClr val="accent2">
                    <a:lumMod val="75000"/>
                  </a:schemeClr>
                </a:solidFill>
              </a:rPr>
              <a:t>Intern</a:t>
            </a:r>
            <a:endParaRPr lang="en-US" sz="1600" b="1" spc="75" dirty="0">
              <a:solidFill>
                <a:schemeClr val="accent2">
                  <a:lumMod val="75000"/>
                </a:schemeClr>
              </a:solidFill>
              <a:latin typeface="Georgia"/>
              <a:cs typeface="Georgia"/>
            </a:endParaRPr>
          </a:p>
        </p:txBody>
      </p:sp>
      <p:sp>
        <p:nvSpPr>
          <p:cNvPr id="31" name="文本框 30">
            <a:extLst>
              <a:ext uri="{FF2B5EF4-FFF2-40B4-BE49-F238E27FC236}">
                <a16:creationId xmlns:a16="http://schemas.microsoft.com/office/drawing/2014/main" id="{E300705E-E979-BB51-FF3A-0C1F625D94C6}"/>
              </a:ext>
            </a:extLst>
          </p:cNvPr>
          <p:cNvSpPr txBox="1"/>
          <p:nvPr/>
        </p:nvSpPr>
        <p:spPr>
          <a:xfrm>
            <a:off x="7592101" y="17833575"/>
            <a:ext cx="3310356" cy="636072"/>
          </a:xfrm>
          <a:prstGeom prst="rect">
            <a:avLst/>
          </a:prstGeom>
          <a:noFill/>
        </p:spPr>
        <p:txBody>
          <a:bodyPr wrap="square">
            <a:spAutoFit/>
          </a:bodyPr>
          <a:lstStyle/>
          <a:p>
            <a:pPr marL="38100">
              <a:spcBef>
                <a:spcPts val="100"/>
              </a:spcBef>
            </a:pPr>
            <a:r>
              <a:rPr lang="en-US" altLang="zh-CN" sz="1600" b="1" spc="-10" dirty="0">
                <a:latin typeface="Georgia"/>
              </a:rPr>
              <a:t>Shu Yang</a:t>
            </a:r>
          </a:p>
          <a:p>
            <a:pPr marL="233045" indent="-194945">
              <a:spcBef>
                <a:spcPts val="409"/>
              </a:spcBef>
              <a:buSzPct val="143333"/>
              <a:buFontTx/>
              <a:buChar char="•"/>
              <a:tabLst>
                <a:tab pos="233045" algn="l"/>
              </a:tabLst>
            </a:pPr>
            <a:r>
              <a:rPr lang="en-CA" altLang="zh-CN" sz="1600" dirty="0"/>
              <a:t>Email: shu.yang@kaust.edu.sa</a:t>
            </a:r>
          </a:p>
        </p:txBody>
      </p:sp>
      <p:sp>
        <p:nvSpPr>
          <p:cNvPr id="38" name="object 284">
            <a:extLst>
              <a:ext uri="{FF2B5EF4-FFF2-40B4-BE49-F238E27FC236}">
                <a16:creationId xmlns:a16="http://schemas.microsoft.com/office/drawing/2014/main" id="{9E905F96-E3FC-5F31-A08C-6D766D639ABD}"/>
              </a:ext>
            </a:extLst>
          </p:cNvPr>
          <p:cNvSpPr/>
          <p:nvPr/>
        </p:nvSpPr>
        <p:spPr>
          <a:xfrm>
            <a:off x="299148" y="5968864"/>
            <a:ext cx="6457252" cy="524105"/>
          </a:xfrm>
          <a:custGeom>
            <a:avLst/>
            <a:gdLst/>
            <a:ahLst/>
            <a:cxnLst/>
            <a:rect l="l" t="t" r="r" b="b"/>
            <a:pathLst>
              <a:path w="6447790">
                <a:moveTo>
                  <a:pt x="0" y="0"/>
                </a:moveTo>
                <a:lnTo>
                  <a:pt x="6447373" y="0"/>
                </a:lnTo>
              </a:path>
            </a:pathLst>
          </a:custGeom>
          <a:ln w="38100">
            <a:solidFill>
              <a:schemeClr val="tx1"/>
            </a:solidFill>
          </a:ln>
        </p:spPr>
        <p:txBody>
          <a:bodyPr wrap="square" lIns="0" tIns="0" rIns="0" bIns="0" rtlCol="0"/>
          <a:lstStyle/>
          <a:p>
            <a:endParaRPr>
              <a:solidFill>
                <a:schemeClr val="accent3">
                  <a:lumMod val="50000"/>
                </a:schemeClr>
              </a:solidFill>
            </a:endParaRPr>
          </a:p>
        </p:txBody>
      </p:sp>
      <p:sp>
        <p:nvSpPr>
          <p:cNvPr id="2" name="object 184">
            <a:extLst>
              <a:ext uri="{FF2B5EF4-FFF2-40B4-BE49-F238E27FC236}">
                <a16:creationId xmlns:a16="http://schemas.microsoft.com/office/drawing/2014/main" id="{16D45B80-F4A8-2B2A-2992-EC551A04EAE2}"/>
              </a:ext>
            </a:extLst>
          </p:cNvPr>
          <p:cNvSpPr txBox="1"/>
          <p:nvPr/>
        </p:nvSpPr>
        <p:spPr>
          <a:xfrm>
            <a:off x="282049" y="17052076"/>
            <a:ext cx="6474350" cy="2254463"/>
          </a:xfrm>
          <a:prstGeom prst="rect">
            <a:avLst/>
          </a:prstGeom>
        </p:spPr>
        <p:txBody>
          <a:bodyPr vert="horz" wrap="square" lIns="0" tIns="12700" rIns="0" bIns="0" rtlCol="0">
            <a:spAutoFit/>
          </a:bodyPr>
          <a:lstStyle/>
          <a:p>
            <a:pPr marL="323850" indent="-285750">
              <a:lnSpc>
                <a:spcPct val="100000"/>
              </a:lnSpc>
              <a:spcBef>
                <a:spcPts val="100"/>
              </a:spcBef>
              <a:buFont typeface="Arial" panose="020B0604020202020204" pitchFamily="34" charset="0"/>
              <a:buChar char="•"/>
            </a:pPr>
            <a:r>
              <a:rPr lang="en-CA" altLang="zh-CN" sz="1600" dirty="0">
                <a:latin typeface="Georgia"/>
                <a:cs typeface="Georgia"/>
              </a:rPr>
              <a:t>Fraud-R1 is challenging for LLMs, especially on </a:t>
            </a:r>
            <a:r>
              <a:rPr lang="en-CA" altLang="zh-CN" sz="1600" b="1" dirty="0">
                <a:latin typeface="Georgia"/>
                <a:cs typeface="Georgia"/>
              </a:rPr>
              <a:t>Fake Job Postings</a:t>
            </a:r>
            <a:r>
              <a:rPr lang="en-CA" altLang="zh-CN" sz="1600" dirty="0">
                <a:latin typeface="Georgia"/>
                <a:cs typeface="Georgia"/>
              </a:rPr>
              <a:t>; </a:t>
            </a:r>
            <a:r>
              <a:rPr lang="en-CA" altLang="zh-CN" sz="1600" b="1" dirty="0">
                <a:latin typeface="Georgia"/>
                <a:cs typeface="Georgia"/>
              </a:rPr>
              <a:t>roleplay settings</a:t>
            </a:r>
            <a:r>
              <a:rPr lang="en-CA" altLang="zh-CN" sz="1600" dirty="0">
                <a:latin typeface="Georgia"/>
                <a:cs typeface="Georgia"/>
              </a:rPr>
              <a:t> can sharply cut defense success rates.</a:t>
            </a:r>
            <a:br>
              <a:rPr lang="en-CA" altLang="zh-CN" sz="1600" dirty="0">
                <a:latin typeface="Georgia"/>
                <a:cs typeface="Georgia"/>
              </a:rPr>
            </a:br>
            <a:endParaRPr lang="en-CA" altLang="zh-CN" sz="1600" dirty="0">
              <a:latin typeface="Georgia"/>
              <a:cs typeface="Georgia"/>
            </a:endParaRPr>
          </a:p>
          <a:p>
            <a:pPr marL="323850" indent="-285750">
              <a:lnSpc>
                <a:spcPct val="100000"/>
              </a:lnSpc>
              <a:spcBef>
                <a:spcPts val="100"/>
              </a:spcBef>
              <a:buFont typeface="Arial" panose="020B0604020202020204" pitchFamily="34" charset="0"/>
              <a:buChar char="•"/>
            </a:pPr>
            <a:r>
              <a:rPr lang="en-CA" altLang="zh-CN" sz="1600" dirty="0">
                <a:latin typeface="Georgia"/>
                <a:cs typeface="Georgia"/>
              </a:rPr>
              <a:t>Detection varies by model, setting, and language — </a:t>
            </a:r>
            <a:r>
              <a:rPr lang="en-CA" altLang="zh-CN" sz="1600" b="1" dirty="0">
                <a:latin typeface="Georgia"/>
                <a:cs typeface="Georgia"/>
              </a:rPr>
              <a:t>Claude 3.5 remains robust</a:t>
            </a:r>
            <a:r>
              <a:rPr lang="en-CA" altLang="zh-CN" sz="1600" dirty="0">
                <a:latin typeface="Georgia"/>
                <a:cs typeface="Georgia"/>
              </a:rPr>
              <a:t>, but others range from 38.9%–83.3% DSR, with lower results in Chinese.</a:t>
            </a:r>
            <a:br>
              <a:rPr lang="en-CA" altLang="zh-CN" sz="1600" dirty="0">
                <a:latin typeface="Georgia"/>
                <a:cs typeface="Georgia"/>
              </a:rPr>
            </a:br>
            <a:endParaRPr lang="en-CA" altLang="zh-CN" sz="1600" dirty="0">
              <a:latin typeface="Georgia"/>
              <a:cs typeface="Georgia"/>
            </a:endParaRPr>
          </a:p>
          <a:p>
            <a:pPr marL="323850" indent="-285750">
              <a:lnSpc>
                <a:spcPct val="100000"/>
              </a:lnSpc>
              <a:spcBef>
                <a:spcPts val="100"/>
              </a:spcBef>
              <a:buFont typeface="Arial" panose="020B0604020202020204" pitchFamily="34" charset="0"/>
              <a:buChar char="•"/>
            </a:pPr>
            <a:r>
              <a:rPr lang="en-CA" altLang="zh-CN" sz="1600" dirty="0">
                <a:latin typeface="Georgia"/>
                <a:cs typeface="Georgia"/>
              </a:rPr>
              <a:t>LLMs can craft targeted fraudulent data, tailored to user background and strategy, creating serious misuse risks.</a:t>
            </a:r>
          </a:p>
        </p:txBody>
      </p:sp>
      <p:pic>
        <p:nvPicPr>
          <p:cNvPr id="18" name="图片 17">
            <a:extLst>
              <a:ext uri="{FF2B5EF4-FFF2-40B4-BE49-F238E27FC236}">
                <a16:creationId xmlns:a16="http://schemas.microsoft.com/office/drawing/2014/main" id="{51F9B37E-6725-F532-57DA-2B3B0160DEB1}"/>
              </a:ext>
            </a:extLst>
          </p:cNvPr>
          <p:cNvPicPr>
            <a:picLocks noChangeAspect="1"/>
          </p:cNvPicPr>
          <p:nvPr/>
        </p:nvPicPr>
        <p:blipFill>
          <a:blip r:embed="rId8"/>
          <a:srcRect b="18436"/>
          <a:stretch>
            <a:fillRect/>
          </a:stretch>
        </p:blipFill>
        <p:spPr>
          <a:xfrm>
            <a:off x="8401851" y="14385234"/>
            <a:ext cx="3056905" cy="2260838"/>
          </a:xfrm>
          <a:prstGeom prst="rect">
            <a:avLst/>
          </a:prstGeom>
        </p:spPr>
      </p:pic>
      <p:pic>
        <p:nvPicPr>
          <p:cNvPr id="21" name="图片 20">
            <a:extLst>
              <a:ext uri="{FF2B5EF4-FFF2-40B4-BE49-F238E27FC236}">
                <a16:creationId xmlns:a16="http://schemas.microsoft.com/office/drawing/2014/main" id="{2F37792C-1DDF-E66C-47C5-5178E6325189}"/>
              </a:ext>
            </a:extLst>
          </p:cNvPr>
          <p:cNvPicPr>
            <a:picLocks noChangeAspect="1"/>
          </p:cNvPicPr>
          <p:nvPr/>
        </p:nvPicPr>
        <p:blipFill>
          <a:blip r:embed="rId9"/>
          <a:srcRect l="35241" r="35290"/>
          <a:stretch>
            <a:fillRect/>
          </a:stretch>
        </p:blipFill>
        <p:spPr>
          <a:xfrm>
            <a:off x="11469905" y="15155798"/>
            <a:ext cx="1097065" cy="796789"/>
          </a:xfrm>
          <a:prstGeom prst="rect">
            <a:avLst/>
          </a:prstGeom>
        </p:spPr>
      </p:pic>
      <p:pic>
        <p:nvPicPr>
          <p:cNvPr id="22" name="图片 21">
            <a:extLst>
              <a:ext uri="{FF2B5EF4-FFF2-40B4-BE49-F238E27FC236}">
                <a16:creationId xmlns:a16="http://schemas.microsoft.com/office/drawing/2014/main" id="{4EED5C03-F77C-7F15-3504-59BA0099E6EE}"/>
              </a:ext>
            </a:extLst>
          </p:cNvPr>
          <p:cNvPicPr>
            <a:picLocks noChangeAspect="1"/>
          </p:cNvPicPr>
          <p:nvPr/>
        </p:nvPicPr>
        <p:blipFill>
          <a:blip r:embed="rId9"/>
          <a:srcRect l="69568"/>
          <a:stretch>
            <a:fillRect/>
          </a:stretch>
        </p:blipFill>
        <p:spPr>
          <a:xfrm>
            <a:off x="11495305" y="15961215"/>
            <a:ext cx="1112915" cy="782728"/>
          </a:xfrm>
          <a:prstGeom prst="rect">
            <a:avLst/>
          </a:prstGeom>
        </p:spPr>
      </p:pic>
      <p:pic>
        <p:nvPicPr>
          <p:cNvPr id="25" name="图片 24">
            <a:extLst>
              <a:ext uri="{FF2B5EF4-FFF2-40B4-BE49-F238E27FC236}">
                <a16:creationId xmlns:a16="http://schemas.microsoft.com/office/drawing/2014/main" id="{993DD019-5FC7-B2F7-F468-5DC525E9163F}"/>
              </a:ext>
            </a:extLst>
          </p:cNvPr>
          <p:cNvPicPr>
            <a:picLocks noChangeAspect="1"/>
          </p:cNvPicPr>
          <p:nvPr/>
        </p:nvPicPr>
        <p:blipFill>
          <a:blip r:embed="rId9"/>
          <a:srcRect r="69768"/>
          <a:stretch>
            <a:fillRect/>
          </a:stretch>
        </p:blipFill>
        <p:spPr>
          <a:xfrm>
            <a:off x="11495305" y="14409292"/>
            <a:ext cx="1033014" cy="731359"/>
          </a:xfrm>
          <a:prstGeom prst="rect">
            <a:avLst/>
          </a:prstGeom>
        </p:spPr>
      </p:pic>
      <p:pic>
        <p:nvPicPr>
          <p:cNvPr id="30" name="图片 29">
            <a:extLst>
              <a:ext uri="{FF2B5EF4-FFF2-40B4-BE49-F238E27FC236}">
                <a16:creationId xmlns:a16="http://schemas.microsoft.com/office/drawing/2014/main" id="{96CE7286-03D7-A88D-0B49-9A09155C50FF}"/>
              </a:ext>
            </a:extLst>
          </p:cNvPr>
          <p:cNvPicPr>
            <a:picLocks noChangeAspect="1"/>
          </p:cNvPicPr>
          <p:nvPr/>
        </p:nvPicPr>
        <p:blipFill>
          <a:blip r:embed="rId10"/>
          <a:srcRect l="-102" t="4649" r="2033"/>
          <a:stretch>
            <a:fillRect/>
          </a:stretch>
        </p:blipFill>
        <p:spPr>
          <a:xfrm>
            <a:off x="8331200" y="11974815"/>
            <a:ext cx="5422859" cy="2457496"/>
          </a:xfrm>
          <a:prstGeom prst="rect">
            <a:avLst/>
          </a:prstGeom>
        </p:spPr>
      </p:pic>
      <p:sp>
        <p:nvSpPr>
          <p:cNvPr id="43" name="object 187">
            <a:extLst>
              <a:ext uri="{FF2B5EF4-FFF2-40B4-BE49-F238E27FC236}">
                <a16:creationId xmlns:a16="http://schemas.microsoft.com/office/drawing/2014/main" id="{44F807A0-164D-843B-BBF9-E3FE76105E69}"/>
              </a:ext>
            </a:extLst>
          </p:cNvPr>
          <p:cNvSpPr txBox="1"/>
          <p:nvPr/>
        </p:nvSpPr>
        <p:spPr>
          <a:xfrm>
            <a:off x="11568408" y="17537938"/>
            <a:ext cx="2089452" cy="289823"/>
          </a:xfrm>
          <a:prstGeom prst="rect">
            <a:avLst/>
          </a:prstGeom>
        </p:spPr>
        <p:txBody>
          <a:bodyPr vert="horz" wrap="square" lIns="0" tIns="12700" rIns="0" bIns="0" rtlCol="0">
            <a:spAutoFit/>
          </a:bodyPr>
          <a:lstStyle/>
          <a:p>
            <a:pPr marL="12700">
              <a:lnSpc>
                <a:spcPct val="100000"/>
              </a:lnSpc>
              <a:spcBef>
                <a:spcPts val="100"/>
              </a:spcBef>
            </a:pPr>
            <a:r>
              <a:rPr b="1" i="1" dirty="0">
                <a:solidFill>
                  <a:schemeClr val="bg2">
                    <a:lumMod val="50000"/>
                  </a:schemeClr>
                </a:solidFill>
                <a:latin typeface="Georgia"/>
                <a:cs typeface="Georgia"/>
              </a:rPr>
              <a:t>Scan</a:t>
            </a:r>
            <a:r>
              <a:rPr b="1" i="1" spc="-10" dirty="0">
                <a:solidFill>
                  <a:schemeClr val="bg2">
                    <a:lumMod val="50000"/>
                  </a:schemeClr>
                </a:solidFill>
                <a:latin typeface="Georgia"/>
                <a:cs typeface="Georgia"/>
              </a:rPr>
              <a:t> </a:t>
            </a:r>
            <a:r>
              <a:rPr b="1" i="1" dirty="0">
                <a:solidFill>
                  <a:schemeClr val="bg2">
                    <a:lumMod val="50000"/>
                  </a:schemeClr>
                </a:solidFill>
                <a:latin typeface="Georgia"/>
                <a:cs typeface="Georgia"/>
              </a:rPr>
              <a:t>for</a:t>
            </a:r>
            <a:r>
              <a:rPr b="1" i="1" spc="-5" dirty="0">
                <a:solidFill>
                  <a:schemeClr val="bg2">
                    <a:lumMod val="50000"/>
                  </a:schemeClr>
                </a:solidFill>
                <a:latin typeface="Georgia"/>
                <a:cs typeface="Georgia"/>
              </a:rPr>
              <a:t> </a:t>
            </a:r>
            <a:r>
              <a:rPr lang="en-US" b="1" i="1" spc="-10" dirty="0">
                <a:solidFill>
                  <a:schemeClr val="bg2">
                    <a:lumMod val="50000"/>
                  </a:schemeClr>
                </a:solidFill>
                <a:latin typeface="Georgia"/>
                <a:cs typeface="Georgia"/>
              </a:rPr>
              <a:t>Dataset</a:t>
            </a:r>
            <a:r>
              <a:rPr b="1" i="1" spc="-10" dirty="0">
                <a:solidFill>
                  <a:schemeClr val="bg2">
                    <a:lumMod val="50000"/>
                  </a:schemeClr>
                </a:solidFill>
                <a:latin typeface="Georgia"/>
                <a:cs typeface="Georgia"/>
              </a:rPr>
              <a:t>!</a:t>
            </a:r>
            <a:endParaRPr dirty="0">
              <a:solidFill>
                <a:schemeClr val="bg2">
                  <a:lumMod val="50000"/>
                </a:schemeClr>
              </a:solidFill>
              <a:latin typeface="Georgia"/>
              <a:cs typeface="Georgia"/>
            </a:endParaRPr>
          </a:p>
        </p:txBody>
      </p:sp>
      <p:pic>
        <p:nvPicPr>
          <p:cNvPr id="47" name="图片 46" descr="QR 代码&#10;&#10;AI 生成的内容可能不正确。">
            <a:extLst>
              <a:ext uri="{FF2B5EF4-FFF2-40B4-BE49-F238E27FC236}">
                <a16:creationId xmlns:a16="http://schemas.microsoft.com/office/drawing/2014/main" id="{F5294719-D7A7-68E5-E16C-2F266D2C00F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666137" y="17827761"/>
            <a:ext cx="1882334" cy="1882334"/>
          </a:xfrm>
          <a:prstGeom prst="rect">
            <a:avLst/>
          </a:prstGeom>
        </p:spPr>
      </p:pic>
      <p:pic>
        <p:nvPicPr>
          <p:cNvPr id="68" name="图片 67">
            <a:extLst>
              <a:ext uri="{FF2B5EF4-FFF2-40B4-BE49-F238E27FC236}">
                <a16:creationId xmlns:a16="http://schemas.microsoft.com/office/drawing/2014/main" id="{D6E5AA2F-143C-F0AF-DBD1-5395B36AB46D}"/>
              </a:ext>
            </a:extLst>
          </p:cNvPr>
          <p:cNvPicPr>
            <a:picLocks noChangeAspect="1"/>
          </p:cNvPicPr>
          <p:nvPr/>
        </p:nvPicPr>
        <p:blipFill>
          <a:blip r:embed="rId12"/>
          <a:srcRect b="51424"/>
          <a:stretch>
            <a:fillRect/>
          </a:stretch>
        </p:blipFill>
        <p:spPr>
          <a:xfrm>
            <a:off x="3364279" y="6074814"/>
            <a:ext cx="3488868" cy="1837523"/>
          </a:xfrm>
          <a:prstGeom prst="rect">
            <a:avLst/>
          </a:prstGeom>
        </p:spPr>
      </p:pic>
      <p:pic>
        <p:nvPicPr>
          <p:cNvPr id="1032" name="Picture 8">
            <a:extLst>
              <a:ext uri="{FF2B5EF4-FFF2-40B4-BE49-F238E27FC236}">
                <a16:creationId xmlns:a16="http://schemas.microsoft.com/office/drawing/2014/main" id="{99BED19B-3EDA-0CA9-7D76-B76EA3BE4020}"/>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12273" y="5968864"/>
            <a:ext cx="3242127" cy="5524500"/>
          </a:xfrm>
          <a:prstGeom prst="rect">
            <a:avLst/>
          </a:prstGeom>
          <a:noFill/>
          <a:extLst>
            <a:ext uri="{909E8E84-426E-40DD-AFC4-6F175D3DCCD1}">
              <a14:hiddenFill xmlns:a14="http://schemas.microsoft.com/office/drawing/2010/main">
                <a:solidFill>
                  <a:srgbClr val="FFFFFF"/>
                </a:solidFill>
              </a14:hiddenFill>
            </a:ext>
          </a:extLst>
        </p:spPr>
      </p:pic>
      <p:pic>
        <p:nvPicPr>
          <p:cNvPr id="72" name="图片 71">
            <a:extLst>
              <a:ext uri="{FF2B5EF4-FFF2-40B4-BE49-F238E27FC236}">
                <a16:creationId xmlns:a16="http://schemas.microsoft.com/office/drawing/2014/main" id="{8D72387E-0C1F-60A9-98B6-B64367783C31}"/>
              </a:ext>
            </a:extLst>
          </p:cNvPr>
          <p:cNvPicPr>
            <a:picLocks noChangeAspect="1"/>
          </p:cNvPicPr>
          <p:nvPr/>
        </p:nvPicPr>
        <p:blipFill>
          <a:blip r:embed="rId14"/>
          <a:srcRect l="1643" t="1190" r="2302"/>
          <a:stretch>
            <a:fillRect/>
          </a:stretch>
        </p:blipFill>
        <p:spPr>
          <a:xfrm>
            <a:off x="7519963" y="5965625"/>
            <a:ext cx="4994794" cy="5900787"/>
          </a:xfrm>
          <a:prstGeom prst="rect">
            <a:avLst/>
          </a:prstGeom>
        </p:spPr>
      </p:pic>
      <p:pic>
        <p:nvPicPr>
          <p:cNvPr id="75" name="图片 74">
            <a:extLst>
              <a:ext uri="{FF2B5EF4-FFF2-40B4-BE49-F238E27FC236}">
                <a16:creationId xmlns:a16="http://schemas.microsoft.com/office/drawing/2014/main" id="{80599C35-6FF1-1BB2-93D7-C18C1A845B94}"/>
              </a:ext>
            </a:extLst>
          </p:cNvPr>
          <p:cNvPicPr>
            <a:picLocks noChangeAspect="1"/>
          </p:cNvPicPr>
          <p:nvPr/>
        </p:nvPicPr>
        <p:blipFill>
          <a:blip r:embed="rId12"/>
          <a:srcRect t="48543"/>
          <a:stretch>
            <a:fillRect/>
          </a:stretch>
        </p:blipFill>
        <p:spPr>
          <a:xfrm>
            <a:off x="3346644" y="7890500"/>
            <a:ext cx="3488868" cy="1946517"/>
          </a:xfrm>
          <a:prstGeom prst="rect">
            <a:avLst/>
          </a:prstGeom>
        </p:spPr>
      </p:pic>
      <p:pic>
        <p:nvPicPr>
          <p:cNvPr id="5" name="图片 4">
            <a:extLst>
              <a:ext uri="{FF2B5EF4-FFF2-40B4-BE49-F238E27FC236}">
                <a16:creationId xmlns:a16="http://schemas.microsoft.com/office/drawing/2014/main" id="{A72367D3-F723-9EB4-6137-A8039F5B12C3}"/>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a:xfrm flipH="1">
            <a:off x="11742440" y="8979921"/>
            <a:ext cx="2860381" cy="2885986"/>
          </a:xfrm>
          <a:prstGeom prst="rect">
            <a:avLst/>
          </a:prstGeom>
        </p:spPr>
      </p:pic>
      <p:pic>
        <p:nvPicPr>
          <p:cNvPr id="77" name="图片 76">
            <a:extLst>
              <a:ext uri="{FF2B5EF4-FFF2-40B4-BE49-F238E27FC236}">
                <a16:creationId xmlns:a16="http://schemas.microsoft.com/office/drawing/2014/main" id="{3E1E6399-38B4-6945-FDCD-6872261DCB21}"/>
              </a:ext>
            </a:extLst>
          </p:cNvPr>
          <p:cNvPicPr>
            <a:picLocks noChangeAspect="1"/>
          </p:cNvPicPr>
          <p:nvPr/>
        </p:nvPicPr>
        <p:blipFill>
          <a:blip r:embed="rId16"/>
          <a:srcRect l="2281" t="2992" r="1625"/>
          <a:stretch>
            <a:fillRect/>
          </a:stretch>
        </p:blipFill>
        <p:spPr>
          <a:xfrm>
            <a:off x="299149" y="12037394"/>
            <a:ext cx="8144262" cy="4422500"/>
          </a:xfrm>
          <a:prstGeom prst="rect">
            <a:avLst/>
          </a:prstGeom>
        </p:spPr>
      </p:pic>
      <p:sp>
        <p:nvSpPr>
          <p:cNvPr id="83" name="object 2">
            <a:extLst>
              <a:ext uri="{FF2B5EF4-FFF2-40B4-BE49-F238E27FC236}">
                <a16:creationId xmlns:a16="http://schemas.microsoft.com/office/drawing/2014/main" id="{A200A085-2B79-160F-99D4-664C6C1B33B0}"/>
              </a:ext>
            </a:extLst>
          </p:cNvPr>
          <p:cNvSpPr txBox="1"/>
          <p:nvPr/>
        </p:nvSpPr>
        <p:spPr>
          <a:xfrm>
            <a:off x="7592015" y="5566237"/>
            <a:ext cx="5136451" cy="384721"/>
          </a:xfrm>
          <a:prstGeom prst="rect">
            <a:avLst/>
          </a:prstGeom>
        </p:spPr>
        <p:txBody>
          <a:bodyPr vert="horz" wrap="square" lIns="0" tIns="15240" rIns="0" bIns="0" rtlCol="0">
            <a:spAutoFit/>
          </a:bodyPr>
          <a:lstStyle/>
          <a:p>
            <a:pPr marL="12700">
              <a:lnSpc>
                <a:spcPct val="100000"/>
              </a:lnSpc>
              <a:spcBef>
                <a:spcPts val="120"/>
              </a:spcBef>
            </a:pPr>
            <a:r>
              <a:rPr lang="en-US" altLang="zh-CN" sz="2400" b="1" spc="-95" dirty="0">
                <a:solidFill>
                  <a:schemeClr val="accent3">
                    <a:lumMod val="50000"/>
                  </a:schemeClr>
                </a:solidFill>
                <a:latin typeface="Arial"/>
                <a:cs typeface="Arial"/>
              </a:rPr>
              <a:t>Evaluation Pipeline </a:t>
            </a:r>
            <a:endParaRPr sz="2400" dirty="0">
              <a:solidFill>
                <a:schemeClr val="accent3">
                  <a:lumMod val="50000"/>
                </a:schemeClr>
              </a:solidFill>
              <a:latin typeface="Arial"/>
              <a:cs typeface="Arial"/>
            </a:endParaRPr>
          </a:p>
        </p:txBody>
      </p:sp>
      <p:sp>
        <p:nvSpPr>
          <p:cNvPr id="84" name="object 284">
            <a:extLst>
              <a:ext uri="{FF2B5EF4-FFF2-40B4-BE49-F238E27FC236}">
                <a16:creationId xmlns:a16="http://schemas.microsoft.com/office/drawing/2014/main" id="{6440F864-6DBB-F07A-2CB1-29ED63D4730D}"/>
              </a:ext>
            </a:extLst>
          </p:cNvPr>
          <p:cNvSpPr/>
          <p:nvPr/>
        </p:nvSpPr>
        <p:spPr>
          <a:xfrm>
            <a:off x="7604820" y="5945944"/>
            <a:ext cx="6334946" cy="45719"/>
          </a:xfrm>
          <a:custGeom>
            <a:avLst/>
            <a:gdLst/>
            <a:ahLst/>
            <a:cxnLst/>
            <a:rect l="l" t="t" r="r" b="b"/>
            <a:pathLst>
              <a:path w="6447790">
                <a:moveTo>
                  <a:pt x="0" y="0"/>
                </a:moveTo>
                <a:lnTo>
                  <a:pt x="6447373" y="0"/>
                </a:lnTo>
              </a:path>
            </a:pathLst>
          </a:custGeom>
          <a:ln w="38100">
            <a:solidFill>
              <a:schemeClr val="tx1"/>
            </a:solidFill>
          </a:ln>
        </p:spPr>
        <p:txBody>
          <a:bodyPr wrap="square" lIns="0" tIns="0" rIns="0" bIns="0" rtlCol="0"/>
          <a:lstStyle/>
          <a:p>
            <a:endParaRPr>
              <a:solidFill>
                <a:schemeClr val="accent3">
                  <a:lumMod val="50000"/>
                </a:schemeClr>
              </a:solidFill>
            </a:endParaRPr>
          </a:p>
        </p:txBody>
      </p:sp>
      <p:grpSp>
        <p:nvGrpSpPr>
          <p:cNvPr id="94" name="组合 93">
            <a:extLst>
              <a:ext uri="{FF2B5EF4-FFF2-40B4-BE49-F238E27FC236}">
                <a16:creationId xmlns:a16="http://schemas.microsoft.com/office/drawing/2014/main" id="{B02A6F36-2737-5202-CFC8-4CFE0A25FE42}"/>
              </a:ext>
            </a:extLst>
          </p:cNvPr>
          <p:cNvGrpSpPr/>
          <p:nvPr/>
        </p:nvGrpSpPr>
        <p:grpSpPr>
          <a:xfrm>
            <a:off x="3182522" y="10545082"/>
            <a:ext cx="3779046" cy="1116042"/>
            <a:chOff x="3292329" y="10556717"/>
            <a:chExt cx="3932870" cy="1194938"/>
          </a:xfrm>
        </p:grpSpPr>
        <p:pic>
          <p:nvPicPr>
            <p:cNvPr id="91" name="图片 90">
              <a:extLst>
                <a:ext uri="{FF2B5EF4-FFF2-40B4-BE49-F238E27FC236}">
                  <a16:creationId xmlns:a16="http://schemas.microsoft.com/office/drawing/2014/main" id="{36B9AADF-381B-CD4D-4833-D59CC589CAC1}"/>
                </a:ext>
              </a:extLst>
            </p:cNvPr>
            <p:cNvPicPr>
              <a:picLocks noChangeAspect="1"/>
            </p:cNvPicPr>
            <p:nvPr/>
          </p:nvPicPr>
          <p:blipFill>
            <a:blip r:embed="rId17"/>
            <a:srcRect b="52696"/>
            <a:stretch>
              <a:fillRect/>
            </a:stretch>
          </p:blipFill>
          <p:spPr>
            <a:xfrm>
              <a:off x="3307444" y="10556717"/>
              <a:ext cx="3917755" cy="575771"/>
            </a:xfrm>
            <a:prstGeom prst="rect">
              <a:avLst/>
            </a:prstGeom>
          </p:spPr>
        </p:pic>
        <p:pic>
          <p:nvPicPr>
            <p:cNvPr id="92" name="图片 91">
              <a:extLst>
                <a:ext uri="{FF2B5EF4-FFF2-40B4-BE49-F238E27FC236}">
                  <a16:creationId xmlns:a16="http://schemas.microsoft.com/office/drawing/2014/main" id="{A901EDDB-D88A-FE4A-9BEA-64169C269250}"/>
                </a:ext>
              </a:extLst>
            </p:cNvPr>
            <p:cNvPicPr>
              <a:picLocks noChangeAspect="1"/>
            </p:cNvPicPr>
            <p:nvPr/>
          </p:nvPicPr>
          <p:blipFill>
            <a:blip r:embed="rId17"/>
            <a:srcRect l="19907" t="52575" r="25725" b="121"/>
            <a:stretch>
              <a:fillRect/>
            </a:stretch>
          </p:blipFill>
          <p:spPr>
            <a:xfrm>
              <a:off x="3292329" y="11175885"/>
              <a:ext cx="2130019" cy="575770"/>
            </a:xfrm>
            <a:prstGeom prst="rect">
              <a:avLst/>
            </a:prstGeom>
          </p:spPr>
        </p:pic>
        <p:pic>
          <p:nvPicPr>
            <p:cNvPr id="95" name="图片 94">
              <a:extLst>
                <a:ext uri="{FF2B5EF4-FFF2-40B4-BE49-F238E27FC236}">
                  <a16:creationId xmlns:a16="http://schemas.microsoft.com/office/drawing/2014/main" id="{E2B8644D-ECB1-8374-2461-1BD6BB2AF9C4}"/>
                </a:ext>
              </a:extLst>
            </p:cNvPr>
            <p:cNvPicPr>
              <a:picLocks noChangeAspect="1"/>
            </p:cNvPicPr>
            <p:nvPr/>
          </p:nvPicPr>
          <p:blipFill>
            <a:blip r:embed="rId17"/>
            <a:srcRect l="19907" t="52575" r="25725" b="121"/>
            <a:stretch>
              <a:fillRect/>
            </a:stretch>
          </p:blipFill>
          <p:spPr>
            <a:xfrm>
              <a:off x="3299881" y="11168455"/>
              <a:ext cx="2130019" cy="575771"/>
            </a:xfrm>
            <a:prstGeom prst="rect">
              <a:avLst/>
            </a:prstGeom>
          </p:spPr>
        </p:pic>
      </p:grpSp>
      <p:pic>
        <p:nvPicPr>
          <p:cNvPr id="98" name="图片 97">
            <a:extLst>
              <a:ext uri="{FF2B5EF4-FFF2-40B4-BE49-F238E27FC236}">
                <a16:creationId xmlns:a16="http://schemas.microsoft.com/office/drawing/2014/main" id="{49EB488C-0482-8477-0953-65B65DF7AADE}"/>
              </a:ext>
            </a:extLst>
          </p:cNvPr>
          <p:cNvPicPr>
            <a:picLocks noChangeAspect="1"/>
          </p:cNvPicPr>
          <p:nvPr/>
        </p:nvPicPr>
        <p:blipFill>
          <a:blip r:embed="rId18"/>
          <a:srcRect l="391" t="1812" r="1059" b="2288"/>
          <a:stretch>
            <a:fillRect/>
          </a:stretch>
        </p:blipFill>
        <p:spPr>
          <a:xfrm>
            <a:off x="6631986" y="3094994"/>
            <a:ext cx="7276492" cy="2519366"/>
          </a:xfrm>
          <a:prstGeom prst="rect">
            <a:avLst/>
          </a:prstGeom>
        </p:spPr>
      </p:pic>
      <p:sp>
        <p:nvSpPr>
          <p:cNvPr id="99" name="object 58">
            <a:extLst>
              <a:ext uri="{FF2B5EF4-FFF2-40B4-BE49-F238E27FC236}">
                <a16:creationId xmlns:a16="http://schemas.microsoft.com/office/drawing/2014/main" id="{0BF2ABB5-8FA9-A874-1F62-237CBBAC21C7}"/>
              </a:ext>
            </a:extLst>
          </p:cNvPr>
          <p:cNvSpPr txBox="1"/>
          <p:nvPr/>
        </p:nvSpPr>
        <p:spPr>
          <a:xfrm>
            <a:off x="256649" y="3076155"/>
            <a:ext cx="6261592" cy="2564163"/>
          </a:xfrm>
          <a:prstGeom prst="rect">
            <a:avLst/>
          </a:prstGeom>
        </p:spPr>
        <p:txBody>
          <a:bodyPr vert="horz" wrap="square" lIns="0" tIns="12065" rIns="0" bIns="0" rtlCol="0">
            <a:spAutoFit/>
          </a:bodyPr>
          <a:lstStyle/>
          <a:p>
            <a:pPr marL="254635" indent="-241935">
              <a:lnSpc>
                <a:spcPct val="100000"/>
              </a:lnSpc>
              <a:spcBef>
                <a:spcPts val="95"/>
              </a:spcBef>
              <a:buSzPct val="124242"/>
              <a:buFont typeface="Georgia"/>
              <a:buChar char="•"/>
              <a:tabLst>
                <a:tab pos="254635" algn="l"/>
              </a:tabLst>
            </a:pPr>
            <a:r>
              <a:rPr lang="en-CA" altLang="zh-CN" sz="1500" dirty="0">
                <a:latin typeface="Georgia"/>
                <a:cs typeface="Georgia"/>
              </a:rPr>
              <a:t>As LLMs increasingly assist users with critical decision-making tasks, their susceptibility to adversarial manipulation poses significant risks when they fail to detect internet fraud. Existing fraud detection benchmarks are limited to simple classification tasks and fail to capture the multi-round, dynamic nature of real-world fraud scenarios.</a:t>
            </a:r>
            <a:br>
              <a:rPr lang="en-CA" altLang="zh-CN" sz="1500" dirty="0">
                <a:latin typeface="Georgia"/>
                <a:cs typeface="Georgia"/>
              </a:rPr>
            </a:br>
            <a:endParaRPr lang="en-CA" altLang="zh-CN" sz="1500" dirty="0">
              <a:latin typeface="Georgia"/>
              <a:cs typeface="Georgia"/>
            </a:endParaRPr>
          </a:p>
          <a:p>
            <a:pPr marL="254635" indent="-241935">
              <a:lnSpc>
                <a:spcPct val="100000"/>
              </a:lnSpc>
              <a:spcBef>
                <a:spcPts val="95"/>
              </a:spcBef>
              <a:buSzPct val="124242"/>
              <a:buFont typeface="Georgia"/>
              <a:buChar char="•"/>
              <a:tabLst>
                <a:tab pos="254635" algn="l"/>
              </a:tabLst>
            </a:pPr>
            <a:r>
              <a:rPr lang="en-CA" altLang="zh-CN" sz="1500" dirty="0">
                <a:latin typeface="Georgia"/>
                <a:cs typeface="Georgia"/>
              </a:rPr>
              <a:t>We introduce</a:t>
            </a:r>
            <a:r>
              <a:rPr lang="en-CA" altLang="zh-CN" sz="1500" b="1" i="1" dirty="0">
                <a:latin typeface="Georgia"/>
                <a:cs typeface="Georgia"/>
              </a:rPr>
              <a:t> Fraud-R1</a:t>
            </a:r>
            <a:r>
              <a:rPr lang="en-CA" altLang="zh-CN" sz="1500" dirty="0">
                <a:latin typeface="Georgia"/>
                <a:cs typeface="Georgia"/>
              </a:rPr>
              <a:t>, a novel bilingual (English and Chinese) benchmark meticulously curated to evaluate the LLM's ability to defend against multi-round fraud and phishing inducement in five real-world scenarios: Fraudulent Service, Impersonation, Phishing Scams, Fake Job Posting, and Online Relationship.</a:t>
            </a:r>
          </a:p>
        </p:txBody>
      </p:sp>
      <p:pic>
        <p:nvPicPr>
          <p:cNvPr id="10" name="图片 9">
            <a:extLst>
              <a:ext uri="{FF2B5EF4-FFF2-40B4-BE49-F238E27FC236}">
                <a16:creationId xmlns:a16="http://schemas.microsoft.com/office/drawing/2014/main" id="{895A6479-695C-B4DB-98CB-A48EE275CBAE}"/>
              </a:ext>
            </a:extLst>
          </p:cNvPr>
          <p:cNvPicPr>
            <a:picLocks noChangeAspect="1"/>
          </p:cNvPicPr>
          <p:nvPr/>
        </p:nvPicPr>
        <p:blipFill>
          <a:blip r:embed="rId19" cstate="print">
            <a:extLst>
              <a:ext uri="{28A0092B-C50C-407E-A947-70E740481C1C}">
                <a14:useLocalDpi xmlns:a14="http://schemas.microsoft.com/office/drawing/2010/main" val="0"/>
              </a:ext>
            </a:extLst>
          </a:blip>
          <a:srcRect t="62" b="62"/>
          <a:stretch>
            <a:fillRect/>
          </a:stretch>
        </p:blipFill>
        <p:spPr>
          <a:xfrm>
            <a:off x="12688242" y="14339555"/>
            <a:ext cx="1203861" cy="2671330"/>
          </a:xfrm>
          <a:prstGeom prst="rect">
            <a:avLst/>
          </a:prstGeom>
        </p:spPr>
      </p:pic>
      <p:sp>
        <p:nvSpPr>
          <p:cNvPr id="96" name="object 96"/>
          <p:cNvSpPr/>
          <p:nvPr/>
        </p:nvSpPr>
        <p:spPr>
          <a:xfrm>
            <a:off x="306458" y="11865907"/>
            <a:ext cx="13633307" cy="290626"/>
          </a:xfrm>
          <a:custGeom>
            <a:avLst/>
            <a:gdLst/>
            <a:ahLst/>
            <a:cxnLst/>
            <a:rect l="l" t="t" r="r" b="b"/>
            <a:pathLst>
              <a:path w="6321425">
                <a:moveTo>
                  <a:pt x="0" y="0"/>
                </a:moveTo>
                <a:lnTo>
                  <a:pt x="6321378" y="0"/>
                </a:lnTo>
              </a:path>
            </a:pathLst>
          </a:custGeom>
          <a:ln w="38100">
            <a:solidFill>
              <a:schemeClr val="tx1"/>
            </a:solidFill>
          </a:ln>
        </p:spPr>
        <p:txBody>
          <a:bodyPr wrap="square" lIns="0" tIns="0" rIns="0" bIns="0" rtlCol="0"/>
          <a:lstStyle/>
          <a:p>
            <a:endParaRPr/>
          </a:p>
        </p:txBody>
      </p:sp>
      <p:pic>
        <p:nvPicPr>
          <p:cNvPr id="17" name="图片 16">
            <a:extLst>
              <a:ext uri="{FF2B5EF4-FFF2-40B4-BE49-F238E27FC236}">
                <a16:creationId xmlns:a16="http://schemas.microsoft.com/office/drawing/2014/main" id="{975792B9-3AA3-9B81-31D4-63709DF0204F}"/>
              </a:ext>
            </a:extLst>
          </p:cNvPr>
          <p:cNvPicPr>
            <a:picLocks noChangeAspect="1"/>
          </p:cNvPicPr>
          <p:nvPr/>
        </p:nvPicPr>
        <p:blipFill>
          <a:blip r:embed="rId20"/>
          <a:srcRect t="14975" b="4817"/>
          <a:stretch>
            <a:fillRect/>
          </a:stretch>
        </p:blipFill>
        <p:spPr>
          <a:xfrm>
            <a:off x="3196181" y="10014333"/>
            <a:ext cx="3992675" cy="4450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218</TotalTime>
  <Words>306</Words>
  <Application>Microsoft Office PowerPoint</Application>
  <PresentationFormat>自定义</PresentationFormat>
  <Paragraphs>22</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Arial</vt:lpstr>
      <vt:lpstr>Calibri</vt:lpstr>
      <vt:lpstr>Georgia</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shenzhe zhu</cp:lastModifiedBy>
  <cp:revision>8</cp:revision>
  <dcterms:created xsi:type="dcterms:W3CDTF">2025-06-25T12:40:33Z</dcterms:created>
  <dcterms:modified xsi:type="dcterms:W3CDTF">2025-06-29T17:14:20Z</dcterms:modified>
</cp:coreProperties>
</file>