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4.jpeg" ContentType="image/jpeg"/>
  <Override PartName="/ppt/media/image3.png" ContentType="image/png"/>
  <Override PartName="/ppt/media/image5.jpeg" ContentType="image/jpeg"/>
  <Override PartName="/ppt/media/image7.png" ContentType="image/png"/>
  <Override PartName="/ppt/media/image6.jpeg" ContentType="image/jpeg"/>
  <Override PartName="/ppt/media/image8.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3587"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1097352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35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535500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2680" y="1604520"/>
            <a:ext cx="535500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500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2680" y="3682080"/>
            <a:ext cx="53550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353340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20000" y="1604520"/>
            <a:ext cx="353340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30520" y="1604520"/>
            <a:ext cx="353340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40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20000" y="3682080"/>
            <a:ext cx="353340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30520" y="3682080"/>
            <a:ext cx="35334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subTitle"/>
          </p:nvPr>
        </p:nvSpPr>
        <p:spPr>
          <a:xfrm>
            <a:off x="609480" y="1604520"/>
            <a:ext cx="109735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609480" y="1604520"/>
            <a:ext cx="109735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609480" y="1604520"/>
            <a:ext cx="5355000" cy="397728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6232680" y="1604520"/>
            <a:ext cx="53550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35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609480" y="1604520"/>
            <a:ext cx="5355000" cy="189684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6232680" y="1604520"/>
            <a:ext cx="5355000" cy="397728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609480" y="3682080"/>
            <a:ext cx="53550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609480" y="1604520"/>
            <a:ext cx="109735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500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2680" y="1604520"/>
            <a:ext cx="5355000" cy="189684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6232680" y="3682080"/>
            <a:ext cx="53550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609480" y="1604520"/>
            <a:ext cx="5355000" cy="189684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6232680" y="1604520"/>
            <a:ext cx="5355000" cy="1896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609480" y="3682080"/>
            <a:ext cx="109735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1097352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09480" y="3682080"/>
            <a:ext cx="109735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609480" y="1604520"/>
            <a:ext cx="535500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2680" y="1604520"/>
            <a:ext cx="535500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9480" y="3682080"/>
            <a:ext cx="5355000" cy="189684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6232680" y="3682080"/>
            <a:ext cx="53550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609480" y="1604520"/>
            <a:ext cx="353340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4320000" y="1604520"/>
            <a:ext cx="3533400" cy="189684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8030520" y="1604520"/>
            <a:ext cx="3533400" cy="189684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609480" y="3682080"/>
            <a:ext cx="3533400" cy="189684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4320000" y="3682080"/>
            <a:ext cx="3533400" cy="189684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8030520" y="3682080"/>
            <a:ext cx="35334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109735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609480" y="1604520"/>
            <a:ext cx="535500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2680" y="1604520"/>
            <a:ext cx="53550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35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500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2680" y="1604520"/>
            <a:ext cx="535500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50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609480" y="1604520"/>
            <a:ext cx="535500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2680" y="1604520"/>
            <a:ext cx="535500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2680" y="3682080"/>
            <a:ext cx="53550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535500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2680" y="1604520"/>
            <a:ext cx="535500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352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Picture 6" descr="C0-HD-TOP.png"/>
          <p:cNvPicPr/>
          <p:nvPr/>
        </p:nvPicPr>
        <p:blipFill>
          <a:blip r:embed="rId2"/>
          <a:stretch/>
        </p:blipFill>
        <p:spPr>
          <a:xfrm>
            <a:off x="0" y="0"/>
            <a:ext cx="12192120" cy="1440360"/>
          </a:xfrm>
          <a:prstGeom prst="rect">
            <a:avLst/>
          </a:prstGeom>
          <a:ln w="0">
            <a:noFill/>
          </a:ln>
        </p:spPr>
      </p:pic>
      <p:pic>
        <p:nvPicPr>
          <p:cNvPr id="1" name="Picture 8" descr="C0-HD-BTM.png"/>
          <p:cNvPicPr/>
          <p:nvPr/>
        </p:nvPicPr>
        <p:blipFill>
          <a:blip r:embed="rId3"/>
          <a:stretch/>
        </p:blipFill>
        <p:spPr>
          <a:xfrm>
            <a:off x="0" y="4375080"/>
            <a:ext cx="12192120" cy="2481840"/>
          </a:xfrm>
          <a:prstGeom prst="rect">
            <a:avLst/>
          </a:prstGeom>
          <a:ln w="0">
            <a:noFill/>
          </a:ln>
        </p:spPr>
      </p:pic>
      <p:sp>
        <p:nvSpPr>
          <p:cNvPr id="2"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 name="PlaceHolder 2"/>
          <p:cNvSpPr>
            <a:spLocks noGrp="1"/>
          </p:cNvSpPr>
          <p:nvPr>
            <p:ph type="body"/>
          </p:nvPr>
        </p:nvSpPr>
        <p:spPr>
          <a:xfrm>
            <a:off x="609480" y="1604520"/>
            <a:ext cx="1097352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0" name="Picture 6" descr="C0-HD-TOP.png"/>
          <p:cNvPicPr/>
          <p:nvPr/>
        </p:nvPicPr>
        <p:blipFill>
          <a:blip r:embed="rId2"/>
          <a:stretch/>
        </p:blipFill>
        <p:spPr>
          <a:xfrm>
            <a:off x="0" y="0"/>
            <a:ext cx="12192120" cy="1440360"/>
          </a:xfrm>
          <a:prstGeom prst="rect">
            <a:avLst/>
          </a:prstGeom>
          <a:ln w="0">
            <a:noFill/>
          </a:ln>
        </p:spPr>
      </p:pic>
      <p:sp>
        <p:nvSpPr>
          <p:cNvPr id="41" name="PlaceHolder 1"/>
          <p:cNvSpPr>
            <a:spLocks noGrp="1"/>
          </p:cNvSpPr>
          <p:nvPr>
            <p:ph type="title"/>
          </p:nvPr>
        </p:nvSpPr>
        <p:spPr>
          <a:xfrm>
            <a:off x="609480" y="273600"/>
            <a:ext cx="109735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2" name="PlaceHolder 2"/>
          <p:cNvSpPr>
            <a:spLocks noGrp="1"/>
          </p:cNvSpPr>
          <p:nvPr>
            <p:ph type="body"/>
          </p:nvPr>
        </p:nvSpPr>
        <p:spPr>
          <a:xfrm>
            <a:off x="609480" y="1604520"/>
            <a:ext cx="1097352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flipV="1">
            <a:off x="4976280" y="109440"/>
            <a:ext cx="4675320" cy="2558520"/>
          </a:xfrm>
          <a:prstGeom prst="rect">
            <a:avLst/>
          </a:prstGeom>
          <a:noFill/>
          <a:ln w="0">
            <a:noFill/>
          </a:ln>
        </p:spPr>
        <p:style>
          <a:lnRef idx="0"/>
          <a:fillRef idx="0"/>
          <a:effectRef idx="0"/>
          <a:fontRef idx="minor"/>
        </p:style>
      </p:sp>
      <p:sp>
        <p:nvSpPr>
          <p:cNvPr id="80" name="CustomShape 2"/>
          <p:cNvSpPr/>
          <p:nvPr/>
        </p:nvSpPr>
        <p:spPr>
          <a:xfrm>
            <a:off x="5080320" y="3906720"/>
            <a:ext cx="6518880" cy="1614240"/>
          </a:xfrm>
          <a:prstGeom prst="rect">
            <a:avLst/>
          </a:prstGeom>
          <a:ln>
            <a:round/>
          </a:ln>
        </p:spPr>
        <p:style>
          <a:lnRef idx="2">
            <a:schemeClr val="dk1"/>
          </a:lnRef>
          <a:fillRef idx="1">
            <a:schemeClr val="lt1"/>
          </a:fillRef>
          <a:effectRef idx="0">
            <a:schemeClr val="dk1"/>
          </a:effectRef>
          <a:fontRef idx="minor"/>
        </p:style>
        <p:txBody>
          <a:bodyPr lIns="90000" rIns="90000" tIns="45000" bIns="45000">
            <a:spAutoFit/>
          </a:bodyPr>
          <a:p>
            <a:pPr>
              <a:lnSpc>
                <a:spcPct val="100000"/>
              </a:lnSpc>
            </a:pPr>
            <a:r>
              <a:rPr b="0" lang="en-IN" sz="2000" spc="-1" strike="noStrike">
                <a:solidFill>
                  <a:srgbClr val="000000"/>
                </a:solidFill>
                <a:latin typeface="Calibri"/>
                <a:ea typeface="DejaVu Sans"/>
              </a:rPr>
              <a:t>GROUP MEMBERS</a:t>
            </a:r>
            <a:endParaRPr b="0" lang="en-IN" sz="2000" spc="-1" strike="noStrike">
              <a:latin typeface="Arial"/>
            </a:endParaRPr>
          </a:p>
          <a:p>
            <a:pPr>
              <a:lnSpc>
                <a:spcPct val="100000"/>
              </a:lnSpc>
            </a:pPr>
            <a:endParaRPr b="0" lang="en-IN" sz="2000" spc="-1" strike="noStrike">
              <a:latin typeface="Arial"/>
            </a:endParaRPr>
          </a:p>
          <a:p>
            <a:pPr marL="343080" indent="-342000">
              <a:lnSpc>
                <a:spcPct val="100000"/>
              </a:lnSpc>
              <a:buClr>
                <a:srgbClr val="000000"/>
              </a:buClr>
              <a:buFont typeface="StarSymbol"/>
              <a:buAutoNum type="arabicParenR"/>
            </a:pPr>
            <a:r>
              <a:rPr b="0" lang="en-IN" sz="2000" spc="-1" strike="noStrike">
                <a:solidFill>
                  <a:srgbClr val="000000"/>
                </a:solidFill>
                <a:latin typeface="Calibri"/>
                <a:ea typeface="DejaVu Sans"/>
              </a:rPr>
              <a:t>ATHARV</a:t>
            </a:r>
            <a:r>
              <a:rPr b="0" lang="en-US" sz="2000" spc="-1" strike="noStrike">
                <a:solidFill>
                  <a:srgbClr val="000000"/>
                </a:solidFill>
                <a:latin typeface="Calibri"/>
                <a:ea typeface="DejaVu Sans"/>
              </a:rPr>
              <a:t>A MANE (19ET311) ( Software and Hardware)</a:t>
            </a:r>
            <a:endParaRPr b="0" lang="en-IN" sz="2000" spc="-1" strike="noStrike">
              <a:latin typeface="Arial"/>
            </a:endParaRPr>
          </a:p>
          <a:p>
            <a:pPr marL="343080" indent="-342000">
              <a:lnSpc>
                <a:spcPct val="100000"/>
              </a:lnSpc>
              <a:buClr>
                <a:srgbClr val="000000"/>
              </a:buClr>
              <a:buFont typeface="StarSymbol"/>
              <a:buAutoNum type="arabicParenR"/>
            </a:pPr>
            <a:r>
              <a:rPr b="0" lang="en-US" sz="2000" spc="-1" strike="noStrike">
                <a:solidFill>
                  <a:srgbClr val="000000"/>
                </a:solidFill>
                <a:latin typeface="Calibri"/>
                <a:ea typeface="DejaVu Sans"/>
              </a:rPr>
              <a:t>KAUSTUBH ADHAV (17ET002) ( Software and Hardware)</a:t>
            </a:r>
            <a:endParaRPr b="0" lang="en-IN" sz="2000" spc="-1" strike="noStrike">
              <a:latin typeface="Arial"/>
            </a:endParaRPr>
          </a:p>
          <a:p>
            <a:pPr marL="343080" indent="-342000">
              <a:lnSpc>
                <a:spcPct val="100000"/>
              </a:lnSpc>
              <a:buClr>
                <a:srgbClr val="000000"/>
              </a:buClr>
              <a:buFont typeface="StarSymbol"/>
              <a:buAutoNum type="arabicParenR"/>
            </a:pPr>
            <a:r>
              <a:rPr b="0" lang="en-US" sz="2000" spc="-1" strike="noStrike">
                <a:solidFill>
                  <a:srgbClr val="000000"/>
                </a:solidFill>
                <a:latin typeface="Calibri"/>
                <a:ea typeface="DejaVu Sans"/>
              </a:rPr>
              <a:t>SATYAJEET PATIL  (18ET036) ( Software and Hardware )</a:t>
            </a:r>
            <a:endParaRPr b="0" lang="en-IN" sz="2000" spc="-1" strike="noStrike">
              <a:latin typeface="Arial"/>
            </a:endParaRPr>
          </a:p>
        </p:txBody>
      </p:sp>
      <p:pic>
        <p:nvPicPr>
          <p:cNvPr id="81" name="Picture 4" descr=""/>
          <p:cNvPicPr/>
          <p:nvPr/>
        </p:nvPicPr>
        <p:blipFill>
          <a:blip r:embed="rId1"/>
          <a:stretch/>
        </p:blipFill>
        <p:spPr>
          <a:xfrm>
            <a:off x="2031840" y="300960"/>
            <a:ext cx="8127720" cy="2141280"/>
          </a:xfrm>
          <a:prstGeom prst="rect">
            <a:avLst/>
          </a:prstGeom>
          <a:ln w="0">
            <a:noFill/>
          </a:ln>
        </p:spPr>
      </p:pic>
      <p:sp>
        <p:nvSpPr>
          <p:cNvPr id="82" name="CustomShape 3"/>
          <p:cNvSpPr/>
          <p:nvPr/>
        </p:nvSpPr>
        <p:spPr>
          <a:xfrm flipV="1" rot="10800000">
            <a:off x="3049200" y="2413080"/>
            <a:ext cx="678492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000000"/>
                </a:solidFill>
                <a:latin typeface="Mangal"/>
                <a:ea typeface="DejaVu Sans"/>
              </a:rPr>
              <a:t>HOME SECURITY SYSTEM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769920" y="764280"/>
            <a:ext cx="4651200" cy="138744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pPr>
            <a:r>
              <a:rPr b="1" lang="en-US" sz="4000" spc="-1" strike="noStrike" cap="all">
                <a:solidFill>
                  <a:srgbClr val="000000"/>
                </a:solidFill>
                <a:latin typeface="Century Gothic"/>
                <a:ea typeface="DejaVu Sans"/>
              </a:rPr>
              <a:t>FUTURE UPGRADES</a:t>
            </a:r>
            <a:endParaRPr b="0" lang="en-IN" sz="4000" spc="-1" strike="noStrike">
              <a:latin typeface="Arial"/>
            </a:endParaRPr>
          </a:p>
        </p:txBody>
      </p:sp>
      <p:sp>
        <p:nvSpPr>
          <p:cNvPr id="107" name="CustomShape 2"/>
          <p:cNvSpPr/>
          <p:nvPr/>
        </p:nvSpPr>
        <p:spPr>
          <a:xfrm>
            <a:off x="685800" y="2515680"/>
            <a:ext cx="10820520" cy="370188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000000"/>
                </a:solidFill>
                <a:latin typeface="Mangal"/>
                <a:ea typeface="DejaVu Sans"/>
              </a:rPr>
              <a:t>1 ) Locking home after detection of moving body</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Mangal"/>
                <a:ea typeface="DejaVu Sans"/>
              </a:rPr>
              <a:t>2 ) Capturing the photo or video if owner want to capture</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Mangal"/>
                <a:ea typeface="DejaVu Sans"/>
              </a:rPr>
              <a:t>3 ) Inform the POLICE with permission of owner</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Mangal"/>
                <a:ea typeface="DejaVu Sans"/>
              </a:rPr>
              <a:t>4 ) Including password protected door locking system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CustomShape 1"/>
          <p:cNvSpPr/>
          <p:nvPr/>
        </p:nvSpPr>
        <p:spPr>
          <a:xfrm>
            <a:off x="2895480" y="764280"/>
            <a:ext cx="4638960" cy="1290600"/>
          </a:xfrm>
          <a:prstGeom prst="rect">
            <a:avLst/>
          </a:prstGeom>
          <a:noFill/>
          <a:ln w="0">
            <a:noFill/>
          </a:ln>
        </p:spPr>
        <p:style>
          <a:lnRef idx="0"/>
          <a:fillRef idx="0"/>
          <a:effectRef idx="0"/>
          <a:fontRef idx="minor"/>
        </p:style>
        <p:txBody>
          <a:bodyPr lIns="90000" rIns="90000" tIns="45000" bIns="45000" anchor="ctr">
            <a:normAutofit/>
          </a:bodyPr>
          <a:p>
            <a:pPr algn="r">
              <a:lnSpc>
                <a:spcPct val="90000"/>
              </a:lnSpc>
            </a:pPr>
            <a:r>
              <a:rPr b="1" lang="en-US" sz="3600" spc="-1" strike="noStrike" cap="all">
                <a:solidFill>
                  <a:srgbClr val="000000"/>
                </a:solidFill>
                <a:latin typeface="Mangal"/>
                <a:ea typeface="DejaVu Sans"/>
              </a:rPr>
              <a:t>CONCLUSION</a:t>
            </a:r>
            <a:endParaRPr b="0" lang="en-IN" sz="3600" spc="-1" strike="noStrike">
              <a:latin typeface="Arial"/>
            </a:endParaRPr>
          </a:p>
        </p:txBody>
      </p:sp>
      <p:sp>
        <p:nvSpPr>
          <p:cNvPr id="109" name="CustomShape 2"/>
          <p:cNvSpPr/>
          <p:nvPr/>
        </p:nvSpPr>
        <p:spPr>
          <a:xfrm>
            <a:off x="685800" y="2194560"/>
            <a:ext cx="10820520" cy="4023000"/>
          </a:xfrm>
          <a:prstGeom prst="rect">
            <a:avLst/>
          </a:prstGeom>
          <a:noFill/>
          <a:ln w="0">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200" spc="-1" strike="noStrike">
                <a:solidFill>
                  <a:srgbClr val="000000"/>
                </a:solidFill>
                <a:latin typeface="Mangal"/>
                <a:ea typeface="DejaVu Sans"/>
              </a:rPr>
              <a:t>This project has taught us the practical implementation of the devices we learned theoretically</a:t>
            </a:r>
            <a:endParaRPr b="0" lang="en-IN" sz="2200" spc="-1" strike="noStrike">
              <a:latin typeface="Arial"/>
            </a:endParaRPr>
          </a:p>
          <a:p>
            <a:pPr marL="228600" indent="-227520">
              <a:lnSpc>
                <a:spcPct val="90000"/>
              </a:lnSpc>
              <a:spcBef>
                <a:spcPts val="1001"/>
              </a:spcBef>
              <a:buClr>
                <a:srgbClr val="000000"/>
              </a:buClr>
              <a:buFont typeface="Arial"/>
              <a:buChar char="•"/>
            </a:pPr>
            <a:r>
              <a:rPr b="0" lang="en-US" sz="2200" spc="-1" strike="noStrike">
                <a:solidFill>
                  <a:srgbClr val="000000"/>
                </a:solidFill>
                <a:latin typeface="Mangal"/>
                <a:ea typeface="DejaVu Sans"/>
              </a:rPr>
              <a:t>We designed the device which can detect the motion and inform to owner and also use alarm to inform neighbors</a:t>
            </a:r>
            <a:endParaRPr b="0" lang="en-IN" sz="2200" spc="-1" strike="noStrike">
              <a:latin typeface="Arial"/>
            </a:endParaRPr>
          </a:p>
          <a:p>
            <a:pPr marL="228600" indent="-227520">
              <a:lnSpc>
                <a:spcPct val="90000"/>
              </a:lnSpc>
              <a:spcBef>
                <a:spcPts val="1001"/>
              </a:spcBef>
              <a:buClr>
                <a:srgbClr val="000000"/>
              </a:buClr>
              <a:buFont typeface="Arial"/>
              <a:buChar char="•"/>
            </a:pPr>
            <a:r>
              <a:rPr b="0" lang="en-US" sz="2200" spc="-1" strike="noStrike">
                <a:solidFill>
                  <a:srgbClr val="000000"/>
                </a:solidFill>
                <a:latin typeface="Mangal"/>
                <a:ea typeface="DejaVu Sans"/>
              </a:rPr>
              <a:t>This project gave us real time experience of how to manage the work</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CustomShape 1"/>
          <p:cNvSpPr/>
          <p:nvPr/>
        </p:nvSpPr>
        <p:spPr>
          <a:xfrm>
            <a:off x="2895480" y="764280"/>
            <a:ext cx="4856760" cy="1429200"/>
          </a:xfrm>
          <a:prstGeom prst="rect">
            <a:avLst/>
          </a:prstGeom>
          <a:noFill/>
          <a:ln w="0">
            <a:noFill/>
          </a:ln>
        </p:spPr>
        <p:style>
          <a:lnRef idx="0"/>
          <a:fillRef idx="0"/>
          <a:effectRef idx="0"/>
          <a:fontRef idx="minor"/>
        </p:style>
        <p:txBody>
          <a:bodyPr lIns="90000" rIns="90000" tIns="45000" bIns="45000" anchor="ctr">
            <a:normAutofit/>
          </a:bodyPr>
          <a:p>
            <a:pPr algn="r">
              <a:lnSpc>
                <a:spcPct val="90000"/>
              </a:lnSpc>
            </a:pPr>
            <a:r>
              <a:rPr b="1" lang="en-US" sz="4000" spc="-1" strike="noStrike" cap="all">
                <a:solidFill>
                  <a:srgbClr val="000000"/>
                </a:solidFill>
                <a:latin typeface="Mangal"/>
                <a:ea typeface="DejaVu Sans"/>
              </a:rPr>
              <a:t>OBJECTIVES</a:t>
            </a:r>
            <a:endParaRPr b="0" lang="en-IN" sz="4000" spc="-1" strike="noStrike">
              <a:latin typeface="Arial"/>
            </a:endParaRPr>
          </a:p>
        </p:txBody>
      </p:sp>
      <p:sp>
        <p:nvSpPr>
          <p:cNvPr id="84" name="CustomShape 2"/>
          <p:cNvSpPr/>
          <p:nvPr/>
        </p:nvSpPr>
        <p:spPr>
          <a:xfrm>
            <a:off x="685800" y="1923120"/>
            <a:ext cx="10820520" cy="2212200"/>
          </a:xfrm>
          <a:prstGeom prst="rect">
            <a:avLst/>
          </a:prstGeom>
          <a:noFill/>
          <a:ln w="0">
            <a:noFill/>
          </a:ln>
        </p:spPr>
        <p:style>
          <a:lnRef idx="0"/>
          <a:fillRef idx="0"/>
          <a:effectRef idx="0"/>
          <a:fontRef idx="minor"/>
        </p:style>
        <p:txBody>
          <a:bodyPr lIns="90000" rIns="90000" tIns="45000" bIns="45000">
            <a:normAutofit fontScale="87000"/>
          </a:bodyPr>
          <a:p>
            <a:pPr>
              <a:lnSpc>
                <a:spcPct val="90000"/>
              </a:lnSpc>
              <a:spcBef>
                <a:spcPts val="1001"/>
              </a:spcBef>
              <a:tabLst>
                <a:tab algn="l" pos="0"/>
              </a:tabLst>
            </a:pPr>
            <a:r>
              <a:rPr b="0" lang="en-US" sz="2400" spc="-1" strike="noStrike">
                <a:solidFill>
                  <a:srgbClr val="000000"/>
                </a:solidFill>
                <a:latin typeface="Mangal"/>
                <a:ea typeface="DejaVu Sans"/>
              </a:rPr>
              <a:t>     </a:t>
            </a:r>
            <a:r>
              <a:rPr b="0" lang="en-US" sz="2400" spc="-1" strike="noStrike">
                <a:solidFill>
                  <a:srgbClr val="000000"/>
                </a:solidFill>
                <a:latin typeface="Mangal"/>
                <a:ea typeface="DejaVu Sans"/>
              </a:rPr>
              <a:t>Now a days , many people are away from their home for various reasons like traveling , Business purpose or migration. So this might have higher probability that the house get looted by Dakaits. So this system is made to inform the owner of house and also inform the neighbors by using alarm</a:t>
            </a:r>
            <a:endParaRPr b="0" lang="en-IN" sz="2400" spc="-1" strike="noStrike">
              <a:latin typeface="Arial"/>
            </a:endParaRPr>
          </a:p>
        </p:txBody>
      </p:sp>
      <p:sp>
        <p:nvSpPr>
          <p:cNvPr id="85" name="CustomShape 3"/>
          <p:cNvSpPr/>
          <p:nvPr/>
        </p:nvSpPr>
        <p:spPr>
          <a:xfrm>
            <a:off x="919080" y="3519720"/>
            <a:ext cx="6090480" cy="460440"/>
          </a:xfrm>
          <a:prstGeom prst="rect">
            <a:avLst/>
          </a:prstGeom>
          <a:noFill/>
          <a:ln w="0">
            <a:noFill/>
          </a:ln>
        </p:spPr>
        <p:style>
          <a:lnRef idx="0"/>
          <a:fillRef idx="0"/>
          <a:effectRef idx="0"/>
          <a:fontRef idx="minor"/>
        </p:style>
      </p:sp>
      <p:sp>
        <p:nvSpPr>
          <p:cNvPr id="86" name="CustomShape 4"/>
          <p:cNvSpPr/>
          <p:nvPr/>
        </p:nvSpPr>
        <p:spPr>
          <a:xfrm>
            <a:off x="746280" y="3834360"/>
            <a:ext cx="60904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1a1a1a"/>
                </a:solidFill>
                <a:latin typeface="Mangal"/>
                <a:ea typeface="DejaVu Sans"/>
              </a:rPr>
              <a:t>Features :- </a:t>
            </a:r>
            <a:endParaRPr b="0" lang="en-IN" sz="2400" spc="-1" strike="noStrike">
              <a:latin typeface="Arial"/>
            </a:endParaRPr>
          </a:p>
        </p:txBody>
      </p:sp>
      <p:sp>
        <p:nvSpPr>
          <p:cNvPr id="87" name="CustomShape 5"/>
          <p:cNvSpPr/>
          <p:nvPr/>
        </p:nvSpPr>
        <p:spPr>
          <a:xfrm>
            <a:off x="1528920" y="4303440"/>
            <a:ext cx="9977040" cy="1004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Mangal"/>
                <a:ea typeface="DejaVu Sans"/>
              </a:rPr>
              <a:t>1 ) Detection of any moving physical thing entered in house</a:t>
            </a:r>
            <a:endParaRPr b="0" lang="en-IN" sz="2000" spc="-1" strike="noStrike">
              <a:latin typeface="Arial"/>
            </a:endParaRPr>
          </a:p>
          <a:p>
            <a:pPr>
              <a:lnSpc>
                <a:spcPct val="100000"/>
              </a:lnSpc>
            </a:pPr>
            <a:r>
              <a:rPr b="0" lang="en-US" sz="2000" spc="-1" strike="noStrike">
                <a:solidFill>
                  <a:srgbClr val="000000"/>
                </a:solidFill>
                <a:latin typeface="Mangal"/>
                <a:ea typeface="DejaVu Sans"/>
              </a:rPr>
              <a:t>2 ) Buzzer alarm</a:t>
            </a:r>
            <a:endParaRPr b="0" lang="en-IN" sz="2000" spc="-1" strike="noStrike">
              <a:latin typeface="Arial"/>
            </a:endParaRPr>
          </a:p>
          <a:p>
            <a:pPr>
              <a:lnSpc>
                <a:spcPct val="100000"/>
              </a:lnSpc>
            </a:pPr>
            <a:r>
              <a:rPr b="0" lang="en-US" sz="2000" spc="-1" strike="noStrike">
                <a:solidFill>
                  <a:srgbClr val="000000"/>
                </a:solidFill>
                <a:latin typeface="Mangal"/>
                <a:ea typeface="DejaVu Sans"/>
              </a:rPr>
              <a:t>3 ) Informing owner about detection by message and call</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1790640" y="919080"/>
            <a:ext cx="8610120" cy="111420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pPr>
            <a:r>
              <a:rPr b="1" lang="en-US" sz="4000" spc="-1" strike="noStrike" cap="all">
                <a:solidFill>
                  <a:srgbClr val="000000"/>
                </a:solidFill>
                <a:latin typeface="Century Gothic"/>
                <a:ea typeface="DejaVu Sans"/>
              </a:rPr>
              <a:t>INTRODUCTION</a:t>
            </a:r>
            <a:endParaRPr b="0" lang="en-IN" sz="4000" spc="-1" strike="noStrike">
              <a:latin typeface="Arial"/>
            </a:endParaRPr>
          </a:p>
        </p:txBody>
      </p:sp>
      <p:sp>
        <p:nvSpPr>
          <p:cNvPr id="89" name="CustomShape 2"/>
          <p:cNvSpPr/>
          <p:nvPr/>
        </p:nvSpPr>
        <p:spPr>
          <a:xfrm>
            <a:off x="5181840" y="2514600"/>
            <a:ext cx="1827720" cy="1827720"/>
          </a:xfrm>
          <a:prstGeom prst="rect">
            <a:avLst/>
          </a:prstGeom>
          <a:noFill/>
          <a:ln w="0">
            <a:noFill/>
          </a:ln>
        </p:spPr>
        <p:style>
          <a:lnRef idx="0"/>
          <a:fillRef idx="0"/>
          <a:effectRef idx="0"/>
          <a:fontRef idx="minor"/>
        </p:style>
      </p:sp>
      <p:sp>
        <p:nvSpPr>
          <p:cNvPr id="90" name="CustomShape 3"/>
          <p:cNvSpPr/>
          <p:nvPr/>
        </p:nvSpPr>
        <p:spPr>
          <a:xfrm>
            <a:off x="685800" y="2194560"/>
            <a:ext cx="10820520" cy="402300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200" spc="-1" strike="noStrike">
                <a:solidFill>
                  <a:srgbClr val="000000"/>
                </a:solidFill>
                <a:latin typeface="Century Gothic"/>
                <a:ea typeface="DejaVu Sans"/>
              </a:rPr>
              <a:t>     </a:t>
            </a:r>
            <a:endParaRPr b="0" lang="en-IN" sz="2200" spc="-1" strike="noStrike">
              <a:latin typeface="Arial"/>
            </a:endParaRPr>
          </a:p>
        </p:txBody>
      </p:sp>
      <p:sp>
        <p:nvSpPr>
          <p:cNvPr id="91" name="CustomShape 4"/>
          <p:cNvSpPr/>
          <p:nvPr/>
        </p:nvSpPr>
        <p:spPr>
          <a:xfrm>
            <a:off x="1330560" y="2034720"/>
            <a:ext cx="10365480" cy="3015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Mangal"/>
                <a:ea typeface="DejaVu Sans"/>
              </a:rPr>
              <a:t>   </a:t>
            </a:r>
            <a:r>
              <a:rPr b="0" lang="en-GB" sz="2400" spc="-1" strike="noStrike">
                <a:solidFill>
                  <a:srgbClr val="000000"/>
                </a:solidFill>
                <a:latin typeface="Mangal"/>
                <a:ea typeface="DejaVu Sans"/>
              </a:rPr>
              <a:t>In this project we have used 8051microcontroller for controlling the whole process of the project. A PIR sensor is used for sensing human presence. And when PIR sensor sense any movement in targeted area of room then it gives a HIGH logic to microcontroller and then Microcontroller take place and make a call via GSM module using AT commands. Controller calls to a predefined mobile number and at the same time it also sends a message to the same number via GSM Module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4140000" y="900000"/>
            <a:ext cx="7559280" cy="941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4000" spc="-1" strike="noStrike">
                <a:solidFill>
                  <a:srgbClr val="000000"/>
                </a:solidFill>
                <a:latin typeface="Mangal"/>
                <a:ea typeface="DejaVu Sans"/>
              </a:rPr>
              <a:t>MARKET SURVEY</a:t>
            </a:r>
            <a:endParaRPr b="0" lang="en-IN" sz="4000" spc="-1" strike="noStrike">
              <a:latin typeface="Arial"/>
            </a:endParaRPr>
          </a:p>
        </p:txBody>
      </p:sp>
      <p:sp>
        <p:nvSpPr>
          <p:cNvPr id="93" name="CustomShape 2"/>
          <p:cNvSpPr/>
          <p:nvPr/>
        </p:nvSpPr>
        <p:spPr>
          <a:xfrm>
            <a:off x="540000" y="2448000"/>
            <a:ext cx="11339280" cy="3214440"/>
          </a:xfrm>
          <a:prstGeom prst="rect">
            <a:avLst/>
          </a:prstGeom>
          <a:noFill/>
          <a:ln w="0">
            <a:noFill/>
          </a:ln>
        </p:spPr>
        <p:style>
          <a:lnRef idx="0"/>
          <a:fillRef idx="0"/>
          <a:effectRef idx="0"/>
          <a:fontRef idx="minor"/>
        </p:style>
        <p:txBody>
          <a:bodyPr lIns="90000" rIns="90000" tIns="45000" bIns="45000">
            <a:noAutofit/>
          </a:bodyPr>
          <a:p>
            <a:pPr marL="216000" indent="-215280">
              <a:lnSpc>
                <a:spcPct val="100000"/>
              </a:lnSpc>
              <a:buClr>
                <a:srgbClr val="000000"/>
              </a:buClr>
              <a:buSzPct val="90000"/>
              <a:buFont typeface="Wingdings" charset="2"/>
              <a:buChar char=""/>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According to research of </a:t>
            </a:r>
            <a:r>
              <a:rPr b="1" lang="en-IN" sz="2200" spc="-1" strike="noStrike">
                <a:solidFill>
                  <a:srgbClr val="000000"/>
                </a:solidFill>
                <a:latin typeface="Arial"/>
                <a:ea typeface="DejaVu Sans"/>
              </a:rPr>
              <a:t>Times of India</a:t>
            </a:r>
            <a:r>
              <a:rPr b="0" lang="en-IN" sz="2200" spc="-1" strike="noStrike">
                <a:solidFill>
                  <a:srgbClr val="000000"/>
                </a:solidFill>
                <a:latin typeface="Arial"/>
                <a:ea typeface="DejaVu Sans"/>
              </a:rPr>
              <a:t>, single burglary can occurs in every 3 minutes and single fire catches in every 1.25 hour in India. So there is wide scope of use of Home Security System.      </a:t>
            </a:r>
            <a:endParaRPr b="0" lang="en-IN" sz="2200" spc="-1" strike="noStrike">
              <a:latin typeface="Arial"/>
            </a:endParaRPr>
          </a:p>
          <a:p>
            <a:pPr>
              <a:lnSpc>
                <a:spcPct val="100000"/>
              </a:lnSpc>
            </a:pPr>
            <a:endParaRPr b="0" lang="en-IN" sz="2200" spc="-1" strike="noStrike">
              <a:latin typeface="Arial"/>
            </a:endParaRPr>
          </a:p>
          <a:p>
            <a:pPr marL="216000" indent="-215280">
              <a:lnSpc>
                <a:spcPct val="100000"/>
              </a:lnSpc>
              <a:buClr>
                <a:srgbClr val="000000"/>
              </a:buClr>
              <a:buSzPct val="90000"/>
              <a:buFont typeface="Wingdings" charset="2"/>
              <a:buChar char=""/>
            </a:pPr>
            <a:r>
              <a:rPr b="0" lang="en-IN" sz="2200" spc="-1" strike="noStrike">
                <a:solidFill>
                  <a:srgbClr val="000000"/>
                </a:solidFill>
                <a:latin typeface="Arial"/>
                <a:ea typeface="DejaVu Sans"/>
              </a:rPr>
              <a:t>The Home Security System Market is expected to grow at a </a:t>
            </a:r>
            <a:r>
              <a:rPr b="1" lang="en-IN" sz="2200" spc="-1" strike="noStrike">
                <a:solidFill>
                  <a:srgbClr val="000000"/>
                </a:solidFill>
                <a:latin typeface="Arial"/>
                <a:ea typeface="DejaVu Sans"/>
              </a:rPr>
              <a:t>CAGR (Compound Annual</a:t>
            </a:r>
            <a:r>
              <a:rPr b="0" lang="en-IN" sz="2200" spc="-1" strike="noStrike">
                <a:solidFill>
                  <a:srgbClr val="000000"/>
                </a:solidFill>
                <a:latin typeface="Arial"/>
                <a:ea typeface="DejaVu Sans"/>
              </a:rPr>
              <a:t> </a:t>
            </a:r>
            <a:r>
              <a:rPr b="1" lang="en-IN" sz="2200" spc="-1" strike="noStrike">
                <a:solidFill>
                  <a:srgbClr val="000000"/>
                </a:solidFill>
                <a:latin typeface="Arial"/>
                <a:ea typeface="DejaVu Sans"/>
              </a:rPr>
              <a:t>growth rate) of 7%</a:t>
            </a:r>
            <a:r>
              <a:rPr b="0" lang="en-IN" sz="2200" spc="-1" strike="noStrike">
                <a:solidFill>
                  <a:srgbClr val="000000"/>
                </a:solidFill>
                <a:latin typeface="Arial"/>
                <a:ea typeface="DejaVu Sans"/>
              </a:rPr>
              <a:t> over the forecast period 2021 to 2026. The home security system market has been growing at a tremendous rate. Every year, new trends emerge and improve old technology, making the home security sector more effective. The demand for home security systems is likely to be driven by the growing adoption of smart homes where smart security systems are an integral part.</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406440" y="639360"/>
            <a:ext cx="8610120" cy="129204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pPr>
            <a:r>
              <a:rPr b="1" lang="en-US" sz="4000" spc="-1" strike="noStrike" cap="all">
                <a:solidFill>
                  <a:srgbClr val="000000"/>
                </a:solidFill>
                <a:latin typeface="Century Gothic"/>
                <a:ea typeface="DejaVu Sans"/>
              </a:rPr>
              <a:t>BLOCK DIAGRAM</a:t>
            </a:r>
            <a:endParaRPr b="0" lang="en-IN" sz="4000" spc="-1" strike="noStrike">
              <a:latin typeface="Arial"/>
            </a:endParaRPr>
          </a:p>
        </p:txBody>
      </p:sp>
      <p:sp>
        <p:nvSpPr>
          <p:cNvPr id="95" name="CustomShape 2"/>
          <p:cNvSpPr/>
          <p:nvPr/>
        </p:nvSpPr>
        <p:spPr>
          <a:xfrm>
            <a:off x="685800" y="2194560"/>
            <a:ext cx="10820520" cy="402300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200" spc="-1" strike="noStrike">
                <a:solidFill>
                  <a:srgbClr val="000000"/>
                </a:solidFill>
                <a:latin typeface="Century Gothic"/>
                <a:ea typeface="DejaVu Sans"/>
              </a:rPr>
              <a:t>   </a:t>
            </a:r>
            <a:endParaRPr b="0" lang="en-IN" sz="2200" spc="-1" strike="noStrike">
              <a:latin typeface="Arial"/>
            </a:endParaRPr>
          </a:p>
        </p:txBody>
      </p:sp>
      <p:pic>
        <p:nvPicPr>
          <p:cNvPr id="96" name="Picture 4" descr=""/>
          <p:cNvPicPr/>
          <p:nvPr/>
        </p:nvPicPr>
        <p:blipFill>
          <a:blip r:embed="rId1"/>
          <a:stretch/>
        </p:blipFill>
        <p:spPr>
          <a:xfrm>
            <a:off x="2031840" y="2055600"/>
            <a:ext cx="8127720" cy="43009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CustomShape 1"/>
          <p:cNvSpPr/>
          <p:nvPr/>
        </p:nvSpPr>
        <p:spPr>
          <a:xfrm>
            <a:off x="3060000" y="540000"/>
            <a:ext cx="5824440" cy="142920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pPr>
            <a:r>
              <a:rPr b="1" lang="en-US" sz="4000" spc="-1" strike="noStrike" cap="all">
                <a:solidFill>
                  <a:srgbClr val="000000"/>
                </a:solidFill>
                <a:latin typeface="Mangal"/>
                <a:ea typeface="DejaVu Sans"/>
              </a:rPr>
              <a:t>Components</a:t>
            </a:r>
            <a:endParaRPr b="0" lang="en-IN" sz="4000" spc="-1" strike="noStrike">
              <a:latin typeface="Arial"/>
            </a:endParaRPr>
          </a:p>
        </p:txBody>
      </p:sp>
      <p:sp>
        <p:nvSpPr>
          <p:cNvPr id="98" name="CustomShape 2"/>
          <p:cNvSpPr/>
          <p:nvPr/>
        </p:nvSpPr>
        <p:spPr>
          <a:xfrm>
            <a:off x="4345560" y="2096640"/>
            <a:ext cx="4474080" cy="402300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200" spc="-1" strike="noStrike">
                <a:solidFill>
                  <a:srgbClr val="000000"/>
                </a:solidFill>
                <a:latin typeface="Mangal"/>
                <a:ea typeface="DejaVu Sans"/>
              </a:rPr>
              <a:t>1) MICROCONTROLER 8051</a:t>
            </a:r>
            <a:endParaRPr b="0" lang="en-IN" sz="2200" spc="-1" strike="noStrike">
              <a:latin typeface="Arial"/>
            </a:endParaRPr>
          </a:p>
          <a:p>
            <a:pPr>
              <a:lnSpc>
                <a:spcPct val="90000"/>
              </a:lnSpc>
              <a:spcBef>
                <a:spcPts val="1001"/>
              </a:spcBef>
              <a:tabLst>
                <a:tab algn="l" pos="0"/>
              </a:tabLst>
            </a:pPr>
            <a:r>
              <a:rPr b="0" lang="en-US" sz="2200" spc="-1" strike="noStrike">
                <a:solidFill>
                  <a:srgbClr val="000000"/>
                </a:solidFill>
                <a:latin typeface="Mangal"/>
                <a:ea typeface="DejaVu Sans"/>
              </a:rPr>
              <a:t>2) GSM MODULE</a:t>
            </a:r>
            <a:endParaRPr b="0" lang="en-IN" sz="2200" spc="-1" strike="noStrike">
              <a:latin typeface="Arial"/>
            </a:endParaRPr>
          </a:p>
          <a:p>
            <a:pPr>
              <a:lnSpc>
                <a:spcPct val="90000"/>
              </a:lnSpc>
              <a:spcBef>
                <a:spcPts val="1001"/>
              </a:spcBef>
              <a:tabLst>
                <a:tab algn="l" pos="0"/>
              </a:tabLst>
            </a:pPr>
            <a:r>
              <a:rPr b="0" lang="en-US" sz="2200" spc="-1" strike="noStrike">
                <a:solidFill>
                  <a:srgbClr val="000000"/>
                </a:solidFill>
                <a:latin typeface="Mangal"/>
                <a:ea typeface="DejaVu Sans"/>
              </a:rPr>
              <a:t>3) PIR SENSOR MODULE</a:t>
            </a:r>
            <a:endParaRPr b="0" lang="en-IN" sz="2200" spc="-1" strike="noStrike">
              <a:latin typeface="Arial"/>
            </a:endParaRPr>
          </a:p>
          <a:p>
            <a:pPr>
              <a:lnSpc>
                <a:spcPct val="90000"/>
              </a:lnSpc>
              <a:spcBef>
                <a:spcPts val="1001"/>
              </a:spcBef>
              <a:tabLst>
                <a:tab algn="l" pos="0"/>
              </a:tabLst>
            </a:pPr>
            <a:r>
              <a:rPr b="0" lang="en-US" sz="2200" spc="-1" strike="noStrike">
                <a:solidFill>
                  <a:srgbClr val="000000"/>
                </a:solidFill>
                <a:latin typeface="Mangal"/>
                <a:ea typeface="DejaVu Sans"/>
              </a:rPr>
              <a:t>4) L293D MOTOR DRIVER</a:t>
            </a:r>
            <a:endParaRPr b="0" lang="en-IN" sz="2200" spc="-1" strike="noStrike">
              <a:latin typeface="Arial"/>
            </a:endParaRPr>
          </a:p>
          <a:p>
            <a:pPr>
              <a:lnSpc>
                <a:spcPct val="90000"/>
              </a:lnSpc>
              <a:spcBef>
                <a:spcPts val="1001"/>
              </a:spcBef>
              <a:tabLst>
                <a:tab algn="l" pos="0"/>
              </a:tabLst>
            </a:pPr>
            <a:r>
              <a:rPr b="0" lang="en-US" sz="2200" spc="-1" strike="noStrike">
                <a:solidFill>
                  <a:srgbClr val="000000"/>
                </a:solidFill>
                <a:latin typeface="Mangal"/>
                <a:ea typeface="DejaVu Sans"/>
              </a:rPr>
              <a:t>5) BUZZER</a:t>
            </a:r>
            <a:endParaRPr b="0" lang="en-IN" sz="2200" spc="-1" strike="noStrike">
              <a:latin typeface="Arial"/>
            </a:endParaRPr>
          </a:p>
          <a:p>
            <a:pPr>
              <a:lnSpc>
                <a:spcPct val="90000"/>
              </a:lnSpc>
              <a:spcBef>
                <a:spcPts val="1001"/>
              </a:spcBef>
              <a:tabLst>
                <a:tab algn="l" pos="0"/>
              </a:tabLst>
            </a:pPr>
            <a:r>
              <a:rPr b="0" lang="en-US" sz="2200" spc="-1" strike="noStrike">
                <a:solidFill>
                  <a:srgbClr val="000000"/>
                </a:solidFill>
                <a:latin typeface="Mangal"/>
                <a:ea typeface="DejaVu Sans"/>
              </a:rPr>
              <a:t>6) CAPACITORS</a:t>
            </a:r>
            <a:endParaRPr b="0" lang="en-IN" sz="2200" spc="-1" strike="noStrike">
              <a:latin typeface="Arial"/>
            </a:endParaRPr>
          </a:p>
          <a:p>
            <a:pPr>
              <a:lnSpc>
                <a:spcPct val="90000"/>
              </a:lnSpc>
              <a:spcBef>
                <a:spcPts val="1001"/>
              </a:spcBef>
              <a:tabLst>
                <a:tab algn="l" pos="0"/>
              </a:tabLst>
            </a:pPr>
            <a:r>
              <a:rPr b="0" lang="en-US" sz="2200" spc="-1" strike="noStrike">
                <a:solidFill>
                  <a:srgbClr val="000000"/>
                </a:solidFill>
                <a:latin typeface="Mangal"/>
                <a:ea typeface="DejaVu Sans"/>
              </a:rPr>
              <a:t>7) RESISTORS</a:t>
            </a:r>
            <a:endParaRPr b="0" lang="en-IN" sz="2200" spc="-1" strike="noStrike">
              <a:latin typeface="Arial"/>
            </a:endParaRPr>
          </a:p>
          <a:p>
            <a:pPr>
              <a:lnSpc>
                <a:spcPct val="90000"/>
              </a:lnSpc>
              <a:spcBef>
                <a:spcPts val="1001"/>
              </a:spcBef>
              <a:tabLst>
                <a:tab algn="l" pos="0"/>
              </a:tabLst>
            </a:pPr>
            <a:r>
              <a:rPr b="0" lang="en-US" sz="2200" spc="-1" strike="noStrike">
                <a:solidFill>
                  <a:srgbClr val="000000"/>
                </a:solidFill>
                <a:latin typeface="Mangal"/>
                <a:ea typeface="DejaVu Sans"/>
              </a:rPr>
              <a:t>8) MAX232 UART MODULE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3607560" y="180000"/>
            <a:ext cx="5751720" cy="153252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pPr>
            <a:r>
              <a:rPr b="1" lang="en-US" sz="4000" spc="-1" strike="noStrike" cap="all">
                <a:solidFill>
                  <a:srgbClr val="000000"/>
                </a:solidFill>
                <a:latin typeface="Mangal"/>
                <a:ea typeface="Abadi"/>
              </a:rPr>
              <a:t>CIRCUIT DIAGRAM</a:t>
            </a:r>
            <a:endParaRPr b="0" lang="en-IN" sz="4000" spc="-1" strike="noStrike">
              <a:latin typeface="Arial"/>
            </a:endParaRPr>
          </a:p>
        </p:txBody>
      </p:sp>
      <p:pic>
        <p:nvPicPr>
          <p:cNvPr id="100" name="Picture 6" descr=""/>
          <p:cNvPicPr/>
          <p:nvPr/>
        </p:nvPicPr>
        <p:blipFill>
          <a:blip r:embed="rId1"/>
          <a:stretch/>
        </p:blipFill>
        <p:spPr>
          <a:xfrm>
            <a:off x="2192040" y="1838520"/>
            <a:ext cx="8067240" cy="47523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1" name="" descr=""/>
          <p:cNvPicPr/>
          <p:nvPr/>
        </p:nvPicPr>
        <p:blipFill>
          <a:blip r:embed="rId1"/>
          <a:stretch/>
        </p:blipFill>
        <p:spPr>
          <a:xfrm>
            <a:off x="2880000" y="522000"/>
            <a:ext cx="3239280" cy="6137280"/>
          </a:xfrm>
          <a:prstGeom prst="rect">
            <a:avLst/>
          </a:prstGeom>
          <a:ln w="0">
            <a:noFill/>
          </a:ln>
        </p:spPr>
      </p:pic>
      <p:pic>
        <p:nvPicPr>
          <p:cNvPr id="102" name="" descr=""/>
          <p:cNvPicPr/>
          <p:nvPr/>
        </p:nvPicPr>
        <p:blipFill>
          <a:blip r:embed="rId2"/>
          <a:stretch/>
        </p:blipFill>
        <p:spPr>
          <a:xfrm>
            <a:off x="6491520" y="1105560"/>
            <a:ext cx="5747760" cy="5013720"/>
          </a:xfrm>
          <a:prstGeom prst="rect">
            <a:avLst/>
          </a:prstGeom>
          <a:ln w="0">
            <a:noFill/>
          </a:ln>
        </p:spPr>
      </p:pic>
      <p:sp>
        <p:nvSpPr>
          <p:cNvPr id="103" name="CustomShape 1"/>
          <p:cNvSpPr/>
          <p:nvPr/>
        </p:nvSpPr>
        <p:spPr>
          <a:xfrm>
            <a:off x="180000" y="2529000"/>
            <a:ext cx="2339280" cy="1799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IN" sz="2800" spc="-1" strike="noStrike">
                <a:solidFill>
                  <a:srgbClr val="000000"/>
                </a:solidFill>
                <a:latin typeface="Mangal"/>
                <a:ea typeface="DejaVu Sans"/>
              </a:rPr>
              <a:t>PROGRAM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CustomShape 1"/>
          <p:cNvSpPr/>
          <p:nvPr/>
        </p:nvSpPr>
        <p:spPr>
          <a:xfrm>
            <a:off x="-104040" y="812880"/>
            <a:ext cx="8610120" cy="129204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pPr>
            <a:r>
              <a:rPr b="1" lang="en-US" sz="4000" spc="-1" strike="noStrike" cap="all">
                <a:solidFill>
                  <a:srgbClr val="000000"/>
                </a:solidFill>
                <a:latin typeface="Century Gothic"/>
                <a:ea typeface="DejaVu Sans"/>
              </a:rPr>
              <a:t>ADVANTAGES and DISADVANTAGES</a:t>
            </a:r>
            <a:endParaRPr b="0" lang="en-IN" sz="4000" spc="-1" strike="noStrike">
              <a:latin typeface="Arial"/>
            </a:endParaRPr>
          </a:p>
        </p:txBody>
      </p:sp>
      <p:sp>
        <p:nvSpPr>
          <p:cNvPr id="105" name="CustomShape 2"/>
          <p:cNvSpPr/>
          <p:nvPr/>
        </p:nvSpPr>
        <p:spPr>
          <a:xfrm>
            <a:off x="685800" y="2194560"/>
            <a:ext cx="10820520" cy="402300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1" lang="en-US" sz="2200" spc="-1" strike="noStrike">
                <a:solidFill>
                  <a:srgbClr val="000000"/>
                </a:solidFill>
                <a:latin typeface="Mangal"/>
                <a:ea typeface="DejaVu Sans"/>
              </a:rPr>
              <a:t>ADVANTAGES</a:t>
            </a:r>
            <a:r>
              <a:rPr b="0" lang="en-US" sz="2200" spc="-1" strike="noStrike">
                <a:solidFill>
                  <a:srgbClr val="000000"/>
                </a:solidFill>
                <a:latin typeface="Mangal"/>
                <a:ea typeface="DejaVu Sans"/>
              </a:rPr>
              <a:t> :- </a:t>
            </a:r>
            <a:endParaRPr b="0" lang="en-IN" sz="2200" spc="-1" strike="noStrike">
              <a:latin typeface="Arial"/>
            </a:endParaRPr>
          </a:p>
          <a:p>
            <a:pPr>
              <a:lnSpc>
                <a:spcPct val="90000"/>
              </a:lnSpc>
              <a:spcBef>
                <a:spcPts val="1001"/>
              </a:spcBef>
              <a:tabLst>
                <a:tab algn="l" pos="0"/>
              </a:tabLst>
            </a:pPr>
            <a:r>
              <a:rPr b="0" lang="en-US" sz="2200" spc="-1" strike="noStrike">
                <a:solidFill>
                  <a:srgbClr val="000000"/>
                </a:solidFill>
                <a:latin typeface="Mangal"/>
                <a:ea typeface="DejaVu Sans"/>
              </a:rPr>
              <a:t>      </a:t>
            </a:r>
            <a:r>
              <a:rPr b="0" lang="en-US" sz="2200" spc="-1" strike="noStrike">
                <a:solidFill>
                  <a:srgbClr val="000000"/>
                </a:solidFill>
                <a:latin typeface="Mangal"/>
                <a:ea typeface="DejaVu Sans"/>
              </a:rPr>
              <a:t>1)   This system provides security by buzzer so that people around your house get information about things</a:t>
            </a:r>
            <a:endParaRPr b="0" lang="en-IN" sz="2200" spc="-1" strike="noStrike">
              <a:latin typeface="Arial"/>
            </a:endParaRPr>
          </a:p>
          <a:p>
            <a:pPr>
              <a:lnSpc>
                <a:spcPct val="90000"/>
              </a:lnSpc>
              <a:spcBef>
                <a:spcPts val="1001"/>
              </a:spcBef>
              <a:tabLst>
                <a:tab algn="l" pos="0"/>
              </a:tabLst>
            </a:pPr>
            <a:r>
              <a:rPr b="0" lang="en-US" sz="2200" spc="-1" strike="noStrike">
                <a:solidFill>
                  <a:srgbClr val="000000"/>
                </a:solidFill>
                <a:latin typeface="Mangal"/>
                <a:ea typeface="DejaVu Sans"/>
              </a:rPr>
              <a:t>      </a:t>
            </a:r>
            <a:r>
              <a:rPr b="0" lang="en-US" sz="2200" spc="-1" strike="noStrike">
                <a:solidFill>
                  <a:srgbClr val="000000"/>
                </a:solidFill>
                <a:latin typeface="Mangal"/>
                <a:ea typeface="DejaVu Sans"/>
              </a:rPr>
              <a:t>2)   This system sends you message also on your mobile number so that you will get informed about something happening with your subject and you can take action on it</a:t>
            </a:r>
            <a:endParaRPr b="0" lang="en-IN" sz="2200" spc="-1" strike="noStrike">
              <a:latin typeface="Arial"/>
            </a:endParaRPr>
          </a:p>
          <a:p>
            <a:pPr>
              <a:lnSpc>
                <a:spcPct val="90000"/>
              </a:lnSpc>
              <a:spcBef>
                <a:spcPts val="1001"/>
              </a:spcBef>
              <a:tabLst>
                <a:tab algn="l" pos="0"/>
              </a:tabLst>
            </a:pPr>
            <a:endParaRPr b="0" lang="en-IN" sz="2200" spc="-1" strike="noStrike">
              <a:latin typeface="Arial"/>
            </a:endParaRPr>
          </a:p>
          <a:p>
            <a:pPr>
              <a:lnSpc>
                <a:spcPct val="90000"/>
              </a:lnSpc>
              <a:spcBef>
                <a:spcPts val="1001"/>
              </a:spcBef>
              <a:tabLst>
                <a:tab algn="l" pos="0"/>
              </a:tabLst>
            </a:pPr>
            <a:r>
              <a:rPr b="1" lang="en-US" sz="2200" spc="-1" strike="noStrike">
                <a:solidFill>
                  <a:srgbClr val="000000"/>
                </a:solidFill>
                <a:latin typeface="Mangal"/>
                <a:ea typeface="DejaVu Sans"/>
              </a:rPr>
              <a:t>DISADVANTAGES</a:t>
            </a:r>
            <a:r>
              <a:rPr b="0" lang="en-US" sz="2200" spc="-1" strike="noStrike">
                <a:solidFill>
                  <a:srgbClr val="000000"/>
                </a:solidFill>
                <a:latin typeface="Mangal"/>
                <a:ea typeface="DejaVu Sans"/>
              </a:rPr>
              <a:t> :- </a:t>
            </a:r>
            <a:endParaRPr b="0" lang="en-IN" sz="2200" spc="-1" strike="noStrike">
              <a:latin typeface="Arial"/>
            </a:endParaRPr>
          </a:p>
          <a:p>
            <a:pPr>
              <a:lnSpc>
                <a:spcPct val="90000"/>
              </a:lnSpc>
              <a:spcBef>
                <a:spcPts val="1001"/>
              </a:spcBef>
              <a:tabLst>
                <a:tab algn="l" pos="0"/>
              </a:tabLst>
            </a:pPr>
            <a:r>
              <a:rPr b="0" lang="en-US" sz="2200" spc="-1" strike="noStrike">
                <a:solidFill>
                  <a:srgbClr val="000000"/>
                </a:solidFill>
                <a:latin typeface="Mangal"/>
                <a:ea typeface="DejaVu Sans"/>
              </a:rPr>
              <a:t>      </a:t>
            </a:r>
            <a:r>
              <a:rPr b="0" lang="en-US" sz="2200" spc="-1" strike="noStrike">
                <a:solidFill>
                  <a:srgbClr val="000000"/>
                </a:solidFill>
                <a:latin typeface="Mangal"/>
                <a:ea typeface="DejaVu Sans"/>
              </a:rPr>
              <a:t>1)If your mobile don’t have range or is in aeroplane mode then you will not get message from system. So you have to be always in range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LibreOffice/7.0.2.2$Windows_X86_64 LibreOffice_project/8349ace3c3162073abd90d81fd06dcfb6b36b994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2021-02-05T06:53:36Z</dcterms:created>
  <dc:creator>SATYAJEETPATIL</dc:creator>
  <dc:description/>
  <dc:language>en-IN</dc:language>
  <cp:lastModifiedBy/>
  <dcterms:modified xsi:type="dcterms:W3CDTF">2021-06-14T11:36:08Z</dcterms:modified>
  <cp:revision>27</cp:revision>
  <dc:subject/>
  <dc:title>Home Security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9</vt:i4>
  </property>
</Properties>
</file>