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1"/>
  </p:notesMasterIdLst>
  <p:sldIdLst>
    <p:sldId id="256" r:id="rId2"/>
    <p:sldId id="257" r:id="rId3"/>
    <p:sldId id="258" r:id="rId4"/>
    <p:sldId id="281" r:id="rId5"/>
    <p:sldId id="26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87" r:id="rId23"/>
    <p:sldId id="288" r:id="rId24"/>
    <p:sldId id="298" r:id="rId25"/>
    <p:sldId id="315" r:id="rId26"/>
    <p:sldId id="290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18DE8-70D5-4AAD-8710-43F4E42607CA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14E2-20EA-445F-9878-9CB69E3B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14E2-20EA-445F-9878-9CB69E3BB26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14E2-20EA-445F-9878-9CB69E3BB26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14E2-20EA-445F-9878-9CB69E3BB26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BABA-B4A3-47F2-9121-89A03C9143B1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219-B6B8-4FF7-B706-478C627C41A9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475D-91FA-43E6-AAA7-12081199743B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AF67-19E5-4954-9D98-E7F47FE3342B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5645-2C3E-4345-965C-4980EB31DF43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95F8-2ABB-4E9E-A01C-5A607D2589A4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AFB8-0FAC-47C6-87B2-BE652CA4A6CE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AC0-990C-4ED7-BDE2-B27BC48FDBA5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609-3E3C-4068-87FD-637F6690FEA7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4F77-696E-4DAD-82C7-5DB31FC00E12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C597-C979-47E5-A283-92FFD137A38D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B0C8E9-F66E-4055-B5C2-1AA8AB961307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2323B95-A41A-4EBB-844D-9DE250BFD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guru99.com/er-diagram-tutorial-dbm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" TargetMode="External"/><Relationship Id="rId5" Type="http://schemas.openxmlformats.org/officeDocument/2006/relationships/hyperlink" Target="http://computer-dbms.blogspot.in/" TargetMode="External"/><Relationship Id="rId4" Type="http://schemas.openxmlformats.org/officeDocument/2006/relationships/hyperlink" Target="http://www.wikipedia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QKjuXwFg9M" TargetMode="External"/><Relationship Id="rId4" Type="http://schemas.openxmlformats.org/officeDocument/2006/relationships/hyperlink" Target="https://www.youtube.com/watch?v=JkwbhFUftS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71612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60"/>
                </a:solidFill>
                <a:latin typeface="Algerian" pitchFamily="82" charset="0"/>
              </a:rPr>
              <a:t>DEPARTMENT OF COMPUTER ENGINEERING</a:t>
            </a:r>
            <a:endParaRPr lang="en-US" sz="4000" dirty="0"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rgbClr val="002060"/>
              </a:solidFill>
              <a:latin typeface="Algerian" pitchFamily="8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950" y="3214686"/>
          <a:ext cx="8667767" cy="3367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46"/>
                <a:gridCol w="406304"/>
                <a:gridCol w="6331517"/>
              </a:tblGrid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SEMESTER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5</a:t>
                      </a:r>
                      <a:r>
                        <a:rPr lang="en-IN" sz="2000" baseline="30000" dirty="0" smtClean="0">
                          <a:latin typeface="Arial Rounded MT Bold" pitchFamily="34" charset="0"/>
                        </a:rPr>
                        <a:t>th</a:t>
                      </a:r>
                      <a:r>
                        <a:rPr lang="en-IN" sz="2000" dirty="0" smtClean="0">
                          <a:latin typeface="Arial Rounded MT Bold" pitchFamily="34" charset="0"/>
                        </a:rPr>
                        <a:t> 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SUBJECT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DATABASE MANAGEMENT SYSTEM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CHAPTER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[2] ENTITY–RELATIONSHIP DATA MODEL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TOPIC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: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Arial Rounded MT Bold" pitchFamily="34" charset="0"/>
                        </a:rPr>
                        <a:t>[2.3,4]</a:t>
                      </a:r>
                      <a:r>
                        <a:rPr lang="en-IN" sz="200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Arial Rounded MT Bold" pitchFamily="34" charset="0"/>
                        </a:rPr>
                        <a:t>TYPES : ATTRIBUTE &amp; KEYS</a:t>
                      </a:r>
                    </a:p>
                    <a:p>
                      <a:pPr algn="l"/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645">
                <a:tc gridSpan="3">
                  <a:txBody>
                    <a:bodyPr/>
                    <a:lstStyle/>
                    <a:p>
                      <a:pPr algn="r"/>
                      <a:endParaRPr lang="en-IN" sz="2000" dirty="0" smtClean="0">
                        <a:latin typeface="Arial Rounded MT Bold" pitchFamily="34" charset="0"/>
                      </a:endParaRPr>
                    </a:p>
                    <a:p>
                      <a:pPr algn="r"/>
                      <a:endParaRPr lang="en-IN" sz="2000" dirty="0" smtClean="0">
                        <a:latin typeface="Arial Rounded MT Bold" pitchFamily="34" charset="0"/>
                      </a:endParaRPr>
                    </a:p>
                    <a:p>
                      <a:pPr algn="r"/>
                      <a:r>
                        <a:rPr lang="en-IN" sz="2000" dirty="0" smtClean="0">
                          <a:latin typeface="Arial Rounded MT Bold" pitchFamily="34" charset="0"/>
                        </a:rPr>
                        <a:t>PRESENTED BY: PROF. MAYANK MANGAL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Mayank\Desktop\pptdata\COLLEGE LOGO 20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" y="142852"/>
            <a:ext cx="8959850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522833" y="3194596"/>
            <a:ext cx="8027670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50720">
              <a:lnSpc>
                <a:spcPct val="100000"/>
              </a:lnSpc>
              <a:spcBef>
                <a:spcPts val="95"/>
              </a:spcBef>
            </a:pPr>
            <a:r>
              <a:rPr sz="4900" b="1" spc="-35" dirty="0">
                <a:latin typeface="Calibri"/>
                <a:cs typeface="Calibri"/>
              </a:rPr>
              <a:t>Types </a:t>
            </a:r>
            <a:r>
              <a:rPr sz="4900" b="1" spc="-5" dirty="0">
                <a:latin typeface="Calibri"/>
                <a:cs typeface="Calibri"/>
              </a:rPr>
              <a:t>of </a:t>
            </a:r>
            <a:r>
              <a:rPr sz="4900" b="1" spc="-50" dirty="0">
                <a:latin typeface="Calibri"/>
                <a:cs typeface="Calibri"/>
              </a:rPr>
              <a:t>Keys </a:t>
            </a:r>
            <a:r>
              <a:rPr sz="4900" b="1" spc="-5" dirty="0">
                <a:latin typeface="Calibri"/>
                <a:cs typeface="Calibri"/>
              </a:rPr>
              <a:t>in  </a:t>
            </a:r>
            <a:r>
              <a:rPr sz="4900" b="1" spc="-20" dirty="0">
                <a:latin typeface="Calibri"/>
                <a:cs typeface="Calibri"/>
              </a:rPr>
              <a:t>Database Management</a:t>
            </a:r>
            <a:r>
              <a:rPr sz="4900" b="1" spc="100" dirty="0">
                <a:latin typeface="Calibri"/>
                <a:cs typeface="Calibri"/>
              </a:rPr>
              <a:t> </a:t>
            </a:r>
            <a:r>
              <a:rPr sz="4900" b="1" spc="-45" dirty="0">
                <a:latin typeface="Calibri"/>
                <a:cs typeface="Calibri"/>
              </a:rPr>
              <a:t>System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743200" y="1614874"/>
            <a:ext cx="3810000" cy="1207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930047" y="157417"/>
            <a:ext cx="72815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chemeClr val="tx1"/>
                </a:solidFill>
                <a:latin typeface="+mj-lt"/>
                <a:cs typeface="Calibri"/>
              </a:rPr>
              <a:t>Why </a:t>
            </a:r>
            <a:r>
              <a:rPr sz="3600" b="1" spc="-15" dirty="0">
                <a:solidFill>
                  <a:schemeClr val="tx1"/>
                </a:solidFill>
                <a:latin typeface="+mj-lt"/>
                <a:cs typeface="Calibri"/>
              </a:rPr>
              <a:t>we </a:t>
            </a:r>
            <a:r>
              <a:rPr sz="3600" b="1" spc="-30" dirty="0">
                <a:solidFill>
                  <a:schemeClr val="tx1"/>
                </a:solidFill>
                <a:latin typeface="+mj-lt"/>
                <a:cs typeface="Calibri"/>
              </a:rPr>
              <a:t>have </a:t>
            </a:r>
            <a:r>
              <a:rPr sz="3600" b="1" spc="-50" dirty="0">
                <a:solidFill>
                  <a:schemeClr val="tx1"/>
                </a:solidFill>
                <a:latin typeface="+mj-lt"/>
                <a:cs typeface="Calibri"/>
              </a:rPr>
              <a:t>Keys </a:t>
            </a:r>
            <a:r>
              <a:rPr sz="3600" b="1" dirty="0">
                <a:solidFill>
                  <a:schemeClr val="tx1"/>
                </a:solidFill>
                <a:latin typeface="+mj-lt"/>
                <a:cs typeface="Calibri"/>
              </a:rPr>
              <a:t>in</a:t>
            </a:r>
            <a:r>
              <a:rPr sz="3600" b="1" spc="4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sz="3600" b="1" spc="-5" dirty="0">
                <a:solidFill>
                  <a:schemeClr val="tx1"/>
                </a:solidFill>
                <a:latin typeface="+mj-lt"/>
                <a:cs typeface="Calibri"/>
              </a:rPr>
              <a:t>DB?</a:t>
            </a:r>
            <a:endParaRPr sz="3600">
              <a:solidFill>
                <a:schemeClr val="tx1"/>
              </a:solidFill>
              <a:latin typeface="+mj-lt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1" y="1565863"/>
            <a:ext cx="7831455" cy="24346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or a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attributes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10" dirty="0">
                <a:latin typeface="Calibri"/>
                <a:cs typeface="Calibri"/>
              </a:rPr>
              <a:t>relation that </a:t>
            </a: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a tuple </a:t>
            </a:r>
            <a:r>
              <a:rPr sz="2400" spc="-15" dirty="0">
                <a:latin typeface="Calibri"/>
                <a:cs typeface="Calibri"/>
              </a:rPr>
              <a:t>(record)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10" dirty="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355600" marR="4171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keys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5" dirty="0">
                <a:latin typeface="Calibri"/>
                <a:cs typeface="Calibri"/>
              </a:rPr>
              <a:t>or  sequence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stored data </a:t>
            </a:r>
            <a:r>
              <a:rPr sz="2400" spc="-5" dirty="0">
                <a:latin typeface="Calibri"/>
                <a:cs typeface="Calibri"/>
              </a:rPr>
              <a:t>quickly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30" dirty="0">
                <a:latin typeface="Calibri"/>
                <a:cs typeface="Calibri"/>
              </a:rPr>
              <a:t>smoothly.</a:t>
            </a:r>
            <a:endParaRPr sz="2400">
              <a:latin typeface="Calibri"/>
              <a:cs typeface="Calibri"/>
            </a:endParaRPr>
          </a:p>
          <a:p>
            <a:pPr marL="355600" marR="7835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are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relationship  between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986434" y="283559"/>
            <a:ext cx="71697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chemeClr val="tx1"/>
                </a:solidFill>
              </a:rPr>
              <a:t>Types </a:t>
            </a:r>
            <a:r>
              <a:rPr sz="3200" spc="-5" dirty="0">
                <a:solidFill>
                  <a:schemeClr val="tx1"/>
                </a:solidFill>
              </a:rPr>
              <a:t>of </a:t>
            </a:r>
            <a:r>
              <a:rPr sz="3200" spc="-50" dirty="0">
                <a:solidFill>
                  <a:schemeClr val="tx1"/>
                </a:solidFill>
              </a:rPr>
              <a:t>Keys </a:t>
            </a:r>
            <a:r>
              <a:rPr sz="3200" dirty="0">
                <a:solidFill>
                  <a:schemeClr val="tx1"/>
                </a:solidFill>
              </a:rPr>
              <a:t>in</a:t>
            </a:r>
            <a:r>
              <a:rPr sz="3200" spc="60" dirty="0">
                <a:solidFill>
                  <a:schemeClr val="tx1"/>
                </a:solidFill>
              </a:rPr>
              <a:t> </a:t>
            </a:r>
            <a:r>
              <a:rPr sz="3200" spc="-15" dirty="0">
                <a:solidFill>
                  <a:schemeClr val="tx1"/>
                </a:solidFill>
              </a:rPr>
              <a:t>Database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1" y="1451994"/>
            <a:ext cx="4374515" cy="30508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1. Primary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2. </a:t>
            </a:r>
            <a:r>
              <a:rPr sz="2400" spc="-15" dirty="0">
                <a:latin typeface="Calibri"/>
                <a:cs typeface="Calibri"/>
              </a:rPr>
              <a:t>Candidate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3. </a:t>
            </a:r>
            <a:r>
              <a:rPr sz="2400" spc="-15" dirty="0">
                <a:latin typeface="Calibri"/>
                <a:cs typeface="Calibri"/>
              </a:rPr>
              <a:t>Alternate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4. Super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5. </a:t>
            </a:r>
            <a:r>
              <a:rPr sz="2400" spc="-10" dirty="0">
                <a:latin typeface="Calibri"/>
                <a:cs typeface="Calibri"/>
              </a:rPr>
              <a:t>Composite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6. </a:t>
            </a:r>
            <a:r>
              <a:rPr sz="2400" spc="-15" dirty="0">
                <a:latin typeface="Calibri"/>
                <a:cs typeface="Calibri"/>
              </a:rPr>
              <a:t>Foreign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7. Unique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844545" y="283559"/>
            <a:ext cx="3454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  <a:latin typeface="Calibri"/>
                <a:cs typeface="Calibri"/>
              </a:rPr>
              <a:t>Primary</a:t>
            </a:r>
            <a:r>
              <a:rPr sz="320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50850" y="2067604"/>
          <a:ext cx="19812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EmployeeID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EmployeeName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SSN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4"/>
          <p:cNvSpPr txBox="1"/>
          <p:nvPr/>
        </p:nvSpPr>
        <p:spPr>
          <a:xfrm>
            <a:off x="2745995" y="1850433"/>
            <a:ext cx="5716905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34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Unique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Can’t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have 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NULL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355600" marR="240029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choose </a:t>
            </a:r>
            <a:r>
              <a:rPr sz="2000" spc="-10" dirty="0">
                <a:latin typeface="Calibri"/>
                <a:cs typeface="Calibri"/>
              </a:rPr>
              <a:t>to  maintain uniqueness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spc="-15" dirty="0">
                <a:latin typeface="Calibri"/>
                <a:cs typeface="Calibri"/>
              </a:rPr>
              <a:t>at 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355600" marR="137795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Calibri"/>
                <a:cs typeface="Calibri"/>
              </a:rPr>
              <a:t>Here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b="1" spc="-15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can  </a:t>
            </a:r>
            <a:r>
              <a:rPr sz="2000" dirty="0">
                <a:latin typeface="Calibri"/>
                <a:cs typeface="Calibri"/>
              </a:rPr>
              <a:t>choose </a:t>
            </a:r>
            <a:r>
              <a:rPr sz="2000" spc="-5" dirty="0">
                <a:latin typeface="Calibri"/>
                <a:cs typeface="Calibri"/>
              </a:rPr>
              <a:t>either </a:t>
            </a:r>
            <a:r>
              <a:rPr sz="2000" b="1" spc="-10" dirty="0">
                <a:latin typeface="Calibri"/>
                <a:cs typeface="Calibri"/>
              </a:rPr>
              <a:t>EmployeeID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SSN</a:t>
            </a:r>
            <a:endParaRPr sz="20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PK.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EmployeeID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25" dirty="0">
                <a:latin typeface="Calibri"/>
                <a:cs typeface="Calibri"/>
              </a:rPr>
              <a:t>preferable </a:t>
            </a:r>
            <a:r>
              <a:rPr sz="2000" dirty="0">
                <a:latin typeface="Calibri"/>
                <a:cs typeface="Calibri"/>
              </a:rPr>
              <a:t>choice  </a:t>
            </a:r>
            <a:r>
              <a:rPr sz="2000" spc="-10" dirty="0">
                <a:latin typeface="Calibri"/>
                <a:cs typeface="Calibri"/>
              </a:rPr>
              <a:t>because </a:t>
            </a:r>
            <a:r>
              <a:rPr sz="2000" spc="-5" dirty="0">
                <a:latin typeface="Calibri"/>
                <a:cs typeface="Calibri"/>
              </a:rPr>
              <a:t>SSN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secure </a:t>
            </a:r>
            <a:r>
              <a:rPr sz="2000" spc="-5" dirty="0">
                <a:latin typeface="Calibri"/>
                <a:cs typeface="Calibri"/>
              </a:rPr>
              <a:t>(PII)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745105" y="209089"/>
            <a:ext cx="335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</a:rPr>
              <a:t>Primary</a:t>
            </a:r>
            <a:r>
              <a:rPr sz="3200" spc="-55" dirty="0">
                <a:solidFill>
                  <a:schemeClr val="tx1"/>
                </a:solidFill>
              </a:rPr>
              <a:t> </a:t>
            </a:r>
            <a:r>
              <a:rPr sz="3200" spc="-45" dirty="0">
                <a:solidFill>
                  <a:schemeClr val="tx1"/>
                </a:solidFill>
              </a:rPr>
              <a:t>Key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200" y="1525467"/>
            <a:ext cx="815085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candidate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chosen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database </a:t>
            </a:r>
            <a:r>
              <a:rPr sz="2000" spc="-5" dirty="0">
                <a:latin typeface="Calibri"/>
                <a:cs typeface="Calibri"/>
              </a:rPr>
              <a:t>designer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entities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in 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minimal </a:t>
            </a:r>
            <a:r>
              <a:rPr sz="2000" spc="-5" dirty="0">
                <a:latin typeface="Calibri"/>
                <a:cs typeface="Calibri"/>
              </a:rPr>
              <a:t>super </a:t>
            </a:r>
            <a:r>
              <a:rPr sz="2000" spc="-35" dirty="0">
                <a:latin typeface="Calibri"/>
                <a:cs typeface="Calibri"/>
              </a:rPr>
              <a:t>keys.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the  ER </a:t>
            </a:r>
            <a:r>
              <a:rPr sz="2000" spc="-15" dirty="0">
                <a:latin typeface="Calibri"/>
                <a:cs typeface="Calibri"/>
              </a:rPr>
              <a:t>diagram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20" dirty="0">
                <a:latin typeface="Calibri"/>
                <a:cs typeface="Calibri"/>
              </a:rPr>
              <a:t>represented by  </a:t>
            </a:r>
            <a:r>
              <a:rPr sz="2000" spc="-5" dirty="0">
                <a:latin typeface="Calibri"/>
                <a:cs typeface="Calibri"/>
              </a:rPr>
              <a:t>underlining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Ideally a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composed </a:t>
            </a:r>
            <a:r>
              <a:rPr sz="2000" dirty="0">
                <a:latin typeface="Calibri"/>
                <a:cs typeface="Calibri"/>
              </a:rPr>
              <a:t>of only a 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possible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spc="-2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 </a:t>
            </a:r>
            <a:r>
              <a:rPr sz="2000" spc="-5" dirty="0">
                <a:latin typeface="Calibri"/>
                <a:cs typeface="Calibri"/>
              </a:rPr>
              <a:t>composed of </a:t>
            </a:r>
            <a:r>
              <a:rPr sz="2000" spc="-15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49274" y="288792"/>
            <a:ext cx="744093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1330">
              <a:lnSpc>
                <a:spcPct val="100000"/>
              </a:lnSpc>
              <a:spcBef>
                <a:spcPts val="95"/>
              </a:spcBef>
            </a:pPr>
            <a:r>
              <a:rPr sz="3200" spc="-185" dirty="0">
                <a:solidFill>
                  <a:schemeClr val="tx1"/>
                </a:solidFill>
              </a:rPr>
              <a:t>To </a:t>
            </a:r>
            <a:r>
              <a:rPr sz="3200" spc="-15" dirty="0">
                <a:solidFill>
                  <a:schemeClr val="tx1"/>
                </a:solidFill>
              </a:rPr>
              <a:t>define </a:t>
            </a:r>
            <a:r>
              <a:rPr sz="3200" spc="-5" dirty="0">
                <a:solidFill>
                  <a:schemeClr val="tx1"/>
                </a:solidFill>
              </a:rPr>
              <a:t>a </a:t>
            </a:r>
            <a:r>
              <a:rPr sz="3200" spc="-10" dirty="0">
                <a:solidFill>
                  <a:schemeClr val="tx1"/>
                </a:solidFill>
              </a:rPr>
              <a:t>field </a:t>
            </a:r>
            <a:r>
              <a:rPr sz="3200" spc="-5" dirty="0">
                <a:solidFill>
                  <a:schemeClr val="tx1"/>
                </a:solidFill>
              </a:rPr>
              <a:t>as primary </a:t>
            </a:r>
            <a:r>
              <a:rPr sz="3200" spc="-114" dirty="0">
                <a:solidFill>
                  <a:schemeClr val="tx1"/>
                </a:solidFill>
              </a:rPr>
              <a:t>key,  </a:t>
            </a:r>
            <a:r>
              <a:rPr sz="3200" spc="-15">
                <a:solidFill>
                  <a:schemeClr val="tx1"/>
                </a:solidFill>
              </a:rPr>
              <a:t>following </a:t>
            </a:r>
            <a:r>
              <a:rPr lang="en-IN" sz="3200" spc="-15" dirty="0" smtClean="0">
                <a:solidFill>
                  <a:schemeClr val="tx1"/>
                </a:solidFill>
              </a:rPr>
              <a:t>  </a:t>
            </a:r>
            <a:br>
              <a:rPr lang="en-IN" sz="3200" spc="-15" dirty="0" smtClean="0">
                <a:solidFill>
                  <a:schemeClr val="tx1"/>
                </a:solidFill>
              </a:rPr>
            </a:br>
            <a:r>
              <a:rPr lang="en-IN" sz="3200" spc="-15" dirty="0" smtClean="0">
                <a:solidFill>
                  <a:schemeClr val="tx1"/>
                </a:solidFill>
              </a:rPr>
              <a:t>      </a:t>
            </a:r>
            <a:r>
              <a:rPr sz="3200" spc="-10" smtClean="0">
                <a:solidFill>
                  <a:schemeClr val="tx1"/>
                </a:solidFill>
              </a:rPr>
              <a:t>conditions </a:t>
            </a:r>
            <a:r>
              <a:rPr sz="3200" spc="-5" dirty="0">
                <a:solidFill>
                  <a:schemeClr val="tx1"/>
                </a:solidFill>
              </a:rPr>
              <a:t>had </a:t>
            </a:r>
            <a:r>
              <a:rPr sz="3200" spc="-20" dirty="0">
                <a:solidFill>
                  <a:schemeClr val="tx1"/>
                </a:solidFill>
              </a:rPr>
              <a:t>to </a:t>
            </a:r>
            <a:r>
              <a:rPr sz="3200" spc="-5" dirty="0">
                <a:solidFill>
                  <a:schemeClr val="tx1"/>
                </a:solidFill>
              </a:rPr>
              <a:t>be </a:t>
            </a:r>
            <a:r>
              <a:rPr sz="3200" spc="-15" dirty="0">
                <a:solidFill>
                  <a:schemeClr val="tx1"/>
                </a:solidFill>
              </a:rPr>
              <a:t>met</a:t>
            </a:r>
            <a:r>
              <a:rPr sz="3200" spc="-5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: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3400" y="1783189"/>
            <a:ext cx="807021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1. No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20" dirty="0">
                <a:latin typeface="Calibri"/>
                <a:cs typeface="Calibri"/>
              </a:rPr>
              <a:t>rows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2. </a:t>
            </a:r>
            <a:r>
              <a:rPr sz="2000" spc="-20" dirty="0">
                <a:latin typeface="Calibri"/>
                <a:cs typeface="Calibri"/>
              </a:rPr>
              <a:t>Every row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3.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field cannot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355600" marR="1358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4. </a:t>
            </a:r>
            <a:r>
              <a:rPr sz="2000" spc="-4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never </a:t>
            </a:r>
            <a:r>
              <a:rPr sz="2000" spc="-5" dirty="0">
                <a:latin typeface="Calibri"/>
                <a:cs typeface="Calibri"/>
              </a:rPr>
              <a:t>be  </a:t>
            </a:r>
            <a:r>
              <a:rPr sz="2000" dirty="0">
                <a:latin typeface="Calibri"/>
                <a:cs typeface="Calibri"/>
              </a:rPr>
              <a:t>modified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updated,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20" dirty="0">
                <a:latin typeface="Calibri"/>
                <a:cs typeface="Calibri"/>
              </a:rPr>
              <a:t>any </a:t>
            </a:r>
            <a:r>
              <a:rPr sz="2000" spc="-15" dirty="0">
                <a:latin typeface="Calibri"/>
                <a:cs typeface="Calibri"/>
              </a:rPr>
              <a:t>foreign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40" dirty="0">
                <a:latin typeface="Calibri"/>
                <a:cs typeface="Calibri"/>
              </a:rPr>
              <a:t>refers 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that primary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90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073021" y="285728"/>
            <a:ext cx="45383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chemeClr val="tx1"/>
                </a:solidFill>
                <a:latin typeface="Calibri"/>
                <a:cs typeface="Calibri"/>
              </a:rPr>
              <a:t>Candidate</a:t>
            </a:r>
            <a:r>
              <a:rPr sz="32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50850" y="1861674"/>
          <a:ext cx="1981200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EmployeeID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EmployeeName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SSN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2745994" y="1263884"/>
            <a:ext cx="5864860" cy="331052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5" dirty="0">
                <a:latin typeface="Calibri"/>
                <a:cs typeface="Calibri"/>
              </a:rPr>
              <a:t>columns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table  that </a:t>
            </a:r>
            <a:r>
              <a:rPr sz="2000" spc="-5" dirty="0">
                <a:latin typeface="Calibri"/>
                <a:cs typeface="Calibri"/>
              </a:rPr>
              <a:t>qualifies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uniqueness </a:t>
            </a:r>
            <a:r>
              <a:rPr sz="2000" dirty="0">
                <a:latin typeface="Calibri"/>
                <a:cs typeface="Calibri"/>
              </a:rPr>
              <a:t>of  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row/tuple.</a:t>
            </a:r>
            <a:endParaRPr sz="2000">
              <a:latin typeface="Calibri"/>
              <a:cs typeface="Calibri"/>
            </a:endParaRPr>
          </a:p>
          <a:p>
            <a:pPr marL="355600" marR="7620" indent="-3435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  <a:tab pos="356235" algn="l"/>
                <a:tab pos="994410" algn="l"/>
                <a:tab pos="1356995" algn="l"/>
                <a:tab pos="2578100" algn="l"/>
                <a:tab pos="2856865" algn="l"/>
                <a:tab pos="3054985" algn="l"/>
                <a:tab pos="3630929" algn="l"/>
                <a:tab pos="3906520" algn="l"/>
                <a:tab pos="4424045" algn="l"/>
                <a:tab pos="4639945" algn="l"/>
                <a:tab pos="5313680" algn="l"/>
              </a:tabLst>
            </a:pPr>
            <a:r>
              <a:rPr sz="2000" spc="-15" dirty="0">
                <a:latin typeface="Calibri"/>
                <a:cs typeface="Calibri"/>
              </a:rPr>
              <a:t>Here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b="1" spc="-10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EmployeeID	</a:t>
            </a:r>
            <a:r>
              <a:rPr sz="2000" dirty="0">
                <a:latin typeface="Calibri"/>
                <a:cs typeface="Calibri"/>
              </a:rPr>
              <a:t>&amp;		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SSN	</a:t>
            </a:r>
            <a:r>
              <a:rPr sz="2000" spc="-15" dirty="0">
                <a:latin typeface="Calibri"/>
                <a:cs typeface="Calibri"/>
              </a:rPr>
              <a:t>are	</a:t>
            </a:r>
            <a:r>
              <a:rPr sz="2000" dirty="0">
                <a:latin typeface="Calibri"/>
                <a:cs typeface="Calibri"/>
              </a:rPr>
              <a:t>eligible  </a:t>
            </a:r>
            <a:r>
              <a:rPr sz="2000" spc="-8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a	</a:t>
            </a:r>
            <a:r>
              <a:rPr sz="2000" b="1" spc="-5" dirty="0">
                <a:latin typeface="Calibri"/>
                <a:cs typeface="Calibri"/>
              </a:rPr>
              <a:t>Prima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y	</a:t>
            </a:r>
            <a:r>
              <a:rPr sz="2000" b="1" spc="-65" dirty="0">
                <a:latin typeface="Calibri"/>
                <a:cs typeface="Calibri"/>
              </a:rPr>
              <a:t>K</a:t>
            </a:r>
            <a:r>
              <a:rPr sz="2000" b="1" spc="-4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y	</a:t>
            </a:r>
            <a:r>
              <a:rPr sz="2000" dirty="0">
                <a:latin typeface="Calibri"/>
                <a:cs typeface="Calibri"/>
              </a:rPr>
              <a:t>and	thus	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3460"/>
              </a:lnSpc>
            </a:pPr>
            <a:r>
              <a:rPr sz="2000" b="1" i="1" spc="-5" dirty="0">
                <a:latin typeface="Calibri"/>
                <a:cs typeface="Calibri"/>
              </a:rPr>
              <a:t>Candidate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keys</a:t>
            </a:r>
            <a:r>
              <a:rPr sz="2000" spc="-2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Candidate </a:t>
            </a:r>
            <a:r>
              <a:rPr sz="2000" spc="-30" dirty="0">
                <a:latin typeface="Calibri"/>
                <a:cs typeface="Calibri"/>
              </a:rPr>
              <a:t>Keys </a:t>
            </a:r>
            <a:r>
              <a:rPr sz="2000" spc="-15" dirty="0">
                <a:latin typeface="Calibri"/>
                <a:cs typeface="Calibri"/>
              </a:rPr>
              <a:t>are  </a:t>
            </a:r>
            <a:r>
              <a:rPr sz="2000" spc="-5" dirty="0">
                <a:latin typeface="Calibri"/>
                <a:cs typeface="Calibri"/>
              </a:rPr>
              <a:t>super </a:t>
            </a:r>
            <a:r>
              <a:rPr sz="2000" spc="-45" dirty="0">
                <a:latin typeface="Calibri"/>
                <a:cs typeface="Calibri"/>
              </a:rPr>
              <a:t>keys 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which no </a:t>
            </a:r>
            <a:r>
              <a:rPr sz="2000" spc="-15" dirty="0">
                <a:latin typeface="Calibri"/>
                <a:cs typeface="Calibri"/>
              </a:rPr>
              <a:t>proper </a:t>
            </a:r>
            <a:r>
              <a:rPr sz="2000" spc="-10" dirty="0">
                <a:latin typeface="Calibri"/>
                <a:cs typeface="Calibri"/>
              </a:rPr>
              <a:t>subset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super </a:t>
            </a:r>
            <a:r>
              <a:rPr sz="2000" spc="-85" dirty="0">
                <a:latin typeface="Calibri"/>
                <a:cs typeface="Calibri"/>
              </a:rPr>
              <a:t>key.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words </a:t>
            </a:r>
            <a:r>
              <a:rPr sz="2000" b="1" spc="-15" dirty="0">
                <a:latin typeface="Calibri"/>
                <a:cs typeface="Calibri"/>
              </a:rPr>
              <a:t> candidate </a:t>
            </a:r>
            <a:r>
              <a:rPr sz="2000" b="1" spc="-40" dirty="0">
                <a:latin typeface="Calibri"/>
                <a:cs typeface="Calibri"/>
              </a:rPr>
              <a:t>keys </a:t>
            </a:r>
            <a:r>
              <a:rPr sz="2000" b="1" spc="-10" dirty="0">
                <a:latin typeface="Calibri"/>
                <a:cs typeface="Calibri"/>
              </a:rPr>
              <a:t>are minimal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super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keys</a:t>
            </a:r>
            <a:r>
              <a:rPr sz="2000" spc="-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414397" y="245840"/>
            <a:ext cx="43141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Alternate</a:t>
            </a:r>
            <a:r>
              <a:rPr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50850" y="1997264"/>
          <a:ext cx="1981200" cy="17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EmployeeID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EmployeeName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SSN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4"/>
          <p:cNvSpPr txBox="1"/>
          <p:nvPr/>
        </p:nvSpPr>
        <p:spPr>
          <a:xfrm>
            <a:off x="2745994" y="2007322"/>
            <a:ext cx="586486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2801620" algn="l"/>
                <a:tab pos="5287645" algn="l"/>
              </a:tabLst>
            </a:pPr>
            <a:r>
              <a:rPr sz="2000" spc="-5" dirty="0">
                <a:latin typeface="Calibri"/>
                <a:cs typeface="Calibri"/>
              </a:rPr>
              <a:t>Candidate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dirty="0">
                <a:latin typeface="Calibri"/>
                <a:cs typeface="Calibri"/>
              </a:rPr>
              <a:t>other the  Pri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mn,	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10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b="1" spc="-10" dirty="0">
                <a:latin typeface="Calibri"/>
                <a:cs typeface="Calibri"/>
              </a:rPr>
              <a:t>EmployeeID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PK  then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SSN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spc="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Alternate  </a:t>
            </a:r>
            <a:r>
              <a:rPr sz="2000" spc="-90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828926" y="214290"/>
            <a:ext cx="34912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Super</a:t>
            </a:r>
            <a:r>
              <a:rPr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72470" y="2143136"/>
          <a:ext cx="2063750" cy="278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0"/>
              </a:tblGrid>
              <a:tr h="452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87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EmployeeID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72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EmployeeName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28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SSN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2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2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4"/>
          <p:cNvSpPr txBox="1"/>
          <p:nvPr/>
        </p:nvSpPr>
        <p:spPr>
          <a:xfrm>
            <a:off x="2993420" y="2262199"/>
            <a:ext cx="5864860" cy="237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27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add </a:t>
            </a:r>
            <a:r>
              <a:rPr sz="2000" spc="-20" dirty="0">
                <a:latin typeface="Calibri"/>
                <a:cs typeface="Calibri"/>
              </a:rPr>
              <a:t>any </a:t>
            </a:r>
            <a:r>
              <a:rPr sz="2000" dirty="0">
                <a:latin typeface="Calibri"/>
                <a:cs typeface="Calibri"/>
              </a:rPr>
              <a:t>other </a:t>
            </a:r>
            <a:r>
              <a:rPr sz="2000" spc="-5" dirty="0">
                <a:latin typeface="Calibri"/>
                <a:cs typeface="Calibri"/>
              </a:rPr>
              <a:t>Column </a:t>
            </a:r>
            <a:r>
              <a:rPr sz="2000" dirty="0">
                <a:latin typeface="Calibri"/>
                <a:cs typeface="Calibri"/>
              </a:rPr>
              <a:t>/  </a:t>
            </a:r>
            <a:r>
              <a:rPr sz="2000" spc="-25" dirty="0">
                <a:latin typeface="Calibri"/>
                <a:cs typeface="Calibri"/>
              </a:rPr>
              <a:t>Attribute to </a:t>
            </a:r>
            <a:r>
              <a:rPr sz="2000" dirty="0">
                <a:latin typeface="Calibri"/>
                <a:cs typeface="Calibri"/>
              </a:rPr>
              <a:t>a Primary </a:t>
            </a:r>
            <a:r>
              <a:rPr sz="2000" spc="-30" dirty="0">
                <a:latin typeface="Calibri"/>
                <a:cs typeface="Calibri"/>
              </a:rPr>
              <a:t>Key </a:t>
            </a:r>
            <a:r>
              <a:rPr sz="2000" dirty="0">
                <a:latin typeface="Calibri"/>
                <a:cs typeface="Calibri"/>
              </a:rPr>
              <a:t>then it  </a:t>
            </a:r>
            <a:r>
              <a:rPr sz="2000" spc="-10" dirty="0">
                <a:latin typeface="Calibri"/>
                <a:cs typeface="Calibri"/>
              </a:rPr>
              <a:t>become </a:t>
            </a:r>
            <a:r>
              <a:rPr sz="2000" dirty="0">
                <a:latin typeface="Calibri"/>
                <a:cs typeface="Calibri"/>
              </a:rPr>
              <a:t>a Super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Key,</a:t>
            </a:r>
            <a:endParaRPr sz="2000">
              <a:latin typeface="Calibri"/>
              <a:cs typeface="Calibri"/>
            </a:endParaRPr>
          </a:p>
          <a:p>
            <a:pPr marL="355600" marR="400685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like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EmployeeID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+ 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EmployeeName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5" dirty="0">
                <a:latin typeface="Calibri"/>
                <a:cs typeface="Calibri"/>
              </a:rPr>
              <a:t>Super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Super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15" dirty="0">
                <a:latin typeface="Calibri"/>
                <a:cs typeface="Calibri"/>
              </a:rPr>
              <a:t>stands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superset </a:t>
            </a:r>
            <a:r>
              <a:rPr sz="2000" dirty="0">
                <a:latin typeface="Calibri"/>
                <a:cs typeface="Calibri"/>
              </a:rPr>
              <a:t>of  a </a:t>
            </a:r>
            <a:r>
              <a:rPr sz="2000" spc="-90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Super </a:t>
            </a:r>
            <a:r>
              <a:rPr sz="2000" b="1" spc="-35" dirty="0">
                <a:latin typeface="Calibri"/>
                <a:cs typeface="Calibri"/>
              </a:rPr>
              <a:t>Key </a:t>
            </a:r>
            <a:r>
              <a:rPr sz="2000" b="1" dirty="0">
                <a:latin typeface="Calibri"/>
                <a:cs typeface="Calibri"/>
              </a:rPr>
              <a:t>is a </a:t>
            </a:r>
            <a:r>
              <a:rPr sz="2000" b="1" spc="-10" dirty="0">
                <a:latin typeface="Calibri"/>
                <a:cs typeface="Calibri"/>
              </a:rPr>
              <a:t>set </a:t>
            </a:r>
            <a:r>
              <a:rPr sz="2000" b="1" dirty="0">
                <a:latin typeface="Calibri"/>
                <a:cs typeface="Calibri"/>
              </a:rPr>
              <a:t>of one </a:t>
            </a:r>
            <a:r>
              <a:rPr sz="2000" b="1" spc="5" dirty="0">
                <a:latin typeface="Calibri"/>
                <a:cs typeface="Calibri"/>
              </a:rPr>
              <a:t>or  </a:t>
            </a:r>
            <a:r>
              <a:rPr sz="2000" b="1" spc="-10" dirty="0">
                <a:latin typeface="Calibri"/>
                <a:cs typeface="Calibri"/>
              </a:rPr>
              <a:t>more </a:t>
            </a:r>
            <a:r>
              <a:rPr sz="2000" b="1" spc="-15" dirty="0">
                <a:latin typeface="Calibri"/>
                <a:cs typeface="Calibri"/>
              </a:rPr>
              <a:t>attributes that are </a:t>
            </a:r>
            <a:r>
              <a:rPr sz="2000" b="1" spc="-25" dirty="0">
                <a:latin typeface="Calibri"/>
                <a:cs typeface="Calibri"/>
              </a:rPr>
              <a:t>taken  </a:t>
            </a:r>
            <a:r>
              <a:rPr sz="2000" b="1" spc="-5" dirty="0">
                <a:latin typeface="Calibri"/>
                <a:cs typeface="Calibri"/>
              </a:rPr>
              <a:t>collectively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can identify </a:t>
            </a:r>
            <a:r>
              <a:rPr sz="2000" b="1" dirty="0">
                <a:latin typeface="Calibri"/>
                <a:cs typeface="Calibri"/>
              </a:rPr>
              <a:t>all  other </a:t>
            </a:r>
            <a:r>
              <a:rPr sz="2000" b="1" spc="-10" dirty="0">
                <a:latin typeface="Calibri"/>
                <a:cs typeface="Calibri"/>
              </a:rPr>
              <a:t>attributes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uniquely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974595" y="299718"/>
            <a:ext cx="5190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chemeClr val="tx1"/>
                </a:solidFill>
                <a:latin typeface="Calibri"/>
                <a:cs typeface="Calibri"/>
              </a:rPr>
              <a:t>Composite</a:t>
            </a:r>
            <a:r>
              <a:rPr sz="32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98568" y="2347922"/>
          <a:ext cx="1987550" cy="2366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0"/>
              </a:tblGrid>
              <a:tr h="3847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848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EmployeeID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39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EmployeeName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47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SSN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48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39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DOB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4"/>
          <p:cNvSpPr txBox="1"/>
          <p:nvPr/>
        </p:nvSpPr>
        <p:spPr>
          <a:xfrm>
            <a:off x="3022312" y="2325062"/>
            <a:ext cx="5764530" cy="2087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04470" indent="-34353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 a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single column  that qualifies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Candidate </a:t>
            </a:r>
            <a:r>
              <a:rPr sz="2000" spc="-90" dirty="0">
                <a:latin typeface="Calibri"/>
                <a:cs typeface="Calibri"/>
              </a:rPr>
              <a:t>key, 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20" dirty="0">
                <a:latin typeface="Calibri"/>
                <a:cs typeface="Calibri"/>
              </a:rPr>
              <a:t>you have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select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  columns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25" dirty="0">
                <a:latin typeface="Calibri"/>
                <a:cs typeface="Calibri"/>
              </a:rPr>
              <a:t>make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row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unique.</a:t>
            </a:r>
            <a:endParaRPr sz="2000">
              <a:latin typeface="Calibri"/>
              <a:cs typeface="Calibri"/>
            </a:endParaRPr>
          </a:p>
          <a:p>
            <a:pPr marL="355600" marR="427990" indent="-34353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Like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EmployeeID </a:t>
            </a:r>
            <a:r>
              <a:rPr sz="2000" spc="-5" dirty="0">
                <a:latin typeface="Calibri"/>
                <a:cs typeface="Calibri"/>
              </a:rPr>
              <a:t>or  SSN </a:t>
            </a:r>
            <a:r>
              <a:rPr sz="2000" spc="-10" dirty="0">
                <a:latin typeface="Calibri"/>
                <a:cs typeface="Calibri"/>
              </a:rPr>
              <a:t>columns, </a:t>
            </a: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spc="-2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 </a:t>
            </a:r>
            <a:r>
              <a:rPr sz="2000" spc="-25" dirty="0">
                <a:latin typeface="Calibri"/>
                <a:cs typeface="Calibri"/>
              </a:rPr>
              <a:t>make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EmployeeName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DateOfBirth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(DOB)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b="1" spc="-10" dirty="0">
                <a:latin typeface="Calibri"/>
                <a:cs typeface="Calibri"/>
              </a:rPr>
              <a:t>Composite  </a:t>
            </a:r>
            <a:r>
              <a:rPr sz="2000" b="1" spc="-5" dirty="0">
                <a:latin typeface="Calibri"/>
                <a:cs typeface="Calibri"/>
              </a:rPr>
              <a:t>Primary </a:t>
            </a:r>
            <a:r>
              <a:rPr sz="2000" b="1" spc="-20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. </a:t>
            </a:r>
            <a:r>
              <a:rPr sz="2000" i="1" dirty="0">
                <a:latin typeface="Calibri"/>
                <a:cs typeface="Calibri"/>
              </a:rPr>
              <a:t>But </a:t>
            </a:r>
            <a:r>
              <a:rPr sz="2000" i="1" spc="-15" dirty="0">
                <a:latin typeface="Calibri"/>
                <a:cs typeface="Calibri"/>
              </a:rPr>
              <a:t>still </a:t>
            </a:r>
            <a:r>
              <a:rPr sz="2000" i="1" dirty="0">
                <a:latin typeface="Calibri"/>
                <a:cs typeface="Calibri"/>
              </a:rPr>
              <a:t>there </a:t>
            </a:r>
            <a:r>
              <a:rPr sz="2000" i="1" spc="-10" dirty="0">
                <a:latin typeface="Calibri"/>
                <a:cs typeface="Calibri"/>
              </a:rPr>
              <a:t>can </a:t>
            </a:r>
            <a:r>
              <a:rPr sz="2000" i="1" spc="-5" dirty="0">
                <a:latin typeface="Calibri"/>
                <a:cs typeface="Calibri"/>
              </a:rPr>
              <a:t>be  </a:t>
            </a:r>
            <a:r>
              <a:rPr sz="2000" i="1" dirty="0">
                <a:latin typeface="Calibri"/>
                <a:cs typeface="Calibri"/>
              </a:rPr>
              <a:t>a </a:t>
            </a:r>
            <a:r>
              <a:rPr sz="2000" i="1" spc="-5" dirty="0">
                <a:latin typeface="Calibri"/>
                <a:cs typeface="Calibri"/>
              </a:rPr>
              <a:t>narrow chance of </a:t>
            </a:r>
            <a:r>
              <a:rPr sz="2000" i="1" spc="-10" dirty="0">
                <a:latin typeface="Calibri"/>
                <a:cs typeface="Calibri"/>
              </a:rPr>
              <a:t>duplicate</a:t>
            </a:r>
            <a:r>
              <a:rPr sz="2000" i="1" spc="-1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rows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8992" y="285728"/>
            <a:ext cx="22009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Objective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5940" y="1522827"/>
            <a:ext cx="8056880" cy="15882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“ </a:t>
            </a: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make </a:t>
            </a:r>
            <a:r>
              <a:rPr sz="3200">
                <a:latin typeface="Times New Roman"/>
                <a:cs typeface="Times New Roman"/>
              </a:rPr>
              <a:t>you </a:t>
            </a:r>
            <a:r>
              <a:rPr lang="en-IN" sz="3200" dirty="0" smtClean="0">
                <a:latin typeface="Times New Roman"/>
                <a:cs typeface="Times New Roman"/>
              </a:rPr>
              <a:t>learn</a:t>
            </a:r>
            <a:r>
              <a:rPr sz="3200" smtClean="0">
                <a:latin typeface="Times New Roman"/>
                <a:cs typeface="Times New Roman"/>
              </a:rPr>
              <a:t> about</a:t>
            </a:r>
            <a:r>
              <a:rPr lang="en-IN" sz="3200" dirty="0" smtClean="0">
                <a:latin typeface="Times New Roman"/>
                <a:cs typeface="Times New Roman"/>
              </a:rPr>
              <a:t> types of Attribute and Key. And known about notations of Attribute and Working of Keys</a:t>
            </a:r>
            <a:r>
              <a:rPr sz="3200" smtClean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2428860" y="3500438"/>
            <a:ext cx="4286280" cy="257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542414" y="300433"/>
            <a:ext cx="40582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chemeClr val="tx1"/>
                </a:solidFill>
                <a:latin typeface="Calibri"/>
                <a:cs typeface="Calibri"/>
              </a:rPr>
              <a:t>Foreign</a:t>
            </a:r>
            <a:r>
              <a:rPr sz="32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935382" y="1608030"/>
          <a:ext cx="1981200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EmployeeID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EmployeeName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SSN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5583582" y="1779480"/>
          <a:ext cx="1981200" cy="100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3333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DeptName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715673" y="3785216"/>
            <a:ext cx="7856855" cy="15726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262255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Here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above </a:t>
            </a:r>
            <a:r>
              <a:rPr sz="2000" spc="-5" dirty="0">
                <a:latin typeface="Calibri"/>
                <a:cs typeface="Calibri"/>
              </a:rPr>
              <a:t>tables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DeptID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Department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dirty="0">
                <a:latin typeface="Calibri"/>
                <a:cs typeface="Calibri"/>
              </a:rPr>
              <a:t>is Primary </a:t>
            </a:r>
            <a:r>
              <a:rPr sz="2000" spc="-25" dirty="0">
                <a:latin typeface="Calibri"/>
                <a:cs typeface="Calibri"/>
              </a:rPr>
              <a:t>Key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DeptID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Employee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an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Foreign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000" spc="-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means it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25" dirty="0">
                <a:latin typeface="Calibri"/>
                <a:cs typeface="Calibri"/>
              </a:rPr>
              <a:t>referred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another </a:t>
            </a:r>
            <a:r>
              <a:rPr sz="2000" spc="-5" dirty="0">
                <a:latin typeface="Calibri"/>
                <a:cs typeface="Calibri"/>
              </a:rPr>
              <a:t>table. This  </a:t>
            </a:r>
            <a:r>
              <a:rPr sz="2000" spc="-10" dirty="0">
                <a:latin typeface="Calibri"/>
                <a:cs typeface="Calibri"/>
              </a:rPr>
              <a:t>concept </a:t>
            </a:r>
            <a:r>
              <a:rPr sz="2000" dirty="0">
                <a:latin typeface="Calibri"/>
                <a:cs typeface="Calibri"/>
              </a:rPr>
              <a:t>is also </a:t>
            </a:r>
            <a:r>
              <a:rPr sz="2000" spc="-5" dirty="0">
                <a:latin typeface="Calibri"/>
                <a:cs typeface="Calibri"/>
              </a:rPr>
              <a:t>know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b="1" spc="-20" dirty="0">
                <a:latin typeface="Calibri"/>
                <a:cs typeface="Calibri"/>
              </a:rPr>
              <a:t>Referential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Integrity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604897" y="273084"/>
            <a:ext cx="393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  <a:latin typeface="Calibri"/>
                <a:cs typeface="Calibri"/>
              </a:rPr>
              <a:t>Unique</a:t>
            </a:r>
            <a:r>
              <a:rPr sz="320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889590" y="2549368"/>
            <a:ext cx="5754376" cy="11653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3535">
              <a:lnSpc>
                <a:spcPct val="100600"/>
              </a:lnSpc>
              <a:spcBef>
                <a:spcPts val="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Unique </a:t>
            </a:r>
            <a:r>
              <a:rPr sz="2400" b="1" spc="-50" dirty="0">
                <a:latin typeface="Calibri"/>
                <a:cs typeface="Calibri"/>
              </a:rPr>
              <a:t>key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dirty="0">
                <a:latin typeface="Calibri"/>
                <a:cs typeface="Calibri"/>
              </a:rPr>
              <a:t>as 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dirty="0">
                <a:latin typeface="Calibri"/>
                <a:cs typeface="Calibri"/>
              </a:rPr>
              <a:t>with the </a:t>
            </a:r>
            <a:r>
              <a:rPr sz="2000" spc="-20" dirty="0">
                <a:latin typeface="Calibri"/>
                <a:cs typeface="Calibri"/>
              </a:rPr>
              <a:t>difference  </a:t>
            </a:r>
            <a:r>
              <a:rPr sz="2000" spc="-5" dirty="0">
                <a:latin typeface="Calibri"/>
                <a:cs typeface="Calibri"/>
              </a:rPr>
              <a:t>being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existence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355600" marR="127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Unique </a:t>
            </a:r>
            <a:r>
              <a:rPr sz="2000" spc="-4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field </a:t>
            </a:r>
            <a:r>
              <a:rPr sz="2000" spc="-10" dirty="0">
                <a:latin typeface="Calibri"/>
                <a:cs typeface="Calibri"/>
              </a:rPr>
              <a:t>allows </a:t>
            </a:r>
            <a:r>
              <a:rPr sz="2000" spc="-5" dirty="0">
                <a:latin typeface="Calibri"/>
                <a:cs typeface="Calibri"/>
              </a:rPr>
              <a:t>one 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as NULL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594446" y="2228858"/>
          <a:ext cx="19812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</a:tblGrid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EmployeeID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EmployeeName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SSN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EmailID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Outcome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14282" y="1857364"/>
            <a:ext cx="877824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know about types and notations of Attributes. </a:t>
            </a:r>
          </a:p>
          <a:p>
            <a:pPr marL="355600" marR="8528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 are able to identify key 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QUIZ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3400" y="1219200"/>
            <a:ext cx="832488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 smtClean="0"/>
              <a:t>Q.1 Key to represent relationship between tables is called</a:t>
            </a:r>
          </a:p>
          <a:p>
            <a:r>
              <a:rPr lang="en-US" sz="2400" dirty="0" smtClean="0"/>
              <a:t>(A) Primary key 		(B) Secondary Key</a:t>
            </a:r>
          </a:p>
          <a:p>
            <a:r>
              <a:rPr lang="en-US" sz="2400" dirty="0" smtClean="0"/>
              <a:t> (C) Foreign Key 		(D) None of these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dirty="0" smtClean="0"/>
              <a:t>Q.2 A primary key is combined with a foreign key creates</a:t>
            </a:r>
          </a:p>
          <a:p>
            <a:r>
              <a:rPr lang="en-US" sz="2400" dirty="0" smtClean="0"/>
              <a:t>(A) Parent-Child relation ship between the tables that connect them.</a:t>
            </a:r>
          </a:p>
          <a:p>
            <a:r>
              <a:rPr lang="en-US" sz="2400" dirty="0" smtClean="0"/>
              <a:t>(B) Many to many relationship between the tables that connect them.</a:t>
            </a:r>
          </a:p>
          <a:p>
            <a:r>
              <a:rPr lang="en-US" sz="2400" dirty="0" smtClean="0"/>
              <a:t>(C) Network model between the tables that connect them.</a:t>
            </a:r>
          </a:p>
          <a:p>
            <a:r>
              <a:rPr lang="en-US" sz="2400" dirty="0" smtClean="0"/>
              <a:t>(D) None of the above.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dirty="0" smtClean="0"/>
              <a:t>Q.3 </a:t>
            </a:r>
            <a:r>
              <a:rPr lang="en-US" sz="2400" dirty="0" smtClean="0"/>
              <a:t>In E-R Diagram derived attribute are represented by</a:t>
            </a:r>
          </a:p>
          <a:p>
            <a:r>
              <a:rPr lang="en-US" sz="2400" dirty="0" smtClean="0"/>
              <a:t>(A) Ellipse 			(B) Dashed ellipse</a:t>
            </a:r>
          </a:p>
          <a:p>
            <a:r>
              <a:rPr lang="en-US" sz="2400" dirty="0" smtClean="0"/>
              <a:t>(C) Rectangle 			(D) Triangle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QUIZ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00034" y="928670"/>
            <a:ext cx="832488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/>
              <a:t>Q.4 </a:t>
            </a:r>
            <a:r>
              <a:rPr lang="en-US" sz="2400" dirty="0" smtClean="0"/>
              <a:t>An instance of relational schema R (A, B, C) has distinct values of A including NULL values. Which one of the following is true?</a:t>
            </a:r>
          </a:p>
          <a:p>
            <a:r>
              <a:rPr lang="en-US" sz="2400" dirty="0" smtClean="0"/>
              <a:t>(A) A is a candidate key 		(B) A is not a candidate key</a:t>
            </a:r>
          </a:p>
          <a:p>
            <a:r>
              <a:rPr lang="en-US" sz="2400" dirty="0" smtClean="0"/>
              <a:t>(C) A is a primary Key 		(D) Both (A) and (C)</a:t>
            </a:r>
          </a:p>
          <a:p>
            <a:endParaRPr lang="en-US" sz="2400" dirty="0" smtClean="0"/>
          </a:p>
          <a:p>
            <a:r>
              <a:rPr lang="en-US" sz="2400" b="1" dirty="0" smtClean="0"/>
              <a:t>Q.5</a:t>
            </a:r>
            <a:r>
              <a:rPr lang="en-US" sz="2400" dirty="0" smtClean="0"/>
              <a:t> The attribute </a:t>
            </a:r>
            <a:r>
              <a:rPr lang="en-US" sz="2400" i="1" dirty="0" smtClean="0"/>
              <a:t>name</a:t>
            </a:r>
            <a:r>
              <a:rPr lang="en-US" sz="2400" dirty="0" smtClean="0"/>
              <a:t> could be structured as an attribute consisting of first name, middle initial, and last name. This type of attribute is called</a:t>
            </a:r>
            <a:br>
              <a:rPr lang="en-US" sz="2400" dirty="0" smtClean="0"/>
            </a:br>
            <a:r>
              <a:rPr lang="en-US" sz="2400" dirty="0" smtClean="0"/>
              <a:t>a) Simple attribute		b) Composite attribute</a:t>
            </a:r>
            <a:br>
              <a:rPr lang="en-US" sz="2400" dirty="0" smtClean="0"/>
            </a:br>
            <a:r>
              <a:rPr lang="en-US" sz="2400" dirty="0" smtClean="0"/>
              <a:t>c) </a:t>
            </a:r>
            <a:r>
              <a:rPr lang="en-US" sz="2400" dirty="0" err="1" smtClean="0"/>
              <a:t>Multivalued</a:t>
            </a:r>
            <a:r>
              <a:rPr lang="en-US" sz="2400" dirty="0" smtClean="0"/>
              <a:t> attribute		d) Derived attribute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Q.6</a:t>
            </a:r>
            <a:r>
              <a:rPr lang="en-US" sz="2400" dirty="0" smtClean="0"/>
              <a:t> The attribute AGE is calculated from DATE_OF_BIRTH. The attribute AGE is</a:t>
            </a:r>
            <a:br>
              <a:rPr lang="en-US" sz="2400" dirty="0" smtClean="0"/>
            </a:br>
            <a:r>
              <a:rPr lang="en-US" sz="2400" dirty="0" smtClean="0"/>
              <a:t>a) Single valued			b) Multi valued</a:t>
            </a:r>
            <a:br>
              <a:rPr lang="en-US" sz="2400" dirty="0" smtClean="0"/>
            </a:br>
            <a:r>
              <a:rPr lang="en-US" sz="2400" dirty="0" smtClean="0"/>
              <a:t>c) Composite			d) Derived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QUIZ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85720" y="1019470"/>
            <a:ext cx="8643998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/>
              <a:t>Q.7</a:t>
            </a:r>
            <a:r>
              <a:rPr lang="en-US" sz="2400" dirty="0" smtClean="0"/>
              <a:t>  Which of the following can be a </a:t>
            </a:r>
            <a:r>
              <a:rPr lang="en-US" sz="2400" dirty="0" err="1" smtClean="0"/>
              <a:t>multivalued</a:t>
            </a:r>
            <a:r>
              <a:rPr lang="en-US" sz="2400" dirty="0" smtClean="0"/>
              <a:t> attribute?</a:t>
            </a:r>
            <a:br>
              <a:rPr lang="en-US" sz="2400" dirty="0" smtClean="0"/>
            </a:br>
            <a:r>
              <a:rPr lang="en-US" sz="2400" dirty="0" smtClean="0"/>
              <a:t>a) </a:t>
            </a:r>
            <a:r>
              <a:rPr lang="en-US" sz="2400" dirty="0" err="1" smtClean="0"/>
              <a:t>Phone_number</a:t>
            </a:r>
            <a:r>
              <a:rPr lang="en-US" sz="2400" dirty="0" smtClean="0"/>
              <a:t>			b) Name</a:t>
            </a:r>
            <a:br>
              <a:rPr lang="en-US" sz="2400" dirty="0" smtClean="0"/>
            </a:br>
            <a:r>
              <a:rPr lang="en-US" sz="2400" dirty="0" smtClean="0"/>
              <a:t>c) </a:t>
            </a:r>
            <a:r>
              <a:rPr lang="en-US" sz="2400" dirty="0" err="1" smtClean="0"/>
              <a:t>Date_of_birth</a:t>
            </a:r>
            <a:r>
              <a:rPr lang="en-US" sz="2400" dirty="0" smtClean="0"/>
              <a:t>			d) All of the mentioned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Q.8</a:t>
            </a:r>
            <a:r>
              <a:rPr lang="en-US" sz="2400" dirty="0" smtClean="0"/>
              <a:t>  Which of the following is a single valued attribute</a:t>
            </a:r>
            <a:br>
              <a:rPr lang="en-US" sz="2400" dirty="0" smtClean="0"/>
            </a:br>
            <a:r>
              <a:rPr lang="en-US" sz="2400" dirty="0" smtClean="0"/>
              <a:t>a) </a:t>
            </a:r>
            <a:r>
              <a:rPr lang="en-US" sz="2400" dirty="0" err="1" smtClean="0"/>
              <a:t>Register_number</a:t>
            </a:r>
            <a:r>
              <a:rPr lang="en-US" sz="2400" dirty="0" smtClean="0"/>
              <a:t>		b) Address</a:t>
            </a:r>
            <a:br>
              <a:rPr lang="en-US" sz="2400" dirty="0" smtClean="0"/>
            </a:br>
            <a:r>
              <a:rPr lang="en-US" sz="2400" dirty="0" smtClean="0"/>
              <a:t>c) SUBJECT_TAKEN		d) Reference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Q.9</a:t>
            </a:r>
            <a:r>
              <a:rPr lang="en-US" sz="2400" dirty="0" smtClean="0"/>
              <a:t>  In a relation between the entities the type and condition of the relation should be specified. That is called </a:t>
            </a:r>
            <a:r>
              <a:rPr lang="en-US" sz="2400" dirty="0" err="1" smtClean="0"/>
              <a:t>as______attribute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a) </a:t>
            </a:r>
            <a:r>
              <a:rPr lang="en-US" sz="2400" dirty="0" err="1" smtClean="0"/>
              <a:t>Desciptive</a:t>
            </a:r>
            <a:r>
              <a:rPr lang="en-US" sz="2400" dirty="0" smtClean="0"/>
              <a:t>			b) Derived</a:t>
            </a:r>
            <a:br>
              <a:rPr lang="en-US" sz="2400" dirty="0" smtClean="0"/>
            </a:br>
            <a:r>
              <a:rPr lang="en-US" sz="2400" dirty="0" smtClean="0"/>
              <a:t>c) Recursive			d) Relative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57356" y="214290"/>
            <a:ext cx="5213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ASSIGNMENT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42844" y="1000108"/>
            <a:ext cx="8778240" cy="589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dirty="0" smtClean="0"/>
              <a:t>Q.1 What is an Attribute? Explain different types of Attributes.(UQ 10Marks)</a:t>
            </a:r>
          </a:p>
          <a:p>
            <a:pPr lvl="0"/>
            <a:r>
              <a:rPr lang="en-US" dirty="0" smtClean="0"/>
              <a:t>Q.2 Why we use key? Explain different types of keys with suitable examples</a:t>
            </a:r>
            <a:r>
              <a:rPr lang="en-US" smtClean="0"/>
              <a:t>.(UQ 10Marks)</a:t>
            </a:r>
            <a:endParaRPr lang="en-US" dirty="0" smtClean="0"/>
          </a:p>
          <a:p>
            <a:pPr lvl="0"/>
            <a:r>
              <a:rPr lang="en-IN" dirty="0" smtClean="0"/>
              <a:t>Q.3 </a:t>
            </a:r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Table R1. Let A,B,C,D,E are the attributes  of this relation. </a:t>
            </a:r>
          </a:p>
          <a:p>
            <a:r>
              <a:rPr lang="en-US" dirty="0" smtClean="0"/>
              <a:t>A→BCDE (This means the attribute 'A'  uniquely determines the other attributes  B,C,D,E.)</a:t>
            </a:r>
          </a:p>
          <a:p>
            <a:r>
              <a:rPr lang="en-US" dirty="0" smtClean="0"/>
              <a:t>BC→ADE (This means the attributes 'BC'</a:t>
            </a:r>
          </a:p>
          <a:p>
            <a:r>
              <a:rPr lang="en-US" dirty="0" smtClean="0"/>
              <a:t>jointly determines all the other attributes  A,D,E in the relation.)</a:t>
            </a:r>
          </a:p>
          <a:p>
            <a:r>
              <a:rPr lang="en-US" dirty="0" smtClean="0"/>
              <a:t>Find the following:</a:t>
            </a:r>
          </a:p>
          <a:p>
            <a:pPr lvl="1"/>
            <a:r>
              <a:rPr lang="en-US" b="1" dirty="0" smtClean="0"/>
              <a:t>Primary Key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Candidate Key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Super Key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Composite Key</a:t>
            </a:r>
            <a:endParaRPr lang="en-US" dirty="0" smtClean="0"/>
          </a:p>
          <a:p>
            <a:pPr lvl="0"/>
            <a:endParaRPr lang="en-US" sz="2000" dirty="0" smtClean="0"/>
          </a:p>
          <a:p>
            <a:endParaRPr lang="en-IN" sz="2000" spc="-5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14744" y="1571612"/>
          <a:ext cx="21193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30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Table – R1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071802" y="285728"/>
            <a:ext cx="29819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Bibliography</a:t>
            </a:r>
          </a:p>
        </p:txBody>
      </p:sp>
      <p:sp>
        <p:nvSpPr>
          <p:cNvPr id="9" name="object 3"/>
          <p:cNvSpPr/>
          <p:nvPr/>
        </p:nvSpPr>
        <p:spPr>
          <a:xfrm>
            <a:off x="218113" y="1377471"/>
            <a:ext cx="8458200" cy="4953000"/>
          </a:xfrm>
          <a:custGeom>
            <a:avLst/>
            <a:gdLst/>
            <a:ahLst/>
            <a:cxnLst/>
            <a:rect l="l" t="t" r="r" b="b"/>
            <a:pathLst>
              <a:path w="8458200" h="4953000">
                <a:moveTo>
                  <a:pt x="0" y="4953000"/>
                </a:moveTo>
                <a:lnTo>
                  <a:pt x="8458200" y="4953000"/>
                </a:lnTo>
                <a:lnTo>
                  <a:pt x="84582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ln w="127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296853" y="1348260"/>
            <a:ext cx="7489190" cy="435991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URLs: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http://www.wikipedia.org</a:t>
            </a:r>
            <a:endParaRPr sz="1800">
              <a:latin typeface="Times New Roman"/>
              <a:cs typeface="Times New Roman"/>
            </a:endParaRPr>
          </a:p>
          <a:p>
            <a:pPr marL="12700" marR="4187825">
              <a:lnSpc>
                <a:spcPct val="120000"/>
              </a:lnSpc>
            </a:pP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tt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p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://comp</a:t>
            </a:r>
            <a:r>
              <a:rPr sz="1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u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te</a:t>
            </a:r>
            <a:r>
              <a:rPr sz="1800" b="1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-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db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m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.blogs</a:t>
            </a:r>
            <a:r>
              <a:rPr sz="1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p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ot.</a:t>
            </a:r>
            <a:r>
              <a:rPr sz="18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i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n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</a:t>
            </a:r>
            <a:r>
              <a:rPr sz="1800" b="1" u="heavy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www.slideshare.net </a:t>
            </a:r>
            <a:r>
              <a:rPr sz="1800" b="1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IN" b="1" u="heavy" spc="-5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4187825">
              <a:lnSpc>
                <a:spcPct val="120000"/>
              </a:lnSpc>
            </a:pPr>
            <a:r>
              <a:rPr lang="en-US" b="1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https://www.guru99.com/er-diagram-tutorial-dbms.html</a:t>
            </a:r>
            <a:endParaRPr b="1" u="heavy" spc="-1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  <a:hlinkClick r:id="rId6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Books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Computer Fundamentals </a:t>
            </a:r>
            <a:r>
              <a:rPr sz="1800" dirty="0">
                <a:latin typeface="Times New Roman"/>
                <a:cs typeface="Times New Roman"/>
              </a:rPr>
              <a:t>-Anita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DBMS: </a:t>
            </a:r>
            <a:r>
              <a:rPr sz="1800" b="1" dirty="0">
                <a:latin typeface="Times New Roman"/>
                <a:cs typeface="Times New Roman"/>
              </a:rPr>
              <a:t>Principles &amp; </a:t>
            </a:r>
            <a:r>
              <a:rPr sz="1800" b="1" spc="-10" dirty="0">
                <a:latin typeface="Times New Roman"/>
                <a:cs typeface="Times New Roman"/>
              </a:rPr>
              <a:t>Products </a:t>
            </a:r>
            <a:r>
              <a:rPr sz="1800" dirty="0">
                <a:latin typeface="Times New Roman"/>
                <a:cs typeface="Times New Roman"/>
              </a:rPr>
              <a:t>-Charles </a:t>
            </a:r>
            <a:r>
              <a:rPr sz="1800" spc="-5" dirty="0">
                <a:latin typeface="Times New Roman"/>
                <a:cs typeface="Times New Roman"/>
              </a:rPr>
              <a:t>J. Bontempo </a:t>
            </a:r>
            <a:r>
              <a:rPr sz="1800" dirty="0">
                <a:latin typeface="Times New Roman"/>
                <a:cs typeface="Times New Roman"/>
              </a:rPr>
              <a:t>and Cynthia Maro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Sarcoo.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Modern </a:t>
            </a:r>
            <a:r>
              <a:rPr sz="1800" b="1" spc="-5" dirty="0">
                <a:latin typeface="Times New Roman"/>
                <a:cs typeface="Times New Roman"/>
              </a:rPr>
              <a:t>DBMS </a:t>
            </a:r>
            <a:r>
              <a:rPr sz="1800" spc="-5" dirty="0">
                <a:latin typeface="Times New Roman"/>
                <a:cs typeface="Times New Roman"/>
              </a:rPr>
              <a:t>-Jeffry A. </a:t>
            </a:r>
            <a:r>
              <a:rPr sz="1800" spc="-20" dirty="0">
                <a:latin typeface="Times New Roman"/>
                <a:cs typeface="Times New Roman"/>
              </a:rPr>
              <a:t>Hoffer, </a:t>
            </a:r>
            <a:r>
              <a:rPr sz="1800" dirty="0">
                <a:latin typeface="Times New Roman"/>
                <a:cs typeface="Times New Roman"/>
              </a:rPr>
              <a:t>Marry B. Prescott and Fred R.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Mcfadden.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Information </a:t>
            </a:r>
            <a:r>
              <a:rPr sz="1800" b="1" spc="-20" dirty="0">
                <a:latin typeface="Times New Roman"/>
                <a:cs typeface="Times New Roman"/>
              </a:rPr>
              <a:t>Technology </a:t>
            </a:r>
            <a:r>
              <a:rPr sz="1800" b="1" dirty="0">
                <a:latin typeface="Times New Roman"/>
                <a:cs typeface="Times New Roman"/>
              </a:rPr>
              <a:t>training </a:t>
            </a:r>
            <a:r>
              <a:rPr sz="1800" b="1" spc="-5" dirty="0">
                <a:latin typeface="Times New Roman"/>
                <a:cs typeface="Times New Roman"/>
              </a:rPr>
              <a:t>Program, Module II,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CA-IPC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Computer Fundamentals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10" dirty="0">
                <a:latin typeface="Times New Roman"/>
                <a:cs typeface="Times New Roman"/>
              </a:rPr>
              <a:t>P. </a:t>
            </a:r>
            <a:r>
              <a:rPr sz="1800" spc="-5" dirty="0">
                <a:latin typeface="Times New Roman"/>
                <a:cs typeface="Times New Roman"/>
              </a:rPr>
              <a:t>K.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Sinha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479294" y="2699130"/>
            <a:ext cx="434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chemeClr val="tx1"/>
                </a:solidFill>
              </a:rPr>
              <a:t>Thank</a:t>
            </a:r>
            <a:r>
              <a:rPr sz="7200" spc="-355" dirty="0">
                <a:solidFill>
                  <a:schemeClr val="tx1"/>
                </a:solidFill>
              </a:rPr>
              <a:t> </a:t>
            </a:r>
            <a:r>
              <a:rPr sz="7200" spc="-185" dirty="0">
                <a:solidFill>
                  <a:schemeClr val="tx1"/>
                </a:solidFill>
              </a:rPr>
              <a:t>You!</a:t>
            </a:r>
            <a:endParaRPr sz="7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2707894" y="1674698"/>
            <a:ext cx="4200525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90550" algn="ctr">
              <a:lnSpc>
                <a:spcPts val="9300"/>
              </a:lnSpc>
              <a:spcBef>
                <a:spcPts val="105"/>
              </a:spcBef>
            </a:pPr>
            <a:r>
              <a:rPr sz="8000" dirty="0">
                <a:latin typeface="Times New Roman"/>
                <a:cs typeface="Times New Roman"/>
              </a:rPr>
              <a:t>?</a:t>
            </a:r>
            <a:endParaRPr sz="8000">
              <a:latin typeface="Times New Roman"/>
              <a:cs typeface="Times New Roman"/>
            </a:endParaRPr>
          </a:p>
          <a:p>
            <a:pPr algn="ctr">
              <a:lnSpc>
                <a:spcPts val="9300"/>
              </a:lnSpc>
            </a:pPr>
            <a:r>
              <a:rPr sz="8000" spc="-5" dirty="0">
                <a:latin typeface="Times New Roman"/>
                <a:cs typeface="Times New Roman"/>
              </a:rPr>
              <a:t>Queries…</a:t>
            </a:r>
            <a:endParaRPr sz="8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1714488"/>
            <a:ext cx="4041775" cy="17440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Attribute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Types of Attribute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Types of Keys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63873" y="89407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3"/>
          <p:cNvSpPr txBox="1"/>
          <p:nvPr/>
        </p:nvSpPr>
        <p:spPr>
          <a:xfrm>
            <a:off x="500034" y="2143116"/>
            <a:ext cx="6357982" cy="11515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  <a:hlinkClick r:id="rId4"/>
              </a:rPr>
              <a:t>https://www.youtube.com/watch?v=JkwbhFUftSc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  <a:hlinkClick r:id="rId5"/>
              </a:rPr>
              <a:t>https://www.youtube.com/watch?v=RQKjuXwFg9M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786050" y="214290"/>
            <a:ext cx="329414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u="heavy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Animation Link</a:t>
            </a:r>
            <a:endParaRPr u="heavy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286116" y="285728"/>
            <a:ext cx="2571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</a:t>
            </a:r>
            <a:r>
              <a:rPr sz="36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600" spc="-1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utes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538492" y="1354512"/>
            <a:ext cx="7214234" cy="126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entity </a:t>
            </a:r>
            <a:r>
              <a:rPr sz="2000" dirty="0">
                <a:latin typeface="Arial"/>
                <a:cs typeface="Arial"/>
              </a:rPr>
              <a:t>is represented by a set of attributes, that is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descriptive.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Graphical representation of attribute 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ellipse.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538492" y="3183262"/>
            <a:ext cx="1239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Example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367241" y="3183262"/>
            <a:ext cx="49866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Customer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(Customer_Name,Customer_ID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Customer_Street,Customer_City)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tabLst>
                <a:tab pos="1276350" algn="l"/>
              </a:tabLst>
            </a:pPr>
            <a:r>
              <a:rPr sz="2000" dirty="0">
                <a:latin typeface="Arial"/>
                <a:cs typeface="Arial"/>
              </a:rPr>
              <a:t>Loan	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(loan_no,loan_amount)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5926797" y="1979352"/>
            <a:ext cx="2002789" cy="828040"/>
          </a:xfrm>
          <a:custGeom>
            <a:avLst/>
            <a:gdLst/>
            <a:ahLst/>
            <a:cxnLst/>
            <a:rect l="l" t="t" r="r" b="b"/>
            <a:pathLst>
              <a:path w="2002790" h="828039">
                <a:moveTo>
                  <a:pt x="1001267" y="0"/>
                </a:moveTo>
                <a:lnTo>
                  <a:pt x="935437" y="880"/>
                </a:lnTo>
                <a:lnTo>
                  <a:pt x="870743" y="3484"/>
                </a:lnTo>
                <a:lnTo>
                  <a:pt x="807317" y="7759"/>
                </a:lnTo>
                <a:lnTo>
                  <a:pt x="745292" y="13648"/>
                </a:lnTo>
                <a:lnTo>
                  <a:pt x="684800" y="21098"/>
                </a:lnTo>
                <a:lnTo>
                  <a:pt x="625972" y="30054"/>
                </a:lnTo>
                <a:lnTo>
                  <a:pt x="568940" y="40461"/>
                </a:lnTo>
                <a:lnTo>
                  <a:pt x="513837" y="52265"/>
                </a:lnTo>
                <a:lnTo>
                  <a:pt x="460794" y="65411"/>
                </a:lnTo>
                <a:lnTo>
                  <a:pt x="409943" y="79845"/>
                </a:lnTo>
                <a:lnTo>
                  <a:pt x="361417" y="95512"/>
                </a:lnTo>
                <a:lnTo>
                  <a:pt x="315347" y="112357"/>
                </a:lnTo>
                <a:lnTo>
                  <a:pt x="271865" y="130327"/>
                </a:lnTo>
                <a:lnTo>
                  <a:pt x="231103" y="149366"/>
                </a:lnTo>
                <a:lnTo>
                  <a:pt x="193194" y="169420"/>
                </a:lnTo>
                <a:lnTo>
                  <a:pt x="158269" y="190433"/>
                </a:lnTo>
                <a:lnTo>
                  <a:pt x="126459" y="212353"/>
                </a:lnTo>
                <a:lnTo>
                  <a:pt x="72717" y="258691"/>
                </a:lnTo>
                <a:lnTo>
                  <a:pt x="33022" y="307997"/>
                </a:lnTo>
                <a:lnTo>
                  <a:pt x="8431" y="359834"/>
                </a:lnTo>
                <a:lnTo>
                  <a:pt x="0" y="413765"/>
                </a:lnTo>
                <a:lnTo>
                  <a:pt x="2129" y="440966"/>
                </a:lnTo>
                <a:lnTo>
                  <a:pt x="18773" y="493905"/>
                </a:lnTo>
                <a:lnTo>
                  <a:pt x="51047" y="544531"/>
                </a:lnTo>
                <a:lnTo>
                  <a:pt x="97898" y="592407"/>
                </a:lnTo>
                <a:lnTo>
                  <a:pt x="158269" y="637098"/>
                </a:lnTo>
                <a:lnTo>
                  <a:pt x="193194" y="658111"/>
                </a:lnTo>
                <a:lnTo>
                  <a:pt x="231103" y="678165"/>
                </a:lnTo>
                <a:lnTo>
                  <a:pt x="271865" y="697204"/>
                </a:lnTo>
                <a:lnTo>
                  <a:pt x="315347" y="715174"/>
                </a:lnTo>
                <a:lnTo>
                  <a:pt x="361417" y="732019"/>
                </a:lnTo>
                <a:lnTo>
                  <a:pt x="409943" y="747686"/>
                </a:lnTo>
                <a:lnTo>
                  <a:pt x="460794" y="762120"/>
                </a:lnTo>
                <a:lnTo>
                  <a:pt x="513837" y="775266"/>
                </a:lnTo>
                <a:lnTo>
                  <a:pt x="568940" y="787070"/>
                </a:lnTo>
                <a:lnTo>
                  <a:pt x="625972" y="797477"/>
                </a:lnTo>
                <a:lnTo>
                  <a:pt x="684800" y="806433"/>
                </a:lnTo>
                <a:lnTo>
                  <a:pt x="745292" y="813883"/>
                </a:lnTo>
                <a:lnTo>
                  <a:pt x="807317" y="819772"/>
                </a:lnTo>
                <a:lnTo>
                  <a:pt x="870743" y="824047"/>
                </a:lnTo>
                <a:lnTo>
                  <a:pt x="935437" y="826651"/>
                </a:lnTo>
                <a:lnTo>
                  <a:pt x="1001267" y="827532"/>
                </a:lnTo>
                <a:lnTo>
                  <a:pt x="1067098" y="826651"/>
                </a:lnTo>
                <a:lnTo>
                  <a:pt x="1131792" y="824047"/>
                </a:lnTo>
                <a:lnTo>
                  <a:pt x="1195218" y="819772"/>
                </a:lnTo>
                <a:lnTo>
                  <a:pt x="1257243" y="813883"/>
                </a:lnTo>
                <a:lnTo>
                  <a:pt x="1317735" y="806433"/>
                </a:lnTo>
                <a:lnTo>
                  <a:pt x="1376563" y="797477"/>
                </a:lnTo>
                <a:lnTo>
                  <a:pt x="1433595" y="787070"/>
                </a:lnTo>
                <a:lnTo>
                  <a:pt x="1488698" y="775266"/>
                </a:lnTo>
                <a:lnTo>
                  <a:pt x="1541741" y="762120"/>
                </a:lnTo>
                <a:lnTo>
                  <a:pt x="1592592" y="747686"/>
                </a:lnTo>
                <a:lnTo>
                  <a:pt x="1641118" y="732019"/>
                </a:lnTo>
                <a:lnTo>
                  <a:pt x="1687188" y="715174"/>
                </a:lnTo>
                <a:lnTo>
                  <a:pt x="1730670" y="697204"/>
                </a:lnTo>
                <a:lnTo>
                  <a:pt x="1771432" y="678165"/>
                </a:lnTo>
                <a:lnTo>
                  <a:pt x="1809341" y="658111"/>
                </a:lnTo>
                <a:lnTo>
                  <a:pt x="1844266" y="637098"/>
                </a:lnTo>
                <a:lnTo>
                  <a:pt x="1876076" y="615178"/>
                </a:lnTo>
                <a:lnTo>
                  <a:pt x="1929818" y="568840"/>
                </a:lnTo>
                <a:lnTo>
                  <a:pt x="1969513" y="519534"/>
                </a:lnTo>
                <a:lnTo>
                  <a:pt x="1994104" y="467697"/>
                </a:lnTo>
                <a:lnTo>
                  <a:pt x="2002536" y="413765"/>
                </a:lnTo>
                <a:lnTo>
                  <a:pt x="2000406" y="386565"/>
                </a:lnTo>
                <a:lnTo>
                  <a:pt x="1983762" y="333626"/>
                </a:lnTo>
                <a:lnTo>
                  <a:pt x="1951488" y="283000"/>
                </a:lnTo>
                <a:lnTo>
                  <a:pt x="1904637" y="235124"/>
                </a:lnTo>
                <a:lnTo>
                  <a:pt x="1844266" y="190433"/>
                </a:lnTo>
                <a:lnTo>
                  <a:pt x="1809341" y="169420"/>
                </a:lnTo>
                <a:lnTo>
                  <a:pt x="1771432" y="149366"/>
                </a:lnTo>
                <a:lnTo>
                  <a:pt x="1730670" y="130327"/>
                </a:lnTo>
                <a:lnTo>
                  <a:pt x="1687188" y="112357"/>
                </a:lnTo>
                <a:lnTo>
                  <a:pt x="1641118" y="95512"/>
                </a:lnTo>
                <a:lnTo>
                  <a:pt x="1592592" y="79845"/>
                </a:lnTo>
                <a:lnTo>
                  <a:pt x="1541741" y="65411"/>
                </a:lnTo>
                <a:lnTo>
                  <a:pt x="1488698" y="52265"/>
                </a:lnTo>
                <a:lnTo>
                  <a:pt x="1433595" y="40461"/>
                </a:lnTo>
                <a:lnTo>
                  <a:pt x="1376563" y="30054"/>
                </a:lnTo>
                <a:lnTo>
                  <a:pt x="1317735" y="21098"/>
                </a:lnTo>
                <a:lnTo>
                  <a:pt x="1257243" y="13648"/>
                </a:lnTo>
                <a:lnTo>
                  <a:pt x="1195218" y="7759"/>
                </a:lnTo>
                <a:lnTo>
                  <a:pt x="1131792" y="3484"/>
                </a:lnTo>
                <a:lnTo>
                  <a:pt x="1067098" y="880"/>
                </a:lnTo>
                <a:lnTo>
                  <a:pt x="1001267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/>
          <p:cNvSpPr/>
          <p:nvPr/>
        </p:nvSpPr>
        <p:spPr>
          <a:xfrm>
            <a:off x="5926797" y="1979352"/>
            <a:ext cx="2002789" cy="828040"/>
          </a:xfrm>
          <a:custGeom>
            <a:avLst/>
            <a:gdLst/>
            <a:ahLst/>
            <a:cxnLst/>
            <a:rect l="l" t="t" r="r" b="b"/>
            <a:pathLst>
              <a:path w="2002790" h="828039">
                <a:moveTo>
                  <a:pt x="0" y="413765"/>
                </a:moveTo>
                <a:lnTo>
                  <a:pt x="8431" y="359834"/>
                </a:lnTo>
                <a:lnTo>
                  <a:pt x="33022" y="307997"/>
                </a:lnTo>
                <a:lnTo>
                  <a:pt x="72717" y="258691"/>
                </a:lnTo>
                <a:lnTo>
                  <a:pt x="126459" y="212353"/>
                </a:lnTo>
                <a:lnTo>
                  <a:pt x="158269" y="190433"/>
                </a:lnTo>
                <a:lnTo>
                  <a:pt x="193194" y="169420"/>
                </a:lnTo>
                <a:lnTo>
                  <a:pt x="231103" y="149366"/>
                </a:lnTo>
                <a:lnTo>
                  <a:pt x="271865" y="130327"/>
                </a:lnTo>
                <a:lnTo>
                  <a:pt x="315347" y="112357"/>
                </a:lnTo>
                <a:lnTo>
                  <a:pt x="361417" y="95512"/>
                </a:lnTo>
                <a:lnTo>
                  <a:pt x="409943" y="79845"/>
                </a:lnTo>
                <a:lnTo>
                  <a:pt x="460794" y="65411"/>
                </a:lnTo>
                <a:lnTo>
                  <a:pt x="513837" y="52265"/>
                </a:lnTo>
                <a:lnTo>
                  <a:pt x="568940" y="40461"/>
                </a:lnTo>
                <a:lnTo>
                  <a:pt x="625972" y="30054"/>
                </a:lnTo>
                <a:lnTo>
                  <a:pt x="684800" y="21098"/>
                </a:lnTo>
                <a:lnTo>
                  <a:pt x="745292" y="13648"/>
                </a:lnTo>
                <a:lnTo>
                  <a:pt x="807317" y="7759"/>
                </a:lnTo>
                <a:lnTo>
                  <a:pt x="870743" y="3484"/>
                </a:lnTo>
                <a:lnTo>
                  <a:pt x="935437" y="880"/>
                </a:lnTo>
                <a:lnTo>
                  <a:pt x="1001267" y="0"/>
                </a:lnTo>
                <a:lnTo>
                  <a:pt x="1067098" y="880"/>
                </a:lnTo>
                <a:lnTo>
                  <a:pt x="1131792" y="3484"/>
                </a:lnTo>
                <a:lnTo>
                  <a:pt x="1195218" y="7759"/>
                </a:lnTo>
                <a:lnTo>
                  <a:pt x="1257243" y="13648"/>
                </a:lnTo>
                <a:lnTo>
                  <a:pt x="1317735" y="21098"/>
                </a:lnTo>
                <a:lnTo>
                  <a:pt x="1376563" y="30054"/>
                </a:lnTo>
                <a:lnTo>
                  <a:pt x="1433595" y="40461"/>
                </a:lnTo>
                <a:lnTo>
                  <a:pt x="1488698" y="52265"/>
                </a:lnTo>
                <a:lnTo>
                  <a:pt x="1541741" y="65411"/>
                </a:lnTo>
                <a:lnTo>
                  <a:pt x="1592592" y="79845"/>
                </a:lnTo>
                <a:lnTo>
                  <a:pt x="1641118" y="95512"/>
                </a:lnTo>
                <a:lnTo>
                  <a:pt x="1687188" y="112357"/>
                </a:lnTo>
                <a:lnTo>
                  <a:pt x="1730670" y="130327"/>
                </a:lnTo>
                <a:lnTo>
                  <a:pt x="1771432" y="149366"/>
                </a:lnTo>
                <a:lnTo>
                  <a:pt x="1809341" y="169420"/>
                </a:lnTo>
                <a:lnTo>
                  <a:pt x="1844266" y="190433"/>
                </a:lnTo>
                <a:lnTo>
                  <a:pt x="1876076" y="212353"/>
                </a:lnTo>
                <a:lnTo>
                  <a:pt x="1929818" y="258691"/>
                </a:lnTo>
                <a:lnTo>
                  <a:pt x="1969513" y="307997"/>
                </a:lnTo>
                <a:lnTo>
                  <a:pt x="1994104" y="359834"/>
                </a:lnTo>
                <a:lnTo>
                  <a:pt x="2002536" y="413765"/>
                </a:lnTo>
                <a:lnTo>
                  <a:pt x="2000406" y="440966"/>
                </a:lnTo>
                <a:lnTo>
                  <a:pt x="1983762" y="493905"/>
                </a:lnTo>
                <a:lnTo>
                  <a:pt x="1951488" y="544531"/>
                </a:lnTo>
                <a:lnTo>
                  <a:pt x="1904637" y="592407"/>
                </a:lnTo>
                <a:lnTo>
                  <a:pt x="1844266" y="637098"/>
                </a:lnTo>
                <a:lnTo>
                  <a:pt x="1809341" y="658111"/>
                </a:lnTo>
                <a:lnTo>
                  <a:pt x="1771432" y="678165"/>
                </a:lnTo>
                <a:lnTo>
                  <a:pt x="1730670" y="697204"/>
                </a:lnTo>
                <a:lnTo>
                  <a:pt x="1687188" y="715174"/>
                </a:lnTo>
                <a:lnTo>
                  <a:pt x="1641118" y="732019"/>
                </a:lnTo>
                <a:lnTo>
                  <a:pt x="1592592" y="747686"/>
                </a:lnTo>
                <a:lnTo>
                  <a:pt x="1541741" y="762120"/>
                </a:lnTo>
                <a:lnTo>
                  <a:pt x="1488698" y="775266"/>
                </a:lnTo>
                <a:lnTo>
                  <a:pt x="1433595" y="787070"/>
                </a:lnTo>
                <a:lnTo>
                  <a:pt x="1376563" y="797477"/>
                </a:lnTo>
                <a:lnTo>
                  <a:pt x="1317735" y="806433"/>
                </a:lnTo>
                <a:lnTo>
                  <a:pt x="1257243" y="813883"/>
                </a:lnTo>
                <a:lnTo>
                  <a:pt x="1195218" y="819772"/>
                </a:lnTo>
                <a:lnTo>
                  <a:pt x="1131792" y="824047"/>
                </a:lnTo>
                <a:lnTo>
                  <a:pt x="1067098" y="826651"/>
                </a:lnTo>
                <a:lnTo>
                  <a:pt x="1001267" y="827532"/>
                </a:lnTo>
                <a:lnTo>
                  <a:pt x="935437" y="826651"/>
                </a:lnTo>
                <a:lnTo>
                  <a:pt x="870743" y="824047"/>
                </a:lnTo>
                <a:lnTo>
                  <a:pt x="807317" y="819772"/>
                </a:lnTo>
                <a:lnTo>
                  <a:pt x="745292" y="813883"/>
                </a:lnTo>
                <a:lnTo>
                  <a:pt x="684800" y="806433"/>
                </a:lnTo>
                <a:lnTo>
                  <a:pt x="625972" y="797477"/>
                </a:lnTo>
                <a:lnTo>
                  <a:pt x="568940" y="787070"/>
                </a:lnTo>
                <a:lnTo>
                  <a:pt x="513837" y="775266"/>
                </a:lnTo>
                <a:lnTo>
                  <a:pt x="460794" y="762120"/>
                </a:lnTo>
                <a:lnTo>
                  <a:pt x="409943" y="747686"/>
                </a:lnTo>
                <a:lnTo>
                  <a:pt x="361417" y="732019"/>
                </a:lnTo>
                <a:lnTo>
                  <a:pt x="315347" y="715174"/>
                </a:lnTo>
                <a:lnTo>
                  <a:pt x="271865" y="697204"/>
                </a:lnTo>
                <a:lnTo>
                  <a:pt x="231103" y="678165"/>
                </a:lnTo>
                <a:lnTo>
                  <a:pt x="193194" y="658111"/>
                </a:lnTo>
                <a:lnTo>
                  <a:pt x="158269" y="637098"/>
                </a:lnTo>
                <a:lnTo>
                  <a:pt x="126459" y="615178"/>
                </a:lnTo>
                <a:lnTo>
                  <a:pt x="72717" y="568840"/>
                </a:lnTo>
                <a:lnTo>
                  <a:pt x="33022" y="519534"/>
                </a:lnTo>
                <a:lnTo>
                  <a:pt x="8431" y="467697"/>
                </a:lnTo>
                <a:lnTo>
                  <a:pt x="0" y="413765"/>
                </a:lnTo>
                <a:close/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357422" y="79705"/>
            <a:ext cx="36652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algn="ctr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sz="3600" spc="-1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335664" y="1330326"/>
            <a:ext cx="8226425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393700" algn="l"/>
              </a:tabLst>
            </a:pPr>
            <a:r>
              <a:rPr sz="2400" b="1" dirty="0">
                <a:solidFill>
                  <a:srgbClr val="5B0E00"/>
                </a:solidFill>
                <a:latin typeface="Arial"/>
                <a:cs typeface="Arial"/>
              </a:rPr>
              <a:t>Simple and Composite</a:t>
            </a:r>
            <a:r>
              <a:rPr sz="2400" b="1" spc="-35" dirty="0">
                <a:solidFill>
                  <a:srgbClr val="5B0E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B0E00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1059180" marR="443230">
              <a:lnSpc>
                <a:spcPct val="100000"/>
              </a:lnSpc>
              <a:spcBef>
                <a:spcPts val="2405"/>
              </a:spcBef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attributs are </a:t>
            </a:r>
            <a:r>
              <a:rPr sz="2000" dirty="0">
                <a:solidFill>
                  <a:srgbClr val="5B0E00"/>
                </a:solidFill>
                <a:latin typeface="Arial"/>
                <a:cs typeface="Arial"/>
              </a:rPr>
              <a:t>not divided </a:t>
            </a:r>
            <a:r>
              <a:rPr sz="2000" spc="-5" dirty="0">
                <a:solidFill>
                  <a:srgbClr val="5B0E00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5B0E00"/>
                </a:solidFill>
                <a:latin typeface="Arial"/>
                <a:cs typeface="Arial"/>
              </a:rPr>
              <a:t>subparts </a:t>
            </a:r>
            <a:r>
              <a:rPr sz="2000" dirty="0">
                <a:latin typeface="Arial"/>
                <a:cs typeface="Arial"/>
              </a:rPr>
              <a:t>is called simple. 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attributs are divided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subparts is called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Composite.</a:t>
            </a:r>
            <a:endParaRPr sz="2000">
              <a:latin typeface="Arial"/>
              <a:cs typeface="Arial"/>
            </a:endParaRPr>
          </a:p>
          <a:p>
            <a:pPr marL="2958465" marR="1983739" indent="-1193800">
              <a:lnSpc>
                <a:spcPct val="100000"/>
              </a:lnSpc>
              <a:tabLst>
                <a:tab pos="4301490" algn="l"/>
              </a:tabLst>
            </a:pP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Example :</a:t>
            </a:r>
            <a:r>
              <a:rPr sz="2000" spc="-2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Simple	</a:t>
            </a:r>
            <a:r>
              <a:rPr sz="2000" dirty="0">
                <a:latin typeface="Arial"/>
                <a:cs typeface="Arial"/>
              </a:rPr>
              <a:t>- Salary,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Balance  </a:t>
            </a: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Composite	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Segoe UI Symbol"/>
              <a:buChar char="➢"/>
              <a:tabLst>
                <a:tab pos="393700" algn="l"/>
              </a:tabLst>
            </a:pPr>
            <a:r>
              <a:rPr sz="2400" b="1" dirty="0">
                <a:solidFill>
                  <a:srgbClr val="5B0E00"/>
                </a:solidFill>
                <a:latin typeface="Arial"/>
                <a:cs typeface="Arial"/>
              </a:rPr>
              <a:t>Single</a:t>
            </a:r>
            <a:r>
              <a:rPr sz="2400" b="1" spc="-30" dirty="0">
                <a:solidFill>
                  <a:srgbClr val="5B0E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B0E00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1059180" marR="508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Arial"/>
                <a:cs typeface="Arial"/>
              </a:rPr>
              <a:t>Single data value for particular </a:t>
            </a:r>
            <a:r>
              <a:rPr sz="2000" spc="-5" dirty="0">
                <a:latin typeface="Arial"/>
                <a:cs typeface="Arial"/>
              </a:rPr>
              <a:t>entity </a:t>
            </a:r>
            <a:r>
              <a:rPr sz="2000" dirty="0">
                <a:latin typeface="Arial"/>
                <a:cs typeface="Arial"/>
              </a:rPr>
              <a:t>that describe </a:t>
            </a:r>
            <a:r>
              <a:rPr sz="2000" spc="-5" dirty="0">
                <a:latin typeface="Arial"/>
                <a:cs typeface="Arial"/>
              </a:rPr>
              <a:t>entity </a:t>
            </a:r>
            <a:r>
              <a:rPr sz="2000" dirty="0">
                <a:latin typeface="Arial"/>
                <a:cs typeface="Arial"/>
              </a:rPr>
              <a:t>itself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defined by Single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2088213" y="5026356"/>
            <a:ext cx="1155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Example</a:t>
            </a:r>
            <a:r>
              <a:rPr sz="2000" spc="-9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3437969" y="4973001"/>
            <a:ext cx="1274445" cy="554990"/>
          </a:xfrm>
          <a:custGeom>
            <a:avLst/>
            <a:gdLst/>
            <a:ahLst/>
            <a:cxnLst/>
            <a:rect l="l" t="t" r="r" b="b"/>
            <a:pathLst>
              <a:path w="1274445" h="554989">
                <a:moveTo>
                  <a:pt x="637032" y="0"/>
                </a:moveTo>
                <a:lnTo>
                  <a:pt x="571904" y="1432"/>
                </a:lnTo>
                <a:lnTo>
                  <a:pt x="508657" y="5635"/>
                </a:lnTo>
                <a:lnTo>
                  <a:pt x="447610" y="12469"/>
                </a:lnTo>
                <a:lnTo>
                  <a:pt x="389084" y="21796"/>
                </a:lnTo>
                <a:lnTo>
                  <a:pt x="333399" y="33476"/>
                </a:lnTo>
                <a:lnTo>
                  <a:pt x="280875" y="47369"/>
                </a:lnTo>
                <a:lnTo>
                  <a:pt x="231834" y="63336"/>
                </a:lnTo>
                <a:lnTo>
                  <a:pt x="186594" y="81238"/>
                </a:lnTo>
                <a:lnTo>
                  <a:pt x="145477" y="100935"/>
                </a:lnTo>
                <a:lnTo>
                  <a:pt x="108803" y="122288"/>
                </a:lnTo>
                <a:lnTo>
                  <a:pt x="76892" y="145157"/>
                </a:lnTo>
                <a:lnTo>
                  <a:pt x="28642" y="194886"/>
                </a:lnTo>
                <a:lnTo>
                  <a:pt x="3289" y="249008"/>
                </a:lnTo>
                <a:lnTo>
                  <a:pt x="0" y="277367"/>
                </a:lnTo>
                <a:lnTo>
                  <a:pt x="3289" y="305727"/>
                </a:lnTo>
                <a:lnTo>
                  <a:pt x="28642" y="359849"/>
                </a:lnTo>
                <a:lnTo>
                  <a:pt x="76892" y="409578"/>
                </a:lnTo>
                <a:lnTo>
                  <a:pt x="108803" y="432447"/>
                </a:lnTo>
                <a:lnTo>
                  <a:pt x="145477" y="453800"/>
                </a:lnTo>
                <a:lnTo>
                  <a:pt x="186594" y="473497"/>
                </a:lnTo>
                <a:lnTo>
                  <a:pt x="231834" y="491399"/>
                </a:lnTo>
                <a:lnTo>
                  <a:pt x="280875" y="507366"/>
                </a:lnTo>
                <a:lnTo>
                  <a:pt x="333399" y="521259"/>
                </a:lnTo>
                <a:lnTo>
                  <a:pt x="389084" y="532939"/>
                </a:lnTo>
                <a:lnTo>
                  <a:pt x="447610" y="542266"/>
                </a:lnTo>
                <a:lnTo>
                  <a:pt x="508657" y="549100"/>
                </a:lnTo>
                <a:lnTo>
                  <a:pt x="571904" y="553303"/>
                </a:lnTo>
                <a:lnTo>
                  <a:pt x="637032" y="554735"/>
                </a:lnTo>
                <a:lnTo>
                  <a:pt x="702159" y="553303"/>
                </a:lnTo>
                <a:lnTo>
                  <a:pt x="765406" y="549100"/>
                </a:lnTo>
                <a:lnTo>
                  <a:pt x="826453" y="542266"/>
                </a:lnTo>
                <a:lnTo>
                  <a:pt x="884979" y="532939"/>
                </a:lnTo>
                <a:lnTo>
                  <a:pt x="940664" y="521259"/>
                </a:lnTo>
                <a:lnTo>
                  <a:pt x="993188" y="507366"/>
                </a:lnTo>
                <a:lnTo>
                  <a:pt x="1042229" y="491399"/>
                </a:lnTo>
                <a:lnTo>
                  <a:pt x="1087469" y="473497"/>
                </a:lnTo>
                <a:lnTo>
                  <a:pt x="1128586" y="453800"/>
                </a:lnTo>
                <a:lnTo>
                  <a:pt x="1165260" y="432447"/>
                </a:lnTo>
                <a:lnTo>
                  <a:pt x="1197171" y="409578"/>
                </a:lnTo>
                <a:lnTo>
                  <a:pt x="1245421" y="359849"/>
                </a:lnTo>
                <a:lnTo>
                  <a:pt x="1270774" y="305727"/>
                </a:lnTo>
                <a:lnTo>
                  <a:pt x="1274064" y="277367"/>
                </a:lnTo>
                <a:lnTo>
                  <a:pt x="1270774" y="249008"/>
                </a:lnTo>
                <a:lnTo>
                  <a:pt x="1245421" y="194886"/>
                </a:lnTo>
                <a:lnTo>
                  <a:pt x="1197171" y="145157"/>
                </a:lnTo>
                <a:lnTo>
                  <a:pt x="1165260" y="122288"/>
                </a:lnTo>
                <a:lnTo>
                  <a:pt x="1128586" y="100935"/>
                </a:lnTo>
                <a:lnTo>
                  <a:pt x="1087469" y="81238"/>
                </a:lnTo>
                <a:lnTo>
                  <a:pt x="1042229" y="63336"/>
                </a:lnTo>
                <a:lnTo>
                  <a:pt x="993188" y="47369"/>
                </a:lnTo>
                <a:lnTo>
                  <a:pt x="940664" y="33476"/>
                </a:lnTo>
                <a:lnTo>
                  <a:pt x="884979" y="21796"/>
                </a:lnTo>
                <a:lnTo>
                  <a:pt x="826453" y="12469"/>
                </a:lnTo>
                <a:lnTo>
                  <a:pt x="765406" y="5635"/>
                </a:lnTo>
                <a:lnTo>
                  <a:pt x="702159" y="1432"/>
                </a:lnTo>
                <a:lnTo>
                  <a:pt x="637032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3437969" y="4958933"/>
            <a:ext cx="1274445" cy="554990"/>
          </a:xfrm>
          <a:custGeom>
            <a:avLst/>
            <a:gdLst/>
            <a:ahLst/>
            <a:cxnLst/>
            <a:rect l="l" t="t" r="r" b="b"/>
            <a:pathLst>
              <a:path w="1274445" h="554989">
                <a:moveTo>
                  <a:pt x="0" y="277367"/>
                </a:moveTo>
                <a:lnTo>
                  <a:pt x="12943" y="221468"/>
                </a:lnTo>
                <a:lnTo>
                  <a:pt x="50065" y="169403"/>
                </a:lnTo>
                <a:lnTo>
                  <a:pt x="108803" y="122288"/>
                </a:lnTo>
                <a:lnTo>
                  <a:pt x="145477" y="100935"/>
                </a:lnTo>
                <a:lnTo>
                  <a:pt x="186594" y="81238"/>
                </a:lnTo>
                <a:lnTo>
                  <a:pt x="231834" y="63336"/>
                </a:lnTo>
                <a:lnTo>
                  <a:pt x="280875" y="47369"/>
                </a:lnTo>
                <a:lnTo>
                  <a:pt x="333399" y="33476"/>
                </a:lnTo>
                <a:lnTo>
                  <a:pt x="389084" y="21796"/>
                </a:lnTo>
                <a:lnTo>
                  <a:pt x="447610" y="12469"/>
                </a:lnTo>
                <a:lnTo>
                  <a:pt x="508657" y="5635"/>
                </a:lnTo>
                <a:lnTo>
                  <a:pt x="571904" y="1432"/>
                </a:lnTo>
                <a:lnTo>
                  <a:pt x="637032" y="0"/>
                </a:lnTo>
                <a:lnTo>
                  <a:pt x="702159" y="1432"/>
                </a:lnTo>
                <a:lnTo>
                  <a:pt x="765406" y="5635"/>
                </a:lnTo>
                <a:lnTo>
                  <a:pt x="826453" y="12469"/>
                </a:lnTo>
                <a:lnTo>
                  <a:pt x="884979" y="21796"/>
                </a:lnTo>
                <a:lnTo>
                  <a:pt x="940664" y="33476"/>
                </a:lnTo>
                <a:lnTo>
                  <a:pt x="993188" y="47369"/>
                </a:lnTo>
                <a:lnTo>
                  <a:pt x="1042229" y="63336"/>
                </a:lnTo>
                <a:lnTo>
                  <a:pt x="1087469" y="81238"/>
                </a:lnTo>
                <a:lnTo>
                  <a:pt x="1128586" y="100935"/>
                </a:lnTo>
                <a:lnTo>
                  <a:pt x="1165260" y="122288"/>
                </a:lnTo>
                <a:lnTo>
                  <a:pt x="1197171" y="145157"/>
                </a:lnTo>
                <a:lnTo>
                  <a:pt x="1245421" y="194886"/>
                </a:lnTo>
                <a:lnTo>
                  <a:pt x="1270774" y="249008"/>
                </a:lnTo>
                <a:lnTo>
                  <a:pt x="1274064" y="277367"/>
                </a:lnTo>
                <a:lnTo>
                  <a:pt x="1270774" y="305727"/>
                </a:lnTo>
                <a:lnTo>
                  <a:pt x="1245421" y="359849"/>
                </a:lnTo>
                <a:lnTo>
                  <a:pt x="1197171" y="409578"/>
                </a:lnTo>
                <a:lnTo>
                  <a:pt x="1165260" y="432447"/>
                </a:lnTo>
                <a:lnTo>
                  <a:pt x="1128586" y="453800"/>
                </a:lnTo>
                <a:lnTo>
                  <a:pt x="1087469" y="473497"/>
                </a:lnTo>
                <a:lnTo>
                  <a:pt x="1042229" y="491399"/>
                </a:lnTo>
                <a:lnTo>
                  <a:pt x="993188" y="507366"/>
                </a:lnTo>
                <a:lnTo>
                  <a:pt x="940664" y="521259"/>
                </a:lnTo>
                <a:lnTo>
                  <a:pt x="884979" y="532939"/>
                </a:lnTo>
                <a:lnTo>
                  <a:pt x="826453" y="542266"/>
                </a:lnTo>
                <a:lnTo>
                  <a:pt x="765406" y="549100"/>
                </a:lnTo>
                <a:lnTo>
                  <a:pt x="702159" y="553303"/>
                </a:lnTo>
                <a:lnTo>
                  <a:pt x="637032" y="554735"/>
                </a:lnTo>
                <a:lnTo>
                  <a:pt x="571904" y="553303"/>
                </a:lnTo>
                <a:lnTo>
                  <a:pt x="508657" y="549100"/>
                </a:lnTo>
                <a:lnTo>
                  <a:pt x="447610" y="542266"/>
                </a:lnTo>
                <a:lnTo>
                  <a:pt x="389084" y="532939"/>
                </a:lnTo>
                <a:lnTo>
                  <a:pt x="333399" y="521259"/>
                </a:lnTo>
                <a:lnTo>
                  <a:pt x="280875" y="507366"/>
                </a:lnTo>
                <a:lnTo>
                  <a:pt x="231834" y="491399"/>
                </a:lnTo>
                <a:lnTo>
                  <a:pt x="186594" y="473497"/>
                </a:lnTo>
                <a:lnTo>
                  <a:pt x="145477" y="453800"/>
                </a:lnTo>
                <a:lnTo>
                  <a:pt x="108803" y="432447"/>
                </a:lnTo>
                <a:lnTo>
                  <a:pt x="76892" y="409578"/>
                </a:lnTo>
                <a:lnTo>
                  <a:pt x="28642" y="359849"/>
                </a:lnTo>
                <a:lnTo>
                  <a:pt x="3289" y="305727"/>
                </a:lnTo>
                <a:lnTo>
                  <a:pt x="0" y="277367"/>
                </a:lnTo>
                <a:close/>
              </a:path>
            </a:pathLst>
          </a:custGeom>
          <a:ln w="38099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3978990" y="5069878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416288" y="1322495"/>
            <a:ext cx="4738370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394335" algn="l"/>
              </a:tabLst>
            </a:pPr>
            <a:r>
              <a:rPr sz="2400" b="1" u="heavy" spc="-85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Trebuchet MS"/>
                <a:cs typeface="Trebuchet MS"/>
              </a:rPr>
              <a:t>Composite</a:t>
            </a:r>
            <a:r>
              <a:rPr sz="2400" b="1" u="heavy" spc="-40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45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Trebuchet MS"/>
                <a:cs typeface="Trebuchet MS"/>
              </a:rPr>
              <a:t>Attributes</a:t>
            </a:r>
            <a:endParaRPr sz="2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525"/>
              </a:spcBef>
            </a:pPr>
            <a:r>
              <a:rPr sz="2400" b="1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207851" y="41243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First_name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988264" y="4124370"/>
            <a:ext cx="178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middle_initial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6070303" y="4124370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last_name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2937339" y="2644948"/>
            <a:ext cx="1397635" cy="1483995"/>
          </a:xfrm>
          <a:custGeom>
            <a:avLst/>
            <a:gdLst/>
            <a:ahLst/>
            <a:cxnLst/>
            <a:rect l="l" t="t" r="r" b="b"/>
            <a:pathLst>
              <a:path w="1397635" h="1483995">
                <a:moveTo>
                  <a:pt x="1397127" y="0"/>
                </a:moveTo>
                <a:lnTo>
                  <a:pt x="0" y="1483740"/>
                </a:lnTo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4718895" y="2657140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338"/>
                </a:lnTo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5101419" y="2651043"/>
            <a:ext cx="1343660" cy="1447165"/>
          </a:xfrm>
          <a:custGeom>
            <a:avLst/>
            <a:gdLst/>
            <a:ahLst/>
            <a:cxnLst/>
            <a:rect l="l" t="t" r="r" b="b"/>
            <a:pathLst>
              <a:path w="1343660" h="1447164">
                <a:moveTo>
                  <a:pt x="1343660" y="144665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071670" y="214290"/>
            <a:ext cx="49292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00"/>
              </a:spcBef>
            </a:pPr>
            <a:r>
              <a:rPr sz="3600" spc="-7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 </a:t>
            </a:r>
            <a:r>
              <a:rPr sz="3600" spc="-7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IN" sz="3600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Cont...</a:t>
            </a:r>
            <a:endParaRPr sz="3600" spc="-7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300634" y="1754151"/>
            <a:ext cx="7957820" cy="155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egoe UI Symbol"/>
              <a:buChar char="➢"/>
              <a:tabLst>
                <a:tab pos="393700" algn="l"/>
              </a:tabLst>
              <a:defRPr/>
            </a:pPr>
            <a:r>
              <a:rPr lang="en-US" sz="2400" b="1" spc="-5" dirty="0" smtClean="0">
                <a:solidFill>
                  <a:srgbClr val="5B0E00"/>
                </a:solidFill>
                <a:latin typeface="Arial"/>
                <a:cs typeface="Arial"/>
              </a:rPr>
              <a:t>Multi-Valued attributes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8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89355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multivalued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attribute is one that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154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holds multiple values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US" sz="2000" b="0" i="0" u="none" strike="noStrike" kern="1200" cap="none" spc="-20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9665" marR="0" lvl="0" indent="-274320" algn="l" defTabSz="9144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entity.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2967989" y="3157171"/>
            <a:ext cx="1155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Example</a:t>
            </a:r>
            <a:r>
              <a:rPr sz="2000" spc="-8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54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300634" y="4071952"/>
            <a:ext cx="802576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393700" algn="l"/>
              </a:tabLst>
            </a:pPr>
            <a:r>
              <a:rPr sz="2400" b="1" spc="-5" dirty="0">
                <a:solidFill>
                  <a:srgbClr val="5B0E00"/>
                </a:solidFill>
                <a:latin typeface="Arial"/>
                <a:cs typeface="Arial"/>
              </a:rPr>
              <a:t>Derived</a:t>
            </a:r>
            <a:r>
              <a:rPr sz="2400" b="1" spc="5" dirty="0">
                <a:solidFill>
                  <a:srgbClr val="5B0E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B0E00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129665" marR="5080" indent="-26034">
              <a:lnSpc>
                <a:spcPct val="103600"/>
              </a:lnSpc>
            </a:pPr>
            <a:r>
              <a:rPr sz="2000" dirty="0">
                <a:latin typeface="Arial"/>
                <a:cs typeface="Arial"/>
              </a:rPr>
              <a:t>The value for derived attribute can be derived from the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  Of other related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4725161" y="3067635"/>
            <a:ext cx="1903730" cy="734695"/>
          </a:xfrm>
          <a:custGeom>
            <a:avLst/>
            <a:gdLst/>
            <a:ahLst/>
            <a:cxnLst/>
            <a:rect l="l" t="t" r="r" b="b"/>
            <a:pathLst>
              <a:path w="1903729" h="734694">
                <a:moveTo>
                  <a:pt x="951738" y="0"/>
                </a:moveTo>
                <a:lnTo>
                  <a:pt x="883766" y="922"/>
                </a:lnTo>
                <a:lnTo>
                  <a:pt x="817084" y="3647"/>
                </a:lnTo>
                <a:lnTo>
                  <a:pt x="751854" y="8114"/>
                </a:lnTo>
                <a:lnTo>
                  <a:pt x="688236" y="14259"/>
                </a:lnTo>
                <a:lnTo>
                  <a:pt x="626391" y="22021"/>
                </a:lnTo>
                <a:lnTo>
                  <a:pt x="566481" y="31338"/>
                </a:lnTo>
                <a:lnTo>
                  <a:pt x="508667" y="42146"/>
                </a:lnTo>
                <a:lnTo>
                  <a:pt x="453108" y="54385"/>
                </a:lnTo>
                <a:lnTo>
                  <a:pt x="399968" y="67992"/>
                </a:lnTo>
                <a:lnTo>
                  <a:pt x="349405" y="82904"/>
                </a:lnTo>
                <a:lnTo>
                  <a:pt x="301582" y="99060"/>
                </a:lnTo>
                <a:lnTo>
                  <a:pt x="256660" y="116397"/>
                </a:lnTo>
                <a:lnTo>
                  <a:pt x="214799" y="134853"/>
                </a:lnTo>
                <a:lnTo>
                  <a:pt x="176161" y="154366"/>
                </a:lnTo>
                <a:lnTo>
                  <a:pt x="140906" y="174874"/>
                </a:lnTo>
                <a:lnTo>
                  <a:pt x="109196" y="196314"/>
                </a:lnTo>
                <a:lnTo>
                  <a:pt x="57054" y="241744"/>
                </a:lnTo>
                <a:lnTo>
                  <a:pt x="21022" y="290157"/>
                </a:lnTo>
                <a:lnTo>
                  <a:pt x="2389" y="341057"/>
                </a:lnTo>
                <a:lnTo>
                  <a:pt x="0" y="367283"/>
                </a:lnTo>
                <a:lnTo>
                  <a:pt x="2389" y="393510"/>
                </a:lnTo>
                <a:lnTo>
                  <a:pt x="21022" y="444410"/>
                </a:lnTo>
                <a:lnTo>
                  <a:pt x="57054" y="492823"/>
                </a:lnTo>
                <a:lnTo>
                  <a:pt x="109196" y="538253"/>
                </a:lnTo>
                <a:lnTo>
                  <a:pt x="140906" y="559693"/>
                </a:lnTo>
                <a:lnTo>
                  <a:pt x="176161" y="580201"/>
                </a:lnTo>
                <a:lnTo>
                  <a:pt x="214799" y="599714"/>
                </a:lnTo>
                <a:lnTo>
                  <a:pt x="256660" y="618170"/>
                </a:lnTo>
                <a:lnTo>
                  <a:pt x="301582" y="635507"/>
                </a:lnTo>
                <a:lnTo>
                  <a:pt x="349405" y="651663"/>
                </a:lnTo>
                <a:lnTo>
                  <a:pt x="399968" y="666575"/>
                </a:lnTo>
                <a:lnTo>
                  <a:pt x="453108" y="680182"/>
                </a:lnTo>
                <a:lnTo>
                  <a:pt x="508667" y="692421"/>
                </a:lnTo>
                <a:lnTo>
                  <a:pt x="566481" y="703229"/>
                </a:lnTo>
                <a:lnTo>
                  <a:pt x="626391" y="712546"/>
                </a:lnTo>
                <a:lnTo>
                  <a:pt x="688236" y="720308"/>
                </a:lnTo>
                <a:lnTo>
                  <a:pt x="751854" y="726453"/>
                </a:lnTo>
                <a:lnTo>
                  <a:pt x="817084" y="730920"/>
                </a:lnTo>
                <a:lnTo>
                  <a:pt x="883766" y="733645"/>
                </a:lnTo>
                <a:lnTo>
                  <a:pt x="951738" y="734568"/>
                </a:lnTo>
                <a:lnTo>
                  <a:pt x="1019709" y="733645"/>
                </a:lnTo>
                <a:lnTo>
                  <a:pt x="1086391" y="730920"/>
                </a:lnTo>
                <a:lnTo>
                  <a:pt x="1151621" y="726453"/>
                </a:lnTo>
                <a:lnTo>
                  <a:pt x="1215239" y="720308"/>
                </a:lnTo>
                <a:lnTo>
                  <a:pt x="1277084" y="712546"/>
                </a:lnTo>
                <a:lnTo>
                  <a:pt x="1336994" y="703229"/>
                </a:lnTo>
                <a:lnTo>
                  <a:pt x="1394808" y="692421"/>
                </a:lnTo>
                <a:lnTo>
                  <a:pt x="1450367" y="680182"/>
                </a:lnTo>
                <a:lnTo>
                  <a:pt x="1503507" y="666575"/>
                </a:lnTo>
                <a:lnTo>
                  <a:pt x="1554070" y="651663"/>
                </a:lnTo>
                <a:lnTo>
                  <a:pt x="1601893" y="635507"/>
                </a:lnTo>
                <a:lnTo>
                  <a:pt x="1646815" y="618170"/>
                </a:lnTo>
                <a:lnTo>
                  <a:pt x="1688676" y="599714"/>
                </a:lnTo>
                <a:lnTo>
                  <a:pt x="1727314" y="580201"/>
                </a:lnTo>
                <a:lnTo>
                  <a:pt x="1762569" y="559693"/>
                </a:lnTo>
                <a:lnTo>
                  <a:pt x="1794279" y="538253"/>
                </a:lnTo>
                <a:lnTo>
                  <a:pt x="1846421" y="492823"/>
                </a:lnTo>
                <a:lnTo>
                  <a:pt x="1882453" y="444410"/>
                </a:lnTo>
                <a:lnTo>
                  <a:pt x="1901086" y="393510"/>
                </a:lnTo>
                <a:lnTo>
                  <a:pt x="1903476" y="367283"/>
                </a:lnTo>
                <a:lnTo>
                  <a:pt x="1901086" y="341057"/>
                </a:lnTo>
                <a:lnTo>
                  <a:pt x="1882453" y="290157"/>
                </a:lnTo>
                <a:lnTo>
                  <a:pt x="1846421" y="241744"/>
                </a:lnTo>
                <a:lnTo>
                  <a:pt x="1794279" y="196314"/>
                </a:lnTo>
                <a:lnTo>
                  <a:pt x="1762569" y="174874"/>
                </a:lnTo>
                <a:lnTo>
                  <a:pt x="1727314" y="154366"/>
                </a:lnTo>
                <a:lnTo>
                  <a:pt x="1688676" y="134853"/>
                </a:lnTo>
                <a:lnTo>
                  <a:pt x="1646815" y="116397"/>
                </a:lnTo>
                <a:lnTo>
                  <a:pt x="1601893" y="99060"/>
                </a:lnTo>
                <a:lnTo>
                  <a:pt x="1554070" y="82904"/>
                </a:lnTo>
                <a:lnTo>
                  <a:pt x="1503507" y="67992"/>
                </a:lnTo>
                <a:lnTo>
                  <a:pt x="1450367" y="54385"/>
                </a:lnTo>
                <a:lnTo>
                  <a:pt x="1394808" y="42146"/>
                </a:lnTo>
                <a:lnTo>
                  <a:pt x="1336994" y="31338"/>
                </a:lnTo>
                <a:lnTo>
                  <a:pt x="1277084" y="22021"/>
                </a:lnTo>
                <a:lnTo>
                  <a:pt x="1215239" y="14259"/>
                </a:lnTo>
                <a:lnTo>
                  <a:pt x="1151621" y="8114"/>
                </a:lnTo>
                <a:lnTo>
                  <a:pt x="1086391" y="3647"/>
                </a:lnTo>
                <a:lnTo>
                  <a:pt x="1019709" y="922"/>
                </a:lnTo>
                <a:lnTo>
                  <a:pt x="951738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4725161" y="3067635"/>
            <a:ext cx="1903730" cy="734695"/>
          </a:xfrm>
          <a:custGeom>
            <a:avLst/>
            <a:gdLst/>
            <a:ahLst/>
            <a:cxnLst/>
            <a:rect l="l" t="t" r="r" b="b"/>
            <a:pathLst>
              <a:path w="1903729" h="734694">
                <a:moveTo>
                  <a:pt x="0" y="367283"/>
                </a:moveTo>
                <a:lnTo>
                  <a:pt x="9450" y="315327"/>
                </a:lnTo>
                <a:lnTo>
                  <a:pt x="36944" y="265608"/>
                </a:lnTo>
                <a:lnTo>
                  <a:pt x="81192" y="218625"/>
                </a:lnTo>
                <a:lnTo>
                  <a:pt x="140906" y="174874"/>
                </a:lnTo>
                <a:lnTo>
                  <a:pt x="176161" y="154366"/>
                </a:lnTo>
                <a:lnTo>
                  <a:pt x="214799" y="134853"/>
                </a:lnTo>
                <a:lnTo>
                  <a:pt x="256660" y="116397"/>
                </a:lnTo>
                <a:lnTo>
                  <a:pt x="301582" y="99060"/>
                </a:lnTo>
                <a:lnTo>
                  <a:pt x="349405" y="82904"/>
                </a:lnTo>
                <a:lnTo>
                  <a:pt x="399968" y="67992"/>
                </a:lnTo>
                <a:lnTo>
                  <a:pt x="453108" y="54385"/>
                </a:lnTo>
                <a:lnTo>
                  <a:pt x="508667" y="42146"/>
                </a:lnTo>
                <a:lnTo>
                  <a:pt x="566481" y="31338"/>
                </a:lnTo>
                <a:lnTo>
                  <a:pt x="626391" y="22021"/>
                </a:lnTo>
                <a:lnTo>
                  <a:pt x="688236" y="14259"/>
                </a:lnTo>
                <a:lnTo>
                  <a:pt x="751854" y="8114"/>
                </a:lnTo>
                <a:lnTo>
                  <a:pt x="817084" y="3647"/>
                </a:lnTo>
                <a:lnTo>
                  <a:pt x="883766" y="922"/>
                </a:lnTo>
                <a:lnTo>
                  <a:pt x="951738" y="0"/>
                </a:lnTo>
                <a:lnTo>
                  <a:pt x="1019709" y="922"/>
                </a:lnTo>
                <a:lnTo>
                  <a:pt x="1086391" y="3647"/>
                </a:lnTo>
                <a:lnTo>
                  <a:pt x="1151621" y="8114"/>
                </a:lnTo>
                <a:lnTo>
                  <a:pt x="1215239" y="14259"/>
                </a:lnTo>
                <a:lnTo>
                  <a:pt x="1277084" y="22021"/>
                </a:lnTo>
                <a:lnTo>
                  <a:pt x="1336994" y="31338"/>
                </a:lnTo>
                <a:lnTo>
                  <a:pt x="1394808" y="42146"/>
                </a:lnTo>
                <a:lnTo>
                  <a:pt x="1450367" y="54385"/>
                </a:lnTo>
                <a:lnTo>
                  <a:pt x="1503507" y="67992"/>
                </a:lnTo>
                <a:lnTo>
                  <a:pt x="1554070" y="82904"/>
                </a:lnTo>
                <a:lnTo>
                  <a:pt x="1601893" y="99060"/>
                </a:lnTo>
                <a:lnTo>
                  <a:pt x="1646815" y="116397"/>
                </a:lnTo>
                <a:lnTo>
                  <a:pt x="1688676" y="134853"/>
                </a:lnTo>
                <a:lnTo>
                  <a:pt x="1727314" y="154366"/>
                </a:lnTo>
                <a:lnTo>
                  <a:pt x="1762569" y="174874"/>
                </a:lnTo>
                <a:lnTo>
                  <a:pt x="1794279" y="196314"/>
                </a:lnTo>
                <a:lnTo>
                  <a:pt x="1846421" y="241744"/>
                </a:lnTo>
                <a:lnTo>
                  <a:pt x="1882453" y="290157"/>
                </a:lnTo>
                <a:lnTo>
                  <a:pt x="1901086" y="341057"/>
                </a:lnTo>
                <a:lnTo>
                  <a:pt x="1903476" y="367283"/>
                </a:lnTo>
                <a:lnTo>
                  <a:pt x="1901086" y="393510"/>
                </a:lnTo>
                <a:lnTo>
                  <a:pt x="1882453" y="444410"/>
                </a:lnTo>
                <a:lnTo>
                  <a:pt x="1846421" y="492823"/>
                </a:lnTo>
                <a:lnTo>
                  <a:pt x="1794279" y="538253"/>
                </a:lnTo>
                <a:lnTo>
                  <a:pt x="1762569" y="559693"/>
                </a:lnTo>
                <a:lnTo>
                  <a:pt x="1727314" y="580201"/>
                </a:lnTo>
                <a:lnTo>
                  <a:pt x="1688676" y="599714"/>
                </a:lnTo>
                <a:lnTo>
                  <a:pt x="1646815" y="618170"/>
                </a:lnTo>
                <a:lnTo>
                  <a:pt x="1601893" y="635507"/>
                </a:lnTo>
                <a:lnTo>
                  <a:pt x="1554070" y="651663"/>
                </a:lnTo>
                <a:lnTo>
                  <a:pt x="1503507" y="666575"/>
                </a:lnTo>
                <a:lnTo>
                  <a:pt x="1450367" y="680182"/>
                </a:lnTo>
                <a:lnTo>
                  <a:pt x="1394808" y="692421"/>
                </a:lnTo>
                <a:lnTo>
                  <a:pt x="1336994" y="703229"/>
                </a:lnTo>
                <a:lnTo>
                  <a:pt x="1277084" y="712546"/>
                </a:lnTo>
                <a:lnTo>
                  <a:pt x="1215239" y="720308"/>
                </a:lnTo>
                <a:lnTo>
                  <a:pt x="1151621" y="726453"/>
                </a:lnTo>
                <a:lnTo>
                  <a:pt x="1086391" y="730920"/>
                </a:lnTo>
                <a:lnTo>
                  <a:pt x="1019709" y="733645"/>
                </a:lnTo>
                <a:lnTo>
                  <a:pt x="951738" y="734568"/>
                </a:lnTo>
                <a:lnTo>
                  <a:pt x="883766" y="733645"/>
                </a:lnTo>
                <a:lnTo>
                  <a:pt x="817084" y="730920"/>
                </a:lnTo>
                <a:lnTo>
                  <a:pt x="751854" y="726453"/>
                </a:lnTo>
                <a:lnTo>
                  <a:pt x="688236" y="720308"/>
                </a:lnTo>
                <a:lnTo>
                  <a:pt x="626391" y="712546"/>
                </a:lnTo>
                <a:lnTo>
                  <a:pt x="566481" y="703229"/>
                </a:lnTo>
                <a:lnTo>
                  <a:pt x="508667" y="692421"/>
                </a:lnTo>
                <a:lnTo>
                  <a:pt x="453108" y="680182"/>
                </a:lnTo>
                <a:lnTo>
                  <a:pt x="399968" y="666575"/>
                </a:lnTo>
                <a:lnTo>
                  <a:pt x="349405" y="651663"/>
                </a:lnTo>
                <a:lnTo>
                  <a:pt x="301582" y="635507"/>
                </a:lnTo>
                <a:lnTo>
                  <a:pt x="256660" y="618170"/>
                </a:lnTo>
                <a:lnTo>
                  <a:pt x="214799" y="599714"/>
                </a:lnTo>
                <a:lnTo>
                  <a:pt x="176161" y="580201"/>
                </a:lnTo>
                <a:lnTo>
                  <a:pt x="140906" y="559693"/>
                </a:lnTo>
                <a:lnTo>
                  <a:pt x="109196" y="538253"/>
                </a:lnTo>
                <a:lnTo>
                  <a:pt x="57054" y="492823"/>
                </a:lnTo>
                <a:lnTo>
                  <a:pt x="21022" y="444410"/>
                </a:lnTo>
                <a:lnTo>
                  <a:pt x="2389" y="393510"/>
                </a:lnTo>
                <a:lnTo>
                  <a:pt x="0" y="367283"/>
                </a:lnTo>
                <a:close/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4877561" y="3143835"/>
            <a:ext cx="1545590" cy="581025"/>
          </a:xfrm>
          <a:custGeom>
            <a:avLst/>
            <a:gdLst/>
            <a:ahLst/>
            <a:cxnLst/>
            <a:rect l="l" t="t" r="r" b="b"/>
            <a:pathLst>
              <a:path w="1545589" h="581025">
                <a:moveTo>
                  <a:pt x="772667" y="0"/>
                </a:moveTo>
                <a:lnTo>
                  <a:pt x="706001" y="1065"/>
                </a:lnTo>
                <a:lnTo>
                  <a:pt x="640908" y="4202"/>
                </a:lnTo>
                <a:lnTo>
                  <a:pt x="577622" y="9325"/>
                </a:lnTo>
                <a:lnTo>
                  <a:pt x="516374" y="16346"/>
                </a:lnTo>
                <a:lnTo>
                  <a:pt x="457397" y="25179"/>
                </a:lnTo>
                <a:lnTo>
                  <a:pt x="400922" y="35736"/>
                </a:lnTo>
                <a:lnTo>
                  <a:pt x="347181" y="47931"/>
                </a:lnTo>
                <a:lnTo>
                  <a:pt x="296406" y="61676"/>
                </a:lnTo>
                <a:lnTo>
                  <a:pt x="248830" y="76884"/>
                </a:lnTo>
                <a:lnTo>
                  <a:pt x="204684" y="93469"/>
                </a:lnTo>
                <a:lnTo>
                  <a:pt x="164200" y="111344"/>
                </a:lnTo>
                <a:lnTo>
                  <a:pt x="127610" y="130420"/>
                </a:lnTo>
                <a:lnTo>
                  <a:pt x="95146" y="150613"/>
                </a:lnTo>
                <a:lnTo>
                  <a:pt x="43524" y="193996"/>
                </a:lnTo>
                <a:lnTo>
                  <a:pt x="11190" y="240798"/>
                </a:lnTo>
                <a:lnTo>
                  <a:pt x="0" y="290321"/>
                </a:lnTo>
                <a:lnTo>
                  <a:pt x="2836" y="315380"/>
                </a:lnTo>
                <a:lnTo>
                  <a:pt x="24830" y="363630"/>
                </a:lnTo>
                <a:lnTo>
                  <a:pt x="67040" y="408809"/>
                </a:lnTo>
                <a:lnTo>
                  <a:pt x="127610" y="450223"/>
                </a:lnTo>
                <a:lnTo>
                  <a:pt x="164200" y="469299"/>
                </a:lnTo>
                <a:lnTo>
                  <a:pt x="204684" y="487174"/>
                </a:lnTo>
                <a:lnTo>
                  <a:pt x="248830" y="503759"/>
                </a:lnTo>
                <a:lnTo>
                  <a:pt x="296406" y="518967"/>
                </a:lnTo>
                <a:lnTo>
                  <a:pt x="347181" y="532712"/>
                </a:lnTo>
                <a:lnTo>
                  <a:pt x="400922" y="544907"/>
                </a:lnTo>
                <a:lnTo>
                  <a:pt x="457397" y="555464"/>
                </a:lnTo>
                <a:lnTo>
                  <a:pt x="516374" y="564297"/>
                </a:lnTo>
                <a:lnTo>
                  <a:pt x="577622" y="571318"/>
                </a:lnTo>
                <a:lnTo>
                  <a:pt x="640908" y="576441"/>
                </a:lnTo>
                <a:lnTo>
                  <a:pt x="706001" y="579578"/>
                </a:lnTo>
                <a:lnTo>
                  <a:pt x="772667" y="580644"/>
                </a:lnTo>
                <a:lnTo>
                  <a:pt x="839334" y="579578"/>
                </a:lnTo>
                <a:lnTo>
                  <a:pt x="904427" y="576441"/>
                </a:lnTo>
                <a:lnTo>
                  <a:pt x="967713" y="571318"/>
                </a:lnTo>
                <a:lnTo>
                  <a:pt x="1028961" y="564297"/>
                </a:lnTo>
                <a:lnTo>
                  <a:pt x="1087938" y="555464"/>
                </a:lnTo>
                <a:lnTo>
                  <a:pt x="1144413" y="544907"/>
                </a:lnTo>
                <a:lnTo>
                  <a:pt x="1198154" y="532712"/>
                </a:lnTo>
                <a:lnTo>
                  <a:pt x="1248929" y="518967"/>
                </a:lnTo>
                <a:lnTo>
                  <a:pt x="1296505" y="503759"/>
                </a:lnTo>
                <a:lnTo>
                  <a:pt x="1340651" y="487174"/>
                </a:lnTo>
                <a:lnTo>
                  <a:pt x="1381135" y="469299"/>
                </a:lnTo>
                <a:lnTo>
                  <a:pt x="1417725" y="450223"/>
                </a:lnTo>
                <a:lnTo>
                  <a:pt x="1450189" y="430030"/>
                </a:lnTo>
                <a:lnTo>
                  <a:pt x="1501811" y="386647"/>
                </a:lnTo>
                <a:lnTo>
                  <a:pt x="1534145" y="339845"/>
                </a:lnTo>
                <a:lnTo>
                  <a:pt x="1545336" y="290321"/>
                </a:lnTo>
                <a:lnTo>
                  <a:pt x="1542499" y="265263"/>
                </a:lnTo>
                <a:lnTo>
                  <a:pt x="1520505" y="217013"/>
                </a:lnTo>
                <a:lnTo>
                  <a:pt x="1478295" y="171834"/>
                </a:lnTo>
                <a:lnTo>
                  <a:pt x="1417725" y="130420"/>
                </a:lnTo>
                <a:lnTo>
                  <a:pt x="1381135" y="111344"/>
                </a:lnTo>
                <a:lnTo>
                  <a:pt x="1340651" y="93469"/>
                </a:lnTo>
                <a:lnTo>
                  <a:pt x="1296505" y="76884"/>
                </a:lnTo>
                <a:lnTo>
                  <a:pt x="1248929" y="61676"/>
                </a:lnTo>
                <a:lnTo>
                  <a:pt x="1198154" y="47931"/>
                </a:lnTo>
                <a:lnTo>
                  <a:pt x="1144413" y="35736"/>
                </a:lnTo>
                <a:lnTo>
                  <a:pt x="1087938" y="25179"/>
                </a:lnTo>
                <a:lnTo>
                  <a:pt x="1028961" y="16346"/>
                </a:lnTo>
                <a:lnTo>
                  <a:pt x="967713" y="9325"/>
                </a:lnTo>
                <a:lnTo>
                  <a:pt x="904427" y="4202"/>
                </a:lnTo>
                <a:lnTo>
                  <a:pt x="839334" y="1065"/>
                </a:lnTo>
                <a:lnTo>
                  <a:pt x="772667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4877561" y="3143835"/>
            <a:ext cx="1545590" cy="581025"/>
          </a:xfrm>
          <a:custGeom>
            <a:avLst/>
            <a:gdLst/>
            <a:ahLst/>
            <a:cxnLst/>
            <a:rect l="l" t="t" r="r" b="b"/>
            <a:pathLst>
              <a:path w="1545589" h="581025">
                <a:moveTo>
                  <a:pt x="0" y="290321"/>
                </a:moveTo>
                <a:lnTo>
                  <a:pt x="11190" y="240798"/>
                </a:lnTo>
                <a:lnTo>
                  <a:pt x="43524" y="193996"/>
                </a:lnTo>
                <a:lnTo>
                  <a:pt x="95146" y="150613"/>
                </a:lnTo>
                <a:lnTo>
                  <a:pt x="127610" y="130420"/>
                </a:lnTo>
                <a:lnTo>
                  <a:pt x="164200" y="111344"/>
                </a:lnTo>
                <a:lnTo>
                  <a:pt x="204684" y="93469"/>
                </a:lnTo>
                <a:lnTo>
                  <a:pt x="248830" y="76884"/>
                </a:lnTo>
                <a:lnTo>
                  <a:pt x="296406" y="61676"/>
                </a:lnTo>
                <a:lnTo>
                  <a:pt x="347181" y="47931"/>
                </a:lnTo>
                <a:lnTo>
                  <a:pt x="400922" y="35736"/>
                </a:lnTo>
                <a:lnTo>
                  <a:pt x="457397" y="25179"/>
                </a:lnTo>
                <a:lnTo>
                  <a:pt x="516374" y="16346"/>
                </a:lnTo>
                <a:lnTo>
                  <a:pt x="577622" y="9325"/>
                </a:lnTo>
                <a:lnTo>
                  <a:pt x="640908" y="4202"/>
                </a:lnTo>
                <a:lnTo>
                  <a:pt x="706001" y="1065"/>
                </a:lnTo>
                <a:lnTo>
                  <a:pt x="772667" y="0"/>
                </a:lnTo>
                <a:lnTo>
                  <a:pt x="839334" y="1065"/>
                </a:lnTo>
                <a:lnTo>
                  <a:pt x="904427" y="4202"/>
                </a:lnTo>
                <a:lnTo>
                  <a:pt x="967713" y="9325"/>
                </a:lnTo>
                <a:lnTo>
                  <a:pt x="1028961" y="16346"/>
                </a:lnTo>
                <a:lnTo>
                  <a:pt x="1087938" y="25179"/>
                </a:lnTo>
                <a:lnTo>
                  <a:pt x="1144413" y="35736"/>
                </a:lnTo>
                <a:lnTo>
                  <a:pt x="1198154" y="47931"/>
                </a:lnTo>
                <a:lnTo>
                  <a:pt x="1248929" y="61676"/>
                </a:lnTo>
                <a:lnTo>
                  <a:pt x="1296505" y="76884"/>
                </a:lnTo>
                <a:lnTo>
                  <a:pt x="1340651" y="93469"/>
                </a:lnTo>
                <a:lnTo>
                  <a:pt x="1381135" y="111344"/>
                </a:lnTo>
                <a:lnTo>
                  <a:pt x="1417725" y="130420"/>
                </a:lnTo>
                <a:lnTo>
                  <a:pt x="1450189" y="150613"/>
                </a:lnTo>
                <a:lnTo>
                  <a:pt x="1501811" y="193996"/>
                </a:lnTo>
                <a:lnTo>
                  <a:pt x="1534145" y="240798"/>
                </a:lnTo>
                <a:lnTo>
                  <a:pt x="1545336" y="290321"/>
                </a:lnTo>
                <a:lnTo>
                  <a:pt x="1542499" y="315380"/>
                </a:lnTo>
                <a:lnTo>
                  <a:pt x="1520505" y="363630"/>
                </a:lnTo>
                <a:lnTo>
                  <a:pt x="1478295" y="408809"/>
                </a:lnTo>
                <a:lnTo>
                  <a:pt x="1417725" y="450223"/>
                </a:lnTo>
                <a:lnTo>
                  <a:pt x="1381135" y="469299"/>
                </a:lnTo>
                <a:lnTo>
                  <a:pt x="1340651" y="487174"/>
                </a:lnTo>
                <a:lnTo>
                  <a:pt x="1296505" y="503759"/>
                </a:lnTo>
                <a:lnTo>
                  <a:pt x="1248929" y="518967"/>
                </a:lnTo>
                <a:lnTo>
                  <a:pt x="1198154" y="532712"/>
                </a:lnTo>
                <a:lnTo>
                  <a:pt x="1144413" y="544907"/>
                </a:lnTo>
                <a:lnTo>
                  <a:pt x="1087938" y="555464"/>
                </a:lnTo>
                <a:lnTo>
                  <a:pt x="1028961" y="564297"/>
                </a:lnTo>
                <a:lnTo>
                  <a:pt x="967713" y="571318"/>
                </a:lnTo>
                <a:lnTo>
                  <a:pt x="904427" y="576441"/>
                </a:lnTo>
                <a:lnTo>
                  <a:pt x="839334" y="579578"/>
                </a:lnTo>
                <a:lnTo>
                  <a:pt x="772667" y="580644"/>
                </a:lnTo>
                <a:lnTo>
                  <a:pt x="706001" y="579578"/>
                </a:lnTo>
                <a:lnTo>
                  <a:pt x="640908" y="576441"/>
                </a:lnTo>
                <a:lnTo>
                  <a:pt x="577622" y="571318"/>
                </a:lnTo>
                <a:lnTo>
                  <a:pt x="516374" y="564297"/>
                </a:lnTo>
                <a:lnTo>
                  <a:pt x="457397" y="555464"/>
                </a:lnTo>
                <a:lnTo>
                  <a:pt x="400922" y="544907"/>
                </a:lnTo>
                <a:lnTo>
                  <a:pt x="347181" y="532712"/>
                </a:lnTo>
                <a:lnTo>
                  <a:pt x="296406" y="518967"/>
                </a:lnTo>
                <a:lnTo>
                  <a:pt x="248830" y="503759"/>
                </a:lnTo>
                <a:lnTo>
                  <a:pt x="204684" y="487174"/>
                </a:lnTo>
                <a:lnTo>
                  <a:pt x="164200" y="469299"/>
                </a:lnTo>
                <a:lnTo>
                  <a:pt x="127610" y="450223"/>
                </a:lnTo>
                <a:lnTo>
                  <a:pt x="95146" y="430030"/>
                </a:lnTo>
                <a:lnTo>
                  <a:pt x="43524" y="386647"/>
                </a:lnTo>
                <a:lnTo>
                  <a:pt x="11190" y="339845"/>
                </a:lnTo>
                <a:lnTo>
                  <a:pt x="0" y="290321"/>
                </a:lnTo>
                <a:close/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 txBox="1"/>
          <p:nvPr/>
        </p:nvSpPr>
        <p:spPr>
          <a:xfrm>
            <a:off x="5208523" y="3308047"/>
            <a:ext cx="884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hon</a:t>
            </a:r>
            <a:r>
              <a:rPr sz="1400" b="1" dirty="0">
                <a:latin typeface="Arial"/>
                <a:cs typeface="Arial"/>
              </a:rPr>
              <a:t>e_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ARMIET/CS/SEM-5/MSM/DBMS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3B95-A41A-4EBB-844D-9DE250BFD9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Mayank\Desktop\pptdata\COLLEGE LOGO 2020 m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142852"/>
            <a:ext cx="1000132" cy="709728"/>
          </a:xfrm>
          <a:prstGeom prst="rect">
            <a:avLst/>
          </a:prstGeom>
          <a:noFill/>
        </p:spPr>
      </p:pic>
      <p:pic>
        <p:nvPicPr>
          <p:cNvPr id="2051" name="Picture 3" descr="C:\Users\Mayank\Desktop\pptdata\COLLEGE LOGO 2020 armi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0" cy="222229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300634" y="1214422"/>
            <a:ext cx="305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393700" algn="l"/>
              </a:tabLst>
            </a:pPr>
            <a:r>
              <a:rPr sz="2400" b="1" u="heavy" spc="-5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Arial"/>
                <a:cs typeface="Arial"/>
              </a:rPr>
              <a:t>Derived</a:t>
            </a:r>
            <a:r>
              <a:rPr sz="2400" b="1" u="heavy" spc="-60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5B0E00"/>
                </a:solidFill>
                <a:uFill>
                  <a:solidFill>
                    <a:srgbClr val="5B0E00"/>
                  </a:solidFill>
                </a:u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74293" y="5106668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Stored or  </a:t>
            </a:r>
            <a:r>
              <a:rPr sz="1800" b="1" spc="-5" dirty="0">
                <a:latin typeface="Arial"/>
                <a:cs typeface="Arial"/>
              </a:rPr>
              <a:t>Base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767333" y="2275127"/>
            <a:ext cx="2670175" cy="977265"/>
          </a:xfrm>
          <a:custGeom>
            <a:avLst/>
            <a:gdLst/>
            <a:ahLst/>
            <a:cxnLst/>
            <a:rect l="l" t="t" r="r" b="b"/>
            <a:pathLst>
              <a:path w="2670175" h="977264">
                <a:moveTo>
                  <a:pt x="1335023" y="0"/>
                </a:moveTo>
                <a:lnTo>
                  <a:pt x="1266319" y="635"/>
                </a:lnTo>
                <a:lnTo>
                  <a:pt x="1198517" y="2521"/>
                </a:lnTo>
                <a:lnTo>
                  <a:pt x="1131701" y="5628"/>
                </a:lnTo>
                <a:lnTo>
                  <a:pt x="1065956" y="9923"/>
                </a:lnTo>
                <a:lnTo>
                  <a:pt x="1001364" y="15378"/>
                </a:lnTo>
                <a:lnTo>
                  <a:pt x="938010" y="21960"/>
                </a:lnTo>
                <a:lnTo>
                  <a:pt x="875978" y="29639"/>
                </a:lnTo>
                <a:lnTo>
                  <a:pt x="815351" y="38385"/>
                </a:lnTo>
                <a:lnTo>
                  <a:pt x="756214" y="48167"/>
                </a:lnTo>
                <a:lnTo>
                  <a:pt x="698650" y="58954"/>
                </a:lnTo>
                <a:lnTo>
                  <a:pt x="642743" y="70715"/>
                </a:lnTo>
                <a:lnTo>
                  <a:pt x="588578" y="83421"/>
                </a:lnTo>
                <a:lnTo>
                  <a:pt x="536236" y="97039"/>
                </a:lnTo>
                <a:lnTo>
                  <a:pt x="485804" y="111539"/>
                </a:lnTo>
                <a:lnTo>
                  <a:pt x="437364" y="126892"/>
                </a:lnTo>
                <a:lnTo>
                  <a:pt x="391001" y="143065"/>
                </a:lnTo>
                <a:lnTo>
                  <a:pt x="346798" y="160029"/>
                </a:lnTo>
                <a:lnTo>
                  <a:pt x="304838" y="177752"/>
                </a:lnTo>
                <a:lnTo>
                  <a:pt x="265207" y="196204"/>
                </a:lnTo>
                <a:lnTo>
                  <a:pt x="227988" y="215354"/>
                </a:lnTo>
                <a:lnTo>
                  <a:pt x="193264" y="235171"/>
                </a:lnTo>
                <a:lnTo>
                  <a:pt x="161120" y="255626"/>
                </a:lnTo>
                <a:lnTo>
                  <a:pt x="104905" y="298323"/>
                </a:lnTo>
                <a:lnTo>
                  <a:pt x="60015" y="343198"/>
                </a:lnTo>
                <a:lnTo>
                  <a:pt x="27120" y="390007"/>
                </a:lnTo>
                <a:lnTo>
                  <a:pt x="6892" y="438503"/>
                </a:lnTo>
                <a:lnTo>
                  <a:pt x="0" y="488442"/>
                </a:lnTo>
                <a:lnTo>
                  <a:pt x="1736" y="513576"/>
                </a:lnTo>
                <a:lnTo>
                  <a:pt x="15381" y="562824"/>
                </a:lnTo>
                <a:lnTo>
                  <a:pt x="42027" y="610507"/>
                </a:lnTo>
                <a:lnTo>
                  <a:pt x="81003" y="656380"/>
                </a:lnTo>
                <a:lnTo>
                  <a:pt x="131639" y="700196"/>
                </a:lnTo>
                <a:lnTo>
                  <a:pt x="193264" y="741712"/>
                </a:lnTo>
                <a:lnTo>
                  <a:pt x="227988" y="761529"/>
                </a:lnTo>
                <a:lnTo>
                  <a:pt x="265207" y="780679"/>
                </a:lnTo>
                <a:lnTo>
                  <a:pt x="304838" y="799131"/>
                </a:lnTo>
                <a:lnTo>
                  <a:pt x="346798" y="816854"/>
                </a:lnTo>
                <a:lnTo>
                  <a:pt x="391001" y="833818"/>
                </a:lnTo>
                <a:lnTo>
                  <a:pt x="437364" y="849991"/>
                </a:lnTo>
                <a:lnTo>
                  <a:pt x="485804" y="865344"/>
                </a:lnTo>
                <a:lnTo>
                  <a:pt x="536236" y="879844"/>
                </a:lnTo>
                <a:lnTo>
                  <a:pt x="588578" y="893462"/>
                </a:lnTo>
                <a:lnTo>
                  <a:pt x="642743" y="906168"/>
                </a:lnTo>
                <a:lnTo>
                  <a:pt x="698650" y="917929"/>
                </a:lnTo>
                <a:lnTo>
                  <a:pt x="756214" y="928716"/>
                </a:lnTo>
                <a:lnTo>
                  <a:pt x="815351" y="938498"/>
                </a:lnTo>
                <a:lnTo>
                  <a:pt x="875978" y="947244"/>
                </a:lnTo>
                <a:lnTo>
                  <a:pt x="938010" y="954923"/>
                </a:lnTo>
                <a:lnTo>
                  <a:pt x="1001364" y="961505"/>
                </a:lnTo>
                <a:lnTo>
                  <a:pt x="1065956" y="966960"/>
                </a:lnTo>
                <a:lnTo>
                  <a:pt x="1131701" y="971255"/>
                </a:lnTo>
                <a:lnTo>
                  <a:pt x="1198517" y="974362"/>
                </a:lnTo>
                <a:lnTo>
                  <a:pt x="1266319" y="976248"/>
                </a:lnTo>
                <a:lnTo>
                  <a:pt x="1335023" y="976884"/>
                </a:lnTo>
                <a:lnTo>
                  <a:pt x="1403728" y="976248"/>
                </a:lnTo>
                <a:lnTo>
                  <a:pt x="1471530" y="974362"/>
                </a:lnTo>
                <a:lnTo>
                  <a:pt x="1538346" y="971255"/>
                </a:lnTo>
                <a:lnTo>
                  <a:pt x="1604091" y="966960"/>
                </a:lnTo>
                <a:lnTo>
                  <a:pt x="1668683" y="961505"/>
                </a:lnTo>
                <a:lnTo>
                  <a:pt x="1732037" y="954923"/>
                </a:lnTo>
                <a:lnTo>
                  <a:pt x="1794069" y="947244"/>
                </a:lnTo>
                <a:lnTo>
                  <a:pt x="1854696" y="938498"/>
                </a:lnTo>
                <a:lnTo>
                  <a:pt x="1913833" y="928716"/>
                </a:lnTo>
                <a:lnTo>
                  <a:pt x="1971397" y="917929"/>
                </a:lnTo>
                <a:lnTo>
                  <a:pt x="2027304" y="906168"/>
                </a:lnTo>
                <a:lnTo>
                  <a:pt x="2081469" y="893462"/>
                </a:lnTo>
                <a:lnTo>
                  <a:pt x="2133811" y="879844"/>
                </a:lnTo>
                <a:lnTo>
                  <a:pt x="2184243" y="865344"/>
                </a:lnTo>
                <a:lnTo>
                  <a:pt x="2232683" y="849991"/>
                </a:lnTo>
                <a:lnTo>
                  <a:pt x="2279046" y="833818"/>
                </a:lnTo>
                <a:lnTo>
                  <a:pt x="2323249" y="816854"/>
                </a:lnTo>
                <a:lnTo>
                  <a:pt x="2365209" y="799131"/>
                </a:lnTo>
                <a:lnTo>
                  <a:pt x="2404840" y="780679"/>
                </a:lnTo>
                <a:lnTo>
                  <a:pt x="2442059" y="761529"/>
                </a:lnTo>
                <a:lnTo>
                  <a:pt x="2476783" y="741712"/>
                </a:lnTo>
                <a:lnTo>
                  <a:pt x="2508927" y="721257"/>
                </a:lnTo>
                <a:lnTo>
                  <a:pt x="2565142" y="678561"/>
                </a:lnTo>
                <a:lnTo>
                  <a:pt x="2610032" y="633685"/>
                </a:lnTo>
                <a:lnTo>
                  <a:pt x="2642927" y="586876"/>
                </a:lnTo>
                <a:lnTo>
                  <a:pt x="2663155" y="538380"/>
                </a:lnTo>
                <a:lnTo>
                  <a:pt x="2670048" y="488442"/>
                </a:lnTo>
                <a:lnTo>
                  <a:pt x="2668311" y="463307"/>
                </a:lnTo>
                <a:lnTo>
                  <a:pt x="2654666" y="414059"/>
                </a:lnTo>
                <a:lnTo>
                  <a:pt x="2628020" y="366376"/>
                </a:lnTo>
                <a:lnTo>
                  <a:pt x="2589044" y="320503"/>
                </a:lnTo>
                <a:lnTo>
                  <a:pt x="2538408" y="276687"/>
                </a:lnTo>
                <a:lnTo>
                  <a:pt x="2476783" y="235171"/>
                </a:lnTo>
                <a:lnTo>
                  <a:pt x="2442059" y="215354"/>
                </a:lnTo>
                <a:lnTo>
                  <a:pt x="2404840" y="196204"/>
                </a:lnTo>
                <a:lnTo>
                  <a:pt x="2365209" y="177752"/>
                </a:lnTo>
                <a:lnTo>
                  <a:pt x="2323249" y="160029"/>
                </a:lnTo>
                <a:lnTo>
                  <a:pt x="2279046" y="143065"/>
                </a:lnTo>
                <a:lnTo>
                  <a:pt x="2232683" y="126892"/>
                </a:lnTo>
                <a:lnTo>
                  <a:pt x="2184243" y="111539"/>
                </a:lnTo>
                <a:lnTo>
                  <a:pt x="2133811" y="97039"/>
                </a:lnTo>
                <a:lnTo>
                  <a:pt x="2081469" y="83421"/>
                </a:lnTo>
                <a:lnTo>
                  <a:pt x="2027304" y="70715"/>
                </a:lnTo>
                <a:lnTo>
                  <a:pt x="1971397" y="58954"/>
                </a:lnTo>
                <a:lnTo>
                  <a:pt x="1913833" y="48167"/>
                </a:lnTo>
                <a:lnTo>
                  <a:pt x="1854696" y="38385"/>
                </a:lnTo>
                <a:lnTo>
                  <a:pt x="1794069" y="29639"/>
                </a:lnTo>
                <a:lnTo>
                  <a:pt x="1732037" y="21960"/>
                </a:lnTo>
                <a:lnTo>
                  <a:pt x="1668683" y="15378"/>
                </a:lnTo>
                <a:lnTo>
                  <a:pt x="1604091" y="9923"/>
                </a:lnTo>
                <a:lnTo>
                  <a:pt x="1538346" y="5628"/>
                </a:lnTo>
                <a:lnTo>
                  <a:pt x="1471530" y="2521"/>
                </a:lnTo>
                <a:lnTo>
                  <a:pt x="1403728" y="635"/>
                </a:lnTo>
                <a:lnTo>
                  <a:pt x="1335023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767333" y="2275127"/>
            <a:ext cx="2670175" cy="977265"/>
          </a:xfrm>
          <a:custGeom>
            <a:avLst/>
            <a:gdLst/>
            <a:ahLst/>
            <a:cxnLst/>
            <a:rect l="l" t="t" r="r" b="b"/>
            <a:pathLst>
              <a:path w="2670175" h="977264">
                <a:moveTo>
                  <a:pt x="0" y="488442"/>
                </a:moveTo>
                <a:lnTo>
                  <a:pt x="6892" y="438503"/>
                </a:lnTo>
                <a:lnTo>
                  <a:pt x="27120" y="390007"/>
                </a:lnTo>
                <a:lnTo>
                  <a:pt x="60015" y="343198"/>
                </a:lnTo>
                <a:lnTo>
                  <a:pt x="104905" y="298323"/>
                </a:lnTo>
                <a:lnTo>
                  <a:pt x="161120" y="255626"/>
                </a:lnTo>
                <a:lnTo>
                  <a:pt x="193264" y="235171"/>
                </a:lnTo>
                <a:lnTo>
                  <a:pt x="227988" y="215354"/>
                </a:lnTo>
                <a:lnTo>
                  <a:pt x="265207" y="196204"/>
                </a:lnTo>
                <a:lnTo>
                  <a:pt x="304838" y="177752"/>
                </a:lnTo>
                <a:lnTo>
                  <a:pt x="346798" y="160029"/>
                </a:lnTo>
                <a:lnTo>
                  <a:pt x="391001" y="143065"/>
                </a:lnTo>
                <a:lnTo>
                  <a:pt x="437364" y="126892"/>
                </a:lnTo>
                <a:lnTo>
                  <a:pt x="485804" y="111539"/>
                </a:lnTo>
                <a:lnTo>
                  <a:pt x="536236" y="97039"/>
                </a:lnTo>
                <a:lnTo>
                  <a:pt x="588578" y="83421"/>
                </a:lnTo>
                <a:lnTo>
                  <a:pt x="642743" y="70715"/>
                </a:lnTo>
                <a:lnTo>
                  <a:pt x="698650" y="58954"/>
                </a:lnTo>
                <a:lnTo>
                  <a:pt x="756214" y="48167"/>
                </a:lnTo>
                <a:lnTo>
                  <a:pt x="815351" y="38385"/>
                </a:lnTo>
                <a:lnTo>
                  <a:pt x="875978" y="29639"/>
                </a:lnTo>
                <a:lnTo>
                  <a:pt x="938010" y="21960"/>
                </a:lnTo>
                <a:lnTo>
                  <a:pt x="1001364" y="15378"/>
                </a:lnTo>
                <a:lnTo>
                  <a:pt x="1065956" y="9923"/>
                </a:lnTo>
                <a:lnTo>
                  <a:pt x="1131701" y="5628"/>
                </a:lnTo>
                <a:lnTo>
                  <a:pt x="1198517" y="2521"/>
                </a:lnTo>
                <a:lnTo>
                  <a:pt x="1266319" y="635"/>
                </a:lnTo>
                <a:lnTo>
                  <a:pt x="1335023" y="0"/>
                </a:lnTo>
                <a:lnTo>
                  <a:pt x="1403728" y="635"/>
                </a:lnTo>
                <a:lnTo>
                  <a:pt x="1471530" y="2521"/>
                </a:lnTo>
                <a:lnTo>
                  <a:pt x="1538346" y="5628"/>
                </a:lnTo>
                <a:lnTo>
                  <a:pt x="1604091" y="9923"/>
                </a:lnTo>
                <a:lnTo>
                  <a:pt x="1668683" y="15378"/>
                </a:lnTo>
                <a:lnTo>
                  <a:pt x="1732037" y="21960"/>
                </a:lnTo>
                <a:lnTo>
                  <a:pt x="1794069" y="29639"/>
                </a:lnTo>
                <a:lnTo>
                  <a:pt x="1854696" y="38385"/>
                </a:lnTo>
                <a:lnTo>
                  <a:pt x="1913833" y="48167"/>
                </a:lnTo>
                <a:lnTo>
                  <a:pt x="1971397" y="58954"/>
                </a:lnTo>
                <a:lnTo>
                  <a:pt x="2027304" y="70715"/>
                </a:lnTo>
                <a:lnTo>
                  <a:pt x="2081469" y="83421"/>
                </a:lnTo>
                <a:lnTo>
                  <a:pt x="2133811" y="97039"/>
                </a:lnTo>
                <a:lnTo>
                  <a:pt x="2184243" y="111539"/>
                </a:lnTo>
                <a:lnTo>
                  <a:pt x="2232683" y="126892"/>
                </a:lnTo>
                <a:lnTo>
                  <a:pt x="2279046" y="143065"/>
                </a:lnTo>
                <a:lnTo>
                  <a:pt x="2323249" y="160029"/>
                </a:lnTo>
                <a:lnTo>
                  <a:pt x="2365209" y="177752"/>
                </a:lnTo>
                <a:lnTo>
                  <a:pt x="2404840" y="196204"/>
                </a:lnTo>
                <a:lnTo>
                  <a:pt x="2442059" y="215354"/>
                </a:lnTo>
                <a:lnTo>
                  <a:pt x="2476783" y="235171"/>
                </a:lnTo>
                <a:lnTo>
                  <a:pt x="2508927" y="255626"/>
                </a:lnTo>
                <a:lnTo>
                  <a:pt x="2565142" y="298323"/>
                </a:lnTo>
                <a:lnTo>
                  <a:pt x="2610032" y="343198"/>
                </a:lnTo>
                <a:lnTo>
                  <a:pt x="2642927" y="390007"/>
                </a:lnTo>
                <a:lnTo>
                  <a:pt x="2663155" y="438503"/>
                </a:lnTo>
                <a:lnTo>
                  <a:pt x="2670048" y="488442"/>
                </a:lnTo>
                <a:lnTo>
                  <a:pt x="2668311" y="513576"/>
                </a:lnTo>
                <a:lnTo>
                  <a:pt x="2654666" y="562824"/>
                </a:lnTo>
                <a:lnTo>
                  <a:pt x="2628020" y="610507"/>
                </a:lnTo>
                <a:lnTo>
                  <a:pt x="2589044" y="656380"/>
                </a:lnTo>
                <a:lnTo>
                  <a:pt x="2538408" y="700196"/>
                </a:lnTo>
                <a:lnTo>
                  <a:pt x="2476783" y="741712"/>
                </a:lnTo>
                <a:lnTo>
                  <a:pt x="2442059" y="761529"/>
                </a:lnTo>
                <a:lnTo>
                  <a:pt x="2404840" y="780679"/>
                </a:lnTo>
                <a:lnTo>
                  <a:pt x="2365209" y="799131"/>
                </a:lnTo>
                <a:lnTo>
                  <a:pt x="2323249" y="816854"/>
                </a:lnTo>
                <a:lnTo>
                  <a:pt x="2279046" y="833818"/>
                </a:lnTo>
                <a:lnTo>
                  <a:pt x="2232683" y="849991"/>
                </a:lnTo>
                <a:lnTo>
                  <a:pt x="2184243" y="865344"/>
                </a:lnTo>
                <a:lnTo>
                  <a:pt x="2133811" y="879844"/>
                </a:lnTo>
                <a:lnTo>
                  <a:pt x="2081469" y="893462"/>
                </a:lnTo>
                <a:lnTo>
                  <a:pt x="2027304" y="906168"/>
                </a:lnTo>
                <a:lnTo>
                  <a:pt x="1971397" y="917929"/>
                </a:lnTo>
                <a:lnTo>
                  <a:pt x="1913833" y="928716"/>
                </a:lnTo>
                <a:lnTo>
                  <a:pt x="1854696" y="938498"/>
                </a:lnTo>
                <a:lnTo>
                  <a:pt x="1794069" y="947244"/>
                </a:lnTo>
                <a:lnTo>
                  <a:pt x="1732037" y="954923"/>
                </a:lnTo>
                <a:lnTo>
                  <a:pt x="1668683" y="961505"/>
                </a:lnTo>
                <a:lnTo>
                  <a:pt x="1604091" y="966960"/>
                </a:lnTo>
                <a:lnTo>
                  <a:pt x="1538346" y="971255"/>
                </a:lnTo>
                <a:lnTo>
                  <a:pt x="1471530" y="974362"/>
                </a:lnTo>
                <a:lnTo>
                  <a:pt x="1403728" y="976248"/>
                </a:lnTo>
                <a:lnTo>
                  <a:pt x="1335023" y="976884"/>
                </a:lnTo>
                <a:lnTo>
                  <a:pt x="1266319" y="976248"/>
                </a:lnTo>
                <a:lnTo>
                  <a:pt x="1198517" y="974362"/>
                </a:lnTo>
                <a:lnTo>
                  <a:pt x="1131701" y="971255"/>
                </a:lnTo>
                <a:lnTo>
                  <a:pt x="1065956" y="966960"/>
                </a:lnTo>
                <a:lnTo>
                  <a:pt x="1001364" y="961505"/>
                </a:lnTo>
                <a:lnTo>
                  <a:pt x="938010" y="954923"/>
                </a:lnTo>
                <a:lnTo>
                  <a:pt x="875978" y="947244"/>
                </a:lnTo>
                <a:lnTo>
                  <a:pt x="815351" y="938498"/>
                </a:lnTo>
                <a:lnTo>
                  <a:pt x="756214" y="928716"/>
                </a:lnTo>
                <a:lnTo>
                  <a:pt x="698650" y="917929"/>
                </a:lnTo>
                <a:lnTo>
                  <a:pt x="642743" y="906168"/>
                </a:lnTo>
                <a:lnTo>
                  <a:pt x="588578" y="893462"/>
                </a:lnTo>
                <a:lnTo>
                  <a:pt x="536236" y="879844"/>
                </a:lnTo>
                <a:lnTo>
                  <a:pt x="485804" y="865344"/>
                </a:lnTo>
                <a:lnTo>
                  <a:pt x="437364" y="849991"/>
                </a:lnTo>
                <a:lnTo>
                  <a:pt x="391001" y="833818"/>
                </a:lnTo>
                <a:lnTo>
                  <a:pt x="346798" y="816854"/>
                </a:lnTo>
                <a:lnTo>
                  <a:pt x="304838" y="799131"/>
                </a:lnTo>
                <a:lnTo>
                  <a:pt x="265207" y="780679"/>
                </a:lnTo>
                <a:lnTo>
                  <a:pt x="227988" y="761529"/>
                </a:lnTo>
                <a:lnTo>
                  <a:pt x="193264" y="741712"/>
                </a:lnTo>
                <a:lnTo>
                  <a:pt x="161120" y="721257"/>
                </a:lnTo>
                <a:lnTo>
                  <a:pt x="104905" y="678561"/>
                </a:lnTo>
                <a:lnTo>
                  <a:pt x="60015" y="633685"/>
                </a:lnTo>
                <a:lnTo>
                  <a:pt x="27120" y="586876"/>
                </a:lnTo>
                <a:lnTo>
                  <a:pt x="6892" y="538380"/>
                </a:lnTo>
                <a:lnTo>
                  <a:pt x="0" y="488442"/>
                </a:lnTo>
                <a:close/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 txBox="1"/>
          <p:nvPr/>
        </p:nvSpPr>
        <p:spPr>
          <a:xfrm>
            <a:off x="1491233" y="2607359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Birth_date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5420105" y="2275127"/>
            <a:ext cx="2672080" cy="977265"/>
          </a:xfrm>
          <a:custGeom>
            <a:avLst/>
            <a:gdLst/>
            <a:ahLst/>
            <a:cxnLst/>
            <a:rect l="l" t="t" r="r" b="b"/>
            <a:pathLst>
              <a:path w="2672079" h="977264">
                <a:moveTo>
                  <a:pt x="1335786" y="0"/>
                </a:moveTo>
                <a:lnTo>
                  <a:pt x="1267045" y="635"/>
                </a:lnTo>
                <a:lnTo>
                  <a:pt x="1199208" y="2521"/>
                </a:lnTo>
                <a:lnTo>
                  <a:pt x="1132356" y="5628"/>
                </a:lnTo>
                <a:lnTo>
                  <a:pt x="1066576" y="9923"/>
                </a:lnTo>
                <a:lnTo>
                  <a:pt x="1001949" y="15378"/>
                </a:lnTo>
                <a:lnTo>
                  <a:pt x="938560" y="21960"/>
                </a:lnTo>
                <a:lnTo>
                  <a:pt x="876494" y="29639"/>
                </a:lnTo>
                <a:lnTo>
                  <a:pt x="815834" y="38385"/>
                </a:lnTo>
                <a:lnTo>
                  <a:pt x="756663" y="48167"/>
                </a:lnTo>
                <a:lnTo>
                  <a:pt x="699067" y="58954"/>
                </a:lnTo>
                <a:lnTo>
                  <a:pt x="643128" y="70715"/>
                </a:lnTo>
                <a:lnTo>
                  <a:pt x="588931" y="83421"/>
                </a:lnTo>
                <a:lnTo>
                  <a:pt x="536560" y="97039"/>
                </a:lnTo>
                <a:lnTo>
                  <a:pt x="486098" y="111539"/>
                </a:lnTo>
                <a:lnTo>
                  <a:pt x="437630" y="126892"/>
                </a:lnTo>
                <a:lnTo>
                  <a:pt x="391239" y="143065"/>
                </a:lnTo>
                <a:lnTo>
                  <a:pt x="347009" y="160029"/>
                </a:lnTo>
                <a:lnTo>
                  <a:pt x="305025" y="177752"/>
                </a:lnTo>
                <a:lnTo>
                  <a:pt x="265370" y="196204"/>
                </a:lnTo>
                <a:lnTo>
                  <a:pt x="228128" y="215354"/>
                </a:lnTo>
                <a:lnTo>
                  <a:pt x="193384" y="235171"/>
                </a:lnTo>
                <a:lnTo>
                  <a:pt x="161220" y="255626"/>
                </a:lnTo>
                <a:lnTo>
                  <a:pt x="104971" y="298323"/>
                </a:lnTo>
                <a:lnTo>
                  <a:pt x="60053" y="343198"/>
                </a:lnTo>
                <a:lnTo>
                  <a:pt x="27138" y="390007"/>
                </a:lnTo>
                <a:lnTo>
                  <a:pt x="6896" y="438503"/>
                </a:lnTo>
                <a:lnTo>
                  <a:pt x="0" y="488442"/>
                </a:lnTo>
                <a:lnTo>
                  <a:pt x="1738" y="513576"/>
                </a:lnTo>
                <a:lnTo>
                  <a:pt x="15391" y="562824"/>
                </a:lnTo>
                <a:lnTo>
                  <a:pt x="42053" y="610507"/>
                </a:lnTo>
                <a:lnTo>
                  <a:pt x="81054" y="656380"/>
                </a:lnTo>
                <a:lnTo>
                  <a:pt x="131721" y="700196"/>
                </a:lnTo>
                <a:lnTo>
                  <a:pt x="193384" y="741712"/>
                </a:lnTo>
                <a:lnTo>
                  <a:pt x="228128" y="761529"/>
                </a:lnTo>
                <a:lnTo>
                  <a:pt x="265370" y="780679"/>
                </a:lnTo>
                <a:lnTo>
                  <a:pt x="305025" y="799131"/>
                </a:lnTo>
                <a:lnTo>
                  <a:pt x="347009" y="816854"/>
                </a:lnTo>
                <a:lnTo>
                  <a:pt x="391239" y="833818"/>
                </a:lnTo>
                <a:lnTo>
                  <a:pt x="437630" y="849991"/>
                </a:lnTo>
                <a:lnTo>
                  <a:pt x="486098" y="865344"/>
                </a:lnTo>
                <a:lnTo>
                  <a:pt x="536560" y="879844"/>
                </a:lnTo>
                <a:lnTo>
                  <a:pt x="588931" y="893462"/>
                </a:lnTo>
                <a:lnTo>
                  <a:pt x="643128" y="906168"/>
                </a:lnTo>
                <a:lnTo>
                  <a:pt x="699067" y="917929"/>
                </a:lnTo>
                <a:lnTo>
                  <a:pt x="756663" y="928716"/>
                </a:lnTo>
                <a:lnTo>
                  <a:pt x="815834" y="938498"/>
                </a:lnTo>
                <a:lnTo>
                  <a:pt x="876494" y="947244"/>
                </a:lnTo>
                <a:lnTo>
                  <a:pt x="938560" y="954923"/>
                </a:lnTo>
                <a:lnTo>
                  <a:pt x="1001949" y="961505"/>
                </a:lnTo>
                <a:lnTo>
                  <a:pt x="1066576" y="966960"/>
                </a:lnTo>
                <a:lnTo>
                  <a:pt x="1132356" y="971255"/>
                </a:lnTo>
                <a:lnTo>
                  <a:pt x="1199208" y="974362"/>
                </a:lnTo>
                <a:lnTo>
                  <a:pt x="1267045" y="976248"/>
                </a:lnTo>
                <a:lnTo>
                  <a:pt x="1335786" y="976884"/>
                </a:lnTo>
                <a:lnTo>
                  <a:pt x="1404526" y="976248"/>
                </a:lnTo>
                <a:lnTo>
                  <a:pt x="1472363" y="974362"/>
                </a:lnTo>
                <a:lnTo>
                  <a:pt x="1539215" y="971255"/>
                </a:lnTo>
                <a:lnTo>
                  <a:pt x="1604995" y="966960"/>
                </a:lnTo>
                <a:lnTo>
                  <a:pt x="1669622" y="961505"/>
                </a:lnTo>
                <a:lnTo>
                  <a:pt x="1733011" y="954923"/>
                </a:lnTo>
                <a:lnTo>
                  <a:pt x="1795077" y="947244"/>
                </a:lnTo>
                <a:lnTo>
                  <a:pt x="1855737" y="938498"/>
                </a:lnTo>
                <a:lnTo>
                  <a:pt x="1914908" y="928716"/>
                </a:lnTo>
                <a:lnTo>
                  <a:pt x="1972504" y="917929"/>
                </a:lnTo>
                <a:lnTo>
                  <a:pt x="2028443" y="906168"/>
                </a:lnTo>
                <a:lnTo>
                  <a:pt x="2082640" y="893462"/>
                </a:lnTo>
                <a:lnTo>
                  <a:pt x="2135011" y="879844"/>
                </a:lnTo>
                <a:lnTo>
                  <a:pt x="2185473" y="865344"/>
                </a:lnTo>
                <a:lnTo>
                  <a:pt x="2233941" y="849991"/>
                </a:lnTo>
                <a:lnTo>
                  <a:pt x="2280332" y="833818"/>
                </a:lnTo>
                <a:lnTo>
                  <a:pt x="2324562" y="816854"/>
                </a:lnTo>
                <a:lnTo>
                  <a:pt x="2366546" y="799131"/>
                </a:lnTo>
                <a:lnTo>
                  <a:pt x="2406201" y="780679"/>
                </a:lnTo>
                <a:lnTo>
                  <a:pt x="2443443" y="761529"/>
                </a:lnTo>
                <a:lnTo>
                  <a:pt x="2478187" y="741712"/>
                </a:lnTo>
                <a:lnTo>
                  <a:pt x="2510351" y="721257"/>
                </a:lnTo>
                <a:lnTo>
                  <a:pt x="2566600" y="678561"/>
                </a:lnTo>
                <a:lnTo>
                  <a:pt x="2611518" y="633685"/>
                </a:lnTo>
                <a:lnTo>
                  <a:pt x="2644433" y="586876"/>
                </a:lnTo>
                <a:lnTo>
                  <a:pt x="2664675" y="538380"/>
                </a:lnTo>
                <a:lnTo>
                  <a:pt x="2671572" y="488442"/>
                </a:lnTo>
                <a:lnTo>
                  <a:pt x="2669833" y="463307"/>
                </a:lnTo>
                <a:lnTo>
                  <a:pt x="2656180" y="414059"/>
                </a:lnTo>
                <a:lnTo>
                  <a:pt x="2629518" y="366376"/>
                </a:lnTo>
                <a:lnTo>
                  <a:pt x="2590517" y="320503"/>
                </a:lnTo>
                <a:lnTo>
                  <a:pt x="2539850" y="276687"/>
                </a:lnTo>
                <a:lnTo>
                  <a:pt x="2478187" y="235171"/>
                </a:lnTo>
                <a:lnTo>
                  <a:pt x="2443443" y="215354"/>
                </a:lnTo>
                <a:lnTo>
                  <a:pt x="2406201" y="196204"/>
                </a:lnTo>
                <a:lnTo>
                  <a:pt x="2366546" y="177752"/>
                </a:lnTo>
                <a:lnTo>
                  <a:pt x="2324562" y="160029"/>
                </a:lnTo>
                <a:lnTo>
                  <a:pt x="2280332" y="143065"/>
                </a:lnTo>
                <a:lnTo>
                  <a:pt x="2233941" y="126892"/>
                </a:lnTo>
                <a:lnTo>
                  <a:pt x="2185473" y="111539"/>
                </a:lnTo>
                <a:lnTo>
                  <a:pt x="2135011" y="97039"/>
                </a:lnTo>
                <a:lnTo>
                  <a:pt x="2082640" y="83421"/>
                </a:lnTo>
                <a:lnTo>
                  <a:pt x="2028443" y="70715"/>
                </a:lnTo>
                <a:lnTo>
                  <a:pt x="1972504" y="58954"/>
                </a:lnTo>
                <a:lnTo>
                  <a:pt x="1914908" y="48167"/>
                </a:lnTo>
                <a:lnTo>
                  <a:pt x="1855737" y="38385"/>
                </a:lnTo>
                <a:lnTo>
                  <a:pt x="1795077" y="29639"/>
                </a:lnTo>
                <a:lnTo>
                  <a:pt x="1733011" y="21960"/>
                </a:lnTo>
                <a:lnTo>
                  <a:pt x="1669622" y="15378"/>
                </a:lnTo>
                <a:lnTo>
                  <a:pt x="1604995" y="9923"/>
                </a:lnTo>
                <a:lnTo>
                  <a:pt x="1539215" y="5628"/>
                </a:lnTo>
                <a:lnTo>
                  <a:pt x="1472363" y="2521"/>
                </a:lnTo>
                <a:lnTo>
                  <a:pt x="1404526" y="635"/>
                </a:lnTo>
                <a:lnTo>
                  <a:pt x="1335786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5420105" y="2275127"/>
            <a:ext cx="2672080" cy="977265"/>
          </a:xfrm>
          <a:custGeom>
            <a:avLst/>
            <a:gdLst/>
            <a:ahLst/>
            <a:cxnLst/>
            <a:rect l="l" t="t" r="r" b="b"/>
            <a:pathLst>
              <a:path w="2672079" h="977264">
                <a:moveTo>
                  <a:pt x="0" y="488442"/>
                </a:moveTo>
                <a:lnTo>
                  <a:pt x="6896" y="438503"/>
                </a:lnTo>
                <a:lnTo>
                  <a:pt x="27138" y="390007"/>
                </a:lnTo>
                <a:lnTo>
                  <a:pt x="60053" y="343198"/>
                </a:lnTo>
                <a:lnTo>
                  <a:pt x="104971" y="298323"/>
                </a:lnTo>
                <a:lnTo>
                  <a:pt x="161220" y="255626"/>
                </a:lnTo>
                <a:lnTo>
                  <a:pt x="193384" y="235171"/>
                </a:lnTo>
                <a:lnTo>
                  <a:pt x="228128" y="215354"/>
                </a:lnTo>
                <a:lnTo>
                  <a:pt x="265370" y="196204"/>
                </a:lnTo>
                <a:lnTo>
                  <a:pt x="305025" y="177752"/>
                </a:lnTo>
                <a:lnTo>
                  <a:pt x="347009" y="160029"/>
                </a:lnTo>
                <a:lnTo>
                  <a:pt x="391239" y="143065"/>
                </a:lnTo>
                <a:lnTo>
                  <a:pt x="437630" y="126892"/>
                </a:lnTo>
                <a:lnTo>
                  <a:pt x="486098" y="111539"/>
                </a:lnTo>
                <a:lnTo>
                  <a:pt x="536560" y="97039"/>
                </a:lnTo>
                <a:lnTo>
                  <a:pt x="588931" y="83421"/>
                </a:lnTo>
                <a:lnTo>
                  <a:pt x="643128" y="70715"/>
                </a:lnTo>
                <a:lnTo>
                  <a:pt x="699067" y="58954"/>
                </a:lnTo>
                <a:lnTo>
                  <a:pt x="756663" y="48167"/>
                </a:lnTo>
                <a:lnTo>
                  <a:pt x="815834" y="38385"/>
                </a:lnTo>
                <a:lnTo>
                  <a:pt x="876494" y="29639"/>
                </a:lnTo>
                <a:lnTo>
                  <a:pt x="938560" y="21960"/>
                </a:lnTo>
                <a:lnTo>
                  <a:pt x="1001949" y="15378"/>
                </a:lnTo>
                <a:lnTo>
                  <a:pt x="1066576" y="9923"/>
                </a:lnTo>
                <a:lnTo>
                  <a:pt x="1132356" y="5628"/>
                </a:lnTo>
                <a:lnTo>
                  <a:pt x="1199208" y="2521"/>
                </a:lnTo>
                <a:lnTo>
                  <a:pt x="1267045" y="635"/>
                </a:lnTo>
                <a:lnTo>
                  <a:pt x="1335786" y="0"/>
                </a:lnTo>
                <a:lnTo>
                  <a:pt x="1404526" y="635"/>
                </a:lnTo>
                <a:lnTo>
                  <a:pt x="1472363" y="2521"/>
                </a:lnTo>
                <a:lnTo>
                  <a:pt x="1539215" y="5628"/>
                </a:lnTo>
                <a:lnTo>
                  <a:pt x="1604995" y="9923"/>
                </a:lnTo>
                <a:lnTo>
                  <a:pt x="1669622" y="15378"/>
                </a:lnTo>
                <a:lnTo>
                  <a:pt x="1733011" y="21960"/>
                </a:lnTo>
                <a:lnTo>
                  <a:pt x="1795077" y="29639"/>
                </a:lnTo>
                <a:lnTo>
                  <a:pt x="1855737" y="38385"/>
                </a:lnTo>
                <a:lnTo>
                  <a:pt x="1914908" y="48167"/>
                </a:lnTo>
                <a:lnTo>
                  <a:pt x="1972504" y="58954"/>
                </a:lnTo>
                <a:lnTo>
                  <a:pt x="2028443" y="70715"/>
                </a:lnTo>
                <a:lnTo>
                  <a:pt x="2082640" y="83421"/>
                </a:lnTo>
                <a:lnTo>
                  <a:pt x="2135011" y="97039"/>
                </a:lnTo>
                <a:lnTo>
                  <a:pt x="2185473" y="111539"/>
                </a:lnTo>
                <a:lnTo>
                  <a:pt x="2233941" y="126892"/>
                </a:lnTo>
                <a:lnTo>
                  <a:pt x="2280332" y="143065"/>
                </a:lnTo>
                <a:lnTo>
                  <a:pt x="2324562" y="160029"/>
                </a:lnTo>
                <a:lnTo>
                  <a:pt x="2366546" y="177752"/>
                </a:lnTo>
                <a:lnTo>
                  <a:pt x="2406201" y="196204"/>
                </a:lnTo>
                <a:lnTo>
                  <a:pt x="2443443" y="215354"/>
                </a:lnTo>
                <a:lnTo>
                  <a:pt x="2478187" y="235171"/>
                </a:lnTo>
                <a:lnTo>
                  <a:pt x="2510351" y="255626"/>
                </a:lnTo>
                <a:lnTo>
                  <a:pt x="2566600" y="298323"/>
                </a:lnTo>
                <a:lnTo>
                  <a:pt x="2611518" y="343198"/>
                </a:lnTo>
                <a:lnTo>
                  <a:pt x="2644433" y="390007"/>
                </a:lnTo>
                <a:lnTo>
                  <a:pt x="2664675" y="438503"/>
                </a:lnTo>
                <a:lnTo>
                  <a:pt x="2671572" y="488442"/>
                </a:lnTo>
                <a:lnTo>
                  <a:pt x="2669833" y="513576"/>
                </a:lnTo>
                <a:lnTo>
                  <a:pt x="2656180" y="562824"/>
                </a:lnTo>
                <a:lnTo>
                  <a:pt x="2629518" y="610507"/>
                </a:lnTo>
                <a:lnTo>
                  <a:pt x="2590517" y="656380"/>
                </a:lnTo>
                <a:lnTo>
                  <a:pt x="2539850" y="700196"/>
                </a:lnTo>
                <a:lnTo>
                  <a:pt x="2478187" y="741712"/>
                </a:lnTo>
                <a:lnTo>
                  <a:pt x="2443443" y="761529"/>
                </a:lnTo>
                <a:lnTo>
                  <a:pt x="2406201" y="780679"/>
                </a:lnTo>
                <a:lnTo>
                  <a:pt x="2366546" y="799131"/>
                </a:lnTo>
                <a:lnTo>
                  <a:pt x="2324562" y="816854"/>
                </a:lnTo>
                <a:lnTo>
                  <a:pt x="2280332" y="833818"/>
                </a:lnTo>
                <a:lnTo>
                  <a:pt x="2233941" y="849991"/>
                </a:lnTo>
                <a:lnTo>
                  <a:pt x="2185473" y="865344"/>
                </a:lnTo>
                <a:lnTo>
                  <a:pt x="2135011" y="879844"/>
                </a:lnTo>
                <a:lnTo>
                  <a:pt x="2082640" y="893462"/>
                </a:lnTo>
                <a:lnTo>
                  <a:pt x="2028443" y="906168"/>
                </a:lnTo>
                <a:lnTo>
                  <a:pt x="1972504" y="917929"/>
                </a:lnTo>
                <a:lnTo>
                  <a:pt x="1914908" y="928716"/>
                </a:lnTo>
                <a:lnTo>
                  <a:pt x="1855737" y="938498"/>
                </a:lnTo>
                <a:lnTo>
                  <a:pt x="1795077" y="947244"/>
                </a:lnTo>
                <a:lnTo>
                  <a:pt x="1733011" y="954923"/>
                </a:lnTo>
                <a:lnTo>
                  <a:pt x="1669622" y="961505"/>
                </a:lnTo>
                <a:lnTo>
                  <a:pt x="1604995" y="966960"/>
                </a:lnTo>
                <a:lnTo>
                  <a:pt x="1539215" y="971255"/>
                </a:lnTo>
                <a:lnTo>
                  <a:pt x="1472363" y="974362"/>
                </a:lnTo>
                <a:lnTo>
                  <a:pt x="1404526" y="976248"/>
                </a:lnTo>
                <a:lnTo>
                  <a:pt x="1335786" y="976884"/>
                </a:lnTo>
                <a:lnTo>
                  <a:pt x="1267045" y="976248"/>
                </a:lnTo>
                <a:lnTo>
                  <a:pt x="1199208" y="974362"/>
                </a:lnTo>
                <a:lnTo>
                  <a:pt x="1132356" y="971255"/>
                </a:lnTo>
                <a:lnTo>
                  <a:pt x="1066576" y="966960"/>
                </a:lnTo>
                <a:lnTo>
                  <a:pt x="1001949" y="961505"/>
                </a:lnTo>
                <a:lnTo>
                  <a:pt x="938560" y="954923"/>
                </a:lnTo>
                <a:lnTo>
                  <a:pt x="876494" y="947244"/>
                </a:lnTo>
                <a:lnTo>
                  <a:pt x="815834" y="938498"/>
                </a:lnTo>
                <a:lnTo>
                  <a:pt x="756663" y="928716"/>
                </a:lnTo>
                <a:lnTo>
                  <a:pt x="699067" y="917929"/>
                </a:lnTo>
                <a:lnTo>
                  <a:pt x="643128" y="906168"/>
                </a:lnTo>
                <a:lnTo>
                  <a:pt x="588931" y="893462"/>
                </a:lnTo>
                <a:lnTo>
                  <a:pt x="536560" y="879844"/>
                </a:lnTo>
                <a:lnTo>
                  <a:pt x="486098" y="865344"/>
                </a:lnTo>
                <a:lnTo>
                  <a:pt x="437630" y="849991"/>
                </a:lnTo>
                <a:lnTo>
                  <a:pt x="391239" y="833818"/>
                </a:lnTo>
                <a:lnTo>
                  <a:pt x="347009" y="816854"/>
                </a:lnTo>
                <a:lnTo>
                  <a:pt x="305025" y="799131"/>
                </a:lnTo>
                <a:lnTo>
                  <a:pt x="265370" y="780679"/>
                </a:lnTo>
                <a:lnTo>
                  <a:pt x="228128" y="761529"/>
                </a:lnTo>
                <a:lnTo>
                  <a:pt x="193384" y="741712"/>
                </a:lnTo>
                <a:lnTo>
                  <a:pt x="161220" y="721257"/>
                </a:lnTo>
                <a:lnTo>
                  <a:pt x="104971" y="678561"/>
                </a:lnTo>
                <a:lnTo>
                  <a:pt x="60053" y="633685"/>
                </a:lnTo>
                <a:lnTo>
                  <a:pt x="27138" y="586876"/>
                </a:lnTo>
                <a:lnTo>
                  <a:pt x="6896" y="538380"/>
                </a:lnTo>
                <a:lnTo>
                  <a:pt x="0" y="488442"/>
                </a:lnTo>
                <a:close/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6080886" y="2607359"/>
            <a:ext cx="144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Current_date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437382" y="4042967"/>
            <a:ext cx="1983105" cy="977265"/>
          </a:xfrm>
          <a:custGeom>
            <a:avLst/>
            <a:gdLst/>
            <a:ahLst/>
            <a:cxnLst/>
            <a:rect l="l" t="t" r="r" b="b"/>
            <a:pathLst>
              <a:path w="1983104" h="977264">
                <a:moveTo>
                  <a:pt x="991362" y="0"/>
                </a:moveTo>
                <a:lnTo>
                  <a:pt x="928668" y="960"/>
                </a:lnTo>
                <a:lnTo>
                  <a:pt x="867011" y="3805"/>
                </a:lnTo>
                <a:lnTo>
                  <a:pt x="806505" y="8477"/>
                </a:lnTo>
                <a:lnTo>
                  <a:pt x="747268" y="14918"/>
                </a:lnTo>
                <a:lnTo>
                  <a:pt x="689415" y="23071"/>
                </a:lnTo>
                <a:lnTo>
                  <a:pt x="633063" y="32879"/>
                </a:lnTo>
                <a:lnTo>
                  <a:pt x="578327" y="44284"/>
                </a:lnTo>
                <a:lnTo>
                  <a:pt x="525325" y="57230"/>
                </a:lnTo>
                <a:lnTo>
                  <a:pt x="474171" y="71660"/>
                </a:lnTo>
                <a:lnTo>
                  <a:pt x="424983" y="87515"/>
                </a:lnTo>
                <a:lnTo>
                  <a:pt x="377875" y="104739"/>
                </a:lnTo>
                <a:lnTo>
                  <a:pt x="332965" y="123275"/>
                </a:lnTo>
                <a:lnTo>
                  <a:pt x="290369" y="143065"/>
                </a:lnTo>
                <a:lnTo>
                  <a:pt x="250203" y="164052"/>
                </a:lnTo>
                <a:lnTo>
                  <a:pt x="212582" y="186179"/>
                </a:lnTo>
                <a:lnTo>
                  <a:pt x="177623" y="209389"/>
                </a:lnTo>
                <a:lnTo>
                  <a:pt x="145443" y="233624"/>
                </a:lnTo>
                <a:lnTo>
                  <a:pt x="116156" y="258827"/>
                </a:lnTo>
                <a:lnTo>
                  <a:pt x="66732" y="311910"/>
                </a:lnTo>
                <a:lnTo>
                  <a:pt x="30278" y="368178"/>
                </a:lnTo>
                <a:lnTo>
                  <a:pt x="7724" y="427175"/>
                </a:lnTo>
                <a:lnTo>
                  <a:pt x="0" y="488441"/>
                </a:lnTo>
                <a:lnTo>
                  <a:pt x="1950" y="519330"/>
                </a:lnTo>
                <a:lnTo>
                  <a:pt x="17205" y="579519"/>
                </a:lnTo>
                <a:lnTo>
                  <a:pt x="46825" y="637209"/>
                </a:lnTo>
                <a:lnTo>
                  <a:pt x="89881" y="691941"/>
                </a:lnTo>
                <a:lnTo>
                  <a:pt x="145443" y="743259"/>
                </a:lnTo>
                <a:lnTo>
                  <a:pt x="177623" y="767494"/>
                </a:lnTo>
                <a:lnTo>
                  <a:pt x="212582" y="790704"/>
                </a:lnTo>
                <a:lnTo>
                  <a:pt x="250203" y="812831"/>
                </a:lnTo>
                <a:lnTo>
                  <a:pt x="290369" y="833818"/>
                </a:lnTo>
                <a:lnTo>
                  <a:pt x="332965" y="853608"/>
                </a:lnTo>
                <a:lnTo>
                  <a:pt x="377875" y="872144"/>
                </a:lnTo>
                <a:lnTo>
                  <a:pt x="424983" y="889368"/>
                </a:lnTo>
                <a:lnTo>
                  <a:pt x="474171" y="905223"/>
                </a:lnTo>
                <a:lnTo>
                  <a:pt x="525325" y="919653"/>
                </a:lnTo>
                <a:lnTo>
                  <a:pt x="578327" y="932599"/>
                </a:lnTo>
                <a:lnTo>
                  <a:pt x="633063" y="944004"/>
                </a:lnTo>
                <a:lnTo>
                  <a:pt x="689415" y="953812"/>
                </a:lnTo>
                <a:lnTo>
                  <a:pt x="747268" y="961965"/>
                </a:lnTo>
                <a:lnTo>
                  <a:pt x="806505" y="968406"/>
                </a:lnTo>
                <a:lnTo>
                  <a:pt x="867011" y="973078"/>
                </a:lnTo>
                <a:lnTo>
                  <a:pt x="928668" y="975923"/>
                </a:lnTo>
                <a:lnTo>
                  <a:pt x="991362" y="976883"/>
                </a:lnTo>
                <a:lnTo>
                  <a:pt x="1054055" y="975923"/>
                </a:lnTo>
                <a:lnTo>
                  <a:pt x="1115712" y="973078"/>
                </a:lnTo>
                <a:lnTo>
                  <a:pt x="1176218" y="968406"/>
                </a:lnTo>
                <a:lnTo>
                  <a:pt x="1235455" y="961965"/>
                </a:lnTo>
                <a:lnTo>
                  <a:pt x="1293308" y="953812"/>
                </a:lnTo>
                <a:lnTo>
                  <a:pt x="1349660" y="944004"/>
                </a:lnTo>
                <a:lnTo>
                  <a:pt x="1404396" y="932599"/>
                </a:lnTo>
                <a:lnTo>
                  <a:pt x="1457398" y="919653"/>
                </a:lnTo>
                <a:lnTo>
                  <a:pt x="1508552" y="905223"/>
                </a:lnTo>
                <a:lnTo>
                  <a:pt x="1557740" y="889368"/>
                </a:lnTo>
                <a:lnTo>
                  <a:pt x="1604848" y="872144"/>
                </a:lnTo>
                <a:lnTo>
                  <a:pt x="1649758" y="853608"/>
                </a:lnTo>
                <a:lnTo>
                  <a:pt x="1692354" y="833818"/>
                </a:lnTo>
                <a:lnTo>
                  <a:pt x="1732520" y="812831"/>
                </a:lnTo>
                <a:lnTo>
                  <a:pt x="1770141" y="790704"/>
                </a:lnTo>
                <a:lnTo>
                  <a:pt x="1805100" y="767494"/>
                </a:lnTo>
                <a:lnTo>
                  <a:pt x="1837280" y="743259"/>
                </a:lnTo>
                <a:lnTo>
                  <a:pt x="1866567" y="718056"/>
                </a:lnTo>
                <a:lnTo>
                  <a:pt x="1915991" y="664973"/>
                </a:lnTo>
                <a:lnTo>
                  <a:pt x="1952445" y="608705"/>
                </a:lnTo>
                <a:lnTo>
                  <a:pt x="1974999" y="549708"/>
                </a:lnTo>
                <a:lnTo>
                  <a:pt x="1982723" y="488441"/>
                </a:lnTo>
                <a:lnTo>
                  <a:pt x="1980773" y="457553"/>
                </a:lnTo>
                <a:lnTo>
                  <a:pt x="1965518" y="397364"/>
                </a:lnTo>
                <a:lnTo>
                  <a:pt x="1935898" y="339674"/>
                </a:lnTo>
                <a:lnTo>
                  <a:pt x="1892842" y="284942"/>
                </a:lnTo>
                <a:lnTo>
                  <a:pt x="1837280" y="233624"/>
                </a:lnTo>
                <a:lnTo>
                  <a:pt x="1805100" y="209389"/>
                </a:lnTo>
                <a:lnTo>
                  <a:pt x="1770141" y="186179"/>
                </a:lnTo>
                <a:lnTo>
                  <a:pt x="1732520" y="164052"/>
                </a:lnTo>
                <a:lnTo>
                  <a:pt x="1692354" y="143065"/>
                </a:lnTo>
                <a:lnTo>
                  <a:pt x="1649758" y="123275"/>
                </a:lnTo>
                <a:lnTo>
                  <a:pt x="1604848" y="104739"/>
                </a:lnTo>
                <a:lnTo>
                  <a:pt x="1557740" y="87515"/>
                </a:lnTo>
                <a:lnTo>
                  <a:pt x="1508552" y="71660"/>
                </a:lnTo>
                <a:lnTo>
                  <a:pt x="1457398" y="57230"/>
                </a:lnTo>
                <a:lnTo>
                  <a:pt x="1404396" y="44284"/>
                </a:lnTo>
                <a:lnTo>
                  <a:pt x="1349660" y="32879"/>
                </a:lnTo>
                <a:lnTo>
                  <a:pt x="1293308" y="23071"/>
                </a:lnTo>
                <a:lnTo>
                  <a:pt x="1235455" y="14918"/>
                </a:lnTo>
                <a:lnTo>
                  <a:pt x="1176218" y="8477"/>
                </a:lnTo>
                <a:lnTo>
                  <a:pt x="1115712" y="3805"/>
                </a:lnTo>
                <a:lnTo>
                  <a:pt x="1054055" y="960"/>
                </a:lnTo>
                <a:lnTo>
                  <a:pt x="991362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3437382" y="4042967"/>
            <a:ext cx="1983105" cy="977265"/>
          </a:xfrm>
          <a:custGeom>
            <a:avLst/>
            <a:gdLst/>
            <a:ahLst/>
            <a:cxnLst/>
            <a:rect l="l" t="t" r="r" b="b"/>
            <a:pathLst>
              <a:path w="1983104" h="977264">
                <a:moveTo>
                  <a:pt x="0" y="488441"/>
                </a:moveTo>
                <a:lnTo>
                  <a:pt x="7724" y="427175"/>
                </a:lnTo>
                <a:lnTo>
                  <a:pt x="30278" y="368178"/>
                </a:lnTo>
                <a:lnTo>
                  <a:pt x="66732" y="311910"/>
                </a:lnTo>
                <a:lnTo>
                  <a:pt x="116156" y="258827"/>
                </a:lnTo>
                <a:lnTo>
                  <a:pt x="145443" y="233624"/>
                </a:lnTo>
                <a:lnTo>
                  <a:pt x="177623" y="209389"/>
                </a:lnTo>
                <a:lnTo>
                  <a:pt x="212582" y="186179"/>
                </a:lnTo>
                <a:lnTo>
                  <a:pt x="250203" y="164052"/>
                </a:lnTo>
                <a:lnTo>
                  <a:pt x="290369" y="143065"/>
                </a:lnTo>
                <a:lnTo>
                  <a:pt x="332965" y="123275"/>
                </a:lnTo>
                <a:lnTo>
                  <a:pt x="377875" y="104739"/>
                </a:lnTo>
                <a:lnTo>
                  <a:pt x="424983" y="87515"/>
                </a:lnTo>
                <a:lnTo>
                  <a:pt x="474171" y="71660"/>
                </a:lnTo>
                <a:lnTo>
                  <a:pt x="525325" y="57230"/>
                </a:lnTo>
                <a:lnTo>
                  <a:pt x="578327" y="44284"/>
                </a:lnTo>
                <a:lnTo>
                  <a:pt x="633063" y="32879"/>
                </a:lnTo>
                <a:lnTo>
                  <a:pt x="689415" y="23071"/>
                </a:lnTo>
                <a:lnTo>
                  <a:pt x="747268" y="14918"/>
                </a:lnTo>
                <a:lnTo>
                  <a:pt x="806505" y="8477"/>
                </a:lnTo>
                <a:lnTo>
                  <a:pt x="867011" y="3805"/>
                </a:lnTo>
                <a:lnTo>
                  <a:pt x="928668" y="960"/>
                </a:lnTo>
                <a:lnTo>
                  <a:pt x="991362" y="0"/>
                </a:lnTo>
                <a:lnTo>
                  <a:pt x="1054055" y="960"/>
                </a:lnTo>
                <a:lnTo>
                  <a:pt x="1115712" y="3805"/>
                </a:lnTo>
                <a:lnTo>
                  <a:pt x="1176218" y="8477"/>
                </a:lnTo>
                <a:lnTo>
                  <a:pt x="1235455" y="14918"/>
                </a:lnTo>
                <a:lnTo>
                  <a:pt x="1293308" y="23071"/>
                </a:lnTo>
                <a:lnTo>
                  <a:pt x="1349660" y="32879"/>
                </a:lnTo>
                <a:lnTo>
                  <a:pt x="1404396" y="44284"/>
                </a:lnTo>
                <a:lnTo>
                  <a:pt x="1457398" y="57230"/>
                </a:lnTo>
                <a:lnTo>
                  <a:pt x="1508552" y="71660"/>
                </a:lnTo>
                <a:lnTo>
                  <a:pt x="1557740" y="87515"/>
                </a:lnTo>
                <a:lnTo>
                  <a:pt x="1604848" y="104739"/>
                </a:lnTo>
                <a:lnTo>
                  <a:pt x="1649758" y="123275"/>
                </a:lnTo>
                <a:lnTo>
                  <a:pt x="1692354" y="143065"/>
                </a:lnTo>
                <a:lnTo>
                  <a:pt x="1732520" y="164052"/>
                </a:lnTo>
                <a:lnTo>
                  <a:pt x="1770141" y="186179"/>
                </a:lnTo>
                <a:lnTo>
                  <a:pt x="1805100" y="209389"/>
                </a:lnTo>
                <a:lnTo>
                  <a:pt x="1837280" y="233624"/>
                </a:lnTo>
                <a:lnTo>
                  <a:pt x="1866567" y="258827"/>
                </a:lnTo>
                <a:lnTo>
                  <a:pt x="1915991" y="311910"/>
                </a:lnTo>
                <a:lnTo>
                  <a:pt x="1952445" y="368178"/>
                </a:lnTo>
                <a:lnTo>
                  <a:pt x="1974999" y="427175"/>
                </a:lnTo>
                <a:lnTo>
                  <a:pt x="1982723" y="488441"/>
                </a:lnTo>
                <a:lnTo>
                  <a:pt x="1980773" y="519330"/>
                </a:lnTo>
                <a:lnTo>
                  <a:pt x="1965518" y="579519"/>
                </a:lnTo>
                <a:lnTo>
                  <a:pt x="1935898" y="637209"/>
                </a:lnTo>
                <a:lnTo>
                  <a:pt x="1892842" y="691941"/>
                </a:lnTo>
                <a:lnTo>
                  <a:pt x="1837280" y="743259"/>
                </a:lnTo>
                <a:lnTo>
                  <a:pt x="1805100" y="767494"/>
                </a:lnTo>
                <a:lnTo>
                  <a:pt x="1770141" y="790704"/>
                </a:lnTo>
                <a:lnTo>
                  <a:pt x="1732520" y="812831"/>
                </a:lnTo>
                <a:lnTo>
                  <a:pt x="1692354" y="833818"/>
                </a:lnTo>
                <a:lnTo>
                  <a:pt x="1649758" y="853608"/>
                </a:lnTo>
                <a:lnTo>
                  <a:pt x="1604848" y="872144"/>
                </a:lnTo>
                <a:lnTo>
                  <a:pt x="1557740" y="889368"/>
                </a:lnTo>
                <a:lnTo>
                  <a:pt x="1508552" y="905223"/>
                </a:lnTo>
                <a:lnTo>
                  <a:pt x="1457398" y="919653"/>
                </a:lnTo>
                <a:lnTo>
                  <a:pt x="1404396" y="932599"/>
                </a:lnTo>
                <a:lnTo>
                  <a:pt x="1349660" y="944004"/>
                </a:lnTo>
                <a:lnTo>
                  <a:pt x="1293308" y="953812"/>
                </a:lnTo>
                <a:lnTo>
                  <a:pt x="1235455" y="961965"/>
                </a:lnTo>
                <a:lnTo>
                  <a:pt x="1176218" y="968406"/>
                </a:lnTo>
                <a:lnTo>
                  <a:pt x="1115712" y="973078"/>
                </a:lnTo>
                <a:lnTo>
                  <a:pt x="1054055" y="975923"/>
                </a:lnTo>
                <a:lnTo>
                  <a:pt x="991362" y="976883"/>
                </a:lnTo>
                <a:lnTo>
                  <a:pt x="928668" y="975923"/>
                </a:lnTo>
                <a:lnTo>
                  <a:pt x="867011" y="973078"/>
                </a:lnTo>
                <a:lnTo>
                  <a:pt x="806505" y="968406"/>
                </a:lnTo>
                <a:lnTo>
                  <a:pt x="747268" y="961965"/>
                </a:lnTo>
                <a:lnTo>
                  <a:pt x="689415" y="953812"/>
                </a:lnTo>
                <a:lnTo>
                  <a:pt x="633063" y="944004"/>
                </a:lnTo>
                <a:lnTo>
                  <a:pt x="578327" y="932599"/>
                </a:lnTo>
                <a:lnTo>
                  <a:pt x="525325" y="919653"/>
                </a:lnTo>
                <a:lnTo>
                  <a:pt x="474171" y="905223"/>
                </a:lnTo>
                <a:lnTo>
                  <a:pt x="424983" y="889368"/>
                </a:lnTo>
                <a:lnTo>
                  <a:pt x="377875" y="872144"/>
                </a:lnTo>
                <a:lnTo>
                  <a:pt x="332965" y="853608"/>
                </a:lnTo>
                <a:lnTo>
                  <a:pt x="290369" y="833818"/>
                </a:lnTo>
                <a:lnTo>
                  <a:pt x="250203" y="812831"/>
                </a:lnTo>
                <a:lnTo>
                  <a:pt x="212582" y="790704"/>
                </a:lnTo>
                <a:lnTo>
                  <a:pt x="177623" y="767494"/>
                </a:lnTo>
                <a:lnTo>
                  <a:pt x="145443" y="743259"/>
                </a:lnTo>
                <a:lnTo>
                  <a:pt x="116156" y="718056"/>
                </a:lnTo>
                <a:lnTo>
                  <a:pt x="66732" y="664973"/>
                </a:lnTo>
                <a:lnTo>
                  <a:pt x="30278" y="608705"/>
                </a:lnTo>
                <a:lnTo>
                  <a:pt x="7724" y="549708"/>
                </a:lnTo>
                <a:lnTo>
                  <a:pt x="0" y="488441"/>
                </a:lnTo>
                <a:close/>
              </a:path>
            </a:pathLst>
          </a:custGeom>
          <a:ln w="38100">
            <a:solidFill>
              <a:srgbClr val="0069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 txBox="1"/>
          <p:nvPr/>
        </p:nvSpPr>
        <p:spPr>
          <a:xfrm>
            <a:off x="4251705" y="4375402"/>
            <a:ext cx="4514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3047238" y="3108754"/>
            <a:ext cx="681355" cy="1077595"/>
          </a:xfrm>
          <a:custGeom>
            <a:avLst/>
            <a:gdLst/>
            <a:ahLst/>
            <a:cxnLst/>
            <a:rect l="l" t="t" r="r" b="b"/>
            <a:pathLst>
              <a:path w="681354" h="1077595">
                <a:moveTo>
                  <a:pt x="0" y="0"/>
                </a:moveTo>
                <a:lnTo>
                  <a:pt x="681354" y="1077340"/>
                </a:lnTo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5130546" y="3108754"/>
            <a:ext cx="681355" cy="1077595"/>
          </a:xfrm>
          <a:custGeom>
            <a:avLst/>
            <a:gdLst/>
            <a:ahLst/>
            <a:cxnLst/>
            <a:rect l="l" t="t" r="r" b="b"/>
            <a:pathLst>
              <a:path w="681354" h="1077595">
                <a:moveTo>
                  <a:pt x="681354" y="0"/>
                </a:moveTo>
                <a:lnTo>
                  <a:pt x="0" y="1077340"/>
                </a:lnTo>
              </a:path>
            </a:pathLst>
          </a:custGeom>
          <a:ln w="38100">
            <a:solidFill>
              <a:srgbClr val="006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1056881" y="3108627"/>
            <a:ext cx="190500" cy="1985645"/>
          </a:xfrm>
          <a:custGeom>
            <a:avLst/>
            <a:gdLst/>
            <a:ahLst/>
            <a:cxnLst/>
            <a:rect l="l" t="t" r="r" b="b"/>
            <a:pathLst>
              <a:path w="190500" h="1985645">
                <a:moveTo>
                  <a:pt x="0" y="1794649"/>
                </a:moveTo>
                <a:lnTo>
                  <a:pt x="94500" y="1985530"/>
                </a:lnTo>
                <a:lnTo>
                  <a:pt x="181028" y="1814156"/>
                </a:lnTo>
                <a:lnTo>
                  <a:pt x="114223" y="1814156"/>
                </a:lnTo>
                <a:lnTo>
                  <a:pt x="76123" y="1814004"/>
                </a:lnTo>
                <a:lnTo>
                  <a:pt x="76198" y="1794949"/>
                </a:lnTo>
                <a:lnTo>
                  <a:pt x="0" y="1794649"/>
                </a:lnTo>
                <a:close/>
              </a:path>
              <a:path w="190500" h="1985645">
                <a:moveTo>
                  <a:pt x="76198" y="1794949"/>
                </a:moveTo>
                <a:lnTo>
                  <a:pt x="76123" y="1814004"/>
                </a:lnTo>
                <a:lnTo>
                  <a:pt x="114223" y="1814156"/>
                </a:lnTo>
                <a:lnTo>
                  <a:pt x="114298" y="1795099"/>
                </a:lnTo>
                <a:lnTo>
                  <a:pt x="76198" y="1794949"/>
                </a:lnTo>
                <a:close/>
              </a:path>
              <a:path w="190500" h="1985645">
                <a:moveTo>
                  <a:pt x="114298" y="1795099"/>
                </a:moveTo>
                <a:lnTo>
                  <a:pt x="114223" y="1814156"/>
                </a:lnTo>
                <a:lnTo>
                  <a:pt x="181028" y="1814156"/>
                </a:lnTo>
                <a:lnTo>
                  <a:pt x="190500" y="1795399"/>
                </a:lnTo>
                <a:lnTo>
                  <a:pt x="114298" y="1795099"/>
                </a:lnTo>
                <a:close/>
              </a:path>
              <a:path w="190500" h="1985645">
                <a:moveTo>
                  <a:pt x="83248" y="0"/>
                </a:moveTo>
                <a:lnTo>
                  <a:pt x="76198" y="1794949"/>
                </a:lnTo>
                <a:lnTo>
                  <a:pt x="114298" y="1795099"/>
                </a:lnTo>
                <a:lnTo>
                  <a:pt x="121348" y="254"/>
                </a:lnTo>
                <a:lnTo>
                  <a:pt x="83248" y="0"/>
                </a:lnTo>
                <a:close/>
              </a:path>
            </a:pathLst>
          </a:custGeom>
          <a:solidFill>
            <a:srgbClr val="0069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1471</TotalTime>
  <Words>1101</Words>
  <Application>Microsoft Office PowerPoint</Application>
  <PresentationFormat>On-screen Show (4:3)</PresentationFormat>
  <Paragraphs>292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Slide 1</vt:lpstr>
      <vt:lpstr>Objective</vt:lpstr>
      <vt:lpstr>Contents</vt:lpstr>
      <vt:lpstr>Animation Link</vt:lpstr>
      <vt:lpstr>Attributes</vt:lpstr>
      <vt:lpstr>Attribute Types</vt:lpstr>
      <vt:lpstr>Slide 7</vt:lpstr>
      <vt:lpstr>Attribute Types Cont...</vt:lpstr>
      <vt:lpstr>Slide 9</vt:lpstr>
      <vt:lpstr>Slide 10</vt:lpstr>
      <vt:lpstr>Why we have Keys in DB?</vt:lpstr>
      <vt:lpstr>Types of Keys in Database</vt:lpstr>
      <vt:lpstr>Primary Key</vt:lpstr>
      <vt:lpstr>Primary Key</vt:lpstr>
      <vt:lpstr>To define a field as primary key,  following          conditions had to be met :</vt:lpstr>
      <vt:lpstr>Candidate Key</vt:lpstr>
      <vt:lpstr>Alternate Key</vt:lpstr>
      <vt:lpstr>Super Key</vt:lpstr>
      <vt:lpstr>Composite Key</vt:lpstr>
      <vt:lpstr>Foreign Key</vt:lpstr>
      <vt:lpstr>Unique Key</vt:lpstr>
      <vt:lpstr>Outcome</vt:lpstr>
      <vt:lpstr>QUIZ</vt:lpstr>
      <vt:lpstr>QUIZ</vt:lpstr>
      <vt:lpstr>QUIZ</vt:lpstr>
      <vt:lpstr>ASSIGNMENT</vt:lpstr>
      <vt:lpstr>Bibliography</vt:lpstr>
      <vt:lpstr>Thank You!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NIKITA</dc:creator>
  <cp:lastModifiedBy>Mayank</cp:lastModifiedBy>
  <cp:revision>26</cp:revision>
  <dcterms:created xsi:type="dcterms:W3CDTF">2020-05-16T13:43:48Z</dcterms:created>
  <dcterms:modified xsi:type="dcterms:W3CDTF">2020-08-13T04:04:08Z</dcterms:modified>
</cp:coreProperties>
</file>