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71" r:id="rId5"/>
    <p:sldId id="272" r:id="rId6"/>
    <p:sldId id="274" r:id="rId7"/>
    <p:sldId id="275" r:id="rId8"/>
    <p:sldId id="273" r:id="rId9"/>
    <p:sldId id="276" r:id="rId10"/>
    <p:sldId id="277" r:id="rId11"/>
    <p:sldId id="258" r:id="rId12"/>
    <p:sldId id="259" r:id="rId13"/>
    <p:sldId id="269" r:id="rId14"/>
    <p:sldId id="278" r:id="rId15"/>
    <p:sldId id="279" r:id="rId16"/>
    <p:sldId id="267" r:id="rId17"/>
    <p:sldId id="280"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3/12/2024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3/12/2024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CA"/>
          </a:p>
        </p:txBody>
      </p:sp>
      <p:grpSp>
        <p:nvGrpSpPr>
          <p:cNvPr id="59" name="Group 58">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48"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50"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20EC12A8-0379-E0E6-B810-CB14D696659B}"/>
              </a:ext>
            </a:extLst>
          </p:cNvPr>
          <p:cNvSpPr>
            <a:spLocks noGrp="1"/>
          </p:cNvSpPr>
          <p:nvPr>
            <p:ph type="ctrTitle"/>
          </p:nvPr>
        </p:nvSpPr>
        <p:spPr>
          <a:xfrm>
            <a:off x="2692398" y="1630240"/>
            <a:ext cx="6815669" cy="1515533"/>
          </a:xfrm>
        </p:spPr>
        <p:txBody>
          <a:bodyPr vert="horz" lIns="91440" tIns="45720" rIns="91440" bIns="45720" rtlCol="0">
            <a:normAutofit/>
          </a:bodyPr>
          <a:lstStyle/>
          <a:p>
            <a:pPr>
              <a:lnSpc>
                <a:spcPct val="90000"/>
              </a:lnSpc>
            </a:pPr>
            <a:r>
              <a:rPr lang="en-US" sz="3400" b="1" dirty="0">
                <a:solidFill>
                  <a:schemeClr val="bg1"/>
                </a:solidFill>
                <a:latin typeface="Times New Roman" panose="02020603050405020304" pitchFamily="18" charset="0"/>
                <a:cs typeface="Times New Roman" panose="02020603050405020304" pitchFamily="18" charset="0"/>
              </a:rPr>
              <a:t>Software Code Standard Improvement Automation</a:t>
            </a:r>
          </a:p>
        </p:txBody>
      </p:sp>
      <p:sp>
        <p:nvSpPr>
          <p:cNvPr id="3" name="Subtitle 2">
            <a:extLst>
              <a:ext uri="{FF2B5EF4-FFF2-40B4-BE49-F238E27FC236}">
                <a16:creationId xmlns:a16="http://schemas.microsoft.com/office/drawing/2014/main" id="{E3C530E3-8EE7-B847-DDA1-1A4F0EC0C6A3}"/>
              </a:ext>
            </a:extLst>
          </p:cNvPr>
          <p:cNvSpPr>
            <a:spLocks noGrp="1"/>
          </p:cNvSpPr>
          <p:nvPr>
            <p:ph type="subTitle" idx="1"/>
          </p:nvPr>
        </p:nvSpPr>
        <p:spPr>
          <a:xfrm>
            <a:off x="2447910" y="3644814"/>
            <a:ext cx="6815669" cy="1320802"/>
          </a:xfrm>
        </p:spPr>
        <p:txBody>
          <a:bodyPr vert="horz" lIns="91440" tIns="45720" rIns="91440" bIns="45720" rtlCol="0">
            <a:normAutofit fontScale="92500" lnSpcReduction="10000"/>
          </a:bodyPr>
          <a:lstStyle/>
          <a:p>
            <a:pPr lvl="1" algn="l">
              <a:lnSpc>
                <a:spcPct val="90000"/>
              </a:lnSpc>
            </a:pPr>
            <a:r>
              <a:rPr lang="en-US" sz="1600" b="1" dirty="0">
                <a:solidFill>
                  <a:schemeClr val="bg1"/>
                </a:solidFill>
                <a:latin typeface="Times New Roman" panose="02020603050405020304" pitchFamily="18" charset="0"/>
                <a:cs typeface="Times New Roman" panose="02020603050405020304" pitchFamily="18" charset="0"/>
              </a:rPr>
              <a:t> Presented By:-</a:t>
            </a:r>
          </a:p>
          <a:p>
            <a:pPr lvl="1" algn="l">
              <a:lnSpc>
                <a:spcPct val="90000"/>
              </a:lnSpc>
              <a:buFont typeface="Arial"/>
              <a:buChar char="•"/>
            </a:pPr>
            <a:r>
              <a:rPr lang="en-US" sz="1600" b="1" dirty="0">
                <a:solidFill>
                  <a:schemeClr val="bg1"/>
                </a:solidFill>
                <a:latin typeface="Times New Roman" panose="02020603050405020304" pitchFamily="18" charset="0"/>
                <a:cs typeface="Times New Roman" panose="02020603050405020304" pitchFamily="18" charset="0"/>
              </a:rPr>
              <a:t>Nikunjkumar Khandar [</a:t>
            </a:r>
            <a:r>
              <a:rPr lang="en-CA" sz="1600" b="1" dirty="0">
                <a:solidFill>
                  <a:schemeClr val="bg1"/>
                </a:solidFill>
                <a:latin typeface="Times New Roman" panose="02020603050405020304" pitchFamily="18" charset="0"/>
                <a:cs typeface="Times New Roman" panose="02020603050405020304" pitchFamily="18" charset="0"/>
              </a:rPr>
              <a:t>002347606</a:t>
            </a:r>
            <a:r>
              <a:rPr lang="en-US" sz="1600" b="1" dirty="0">
                <a:solidFill>
                  <a:schemeClr val="bg1"/>
                </a:solidFill>
                <a:latin typeface="Times New Roman" panose="02020603050405020304" pitchFamily="18" charset="0"/>
                <a:cs typeface="Times New Roman" panose="02020603050405020304" pitchFamily="18" charset="0"/>
              </a:rPr>
              <a:t>]</a:t>
            </a:r>
          </a:p>
          <a:p>
            <a:pPr lvl="1" algn="l">
              <a:lnSpc>
                <a:spcPct val="90000"/>
              </a:lnSpc>
              <a:buFont typeface="Arial"/>
              <a:buChar char="•"/>
            </a:pPr>
            <a:r>
              <a:rPr lang="en-US" sz="1600" b="1" dirty="0">
                <a:solidFill>
                  <a:schemeClr val="bg1"/>
                </a:solidFill>
                <a:latin typeface="Times New Roman" panose="02020603050405020304" pitchFamily="18" charset="0"/>
                <a:cs typeface="Times New Roman" panose="02020603050405020304" pitchFamily="18" charset="0"/>
              </a:rPr>
              <a:t>Priyank Nilesh Dabhi [002348509]</a:t>
            </a:r>
          </a:p>
          <a:p>
            <a:pPr lvl="1" algn="l">
              <a:lnSpc>
                <a:spcPct val="90000"/>
              </a:lnSpc>
              <a:buFont typeface="Arial"/>
              <a:buChar char="•"/>
            </a:pPr>
            <a:r>
              <a:rPr lang="en-US" sz="1600" b="1" dirty="0">
                <a:solidFill>
                  <a:schemeClr val="bg1"/>
                </a:solidFill>
                <a:latin typeface="Times New Roman" panose="02020603050405020304" pitchFamily="18" charset="0"/>
                <a:cs typeface="Times New Roman" panose="02020603050405020304" pitchFamily="18" charset="0"/>
              </a:rPr>
              <a:t>Kaustubh Hemang Pandya [</a:t>
            </a:r>
            <a:r>
              <a:rPr lang="en-CA" sz="1600" b="1" dirty="0">
                <a:solidFill>
                  <a:schemeClr val="bg1"/>
                </a:solidFill>
                <a:latin typeface="Times New Roman" panose="02020603050405020304" pitchFamily="18" charset="0"/>
                <a:cs typeface="Times New Roman" panose="02020603050405020304" pitchFamily="18" charset="0"/>
              </a:rPr>
              <a:t>002344302</a:t>
            </a:r>
            <a:r>
              <a:rPr lang="en-US" sz="1600" b="1" dirty="0">
                <a:solidFill>
                  <a:schemeClr val="bg1"/>
                </a:solidFill>
                <a:latin typeface="Times New Roman" panose="02020603050405020304" pitchFamily="18" charset="0"/>
                <a:cs typeface="Times New Roman" panose="02020603050405020304" pitchFamily="18" charset="0"/>
              </a:rPr>
              <a:t>]</a:t>
            </a:r>
          </a:p>
          <a:p>
            <a:pPr>
              <a:lnSpc>
                <a:spcPct val="90000"/>
              </a:lnSpc>
              <a:buFont typeface="Arial"/>
              <a:buChar char="•"/>
            </a:pPr>
            <a:endParaRPr lang="en-US" sz="1300" b="1" dirty="0">
              <a:solidFill>
                <a:schemeClr val="bg1"/>
              </a:solidFill>
              <a:latin typeface="Times New Roman" panose="02020603050405020304" pitchFamily="18" charset="0"/>
              <a:cs typeface="Times New Roman" panose="02020603050405020304" pitchFamily="18" charset="0"/>
            </a:endParaRPr>
          </a:p>
        </p:txBody>
      </p:sp>
      <p:cxnSp>
        <p:nvCxnSpPr>
          <p:cNvPr id="62" name="Straight Connector 61">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8FD028A2-72E2-6DC5-22BD-C699601E29C1}"/>
              </a:ext>
            </a:extLst>
          </p:cNvPr>
          <p:cNvSpPr txBox="1"/>
          <p:nvPr/>
        </p:nvSpPr>
        <p:spPr>
          <a:xfrm>
            <a:off x="8258531" y="4750616"/>
            <a:ext cx="1595180" cy="553998"/>
          </a:xfrm>
          <a:prstGeom prst="rect">
            <a:avLst/>
          </a:prstGeom>
          <a:noFill/>
        </p:spPr>
        <p:txBody>
          <a:bodyPr wrap="none" rtlCol="0">
            <a:spAutoFit/>
          </a:bodyPr>
          <a:lstStyle/>
          <a:p>
            <a:r>
              <a:rPr lang="en-CA" sz="1500" b="1" dirty="0">
                <a:solidFill>
                  <a:schemeClr val="bg1"/>
                </a:solidFill>
                <a:latin typeface="Times New Roman" panose="02020603050405020304" pitchFamily="18" charset="0"/>
                <a:cs typeface="Times New Roman" panose="02020603050405020304" pitchFamily="18" charset="0"/>
              </a:rPr>
              <a:t>Guided By:-</a:t>
            </a:r>
          </a:p>
          <a:p>
            <a:r>
              <a:rPr lang="en-CA" sz="1500" b="1" dirty="0">
                <a:solidFill>
                  <a:schemeClr val="bg1"/>
                </a:solidFill>
                <a:latin typeface="Times New Roman" panose="02020603050405020304" pitchFamily="18" charset="0"/>
                <a:cs typeface="Times New Roman" panose="02020603050405020304" pitchFamily="18" charset="0"/>
              </a:rPr>
              <a:t>Prof. Yasir Malik</a:t>
            </a:r>
          </a:p>
        </p:txBody>
      </p:sp>
    </p:spTree>
    <p:extLst>
      <p:ext uri="{BB962C8B-B14F-4D97-AF65-F5344CB8AC3E}">
        <p14:creationId xmlns:p14="http://schemas.microsoft.com/office/powerpoint/2010/main" val="870317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418F-96D8-2FD4-5F8C-6D12878D1008}"/>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Resources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67A042-3993-890D-B59B-50C504626260}"/>
              </a:ext>
            </a:extLst>
          </p:cNvPr>
          <p:cNvSpPr>
            <a:spLocks noGrp="1"/>
          </p:cNvSpPr>
          <p:nvPr>
            <p:ph idx="1"/>
          </p:nvPr>
        </p:nvSpPr>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Hardware:</a:t>
            </a:r>
          </a:p>
          <a:p>
            <a:r>
              <a:rPr lang="en-US" b="1" dirty="0">
                <a:latin typeface="Times New Roman" panose="02020603050405020304" pitchFamily="18" charset="0"/>
                <a:cs typeface="Times New Roman" panose="02020603050405020304" pitchFamily="18" charset="0"/>
              </a:rPr>
              <a:t>Hardware requirements: </a:t>
            </a:r>
            <a:r>
              <a:rPr lang="en-US" dirty="0">
                <a:latin typeface="Times New Roman" panose="02020603050405020304" pitchFamily="18" charset="0"/>
                <a:cs typeface="Times New Roman" panose="02020603050405020304" pitchFamily="18" charset="0"/>
              </a:rPr>
              <a:t>Standard development machines with sufficient processing power and memory are sufficient for development and testing purposes.</a:t>
            </a:r>
          </a:p>
          <a:p>
            <a:pPr marL="0" indent="0">
              <a:buNone/>
            </a:pPr>
            <a:r>
              <a:rPr lang="en-US" b="1" dirty="0">
                <a:latin typeface="Times New Roman" panose="02020603050405020304" pitchFamily="18" charset="0"/>
                <a:cs typeface="Times New Roman" panose="02020603050405020304" pitchFamily="18" charset="0"/>
              </a:rPr>
              <a:t>Human Resources:</a:t>
            </a:r>
          </a:p>
          <a:p>
            <a:r>
              <a:rPr lang="en-US" b="1" dirty="0">
                <a:latin typeface="Times New Roman" panose="02020603050405020304" pitchFamily="18" charset="0"/>
                <a:cs typeface="Times New Roman" panose="02020603050405020304" pitchFamily="18" charset="0"/>
              </a:rPr>
              <a:t>Software Developers</a:t>
            </a:r>
            <a:r>
              <a:rPr lang="en-US" dirty="0">
                <a:latin typeface="Times New Roman" panose="02020603050405020304" pitchFamily="18" charset="0"/>
                <a:cs typeface="Times New Roman" panose="02020603050405020304" pitchFamily="18" charset="0"/>
              </a:rPr>
              <a:t>: Skilled developers proficient in programming languages and experienced with code standards enforcement are essential for developing the automated mechanism.</a:t>
            </a:r>
          </a:p>
          <a:p>
            <a:pPr marL="0" indent="0">
              <a:buNone/>
            </a:pPr>
            <a:r>
              <a:rPr lang="en-US" b="1" dirty="0">
                <a:latin typeface="Times New Roman" panose="02020603050405020304" pitchFamily="18" charset="0"/>
                <a:cs typeface="Times New Roman" panose="02020603050405020304" pitchFamily="18" charset="0"/>
              </a:rPr>
              <a:t>Training and Documentation:</a:t>
            </a:r>
          </a:p>
          <a:p>
            <a:r>
              <a:rPr lang="en-US" dirty="0">
                <a:latin typeface="Times New Roman" panose="02020603050405020304" pitchFamily="18" charset="0"/>
                <a:cs typeface="Times New Roman" panose="02020603050405020304" pitchFamily="18" charset="0"/>
              </a:rPr>
              <a:t>Training materials and documentation will be required to automated enforcement mechanism and ensure its effective utilization.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0474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0D32-5E28-6DA8-6CA6-0C0B0B809B54}"/>
              </a:ext>
            </a:extLst>
          </p:cNvPr>
          <p:cNvSpPr>
            <a:spLocks noGrp="1"/>
          </p:cNvSpPr>
          <p:nvPr>
            <p:ph type="title"/>
          </p:nvPr>
        </p:nvSpPr>
        <p:spPr/>
        <p:txBody>
          <a:bodyPr>
            <a:normAutofit/>
          </a:bodyPr>
          <a:lstStyle/>
          <a:p>
            <a:r>
              <a:rPr lang="en-CA" dirty="0">
                <a:solidFill>
                  <a:schemeClr val="tx1"/>
                </a:solidFill>
                <a:latin typeface="Times New Roman" panose="02020603050405020304" pitchFamily="18" charset="0"/>
                <a:cs typeface="Times New Roman" panose="02020603050405020304" pitchFamily="18" charset="0"/>
              </a:rPr>
              <a:t>Current Code Standard Challenges</a:t>
            </a:r>
          </a:p>
        </p:txBody>
      </p:sp>
      <p:sp>
        <p:nvSpPr>
          <p:cNvPr id="3" name="Content Placeholder 2">
            <a:extLst>
              <a:ext uri="{FF2B5EF4-FFF2-40B4-BE49-F238E27FC236}">
                <a16:creationId xmlns:a16="http://schemas.microsoft.com/office/drawing/2014/main" id="{9AE74247-4737-E2BD-B176-73B6E3CD1F57}"/>
              </a:ext>
            </a:extLst>
          </p:cNvPr>
          <p:cNvSpPr>
            <a:spLocks noGrp="1"/>
          </p:cNvSpPr>
          <p:nvPr>
            <p:ph idx="1"/>
          </p:nvPr>
        </p:nvSpPr>
        <p:spPr/>
        <p:txBody>
          <a:bodyPr>
            <a:noAutofit/>
          </a:bodyPr>
          <a:lstStyle/>
          <a:p>
            <a:pPr marL="0" indent="0" algn="just">
              <a:buNone/>
            </a:pPr>
            <a:r>
              <a:rPr lang="en-CA" sz="2000" b="1" dirty="0">
                <a:latin typeface="Times New Roman" panose="02020603050405020304" pitchFamily="18" charset="0"/>
                <a:cs typeface="Times New Roman" panose="02020603050405020304" pitchFamily="18" charset="0"/>
              </a:rPr>
              <a:t>Inconsistent Formatting: </a:t>
            </a:r>
          </a:p>
          <a:p>
            <a:pPr lvl="1" algn="just"/>
            <a:r>
              <a:rPr lang="en-US" dirty="0">
                <a:latin typeface="Times New Roman" panose="02020603050405020304" pitchFamily="18" charset="0"/>
                <a:cs typeface="Times New Roman" panose="02020603050405020304" pitchFamily="18" charset="0"/>
              </a:rPr>
              <a:t>Lack of standardized code formatting leads to readability issues and makes it difficult for developers to understand and maintain code.</a:t>
            </a:r>
          </a:p>
          <a:p>
            <a:pPr marL="0" indent="0" algn="just">
              <a:buNone/>
            </a:pPr>
            <a:r>
              <a:rPr lang="en-CA" sz="2000" b="1" dirty="0">
                <a:latin typeface="Times New Roman" panose="02020603050405020304" pitchFamily="18" charset="0"/>
                <a:cs typeface="Times New Roman" panose="02020603050405020304" pitchFamily="18" charset="0"/>
              </a:rPr>
              <a:t>Manual Code Reviews: </a:t>
            </a:r>
          </a:p>
          <a:p>
            <a:pPr lvl="1" algn="just"/>
            <a:r>
              <a:rPr lang="en-US" dirty="0">
                <a:latin typeface="Times New Roman" panose="02020603050405020304" pitchFamily="18" charset="0"/>
                <a:cs typeface="Times New Roman" panose="02020603050405020304" pitchFamily="18" charset="0"/>
              </a:rPr>
              <a:t>Manual code reviews are time-consuming and prone to human error, making it challenging to enforce code standards consistently.</a:t>
            </a:r>
          </a:p>
          <a:p>
            <a:pPr marL="0" indent="0" algn="just">
              <a:buNone/>
            </a:pPr>
            <a:r>
              <a:rPr lang="en-CA" sz="2000" b="1" dirty="0">
                <a:latin typeface="Times New Roman" panose="02020603050405020304" pitchFamily="18" charset="0"/>
                <a:cs typeface="Times New Roman" panose="02020603050405020304" pitchFamily="18" charset="0"/>
              </a:rPr>
              <a:t>Lack of Documentation</a:t>
            </a:r>
            <a:r>
              <a:rPr lang="en-US" sz="2000" b="1"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Inadequate documentation of code standards makes it challenging for new developers to understand and follow the established guidelines.</a:t>
            </a:r>
          </a:p>
          <a:p>
            <a:pPr algn="just"/>
            <a:endParaRPr lang="en-CA"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780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50766-7B5F-37A2-1523-AB147507F29D}"/>
              </a:ext>
            </a:extLst>
          </p:cNvPr>
          <p:cNvSpPr>
            <a:spLocks noGrp="1"/>
          </p:cNvSpPr>
          <p:nvPr>
            <p:ph type="title"/>
          </p:nvPr>
        </p:nvSpPr>
        <p:spPr/>
        <p:txBody>
          <a:bodyPr/>
          <a:lstStyle/>
          <a:p>
            <a:r>
              <a:rPr lang="en-CA" dirty="0">
                <a:solidFill>
                  <a:schemeClr val="tx1"/>
                </a:solidFill>
                <a:latin typeface="Times New Roman" panose="02020603050405020304" pitchFamily="18" charset="0"/>
                <a:cs typeface="Times New Roman" panose="02020603050405020304" pitchFamily="18" charset="0"/>
              </a:rPr>
              <a:t>Current Code Standard Challenges</a:t>
            </a:r>
          </a:p>
        </p:txBody>
      </p:sp>
      <p:sp>
        <p:nvSpPr>
          <p:cNvPr id="3" name="Content Placeholder 2">
            <a:extLst>
              <a:ext uri="{FF2B5EF4-FFF2-40B4-BE49-F238E27FC236}">
                <a16:creationId xmlns:a16="http://schemas.microsoft.com/office/drawing/2014/main" id="{3539EA79-ED40-7262-5A5D-3675396F6169}"/>
              </a:ext>
            </a:extLst>
          </p:cNvPr>
          <p:cNvSpPr>
            <a:spLocks noGrp="1"/>
          </p:cNvSpPr>
          <p:nvPr>
            <p:ph idx="1"/>
          </p:nvPr>
        </p:nvSpPr>
        <p:spPr/>
        <p:txBody>
          <a:bodyPr>
            <a:normAutofit/>
          </a:bodyPr>
          <a:lstStyle/>
          <a:p>
            <a:pPr marL="0" indent="0" algn="just">
              <a:buNone/>
            </a:pPr>
            <a:r>
              <a:rPr lang="en-CA" sz="2000" b="1" dirty="0">
                <a:latin typeface="Times New Roman" panose="02020603050405020304" pitchFamily="18" charset="0"/>
                <a:cs typeface="Times New Roman" panose="02020603050405020304" pitchFamily="18" charset="0"/>
              </a:rPr>
              <a:t>Inefficient Collaboration: </a:t>
            </a:r>
          </a:p>
          <a:p>
            <a:pPr lvl="1" algn="just"/>
            <a:r>
              <a:rPr lang="en-US" dirty="0">
                <a:latin typeface="Times New Roman" panose="02020603050405020304" pitchFamily="18" charset="0"/>
                <a:cs typeface="Times New Roman" panose="02020603050405020304" pitchFamily="18" charset="0"/>
              </a:rPr>
              <a:t>Inconsistent code standards hinder collaboration among developers, leading to conflicts and delays in the development process.</a:t>
            </a:r>
          </a:p>
          <a:p>
            <a:pPr marL="0" indent="0" algn="just">
              <a:buNone/>
            </a:pPr>
            <a:r>
              <a:rPr lang="en-CA" sz="2000" b="1" dirty="0">
                <a:latin typeface="Times New Roman" panose="02020603050405020304" pitchFamily="18" charset="0"/>
                <a:cs typeface="Times New Roman" panose="02020603050405020304" pitchFamily="18" charset="0"/>
              </a:rPr>
              <a:t>Difficulty in Code Maintenance</a:t>
            </a:r>
            <a:r>
              <a:rPr lang="en-US" sz="2000" b="1"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Without proper code standards, maintaining and updating code becomes challenging, resulting in higher technical debt and decreased productivity.</a:t>
            </a:r>
            <a:endParaRPr lang="en-CA"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445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3FC9EC-1559-B3D6-0230-F171A4309548}"/>
              </a:ext>
            </a:extLst>
          </p:cNvPr>
          <p:cNvPicPr>
            <a:picLocks noGrp="1" noChangeAspect="1"/>
          </p:cNvPicPr>
          <p:nvPr>
            <p:ph idx="1"/>
          </p:nvPr>
        </p:nvPicPr>
        <p:blipFill>
          <a:blip r:embed="rId2"/>
          <a:stretch>
            <a:fillRect/>
          </a:stretch>
        </p:blipFill>
        <p:spPr>
          <a:xfrm>
            <a:off x="1333500" y="2501900"/>
            <a:ext cx="9537700" cy="3628312"/>
          </a:xfrm>
        </p:spPr>
      </p:pic>
      <p:sp>
        <p:nvSpPr>
          <p:cNvPr id="3" name="Title 1">
            <a:extLst>
              <a:ext uri="{FF2B5EF4-FFF2-40B4-BE49-F238E27FC236}">
                <a16:creationId xmlns:a16="http://schemas.microsoft.com/office/drawing/2014/main" id="{99E700B9-279A-7A56-9876-6645F252DA74}"/>
              </a:ext>
            </a:extLst>
          </p:cNvPr>
          <p:cNvSpPr>
            <a:spLocks noGrp="1"/>
          </p:cNvSpPr>
          <p:nvPr>
            <p:ph type="title"/>
          </p:nvPr>
        </p:nvSpPr>
        <p:spPr>
          <a:xfrm>
            <a:off x="1295402" y="982132"/>
            <a:ext cx="9601196" cy="1303867"/>
          </a:xfrm>
        </p:spPr>
        <p:txBody>
          <a:bodyPr/>
          <a:lstStyle/>
          <a:p>
            <a:r>
              <a:rPr lang="en-CA" dirty="0"/>
              <a:t>Deliverables</a:t>
            </a:r>
            <a:endParaRPr lang="en-CA"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071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11501-BB71-1F7E-4CB5-B3ECE63B3B26}"/>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Learning Experience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FF1B6B-530A-2491-967D-B028CA9AFA01}"/>
              </a:ext>
            </a:extLst>
          </p:cNvPr>
          <p:cNvSpPr>
            <a:spLocks noGrp="1"/>
          </p:cNvSpPr>
          <p:nvPr>
            <p:ph idx="1"/>
          </p:nvPr>
        </p:nvSpPr>
        <p:spPr/>
        <p:txBody>
          <a:bodyPr>
            <a:normAutofit fontScale="85000" lnSpcReduction="20000"/>
          </a:bodyPr>
          <a:lstStyle/>
          <a:p>
            <a:pPr marL="0" indent="0" algn="just">
              <a:buNone/>
            </a:pPr>
            <a:r>
              <a:rPr lang="en-US" b="1" dirty="0">
                <a:latin typeface="Times New Roman" panose="02020603050405020304" pitchFamily="18" charset="0"/>
                <a:cs typeface="Times New Roman" panose="02020603050405020304" pitchFamily="18" charset="0"/>
              </a:rPr>
              <a:t>Technical Skills Enhancement:</a:t>
            </a:r>
          </a:p>
          <a:p>
            <a:pPr algn="just"/>
            <a:r>
              <a:rPr lang="en-US" dirty="0">
                <a:latin typeface="Times New Roman" panose="02020603050405020304" pitchFamily="18" charset="0"/>
                <a:cs typeface="Times New Roman" panose="02020603050405020304" pitchFamily="18" charset="0"/>
              </a:rPr>
              <a:t>Mastery of Code Analysis Tools: We'll gain expertise in utilizing static code analysis tools and integrating them into the development workflow to enforce coding standards effectively.</a:t>
            </a:r>
          </a:p>
          <a:p>
            <a:pPr marL="0" indent="0" algn="just">
              <a:buNone/>
            </a:pPr>
            <a:r>
              <a:rPr lang="en-US" b="1" dirty="0">
                <a:latin typeface="Times New Roman" panose="02020603050405020304" pitchFamily="18" charset="0"/>
                <a:cs typeface="Times New Roman" panose="02020603050405020304" pitchFamily="18" charset="0"/>
              </a:rPr>
              <a:t>Understanding Software Development Practices:</a:t>
            </a:r>
          </a:p>
          <a:p>
            <a:pPr algn="just"/>
            <a:r>
              <a:rPr lang="en-US" dirty="0">
                <a:latin typeface="Times New Roman" panose="02020603050405020304" pitchFamily="18" charset="0"/>
                <a:cs typeface="Times New Roman" panose="02020603050405020304" pitchFamily="18" charset="0"/>
              </a:rPr>
              <a:t>Code Standards and Best Practices: Deepening our understanding of coding standards and best practices across various programming languages and frameworks.</a:t>
            </a:r>
          </a:p>
          <a:p>
            <a:pPr algn="just"/>
            <a:r>
              <a:rPr lang="en-US" dirty="0">
                <a:latin typeface="Times New Roman" panose="02020603050405020304" pitchFamily="18" charset="0"/>
                <a:cs typeface="Times New Roman" panose="02020603050405020304" pitchFamily="18" charset="0"/>
              </a:rPr>
              <a:t>Continuous Integration and Deployment: Integrating automated code standards enforcement into CI/CD pipelines will enhance our knowledge of DevOps practices and tools.</a:t>
            </a:r>
          </a:p>
          <a:p>
            <a:pPr marL="0" indent="0">
              <a:buNone/>
            </a:pPr>
            <a:endParaRPr lang="en-US" dirty="0"/>
          </a:p>
          <a:p>
            <a:endParaRPr lang="en-US" dirty="0"/>
          </a:p>
        </p:txBody>
      </p:sp>
    </p:spTree>
    <p:extLst>
      <p:ext uri="{BB962C8B-B14F-4D97-AF65-F5344CB8AC3E}">
        <p14:creationId xmlns:p14="http://schemas.microsoft.com/office/powerpoint/2010/main" val="4103772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6CCC-421B-1A63-C321-5B6A42BFCA0D}"/>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Learning Experience</a:t>
            </a:r>
            <a:endParaRPr lang="en-US" dirty="0"/>
          </a:p>
        </p:txBody>
      </p:sp>
      <p:sp>
        <p:nvSpPr>
          <p:cNvPr id="3" name="Content Placeholder 2">
            <a:extLst>
              <a:ext uri="{FF2B5EF4-FFF2-40B4-BE49-F238E27FC236}">
                <a16:creationId xmlns:a16="http://schemas.microsoft.com/office/drawing/2014/main" id="{C5836898-4870-DFA5-6FE5-36B612EE63DD}"/>
              </a:ext>
            </a:extLst>
          </p:cNvPr>
          <p:cNvSpPr>
            <a:spLocks noGrp="1"/>
          </p:cNvSpPr>
          <p:nvPr>
            <p:ph idx="1"/>
          </p:nvPr>
        </p:nvSpPr>
        <p:spPr>
          <a:xfrm>
            <a:off x="1295401" y="2556932"/>
            <a:ext cx="9601196" cy="3653368"/>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Problem-Solving and Innovation:</a:t>
            </a:r>
          </a:p>
          <a:p>
            <a:pPr algn="just"/>
            <a:r>
              <a:rPr lang="en-US" sz="1800" dirty="0">
                <a:latin typeface="Times New Roman" panose="02020603050405020304" pitchFamily="18" charset="0"/>
                <a:cs typeface="Times New Roman" panose="02020603050405020304" pitchFamily="18" charset="0"/>
              </a:rPr>
              <a:t>Identifying and Addressing Challenges: Overcoming challenges associated with manual enforcement and devising innovative solutions to automate code standards enforcement will hone our problem-solving abilities.</a:t>
            </a:r>
          </a:p>
          <a:p>
            <a:pPr marL="0" indent="0" algn="just">
              <a:buNone/>
            </a:pPr>
            <a:r>
              <a:rPr lang="en-US" sz="1800" b="1" dirty="0">
                <a:latin typeface="Times New Roman" panose="02020603050405020304" pitchFamily="18" charset="0"/>
                <a:cs typeface="Times New Roman" panose="02020603050405020304" pitchFamily="18" charset="0"/>
              </a:rPr>
              <a:t>Professional Growth:</a:t>
            </a:r>
          </a:p>
          <a:p>
            <a:pPr algn="just"/>
            <a:r>
              <a:rPr lang="en-US" sz="1800" dirty="0">
                <a:latin typeface="Times New Roman" panose="02020603050405020304" pitchFamily="18" charset="0"/>
                <a:cs typeface="Times New Roman" panose="02020603050405020304" pitchFamily="18" charset="0"/>
              </a:rPr>
              <a:t>Career Advancement: Acquiring expertise in automated code standards enforcement will enhance our professional profiles and open up opportunities for career advancement in software development, quality assurance, or DevOps roles.</a:t>
            </a:r>
          </a:p>
          <a:p>
            <a:pPr algn="just"/>
            <a:r>
              <a:rPr lang="en-US" sz="1800" dirty="0">
                <a:latin typeface="Times New Roman" panose="02020603050405020304" pitchFamily="18" charset="0"/>
                <a:cs typeface="Times New Roman" panose="02020603050405020304" pitchFamily="18" charset="0"/>
              </a:rPr>
              <a:t>Contribution to google research project: If applicable, contributing our solution to the google community will provide visibility, recognition, and opportunities for networking and collaboration.</a:t>
            </a:r>
          </a:p>
          <a:p>
            <a:endParaRPr lang="en-US" sz="1700" dirty="0"/>
          </a:p>
        </p:txBody>
      </p:sp>
    </p:spTree>
    <p:extLst>
      <p:ext uri="{BB962C8B-B14F-4D97-AF65-F5344CB8AC3E}">
        <p14:creationId xmlns:p14="http://schemas.microsoft.com/office/powerpoint/2010/main" val="1396752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7" name="Picture 16">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7" name="Rectangle 26">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19" name="Picture 18">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 name="Picture 19">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DE3EC5A-0AEE-5C20-2B7F-D65EC735DD4D}"/>
              </a:ext>
            </a:extLst>
          </p:cNvPr>
          <p:cNvSpPr>
            <a:spLocks noGrp="1"/>
          </p:cNvSpPr>
          <p:nvPr>
            <p:ph type="title"/>
          </p:nvPr>
        </p:nvSpPr>
        <p:spPr>
          <a:xfrm>
            <a:off x="7535825" y="982132"/>
            <a:ext cx="3360772" cy="1303867"/>
          </a:xfrm>
        </p:spPr>
        <p:txBody>
          <a:bodyPr>
            <a:normAutofit/>
          </a:bodyPr>
          <a:lstStyle/>
          <a:p>
            <a:r>
              <a:rPr lang="en-CA" dirty="0">
                <a:solidFill>
                  <a:schemeClr val="tx1"/>
                </a:solidFill>
                <a:latin typeface="Times New Roman" panose="02020603050405020304" pitchFamily="18" charset="0"/>
                <a:cs typeface="Times New Roman" panose="02020603050405020304" pitchFamily="18" charset="0"/>
              </a:rPr>
              <a:t>Conclusion</a:t>
            </a:r>
          </a:p>
        </p:txBody>
      </p:sp>
      <p:sp>
        <p:nvSpPr>
          <p:cNvPr id="28" name="Rectangle 27">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robot arm with a book&#10;&#10;Description automatically generated with medium confidence">
            <a:extLst>
              <a:ext uri="{FF2B5EF4-FFF2-40B4-BE49-F238E27FC236}">
                <a16:creationId xmlns:a16="http://schemas.microsoft.com/office/drawing/2014/main" id="{CA03C019-B11A-0509-F096-3BB6CCF8F8B3}"/>
              </a:ext>
            </a:extLst>
          </p:cNvPr>
          <p:cNvPicPr>
            <a:picLocks noChangeAspect="1"/>
          </p:cNvPicPr>
          <p:nvPr/>
        </p:nvPicPr>
        <p:blipFill rotWithShape="1">
          <a:blip r:embed="rId5"/>
          <a:srcRect t="5283" b="21617"/>
          <a:stretch/>
        </p:blipFill>
        <p:spPr>
          <a:xfrm>
            <a:off x="1412683" y="1410208"/>
            <a:ext cx="5278777" cy="3858780"/>
          </a:xfrm>
          <a:prstGeom prst="rect">
            <a:avLst/>
          </a:prstGeom>
        </p:spPr>
      </p:pic>
      <p:cxnSp>
        <p:nvCxnSpPr>
          <p:cNvPr id="24" name="Straight Connector 23">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DE982922-31AF-B3AD-3901-B1D7DD450110}"/>
              </a:ext>
            </a:extLst>
          </p:cNvPr>
          <p:cNvSpPr>
            <a:spLocks noGrp="1"/>
          </p:cNvSpPr>
          <p:nvPr>
            <p:ph idx="1"/>
          </p:nvPr>
        </p:nvSpPr>
        <p:spPr>
          <a:xfrm>
            <a:off x="7535824" y="2556932"/>
            <a:ext cx="3360771" cy="3318936"/>
          </a:xfrm>
        </p:spPr>
        <p:txBody>
          <a:bodyPr>
            <a:normAutofit/>
          </a:bodyPr>
          <a:lstStyle/>
          <a:p>
            <a:pPr algn="just">
              <a:lnSpc>
                <a:spcPct val="90000"/>
              </a:lnSpc>
              <a:buFont typeface="Arial" panose="020B0604020202020204" pitchFamily="34" charset="0"/>
              <a:buChar char="•"/>
            </a:pPr>
            <a:r>
              <a:rPr lang="en-US" sz="1500" dirty="0">
                <a:effectLst/>
                <a:latin typeface="Times New Roman" panose="02020603050405020304" pitchFamily="18" charset="0"/>
                <a:cs typeface="Times New Roman" panose="02020603050405020304" pitchFamily="18" charset="0"/>
              </a:rPr>
              <a:t>Code standard improvement is crucial for maintaining high-quality software.</a:t>
            </a:r>
          </a:p>
          <a:p>
            <a:pPr algn="just">
              <a:lnSpc>
                <a:spcPct val="90000"/>
              </a:lnSpc>
              <a:buFont typeface="Arial" panose="020B0604020202020204" pitchFamily="34" charset="0"/>
              <a:buChar char="•"/>
            </a:pPr>
            <a:r>
              <a:rPr lang="en-US" sz="1500" dirty="0">
                <a:effectLst/>
                <a:latin typeface="Times New Roman" panose="02020603050405020304" pitchFamily="18" charset="0"/>
                <a:cs typeface="Times New Roman" panose="02020603050405020304" pitchFamily="18" charset="0"/>
              </a:rPr>
              <a:t>Automation can greatly streamline the process of code standard improvement.</a:t>
            </a:r>
          </a:p>
          <a:p>
            <a:pPr algn="just">
              <a:lnSpc>
                <a:spcPct val="90000"/>
              </a:lnSpc>
              <a:buFont typeface="Arial" panose="020B0604020202020204" pitchFamily="34" charset="0"/>
              <a:buChar char="•"/>
            </a:pPr>
            <a:r>
              <a:rPr lang="en-US" sz="1500" dirty="0">
                <a:effectLst/>
                <a:latin typeface="Times New Roman" panose="02020603050405020304" pitchFamily="18" charset="0"/>
                <a:cs typeface="Times New Roman" panose="02020603050405020304" pitchFamily="18" charset="0"/>
              </a:rPr>
              <a:t>By automating code standard improvement, developers can save time and effort, reduce errors, and ensure consistency.</a:t>
            </a:r>
          </a:p>
          <a:p>
            <a:pPr algn="just">
              <a:lnSpc>
                <a:spcPct val="90000"/>
              </a:lnSpc>
              <a:buFont typeface="Arial" panose="020B0604020202020204" pitchFamily="34" charset="0"/>
              <a:buChar char="•"/>
            </a:pPr>
            <a:r>
              <a:rPr lang="en-US" sz="1500" dirty="0">
                <a:effectLst/>
                <a:latin typeface="Times New Roman" panose="02020603050405020304" pitchFamily="18" charset="0"/>
                <a:cs typeface="Times New Roman" panose="02020603050405020304" pitchFamily="18" charset="0"/>
              </a:rPr>
              <a:t>Implementing automated tools and processes can lead to more efficient and effective software development.</a:t>
            </a:r>
          </a:p>
          <a:p>
            <a:pPr algn="just">
              <a:lnSpc>
                <a:spcPct val="90000"/>
              </a:lnSpc>
            </a:pPr>
            <a:endParaRPr lang="en-CA"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228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927C-74C5-E8E8-AC03-7F350584F387}"/>
              </a:ext>
            </a:extLst>
          </p:cNvPr>
          <p:cNvSpPr>
            <a:spLocks noGrp="1"/>
          </p:cNvSpPr>
          <p:nvPr>
            <p:ph type="title"/>
          </p:nvPr>
        </p:nvSpPr>
        <p:spPr/>
        <p:txBody>
          <a:bodyPr/>
          <a:lstStyle/>
          <a:p>
            <a:r>
              <a:rPr lang="en-CA" sz="4400" b="1" dirty="0">
                <a:effectLst/>
                <a:latin typeface="TimesNewRomanPS"/>
              </a:rPr>
              <a:t>References</a:t>
            </a:r>
            <a:endParaRPr lang="en-US" dirty="0"/>
          </a:p>
        </p:txBody>
      </p:sp>
      <p:sp>
        <p:nvSpPr>
          <p:cNvPr id="3" name="Content Placeholder 2">
            <a:extLst>
              <a:ext uri="{FF2B5EF4-FFF2-40B4-BE49-F238E27FC236}">
                <a16:creationId xmlns:a16="http://schemas.microsoft.com/office/drawing/2014/main" id="{26A72F86-5FD4-7323-E1CF-83EB1DAB261C}"/>
              </a:ext>
            </a:extLst>
          </p:cNvPr>
          <p:cNvSpPr>
            <a:spLocks noGrp="1"/>
          </p:cNvSpPr>
          <p:nvPr>
            <p:ph idx="1"/>
          </p:nvPr>
        </p:nvSpPr>
        <p:spPr/>
        <p:txBody>
          <a:bodyPr/>
          <a:lstStyle/>
          <a:p>
            <a:r>
              <a:rPr lang="en-CA" sz="1800" b="1" dirty="0">
                <a:solidFill>
                  <a:srgbClr val="0000FF"/>
                </a:solidFill>
                <a:effectLst/>
                <a:latin typeface="TimesNewRomanPS"/>
              </a:rPr>
              <a:t>https://</a:t>
            </a:r>
            <a:r>
              <a:rPr lang="en-CA" sz="1800" b="1" dirty="0" err="1">
                <a:solidFill>
                  <a:srgbClr val="0000FF"/>
                </a:solidFill>
                <a:effectLst/>
                <a:latin typeface="TimesNewRomanPS"/>
              </a:rPr>
              <a:t>www.codegrip.tech</a:t>
            </a:r>
            <a:r>
              <a:rPr lang="en-CA" sz="1800" b="1" dirty="0">
                <a:solidFill>
                  <a:srgbClr val="0000FF"/>
                </a:solidFill>
                <a:effectLst/>
                <a:latin typeface="TimesNewRomanPS"/>
              </a:rPr>
              <a:t>/productivity/using-code-automation-strategy-to-improve-software-development/ </a:t>
            </a:r>
          </a:p>
          <a:p>
            <a:r>
              <a:rPr lang="en-CA" sz="1800" b="1" dirty="0">
                <a:solidFill>
                  <a:srgbClr val="0000FF"/>
                </a:solidFill>
                <a:effectLst/>
                <a:latin typeface="TimesNewRomanPS"/>
              </a:rPr>
              <a:t>https://</a:t>
            </a:r>
            <a:r>
              <a:rPr lang="en-CA" sz="1800" b="1" dirty="0" err="1">
                <a:solidFill>
                  <a:srgbClr val="0000FF"/>
                </a:solidFill>
                <a:effectLst/>
                <a:latin typeface="TimesNewRomanPS"/>
              </a:rPr>
              <a:t>www.perforce.com</a:t>
            </a:r>
            <a:r>
              <a:rPr lang="en-CA" sz="1800" b="1" dirty="0">
                <a:solidFill>
                  <a:srgbClr val="0000FF"/>
                </a:solidFill>
                <a:effectLst/>
                <a:latin typeface="TimesNewRomanPS"/>
              </a:rPr>
              <a:t>/blog/</a:t>
            </a:r>
            <a:r>
              <a:rPr lang="en-CA" sz="1800" b="1" dirty="0" err="1">
                <a:solidFill>
                  <a:srgbClr val="0000FF"/>
                </a:solidFill>
                <a:effectLst/>
                <a:latin typeface="TimesNewRomanPS"/>
              </a:rPr>
              <a:t>sca</a:t>
            </a:r>
            <a:r>
              <a:rPr lang="en-CA" sz="1800" b="1" dirty="0">
                <a:solidFill>
                  <a:srgbClr val="0000FF"/>
                </a:solidFill>
                <a:effectLst/>
                <a:latin typeface="TimesNewRomanPS"/>
              </a:rPr>
              <a:t>/enforce-coding-standards-automated-static-analysis </a:t>
            </a:r>
          </a:p>
          <a:p>
            <a:r>
              <a:rPr lang="en-CA" sz="1800" b="1" dirty="0">
                <a:solidFill>
                  <a:srgbClr val="0000FF"/>
                </a:solidFill>
                <a:effectLst/>
                <a:latin typeface="TimesNewRomanPS"/>
              </a:rPr>
              <a:t>https://</a:t>
            </a:r>
            <a:r>
              <a:rPr lang="en-CA" sz="1800" b="1" dirty="0" err="1">
                <a:solidFill>
                  <a:srgbClr val="0000FF"/>
                </a:solidFill>
                <a:effectLst/>
                <a:latin typeface="TimesNewRomanPS"/>
              </a:rPr>
              <a:t>www.codemotion.com</a:t>
            </a:r>
            <a:r>
              <a:rPr lang="en-CA" sz="1800" b="1" dirty="0">
                <a:solidFill>
                  <a:srgbClr val="0000FF"/>
                </a:solidFill>
                <a:effectLst/>
                <a:latin typeface="TimesNewRomanPS"/>
              </a:rPr>
              <a:t>/magazine/backend/automation-coding-best-practices/ </a:t>
            </a:r>
            <a:endParaRPr lang="en-CA" dirty="0"/>
          </a:p>
        </p:txBody>
      </p:sp>
    </p:spTree>
    <p:extLst>
      <p:ext uri="{BB962C8B-B14F-4D97-AF65-F5344CB8AC3E}">
        <p14:creationId xmlns:p14="http://schemas.microsoft.com/office/powerpoint/2010/main" val="407157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F5361C-1386-95CB-623C-3688477B908B}"/>
              </a:ext>
            </a:extLst>
          </p:cNvPr>
          <p:cNvSpPr txBox="1"/>
          <p:nvPr/>
        </p:nvSpPr>
        <p:spPr>
          <a:xfrm>
            <a:off x="4124131" y="3109593"/>
            <a:ext cx="6979298" cy="769441"/>
          </a:xfrm>
          <a:prstGeom prst="rect">
            <a:avLst/>
          </a:prstGeom>
          <a:noFill/>
        </p:spPr>
        <p:txBody>
          <a:bodyPr wrap="square" rtlCol="0">
            <a:spAutoFit/>
          </a:bodyPr>
          <a:lstStyle/>
          <a:p>
            <a:r>
              <a:rPr lang="en-CA"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8238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6E620-C52E-1C13-B177-3669AE717C2B}"/>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DB539BCB-5CA5-59BD-7ABB-DB2DB25DC072}"/>
              </a:ext>
            </a:extLst>
          </p:cNvPr>
          <p:cNvSpPr>
            <a:spLocks noGrp="1"/>
          </p:cNvSpPr>
          <p:nvPr>
            <p:ph idx="1"/>
          </p:nvPr>
        </p:nvSpPr>
        <p:spPr/>
        <p:txBody>
          <a:bodyPr>
            <a:normAutofit fontScale="77500" lnSpcReduction="20000"/>
          </a:bodyPr>
          <a:lstStyle/>
          <a:p>
            <a:r>
              <a:rPr lang="en-CA" sz="2200" dirty="0">
                <a:latin typeface="Times New Roman" panose="02020603050405020304" pitchFamily="18" charset="0"/>
                <a:cs typeface="Times New Roman" panose="02020603050405020304" pitchFamily="18" charset="0"/>
              </a:rPr>
              <a:t>Introduction</a:t>
            </a:r>
          </a:p>
          <a:p>
            <a:r>
              <a:rPr lang="en-CA" sz="2200" dirty="0">
                <a:latin typeface="Times New Roman" panose="02020603050405020304" pitchFamily="18" charset="0"/>
                <a:cs typeface="Times New Roman" panose="02020603050405020304" pitchFamily="18" charset="0"/>
              </a:rPr>
              <a:t>Project Objective</a:t>
            </a:r>
          </a:p>
          <a:p>
            <a:r>
              <a:rPr lang="en-CA" sz="2200" dirty="0">
                <a:latin typeface="Times New Roman" panose="02020603050405020304" pitchFamily="18" charset="0"/>
                <a:cs typeface="Times New Roman" panose="02020603050405020304" pitchFamily="18" charset="0"/>
              </a:rPr>
              <a:t>Methodological Approaches</a:t>
            </a:r>
          </a:p>
          <a:p>
            <a:r>
              <a:rPr lang="en-CA" sz="2200" dirty="0">
                <a:solidFill>
                  <a:schemeClr val="tx1"/>
                </a:solidFill>
                <a:latin typeface="Times New Roman" panose="02020603050405020304" pitchFamily="18" charset="0"/>
                <a:cs typeface="Times New Roman" panose="02020603050405020304" pitchFamily="18" charset="0"/>
              </a:rPr>
              <a:t>Hypothesis and Assumptions</a:t>
            </a:r>
          </a:p>
          <a:p>
            <a:r>
              <a:rPr lang="en-CA" sz="2200" dirty="0">
                <a:solidFill>
                  <a:schemeClr val="tx1"/>
                </a:solidFill>
                <a:latin typeface="Times New Roman" panose="02020603050405020304" pitchFamily="18" charset="0"/>
                <a:cs typeface="Times New Roman" panose="02020603050405020304" pitchFamily="18" charset="0"/>
              </a:rPr>
              <a:t>Resources</a:t>
            </a:r>
          </a:p>
          <a:p>
            <a:r>
              <a:rPr lang="en-CA" sz="2200" dirty="0">
                <a:latin typeface="Times New Roman" panose="02020603050405020304" pitchFamily="18" charset="0"/>
                <a:cs typeface="Times New Roman" panose="02020603050405020304" pitchFamily="18" charset="0"/>
              </a:rPr>
              <a:t>Current Code Standard Challenges</a:t>
            </a:r>
          </a:p>
          <a:p>
            <a:r>
              <a:rPr lang="en-CA" sz="2200" dirty="0">
                <a:latin typeface="Times New Roman" panose="02020603050405020304" pitchFamily="18" charset="0"/>
                <a:cs typeface="Times New Roman" panose="02020603050405020304" pitchFamily="18" charset="0"/>
              </a:rPr>
              <a:t>Deliverables</a:t>
            </a:r>
          </a:p>
          <a:p>
            <a:r>
              <a:rPr lang="en-CA" sz="2200" dirty="0">
                <a:latin typeface="Times New Roman" panose="02020603050405020304" pitchFamily="18" charset="0"/>
                <a:cs typeface="Times New Roman" panose="02020603050405020304" pitchFamily="18" charset="0"/>
              </a:rPr>
              <a:t>Learning Experience</a:t>
            </a:r>
          </a:p>
          <a:p>
            <a:r>
              <a:rPr lang="en-CA" sz="2200" dirty="0">
                <a:latin typeface="Times New Roman" panose="02020603050405020304" pitchFamily="18" charset="0"/>
                <a:cs typeface="Times New Roman" panose="02020603050405020304" pitchFamily="18" charset="0"/>
              </a:rPr>
              <a:t>Conclusion</a:t>
            </a:r>
          </a:p>
          <a:p>
            <a:endParaRPr lang="en-CA" sz="2200" dirty="0">
              <a:latin typeface="Times New Roman" panose="02020603050405020304" pitchFamily="18" charset="0"/>
              <a:cs typeface="Times New Roman" panose="02020603050405020304" pitchFamily="18" charset="0"/>
            </a:endParaRPr>
          </a:p>
          <a:p>
            <a:endParaRPr lang="en-CA"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405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F0E6-5ADA-0B28-1BE6-B2DE0335E276}"/>
              </a:ext>
            </a:extLst>
          </p:cNvPr>
          <p:cNvSpPr>
            <a:spLocks noGrp="1"/>
          </p:cNvSpPr>
          <p:nvPr>
            <p:ph type="title"/>
          </p:nvPr>
        </p:nvSpPr>
        <p:spPr/>
        <p:txBody>
          <a:bodyPr/>
          <a:lstStyle/>
          <a:p>
            <a:r>
              <a:rPr lang="en-CA" dirty="0">
                <a:solidFill>
                  <a:schemeClr val="tx1"/>
                </a:solidFill>
                <a:latin typeface="Times New Roman" panose="02020603050405020304" pitchFamily="18" charset="0"/>
                <a:cs typeface="Times New Roman" panose="02020603050405020304" pitchFamily="18" charset="0"/>
              </a:rPr>
              <a:t>Introduction</a:t>
            </a:r>
            <a:endParaRPr lang="en-CA"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1883E2-01DC-CE38-CD1B-AE3AEF15C011}"/>
              </a:ext>
            </a:extLst>
          </p:cNvPr>
          <p:cNvSpPr>
            <a:spLocks noGrp="1"/>
          </p:cNvSpPr>
          <p:nvPr>
            <p:ph idx="1"/>
          </p:nvPr>
        </p:nvSpPr>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In the world of software development, code standards is crucial for maintaining consistency and readability in codebases. However, manual enforcement of these standards poses significant challenges, including time-consuming processes and increased risk of errors. As codebases grow, ensuring adherence to standards becomes even more challenging, impacting productivity and increasing debugging time. To address these challenges, our proposed project focuses on developing an automated solution for code standards enforcement. By leveraging automation, we aim to streamline the enforcement process, enhance collaboration among developers, and ultimately improve software quality.</a:t>
            </a:r>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248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83F3-ABAC-0524-ACD2-42D0F6917C3A}"/>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Project Objective</a:t>
            </a:r>
          </a:p>
        </p:txBody>
      </p:sp>
      <p:sp>
        <p:nvSpPr>
          <p:cNvPr id="3" name="Content Placeholder 2">
            <a:extLst>
              <a:ext uri="{FF2B5EF4-FFF2-40B4-BE49-F238E27FC236}">
                <a16:creationId xmlns:a16="http://schemas.microsoft.com/office/drawing/2014/main" id="{E71CA578-D3E6-193E-4294-C67856A24723}"/>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The project objective is to develop an automated enforcement mechanism to ensure consistency and readability in software development by adhering to code standards. This automation addresses challenges associated with manual enforcement, such as time-consuming processes and error-prone methods. By enhancing collaboration among developers and simplifying code maintenance, the project aims to improve productivity and reduce debugging time, ultimately optimizing software development processes.</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79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9B72-E8FD-D72E-63CF-4612DC8CD810}"/>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Project Objective</a:t>
            </a:r>
          </a:p>
        </p:txBody>
      </p:sp>
      <p:sp>
        <p:nvSpPr>
          <p:cNvPr id="3" name="Content Placeholder 2">
            <a:extLst>
              <a:ext uri="{FF2B5EF4-FFF2-40B4-BE49-F238E27FC236}">
                <a16:creationId xmlns:a16="http://schemas.microsoft.com/office/drawing/2014/main" id="{2C908FB4-573B-1D63-81BC-CAA3BD8EE337}"/>
              </a:ext>
            </a:extLst>
          </p:cNvPr>
          <p:cNvSpPr>
            <a:spLocks noGrp="1"/>
          </p:cNvSpPr>
          <p:nvPr>
            <p:ph idx="1"/>
          </p:nvPr>
        </p:nvSpPr>
        <p:spPr/>
        <p:txBody>
          <a:bodyPr/>
          <a:lstStyle/>
          <a:p>
            <a:pPr>
              <a:buFont typeface="Wingdings" pitchFamily="2" charset="2"/>
              <a:buChar char="ü"/>
            </a:pPr>
            <a:r>
              <a:rPr lang="en-US" dirty="0">
                <a:latin typeface="Times New Roman" panose="02020603050405020304" pitchFamily="18" charset="0"/>
                <a:cs typeface="Times New Roman" panose="02020603050405020304" pitchFamily="18" charset="0"/>
              </a:rPr>
              <a:t>Develop an automated enforcement mechanism for code standards.</a:t>
            </a:r>
          </a:p>
          <a:p>
            <a:pPr>
              <a:buFont typeface="Wingdings" pitchFamily="2" charset="2"/>
              <a:buChar char="ü"/>
            </a:pPr>
            <a:r>
              <a:rPr lang="en-US" dirty="0">
                <a:latin typeface="Times New Roman" panose="02020603050405020304" pitchFamily="18" charset="0"/>
                <a:cs typeface="Times New Roman" panose="02020603050405020304" pitchFamily="18" charset="0"/>
              </a:rPr>
              <a:t>Ensure consistency and readability in software development practices.</a:t>
            </a:r>
          </a:p>
          <a:p>
            <a:pPr>
              <a:buFont typeface="Wingdings" pitchFamily="2" charset="2"/>
              <a:buChar char="ü"/>
            </a:pPr>
            <a:r>
              <a:rPr lang="en-US" dirty="0">
                <a:latin typeface="Times New Roman" panose="02020603050405020304" pitchFamily="18" charset="0"/>
                <a:cs typeface="Times New Roman" panose="02020603050405020304" pitchFamily="18" charset="0"/>
              </a:rPr>
              <a:t>Address challenges associated with manual enforcement, such as time-consuming processes and error-prone methods.</a:t>
            </a:r>
          </a:p>
          <a:p>
            <a:pPr>
              <a:buFont typeface="Wingdings" pitchFamily="2" charset="2"/>
              <a:buChar char="ü"/>
            </a:pPr>
            <a:r>
              <a:rPr lang="en-US" dirty="0">
                <a:latin typeface="Times New Roman" panose="02020603050405020304" pitchFamily="18" charset="0"/>
                <a:cs typeface="Times New Roman" panose="02020603050405020304" pitchFamily="18" charset="0"/>
              </a:rPr>
              <a:t>Enhance developer productivity and reduce debugging time through consistent code standards enforcement.</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4442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9424-5073-D3D8-1824-E293234AC6B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Methodological approaches</a:t>
            </a:r>
          </a:p>
        </p:txBody>
      </p:sp>
      <p:sp>
        <p:nvSpPr>
          <p:cNvPr id="3" name="Content Placeholder 2">
            <a:extLst>
              <a:ext uri="{FF2B5EF4-FFF2-40B4-BE49-F238E27FC236}">
                <a16:creationId xmlns:a16="http://schemas.microsoft.com/office/drawing/2014/main" id="{D665ADCD-6694-9133-DE05-A7FAE8E38EB7}"/>
              </a:ext>
            </a:extLst>
          </p:cNvPr>
          <p:cNvSpPr>
            <a:spLocks noGrp="1"/>
          </p:cNvSpPr>
          <p:nvPr>
            <p:ph idx="1"/>
          </p:nvPr>
        </p:nvSpPr>
        <p:spPr/>
        <p:txBody>
          <a:bodyPr>
            <a:normAutofit fontScale="85000" lnSpcReduction="20000"/>
          </a:bodyPr>
          <a:lstStyle/>
          <a:p>
            <a:pPr marL="0" indent="0" algn="just">
              <a:buNone/>
            </a:pPr>
            <a:r>
              <a:rPr lang="en-US" b="1" dirty="0">
                <a:latin typeface="Times New Roman" panose="02020603050405020304" pitchFamily="18" charset="0"/>
                <a:cs typeface="Times New Roman" panose="02020603050405020304" pitchFamily="18" charset="0"/>
              </a:rPr>
              <a:t>Requirement Analysis: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Conduct a comprehensive analysis of existing code standards and practices within the organization or industry.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 common coding conventions, best practices, and potential areas for improvement.</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Iterative Development Process:</a:t>
            </a:r>
          </a:p>
          <a:p>
            <a:pPr algn="just"/>
            <a:r>
              <a:rPr lang="en-US" dirty="0">
                <a:latin typeface="Times New Roman" panose="02020603050405020304" pitchFamily="18" charset="0"/>
                <a:cs typeface="Times New Roman" panose="02020603050405020304" pitchFamily="18" charset="0"/>
              </a:rPr>
              <a:t>Adopt an Agile software development methodology, such as Scrum or Kanban, to facilitate iterative development and frequent collaboration with team.</a:t>
            </a:r>
          </a:p>
          <a:p>
            <a:pPr algn="just"/>
            <a:r>
              <a:rPr lang="en-US" dirty="0">
                <a:latin typeface="Times New Roman" panose="02020603050405020304" pitchFamily="18" charset="0"/>
                <a:cs typeface="Times New Roman" panose="02020603050405020304" pitchFamily="18" charset="0"/>
              </a:rPr>
              <a:t>Break down the project into smaller iterations or sprints, each focused on delivering specific features or functionality related to code standards enforcement.</a:t>
            </a:r>
          </a:p>
          <a:p>
            <a:pPr algn="just"/>
            <a:endParaRPr lang="en-US" dirty="0"/>
          </a:p>
        </p:txBody>
      </p:sp>
    </p:spTree>
    <p:extLst>
      <p:ext uri="{BB962C8B-B14F-4D97-AF65-F5344CB8AC3E}">
        <p14:creationId xmlns:p14="http://schemas.microsoft.com/office/powerpoint/2010/main" val="305575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211F-6970-A7D5-92DE-D3FEB094B5F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Methodological approaches</a:t>
            </a:r>
          </a:p>
        </p:txBody>
      </p:sp>
      <p:sp>
        <p:nvSpPr>
          <p:cNvPr id="3" name="Content Placeholder 2">
            <a:extLst>
              <a:ext uri="{FF2B5EF4-FFF2-40B4-BE49-F238E27FC236}">
                <a16:creationId xmlns:a16="http://schemas.microsoft.com/office/drawing/2014/main" id="{38BFEA4D-35A4-601E-8D10-F696074F9D9A}"/>
              </a:ext>
            </a:extLst>
          </p:cNvPr>
          <p:cNvSpPr>
            <a:spLocks noGrp="1"/>
          </p:cNvSpPr>
          <p:nvPr>
            <p:ph idx="1"/>
          </p:nvPr>
        </p:nvSpPr>
        <p:spPr>
          <a:xfrm>
            <a:off x="1193800" y="2527300"/>
            <a:ext cx="9702797" cy="3746500"/>
          </a:xfrm>
        </p:spPr>
        <p:txBody>
          <a:bodyPr>
            <a:normAutofit fontScale="55000" lnSpcReduction="20000"/>
          </a:bodyPr>
          <a:lstStyle/>
          <a:p>
            <a:pPr marL="0" indent="0" algn="just">
              <a:buNone/>
            </a:pPr>
            <a:r>
              <a:rPr lang="en-US" sz="3200" b="1" dirty="0">
                <a:latin typeface="Times New Roman" panose="02020603050405020304" pitchFamily="18" charset="0"/>
                <a:cs typeface="Times New Roman" panose="02020603050405020304" pitchFamily="18" charset="0"/>
              </a:rPr>
              <a:t>System Design and Architecture:</a:t>
            </a:r>
          </a:p>
          <a:p>
            <a:pPr algn="just"/>
            <a:r>
              <a:rPr lang="en-US" sz="3200" dirty="0">
                <a:latin typeface="Times New Roman" panose="02020603050405020304" pitchFamily="18" charset="0"/>
                <a:cs typeface="Times New Roman" panose="02020603050405020304" pitchFamily="18" charset="0"/>
              </a:rPr>
              <a:t>Design the architecture and functionality of the automated enforcement system based on the gathered requirements and stakeholder input.</a:t>
            </a:r>
          </a:p>
          <a:p>
            <a:pPr algn="just"/>
            <a:r>
              <a:rPr lang="en-US" sz="3200" dirty="0">
                <a:latin typeface="Times New Roman" panose="02020603050405020304" pitchFamily="18" charset="0"/>
                <a:cs typeface="Times New Roman" panose="02020603050405020304" pitchFamily="18" charset="0"/>
              </a:rPr>
              <a:t>Define the rules, criteria, and thresholds for code standards enforcement, ensuring flexibility and adaptability to different development environments and programming languages.</a:t>
            </a:r>
          </a:p>
          <a:p>
            <a:pPr marL="0" indent="0" algn="just">
              <a:buNone/>
            </a:pPr>
            <a:r>
              <a:rPr lang="en-US" sz="3200" b="1" dirty="0">
                <a:latin typeface="Times New Roman" panose="02020603050405020304" pitchFamily="18" charset="0"/>
                <a:cs typeface="Times New Roman" panose="02020603050405020304" pitchFamily="18" charset="0"/>
              </a:rPr>
              <a:t>Development and Testing:</a:t>
            </a:r>
          </a:p>
          <a:p>
            <a:pPr algn="just"/>
            <a:r>
              <a:rPr lang="en-US" sz="3200" dirty="0">
                <a:latin typeface="Times New Roman" panose="02020603050405020304" pitchFamily="18" charset="0"/>
                <a:cs typeface="Times New Roman" panose="02020603050405020304" pitchFamily="18" charset="0"/>
              </a:rPr>
              <a:t>Implement the automated enforcement system using suitable programming languages and technologies, following best practices for software development and coding standards.</a:t>
            </a:r>
          </a:p>
          <a:p>
            <a:pPr algn="just"/>
            <a:r>
              <a:rPr lang="en-US" sz="3200" dirty="0">
                <a:latin typeface="Times New Roman" panose="02020603050405020304" pitchFamily="18" charset="0"/>
                <a:cs typeface="Times New Roman" panose="02020603050405020304" pitchFamily="18" charset="0"/>
              </a:rPr>
              <a:t>Conduct extensive testing, including unit tests, integration tests, and user acceptance tests, to ensure the accuracy, reliability, and effectiveness of the system.</a:t>
            </a:r>
          </a:p>
          <a:p>
            <a:pPr algn="just"/>
            <a:r>
              <a:rPr lang="en-US" sz="3200" dirty="0">
                <a:latin typeface="Times New Roman" panose="02020603050405020304" pitchFamily="18" charset="0"/>
                <a:cs typeface="Times New Roman" panose="02020603050405020304" pitchFamily="18" charset="0"/>
              </a:rPr>
              <a:t>Iterate on the development and testing process based on feedback and findings from testing to refine and improve the system.</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942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B38F-3C47-BC01-811B-BD5079D43BE8}"/>
              </a:ext>
            </a:extLst>
          </p:cNvPr>
          <p:cNvSpPr>
            <a:spLocks noGrp="1"/>
          </p:cNvSpPr>
          <p:nvPr>
            <p:ph type="title"/>
          </p:nvPr>
        </p:nvSpPr>
        <p:spPr/>
        <p:txBody>
          <a:bodyPr>
            <a:normAutofit/>
          </a:bodyPr>
          <a:lstStyle/>
          <a:p>
            <a:r>
              <a:rPr lang="en-CA" dirty="0">
                <a:latin typeface="Times New Roman" panose="02020603050405020304" pitchFamily="18" charset="0"/>
                <a:cs typeface="Times New Roman" panose="02020603050405020304" pitchFamily="18" charset="0"/>
              </a:rPr>
              <a:t>Hypothesis and Assumptions</a:t>
            </a:r>
          </a:p>
        </p:txBody>
      </p:sp>
      <p:sp>
        <p:nvSpPr>
          <p:cNvPr id="3" name="Content Placeholder 2">
            <a:extLst>
              <a:ext uri="{FF2B5EF4-FFF2-40B4-BE49-F238E27FC236}">
                <a16:creationId xmlns:a16="http://schemas.microsoft.com/office/drawing/2014/main" id="{9FEA2733-B235-F5F5-E14A-E12A26983BDC}"/>
              </a:ext>
            </a:extLst>
          </p:cNvPr>
          <p:cNvSpPr>
            <a:spLocks noGrp="1"/>
          </p:cNvSpPr>
          <p:nvPr>
            <p:ph idx="1"/>
          </p:nvPr>
        </p:nvSpPr>
        <p:spPr>
          <a:xfrm>
            <a:off x="1295401" y="2556932"/>
            <a:ext cx="9601196" cy="3183468"/>
          </a:xfrm>
        </p:spPr>
        <p:txBody>
          <a:bodyPr>
            <a:normAutofit/>
          </a:bodyPr>
          <a:lstStyle/>
          <a:p>
            <a:pPr marL="0" indent="0" algn="just">
              <a:buNone/>
            </a:pPr>
            <a:r>
              <a:rPr lang="en-CA" b="1" dirty="0">
                <a:latin typeface="Times New Roman" panose="02020603050405020304" pitchFamily="18" charset="0"/>
                <a:cs typeface="Times New Roman" panose="02020603050405020304" pitchFamily="18" charset="0"/>
              </a:rPr>
              <a:t>Assumption: </a:t>
            </a:r>
            <a:r>
              <a:rPr lang="en-CA" dirty="0">
                <a:latin typeface="Times New Roman" panose="02020603050405020304" pitchFamily="18" charset="0"/>
                <a:cs typeface="Times New Roman" panose="02020603050405020304" pitchFamily="18" charset="0"/>
              </a:rPr>
              <a:t>The selected static code analysis tool (e.g., </a:t>
            </a:r>
            <a:r>
              <a:rPr lang="en-CA" dirty="0" err="1">
                <a:latin typeface="Times New Roman" panose="02020603050405020304" pitchFamily="18" charset="0"/>
                <a:cs typeface="Times New Roman" panose="02020603050405020304" pitchFamily="18" charset="0"/>
              </a:rPr>
              <a:t>ESLint</a:t>
            </a:r>
            <a:r>
              <a:rPr lang="en-CA" dirty="0">
                <a:latin typeface="Times New Roman" panose="02020603050405020304" pitchFamily="18" charset="0"/>
                <a:cs typeface="Times New Roman" panose="02020603050405020304" pitchFamily="18" charset="0"/>
              </a:rPr>
              <a:t>, </a:t>
            </a:r>
            <a:r>
              <a:rPr lang="en-CA" dirty="0" err="1">
                <a:latin typeface="Times New Roman" panose="02020603050405020304" pitchFamily="18" charset="0"/>
                <a:cs typeface="Times New Roman" panose="02020603050405020304" pitchFamily="18" charset="0"/>
              </a:rPr>
              <a:t>Pylint</a:t>
            </a:r>
            <a:r>
              <a:rPr lang="en-CA" dirty="0">
                <a:latin typeface="Times New Roman" panose="02020603050405020304" pitchFamily="18" charset="0"/>
                <a:cs typeface="Times New Roman" panose="02020603050405020304" pitchFamily="18" charset="0"/>
              </a:rPr>
              <a:t>, or SonarQube) is capable of analyzing code written in various programming languages and frameworks commonly used in the project.</a:t>
            </a:r>
          </a:p>
          <a:p>
            <a:pPr marL="0" indent="0" algn="just">
              <a:buNone/>
            </a:pPr>
            <a:r>
              <a:rPr lang="en-CA" b="1" dirty="0">
                <a:latin typeface="Times New Roman" panose="02020603050405020304" pitchFamily="18" charset="0"/>
                <a:cs typeface="Times New Roman" panose="02020603050405020304" pitchFamily="18" charset="0"/>
              </a:rPr>
              <a:t>Hypothesis: </a:t>
            </a:r>
            <a:r>
              <a:rPr lang="en-CA" dirty="0">
                <a:latin typeface="Times New Roman" panose="02020603050405020304" pitchFamily="18" charset="0"/>
                <a:cs typeface="Times New Roman" panose="02020603050405020304" pitchFamily="18" charset="0"/>
              </a:rPr>
              <a:t>By incorporating automated code analysis and enforcement into the CI/CD pipeline, the development team will benefit from continuous feedback on code quality, leading to early detection and resolution of issues, improved collaboration, and faster delivery of high-quality software releases.</a:t>
            </a:r>
          </a:p>
        </p:txBody>
      </p:sp>
    </p:spTree>
    <p:extLst>
      <p:ext uri="{BB962C8B-B14F-4D97-AF65-F5344CB8AC3E}">
        <p14:creationId xmlns:p14="http://schemas.microsoft.com/office/powerpoint/2010/main" val="1281196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A205-A134-D026-8DB4-3E685624FFA0}"/>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Resources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7DEDE3-7CEF-F8B3-231C-8A1569988E64}"/>
              </a:ext>
            </a:extLst>
          </p:cNvPr>
          <p:cNvSpPr>
            <a:spLocks noGrp="1"/>
          </p:cNvSpPr>
          <p:nvPr>
            <p:ph idx="1"/>
          </p:nvPr>
        </p:nvSpPr>
        <p:spPr>
          <a:xfrm>
            <a:off x="1295401" y="2556932"/>
            <a:ext cx="9601196" cy="3513668"/>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Tools and Software:</a:t>
            </a:r>
          </a:p>
          <a:p>
            <a:r>
              <a:rPr lang="en-US" b="1" dirty="0">
                <a:latin typeface="Times New Roman" panose="02020603050405020304" pitchFamily="18" charset="0"/>
                <a:cs typeface="Times New Roman" panose="02020603050405020304" pitchFamily="18" charset="0"/>
              </a:rPr>
              <a:t>Static Code Analysis Tools: </a:t>
            </a:r>
            <a:r>
              <a:rPr lang="en-US" dirty="0">
                <a:latin typeface="Times New Roman" panose="02020603050405020304" pitchFamily="18" charset="0"/>
                <a:cs typeface="Times New Roman" panose="02020603050405020304" pitchFamily="18" charset="0"/>
              </a:rPr>
              <a:t>Tools like </a:t>
            </a:r>
            <a:r>
              <a:rPr lang="en-US" dirty="0" err="1">
                <a:latin typeface="Times New Roman" panose="02020603050405020304" pitchFamily="18" charset="0"/>
                <a:cs typeface="Times New Roman" panose="02020603050405020304" pitchFamily="18" charset="0"/>
              </a:rPr>
              <a:t>ESLint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Pylint</a:t>
            </a:r>
            <a:r>
              <a:rPr lang="en-US" dirty="0">
                <a:latin typeface="Times New Roman" panose="02020603050405020304" pitchFamily="18" charset="0"/>
                <a:cs typeface="Times New Roman" panose="02020603050405020304" pitchFamily="18" charset="0"/>
              </a:rPr>
              <a:t>, or SonarQube can be utilized to analyze code and enforce coding standards automatically.</a:t>
            </a:r>
          </a:p>
          <a:p>
            <a:r>
              <a:rPr lang="en-US" b="1" dirty="0">
                <a:latin typeface="Times New Roman" panose="02020603050405020304" pitchFamily="18" charset="0"/>
                <a:cs typeface="Times New Roman" panose="02020603050405020304" pitchFamily="18" charset="0"/>
              </a:rPr>
              <a:t>Version Control System (VCS): </a:t>
            </a:r>
            <a:r>
              <a:rPr lang="en-US" dirty="0">
                <a:latin typeface="Times New Roman" panose="02020603050405020304" pitchFamily="18" charset="0"/>
                <a:cs typeface="Times New Roman" panose="02020603050405020304" pitchFamily="18" charset="0"/>
              </a:rPr>
              <a:t>Utilizing a VCS such as Git or SVN is essential for collaboration among developers and tracking changes to the codebase.</a:t>
            </a:r>
          </a:p>
          <a:p>
            <a:r>
              <a:rPr lang="en-US" b="1" dirty="0">
                <a:latin typeface="Times New Roman" panose="02020603050405020304" pitchFamily="18" charset="0"/>
                <a:cs typeface="Times New Roman" panose="02020603050405020304" pitchFamily="18" charset="0"/>
              </a:rPr>
              <a:t>Integrated Development Environment (IDE): </a:t>
            </a:r>
            <a:r>
              <a:rPr lang="en-US" dirty="0">
                <a:latin typeface="Times New Roman" panose="02020603050405020304" pitchFamily="18" charset="0"/>
                <a:cs typeface="Times New Roman" panose="02020603050405020304" pitchFamily="18" charset="0"/>
              </a:rPr>
              <a:t>IDEs like Visual Studio Code, IntelliJ IDEA, or Eclipse provide features for code editing, debugging, and integration with static code analysis tools.</a:t>
            </a:r>
          </a:p>
          <a:p>
            <a:r>
              <a:rPr lang="en-US" b="1" dirty="0">
                <a:latin typeface="Times New Roman" panose="02020603050405020304" pitchFamily="18" charset="0"/>
                <a:cs typeface="Times New Roman" panose="02020603050405020304" pitchFamily="18" charset="0"/>
              </a:rPr>
              <a:t>Continuous Integration (CI) Server: </a:t>
            </a:r>
            <a:r>
              <a:rPr lang="en-US" dirty="0">
                <a:latin typeface="Times New Roman" panose="02020603050405020304" pitchFamily="18" charset="0"/>
                <a:cs typeface="Times New Roman" panose="02020603050405020304" pitchFamily="18" charset="0"/>
              </a:rPr>
              <a:t>Tools like Jenkins, Travis CI, or GitLab CI can be used to automate the process of running code analysis tools and enforcing coding standards as part of the development pipeline.</a:t>
            </a:r>
          </a:p>
          <a:p>
            <a:pPr marL="0" indent="0">
              <a:buNone/>
            </a:pPr>
            <a:endParaRPr lang="en-US" dirty="0"/>
          </a:p>
        </p:txBody>
      </p:sp>
    </p:spTree>
    <p:extLst>
      <p:ext uri="{BB962C8B-B14F-4D97-AF65-F5344CB8AC3E}">
        <p14:creationId xmlns:p14="http://schemas.microsoft.com/office/powerpoint/2010/main" val="19801034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1763</TotalTime>
  <Words>1184</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Garamond</vt:lpstr>
      <vt:lpstr>Times New Roman</vt:lpstr>
      <vt:lpstr>TimesNewRomanPS</vt:lpstr>
      <vt:lpstr>Wingdings</vt:lpstr>
      <vt:lpstr>Organic</vt:lpstr>
      <vt:lpstr>Software Code Standard Improvement Automation</vt:lpstr>
      <vt:lpstr>Table of Contents</vt:lpstr>
      <vt:lpstr>Introduction</vt:lpstr>
      <vt:lpstr>Project Objective</vt:lpstr>
      <vt:lpstr>Project Objective</vt:lpstr>
      <vt:lpstr>Methodological approaches</vt:lpstr>
      <vt:lpstr>Methodological approaches</vt:lpstr>
      <vt:lpstr>Hypothesis and Assumptions</vt:lpstr>
      <vt:lpstr>Resources</vt:lpstr>
      <vt:lpstr>Resources</vt:lpstr>
      <vt:lpstr>Current Code Standard Challenges</vt:lpstr>
      <vt:lpstr>Current Code Standard Challenges</vt:lpstr>
      <vt:lpstr>Deliverables</vt:lpstr>
      <vt:lpstr>Learning Experience</vt:lpstr>
      <vt:lpstr>Learning Experience</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Software Code Standard Improvement Automation</dc:title>
  <dc:creator>Priyank Dabhi</dc:creator>
  <cp:lastModifiedBy>Kaustubh Hemang Pandya</cp:lastModifiedBy>
  <cp:revision>79</cp:revision>
  <dcterms:created xsi:type="dcterms:W3CDTF">2024-03-09T17:04:14Z</dcterms:created>
  <dcterms:modified xsi:type="dcterms:W3CDTF">2024-03-12T12:51:36Z</dcterms:modified>
</cp:coreProperties>
</file>