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png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63" y="716350"/>
            <a:ext cx="8596668" cy="388077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For condition2: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For condition3: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73" y="1029764"/>
            <a:ext cx="3050850" cy="2405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77" y="4057091"/>
            <a:ext cx="3777241" cy="22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6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50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Stability of system </a:t>
            </a:r>
            <a:r>
              <a:rPr lang="en-US" dirty="0" smtClean="0"/>
              <a:t>: We can give definition of </a:t>
            </a:r>
            <a:r>
              <a:rPr lang="en-US" i="1" dirty="0" smtClean="0"/>
              <a:t>stability </a:t>
            </a:r>
            <a:r>
              <a:rPr lang="en-US" dirty="0" smtClean="0"/>
              <a:t>in numbers of ways depending upon the kind of system, here we will consider our definition for linear and time invariant systems</a:t>
            </a:r>
          </a:p>
          <a:p>
            <a:r>
              <a:rPr lang="en-US" dirty="0" smtClean="0"/>
              <a:t>Types of system depending upon stability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1) </a:t>
            </a:r>
            <a:r>
              <a:rPr lang="en-US" i="1" dirty="0"/>
              <a:t>A</a:t>
            </a:r>
            <a:r>
              <a:rPr lang="en-US" i="1" dirty="0" smtClean="0"/>
              <a:t>symptotically stable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2) </a:t>
            </a:r>
            <a:r>
              <a:rPr lang="en-US" i="1" dirty="0" smtClean="0"/>
              <a:t>Unstable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a. Divergent instability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      b. flutter instability</a:t>
            </a:r>
          </a:p>
          <a:p>
            <a:pPr marL="0" indent="0">
              <a:buNone/>
            </a:pPr>
            <a:r>
              <a:rPr lang="en-US" i="1" dirty="0" smtClean="0"/>
              <a:t>     3) Stable</a:t>
            </a:r>
          </a:p>
          <a:p>
            <a:r>
              <a:rPr lang="en-US" dirty="0" smtClean="0"/>
              <a:t>We will use linear differential equation to derive and solve equation of motion of given 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73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7623"/>
            <a:ext cx="8596668" cy="3880773"/>
          </a:xfrm>
        </p:spPr>
        <p:txBody>
          <a:bodyPr/>
          <a:lstStyle/>
          <a:p>
            <a:r>
              <a:rPr lang="en-US" dirty="0" smtClean="0"/>
              <a:t>Consider a uniform rigid bar of mass </a:t>
            </a:r>
            <a:r>
              <a:rPr lang="en-US" i="1" dirty="0" smtClean="0"/>
              <a:t>m </a:t>
            </a:r>
            <a:r>
              <a:rPr lang="en-US" dirty="0" smtClean="0"/>
              <a:t>and length </a:t>
            </a:r>
            <a:r>
              <a:rPr lang="en-US" i="1" dirty="0" smtClean="0"/>
              <a:t>l,</a:t>
            </a:r>
            <a:r>
              <a:rPr lang="en-US" dirty="0" smtClean="0"/>
              <a:t> pivoted at one end and connected symmetrically by two springs at the other end.(see fig.)</a:t>
            </a:r>
          </a:p>
          <a:p>
            <a:r>
              <a:rPr lang="en-US" dirty="0" smtClean="0"/>
              <a:t> Derive the equation of motion of the system for small angular displacements (</a:t>
            </a:r>
            <a:r>
              <a:rPr lang="el-GR" dirty="0" smtClean="0"/>
              <a:t>θ</a:t>
            </a:r>
            <a:r>
              <a:rPr lang="en-US" dirty="0" smtClean="0"/>
              <a:t>) of the bar about the pivot point.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Assumption:</a:t>
            </a:r>
            <a:r>
              <a:rPr lang="en-US" dirty="0" smtClean="0"/>
              <a:t>  </a:t>
            </a:r>
            <a:r>
              <a:rPr lang="en-US" dirty="0"/>
              <a:t>the springs are </a:t>
            </a:r>
            <a:r>
              <a:rPr lang="en-US" dirty="0" err="1"/>
              <a:t>unstretched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when </a:t>
            </a:r>
            <a:r>
              <a:rPr lang="en-US" dirty="0"/>
              <a:t>the bar is vertical. </a:t>
            </a:r>
            <a:endParaRPr lang="en-US" dirty="0" smtClean="0"/>
          </a:p>
          <a:p>
            <a:r>
              <a:rPr lang="en-US" dirty="0" smtClean="0"/>
              <a:t>Also assume small angular displacement.</a:t>
            </a:r>
            <a:endParaRPr lang="en-US" dirty="0" smtClean="0"/>
          </a:p>
          <a:p>
            <a:r>
              <a:rPr lang="en-US" dirty="0"/>
              <a:t>make an investigation about the stability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behavior </a:t>
            </a:r>
            <a:r>
              <a:rPr lang="en-US" dirty="0"/>
              <a:t>of the system.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608" y="2866533"/>
            <a:ext cx="4040605" cy="36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3030"/>
            <a:ext cx="8596668" cy="490177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Let we displace the bar at an angle     as shown in fig. </a:t>
            </a:r>
          </a:p>
          <a:p>
            <a:r>
              <a:rPr lang="en-US" sz="1400" dirty="0" smtClean="0"/>
              <a:t>Spring force in each spring will be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</a:p>
          <a:p>
            <a:r>
              <a:rPr lang="en-US" sz="1400" dirty="0" smtClean="0"/>
              <a:t>And total spring force will be </a:t>
            </a:r>
          </a:p>
          <a:p>
            <a:pPr marL="0" indent="0">
              <a:buNone/>
            </a:pPr>
            <a:r>
              <a:rPr lang="en-US" sz="1400" dirty="0" smtClean="0"/>
              <a:t>                    </a:t>
            </a:r>
          </a:p>
          <a:p>
            <a:r>
              <a:rPr lang="en-US" sz="1400" dirty="0" smtClean="0"/>
              <a:t>Weight of the bar will be vertically downward and given by,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</a:t>
            </a:r>
            <a:r>
              <a:rPr lang="en-US" sz="1400" i="1" dirty="0" smtClean="0"/>
              <a:t>W = mg</a:t>
            </a:r>
            <a:endParaRPr lang="en-IN" sz="1400" i="1" dirty="0"/>
          </a:p>
          <a:p>
            <a:r>
              <a:rPr lang="en-US" sz="1400" i="1" dirty="0" smtClean="0"/>
              <a:t>To get general equation of motion we will take moment about</a:t>
            </a:r>
          </a:p>
          <a:p>
            <a:pPr marL="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  point O,</a:t>
            </a:r>
          </a:p>
          <a:p>
            <a:pPr marL="0" indent="0">
              <a:buNone/>
            </a:pPr>
            <a:r>
              <a:rPr lang="en-US" sz="1400" i="1" dirty="0"/>
              <a:t> </a:t>
            </a:r>
            <a:r>
              <a:rPr lang="en-US" sz="1400" i="1" dirty="0" smtClean="0"/>
              <a:t>      </a:t>
            </a:r>
          </a:p>
          <a:p>
            <a:pPr marL="0" indent="0">
              <a:buNone/>
            </a:pPr>
            <a:r>
              <a:rPr lang="en-US" sz="1400" i="1" dirty="0" smtClean="0"/>
              <a:t>Where,                           and    </a:t>
            </a:r>
            <a:r>
              <a:rPr lang="en-US" sz="1400" i="1" dirty="0" smtClean="0"/>
              <a:t>            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I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858470" y="1561068"/>
                <a:ext cx="44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470" y="1561068"/>
                <a:ext cx="44146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09" y="2327313"/>
            <a:ext cx="940595" cy="2365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608" y="3036613"/>
            <a:ext cx="1038063" cy="244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07" y="4423565"/>
            <a:ext cx="2530113" cy="4839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101" y="5047408"/>
            <a:ext cx="676805" cy="54333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642" y="5212926"/>
            <a:ext cx="531227" cy="2820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819" y="5680902"/>
            <a:ext cx="3004750" cy="5084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21" y="1183365"/>
            <a:ext cx="3018481" cy="34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246" y="1023998"/>
            <a:ext cx="8596668" cy="5641722"/>
          </a:xfrm>
        </p:spPr>
        <p:txBody>
          <a:bodyPr/>
          <a:lstStyle/>
          <a:p>
            <a:r>
              <a:rPr lang="en-US" sz="1400" dirty="0" smtClean="0"/>
              <a:t>Now according to the assumption, angle of deflection is very small therefore,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</a:t>
            </a:r>
            <a:endParaRPr lang="en-US" sz="1400" dirty="0"/>
          </a:p>
          <a:p>
            <a:r>
              <a:rPr lang="en-US" sz="1400" dirty="0" smtClean="0"/>
              <a:t>                                   Where,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smtClean="0"/>
              <a:t>Since we don’t know the specific value of    we will assume three different conditions,</a:t>
            </a:r>
          </a:p>
          <a:p>
            <a:r>
              <a:rPr lang="en-US" sz="1400" dirty="0" smtClean="0"/>
              <a:t>Condition1:  if            , then,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,</a:t>
            </a:r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 smtClean="0"/>
          </a:p>
          <a:p>
            <a:pPr marL="0" indent="0">
              <a:buNone/>
            </a:pPr>
            <a:r>
              <a:rPr lang="en-US" sz="1400" i="1" dirty="0" smtClean="0"/>
              <a:t>               therefore required solution will be                                       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 smtClean="0"/>
              <a:t>                                                                                                         where,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39" y="1362261"/>
            <a:ext cx="1848941" cy="509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51" y="1951097"/>
            <a:ext cx="1041330" cy="258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16" y="3092988"/>
            <a:ext cx="175971" cy="2758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812" y="3437146"/>
            <a:ext cx="468307" cy="2752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378" y="3712398"/>
            <a:ext cx="1321308" cy="11330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1251" y="4913592"/>
            <a:ext cx="1098435" cy="31142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633" y="5266083"/>
            <a:ext cx="766053" cy="3007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5380" y="5607904"/>
            <a:ext cx="807200" cy="2630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8378" y="2298229"/>
            <a:ext cx="1536195" cy="61941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8378" y="6142514"/>
            <a:ext cx="2450052" cy="2924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878" y="5975870"/>
            <a:ext cx="1631177" cy="6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79" y="640935"/>
            <a:ext cx="8596668" cy="5776957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Above equation represents </a:t>
            </a:r>
            <a:r>
              <a:rPr lang="en-US" sz="1400" i="1" dirty="0" smtClean="0"/>
              <a:t>stable</a:t>
            </a:r>
            <a:r>
              <a:rPr lang="en-US" sz="1400" dirty="0" smtClean="0"/>
              <a:t> system with stable oscillations as shown in graph below,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Condition2:    if   </a:t>
            </a:r>
            <a:r>
              <a:rPr lang="en-US" sz="1400" dirty="0"/>
              <a:t> </a:t>
            </a:r>
            <a:r>
              <a:rPr lang="en-US" sz="1400" dirty="0" smtClean="0"/>
              <a:t>      , then,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           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</a:t>
            </a:r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integrating o both side,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 smtClean="0"/>
              <a:t>  Where     and     are constant of integration    </a:t>
            </a:r>
          </a:p>
          <a:p>
            <a:r>
              <a:rPr lang="en-US" sz="1400" dirty="0" smtClean="0"/>
              <a:t>Let the initial conditions be,                   and                                 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                                                                               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30" y="640935"/>
            <a:ext cx="2450052" cy="292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70" y="1502427"/>
            <a:ext cx="2428286" cy="1206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74" y="2709016"/>
            <a:ext cx="421648" cy="2478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516" y="2956845"/>
            <a:ext cx="571195" cy="284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38" y="3241058"/>
            <a:ext cx="281712" cy="237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595" y="3301317"/>
            <a:ext cx="639116" cy="253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954" y="3529413"/>
            <a:ext cx="678899" cy="5320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4595" y="4289551"/>
            <a:ext cx="639116" cy="4705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460" y="4881853"/>
            <a:ext cx="1117665" cy="5960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9502" y="5477855"/>
            <a:ext cx="199950" cy="238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567" y="5477854"/>
            <a:ext cx="187050" cy="2380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68577" y="5820526"/>
            <a:ext cx="848883" cy="25469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4402" y="5825639"/>
            <a:ext cx="879825" cy="2711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3874" y="6188012"/>
            <a:ext cx="1603818" cy="32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83" y="700754"/>
            <a:ext cx="8596668" cy="5853869"/>
          </a:xfrm>
        </p:spPr>
        <p:txBody>
          <a:bodyPr/>
          <a:lstStyle/>
          <a:p>
            <a:endParaRPr lang="en-US" dirty="0" smtClean="0"/>
          </a:p>
          <a:p>
            <a:r>
              <a:rPr lang="en-US" sz="1400" dirty="0" smtClean="0"/>
              <a:t>Above equation shows that the </a:t>
            </a:r>
            <a:r>
              <a:rPr lang="en-US" sz="1400" dirty="0"/>
              <a:t>system is unstable with the angular displacement increasing linearly at a constant </a:t>
            </a:r>
            <a:r>
              <a:rPr lang="en-US" sz="1400" dirty="0" smtClean="0"/>
              <a:t>velocity    .Which shows divergent instability.(fig)</a:t>
            </a:r>
          </a:p>
          <a:p>
            <a:r>
              <a:rPr lang="en-US" sz="1400" dirty="0" smtClean="0"/>
              <a:t>However, if        above Eq. will denote a stable or static </a:t>
            </a:r>
          </a:p>
          <a:p>
            <a:pPr marL="0" indent="0">
              <a:buNone/>
            </a:pPr>
            <a:r>
              <a:rPr lang="en-US" sz="1400" dirty="0" smtClean="0"/>
              <a:t>       equilibrium position with        that is the bar or pendulum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remains in its original position, define by</a:t>
            </a:r>
          </a:p>
          <a:p>
            <a:r>
              <a:rPr lang="en-US" sz="1400" dirty="0" smtClean="0"/>
              <a:t> condition3:    if           then,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smtClean="0"/>
              <a:t>Above equation shows that       increases exponentially with time and hence system is unstable. This is because the restoring moment due to the spring           position is less than the </a:t>
            </a:r>
            <a:r>
              <a:rPr lang="en-US" sz="1400" dirty="0" err="1" smtClean="0"/>
              <a:t>testoring</a:t>
            </a:r>
            <a:r>
              <a:rPr lang="en-US" sz="1400" dirty="0" smtClean="0"/>
              <a:t> moment due to gravity     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46" y="845578"/>
            <a:ext cx="1243736" cy="308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76" y="1341232"/>
            <a:ext cx="212414" cy="2981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996" y="1711919"/>
            <a:ext cx="412800" cy="2380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857" y="2068967"/>
            <a:ext cx="412800" cy="2380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28" y="2415178"/>
            <a:ext cx="412800" cy="2380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01" y="1711919"/>
            <a:ext cx="2333002" cy="1996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875" y="2710358"/>
            <a:ext cx="462981" cy="27212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59856" y="3200807"/>
            <a:ext cx="3138430" cy="22315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2619" y="5452870"/>
            <a:ext cx="296700" cy="2123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7746" y="5665170"/>
            <a:ext cx="387000" cy="2123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9765" y="5877470"/>
            <a:ext cx="438600" cy="3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185"/>
          </a:xfrm>
        </p:spPr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2785"/>
            <a:ext cx="8596668" cy="3880773"/>
          </a:xfrm>
        </p:spPr>
        <p:txBody>
          <a:bodyPr/>
          <a:lstStyle/>
          <a:p>
            <a:r>
              <a:rPr lang="en-US" sz="1400" dirty="0" smtClean="0"/>
              <a:t>We tried to build a python program to cross-check our results for that we took values spring constant(k)=0.5N/m^2,length of rod(l)=100m, gravity(g)=10m/s^2(approx.). Mass is variable with respective to conditions.</a:t>
            </a:r>
          </a:p>
          <a:p>
            <a:r>
              <a:rPr lang="en-US" sz="1400" dirty="0" smtClean="0"/>
              <a:t>Initial Angle of deflection      is 6degree and constant angular velocity      is 5 rad/sec                                                  </a:t>
            </a:r>
          </a:p>
          <a:p>
            <a:r>
              <a:rPr lang="en-US" sz="1400" dirty="0" smtClean="0"/>
              <a:t>For condition1: Mass=5kg</a:t>
            </a: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5" y="3039187"/>
            <a:ext cx="2996731" cy="2512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05" y="2219058"/>
            <a:ext cx="212382" cy="2902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54" y="2264880"/>
            <a:ext cx="220960" cy="31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491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PowerPoint Presentation</vt:lpstr>
      <vt:lpstr>Content </vt:lpstr>
      <vt:lpstr>                        Theory</vt:lpstr>
      <vt:lpstr>Problem statement</vt:lpstr>
      <vt:lpstr>Solution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25</cp:revision>
  <dcterms:created xsi:type="dcterms:W3CDTF">2020-12-01T16:44:26Z</dcterms:created>
  <dcterms:modified xsi:type="dcterms:W3CDTF">2020-12-02T11:42:36Z</dcterms:modified>
</cp:coreProperties>
</file>