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19"/>
  </p:notesMasterIdLst>
  <p:sldIdLst>
    <p:sldId id="256" r:id="rId2"/>
    <p:sldId id="257" r:id="rId3"/>
    <p:sldId id="258" r:id="rId4"/>
    <p:sldId id="259" r:id="rId5"/>
    <p:sldId id="260" r:id="rId6"/>
    <p:sldId id="261" r:id="rId7"/>
    <p:sldId id="262" r:id="rId8"/>
    <p:sldId id="263" r:id="rId9"/>
    <p:sldId id="268" r:id="rId10"/>
    <p:sldId id="269" r:id="rId11"/>
    <p:sldId id="264" r:id="rId12"/>
    <p:sldId id="270" r:id="rId13"/>
    <p:sldId id="265" r:id="rId14"/>
    <p:sldId id="271" r:id="rId15"/>
    <p:sldId id="272" r:id="rId16"/>
    <p:sldId id="266" r:id="rId17"/>
    <p:sldId id="267"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Z9aXaQjrlDIAAvIFzQ6Im6Yt9/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D427BD-B81D-4B10-9F18-C94B0B72C70E}">
  <a:tblStyle styleId="{DBD427BD-B81D-4B10-9F18-C94B0B72C70E}" styleName="Table_0">
    <a:wholeTbl>
      <a:tcTxStyle b="off" i="off">
        <a:font>
          <a:latin typeface="Tw Cen MT"/>
          <a:ea typeface="Tw Cen MT"/>
          <a:cs typeface="Tw Cen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F0F6"/>
          </a:solidFill>
        </a:fill>
      </a:tcStyle>
    </a:wholeTbl>
    <a:band1H>
      <a:tcTxStyle/>
      <a:tcStyle>
        <a:tcBdr/>
        <a:fill>
          <a:solidFill>
            <a:srgbClr val="D2DFEC"/>
          </a:solidFill>
        </a:fill>
      </a:tcStyle>
    </a:band1H>
    <a:band2H>
      <a:tcTxStyle/>
      <a:tcStyle>
        <a:tcBdr/>
      </a:tcStyle>
    </a:band2H>
    <a:band1V>
      <a:tcTxStyle/>
      <a:tcStyle>
        <a:tcBdr/>
        <a:fill>
          <a:solidFill>
            <a:srgbClr val="D2DFEC"/>
          </a:solidFill>
        </a:fill>
      </a:tcStyle>
    </a:band1V>
    <a:band2V>
      <a:tcTxStyle/>
      <a:tcStyle>
        <a:tcBdr/>
      </a:tcStyle>
    </a:band2V>
    <a:lastCol>
      <a:tcTxStyle b="on" i="off">
        <a:font>
          <a:latin typeface="Tw Cen MT"/>
          <a:ea typeface="Tw Cen MT"/>
          <a:cs typeface="Tw Cen MT"/>
        </a:font>
        <a:schemeClr val="lt1"/>
      </a:tcTxStyle>
      <a:tcStyle>
        <a:tcBdr/>
        <a:fill>
          <a:solidFill>
            <a:schemeClr val="accent5"/>
          </a:solidFill>
        </a:fill>
      </a:tcStyle>
    </a:lastCol>
    <a:firstCol>
      <a:tcTxStyle b="on" i="off">
        <a:font>
          <a:latin typeface="Tw Cen MT"/>
          <a:ea typeface="Tw Cen MT"/>
          <a:cs typeface="Tw Cen MT"/>
        </a:font>
        <a:schemeClr val="lt1"/>
      </a:tcTxStyle>
      <a:tcStyle>
        <a:tcBdr/>
        <a:fill>
          <a:solidFill>
            <a:schemeClr val="accent5"/>
          </a:solidFill>
        </a:fill>
      </a:tcStyle>
    </a:firstCol>
    <a:lastRow>
      <a:tcTxStyle b="on" i="off">
        <a:font>
          <a:latin typeface="Tw Cen MT"/>
          <a:ea typeface="Tw Cen MT"/>
          <a:cs typeface="Tw Cen MT"/>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a:tcStyle>
        <a:tcBdr/>
      </a:tcStyle>
    </a:seCell>
    <a:swCell>
      <a:tcTxStyle/>
      <a:tcStyle>
        <a:tcBdr/>
      </a:tcStyle>
    </a:swCell>
    <a:firstRow>
      <a:tcTxStyle b="on" i="off">
        <a:font>
          <a:latin typeface="Tw Cen MT"/>
          <a:ea typeface="Tw Cen MT"/>
          <a:cs typeface="Tw Cen MT"/>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170460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Dept. of Comp. Engg. PICT,Pune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97087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Dept. of Comp. Engg. PICT,Pune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36721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Dept. of Comp. Engg. PICT,Pune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55416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Dept. of Comp. Engg. PICT,Pune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69801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Dept. of Comp. Engg. PICT,Pune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6933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Dept. of Comp. Engg. PICT,Pune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1974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Dept. of Comp. Engg. PICT,Pune</a:t>
            </a: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38089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Dept. of Comp. Engg. PICT,Pune</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9732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Dept. of Comp. Engg. PICT,Pune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28505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Dept. of Comp. Engg. PICT,Pune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88479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Dept. of Comp. Engg. PICT,Pune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78751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Comp. Engg. PICT,Pune</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597623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
          <p:cNvSpPr txBox="1">
            <a:spLocks noGrp="1"/>
          </p:cNvSpPr>
          <p:nvPr>
            <p:ph type="ctrTitle"/>
          </p:nvPr>
        </p:nvSpPr>
        <p:spPr>
          <a:xfrm>
            <a:off x="838200" y="1295400"/>
            <a:ext cx="10363200" cy="147002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800"/>
              <a:buFont typeface="Twentieth Century"/>
              <a:buNone/>
            </a:pPr>
            <a:r>
              <a:rPr lang="en-US" dirty="0"/>
              <a:t>TITLE: </a:t>
            </a:r>
            <a:endParaRPr dirty="0"/>
          </a:p>
        </p:txBody>
      </p:sp>
      <p:sp>
        <p:nvSpPr>
          <p:cNvPr id="235" name="Google Shape;235;p1"/>
          <p:cNvSpPr txBox="1">
            <a:spLocks noGrp="1"/>
          </p:cNvSpPr>
          <p:nvPr>
            <p:ph type="subTitle" idx="1"/>
          </p:nvPr>
        </p:nvSpPr>
        <p:spPr>
          <a:xfrm>
            <a:off x="1876424" y="3602037"/>
            <a:ext cx="8791575" cy="2292735"/>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120000"/>
              </a:lnSpc>
              <a:spcBef>
                <a:spcPts val="0"/>
              </a:spcBef>
              <a:spcAft>
                <a:spcPts val="0"/>
              </a:spcAft>
              <a:buClr>
                <a:schemeClr val="lt2"/>
              </a:buClr>
              <a:buSzPts val="2500"/>
              <a:buNone/>
            </a:pPr>
            <a:r>
              <a:rPr lang="en-US" dirty="0"/>
              <a:t>                                                    BY:-</a:t>
            </a:r>
          </a:p>
          <a:p>
            <a:pPr marL="0" lvl="0" indent="0" algn="l" rtl="0">
              <a:lnSpc>
                <a:spcPct val="120000"/>
              </a:lnSpc>
              <a:spcBef>
                <a:spcPts val="0"/>
              </a:spcBef>
              <a:spcAft>
                <a:spcPts val="0"/>
              </a:spcAft>
              <a:buClr>
                <a:schemeClr val="lt2"/>
              </a:buClr>
              <a:buSzPts val="2500"/>
              <a:buNone/>
            </a:pPr>
            <a:r>
              <a:rPr lang="en-US" dirty="0"/>
              <a:t>                                                    NAME:- </a:t>
            </a:r>
          </a:p>
          <a:p>
            <a:pPr marL="0" lvl="0" indent="0" algn="l" rtl="0">
              <a:lnSpc>
                <a:spcPct val="120000"/>
              </a:lnSpc>
              <a:spcBef>
                <a:spcPts val="1000"/>
              </a:spcBef>
              <a:spcAft>
                <a:spcPts val="0"/>
              </a:spcAft>
              <a:buClr>
                <a:schemeClr val="lt2"/>
              </a:buClr>
              <a:buSzPts val="2500"/>
              <a:buNone/>
            </a:pPr>
            <a:r>
              <a:rPr lang="en-US" dirty="0"/>
              <a:t>                                                    ROLL NO:- 31226,31233,31234</a:t>
            </a:r>
          </a:p>
          <a:p>
            <a:pPr marL="0" lvl="0" indent="0" algn="l" rtl="0">
              <a:lnSpc>
                <a:spcPct val="120000"/>
              </a:lnSpc>
              <a:spcBef>
                <a:spcPts val="1000"/>
              </a:spcBef>
              <a:spcAft>
                <a:spcPts val="0"/>
              </a:spcAft>
              <a:buClr>
                <a:schemeClr val="lt2"/>
              </a:buClr>
              <a:buSzPts val="2500"/>
              <a:buNone/>
            </a:pPr>
            <a:r>
              <a:rPr lang="en-US" dirty="0"/>
              <a:t>                                                    SEMINAR GUIDE:- PROF .  </a:t>
            </a:r>
            <a:endParaRPr dirty="0"/>
          </a:p>
          <a:p>
            <a:pPr marL="0" lvl="0" indent="0" algn="l" rtl="0">
              <a:lnSpc>
                <a:spcPct val="120000"/>
              </a:lnSpc>
              <a:spcBef>
                <a:spcPts val="1000"/>
              </a:spcBef>
              <a:spcAft>
                <a:spcPts val="0"/>
              </a:spcAft>
              <a:buClr>
                <a:schemeClr val="lt2"/>
              </a:buClr>
              <a:buSzPts val="2500"/>
              <a:buNone/>
            </a:pPr>
            <a:r>
              <a:rPr lang="en-US" dirty="0"/>
              <a:t>                                   </a:t>
            </a:r>
            <a:endParaRPr dirty="0"/>
          </a:p>
        </p:txBody>
      </p:sp>
      <p:sp>
        <p:nvSpPr>
          <p:cNvPr id="2" name="Footer Placeholder 1">
            <a:extLst>
              <a:ext uri="{FF2B5EF4-FFF2-40B4-BE49-F238E27FC236}">
                <a16:creationId xmlns:a16="http://schemas.microsoft.com/office/drawing/2014/main" id="{8191DE84-C358-5A55-602E-EB239495CF5E}"/>
              </a:ext>
            </a:extLst>
          </p:cNvPr>
          <p:cNvSpPr>
            <a:spLocks noGrp="1"/>
          </p:cNvSpPr>
          <p:nvPr>
            <p:ph type="ftr" sz="quarter" idx="11"/>
          </p:nvPr>
        </p:nvSpPr>
        <p:spPr/>
        <p:txBody>
          <a:bodyPr/>
          <a:lstStyle/>
          <a:p>
            <a:r>
              <a:rPr lang="en-US"/>
              <a:t>Dept. of Comp. Engg. PICT,Pune</a:t>
            </a:r>
          </a:p>
        </p:txBody>
      </p:sp>
      <p:sp>
        <p:nvSpPr>
          <p:cNvPr id="3" name="Slide Number Placeholder 2">
            <a:extLst>
              <a:ext uri="{FF2B5EF4-FFF2-40B4-BE49-F238E27FC236}">
                <a16:creationId xmlns:a16="http://schemas.microsoft.com/office/drawing/2014/main" id="{E41984DC-CFBF-5DA1-2EC6-78AD34723CD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4" name="Picture 3">
            <a:extLst>
              <a:ext uri="{FF2B5EF4-FFF2-40B4-BE49-F238E27FC236}">
                <a16:creationId xmlns:a16="http://schemas.microsoft.com/office/drawing/2014/main" id="{E6A4A6F4-99BC-2C64-3E5F-9CA735E0001A}"/>
              </a:ext>
            </a:extLst>
          </p:cNvPr>
          <p:cNvPicPr>
            <a:picLocks noChangeAspect="1"/>
          </p:cNvPicPr>
          <p:nvPr/>
        </p:nvPicPr>
        <p:blipFill>
          <a:blip r:embed="rId3"/>
          <a:stretch>
            <a:fillRect/>
          </a:stretch>
        </p:blipFill>
        <p:spPr>
          <a:xfrm>
            <a:off x="10134599" y="424465"/>
            <a:ext cx="1390649" cy="13906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252DB-1591-BD09-4397-CB7CD7B62F8B}"/>
              </a:ext>
            </a:extLst>
          </p:cNvPr>
          <p:cNvSpPr>
            <a:spLocks noGrp="1"/>
          </p:cNvSpPr>
          <p:nvPr>
            <p:ph type="title"/>
          </p:nvPr>
        </p:nvSpPr>
        <p:spPr/>
        <p:txBody>
          <a:bodyPr/>
          <a:lstStyle/>
          <a:p>
            <a:r>
              <a:rPr lang="en-US" b="1" dirty="0"/>
              <a:t>ALGORITHM</a:t>
            </a:r>
            <a:endParaRPr lang="en-IN" b="1" dirty="0"/>
          </a:p>
        </p:txBody>
      </p:sp>
      <p:sp>
        <p:nvSpPr>
          <p:cNvPr id="3" name="Content Placeholder 2">
            <a:extLst>
              <a:ext uri="{FF2B5EF4-FFF2-40B4-BE49-F238E27FC236}">
                <a16:creationId xmlns:a16="http://schemas.microsoft.com/office/drawing/2014/main" id="{3281A018-F1D5-BEFA-917E-713B2C6DAB0A}"/>
              </a:ext>
            </a:extLst>
          </p:cNvPr>
          <p:cNvSpPr>
            <a:spLocks noGrp="1"/>
          </p:cNvSpPr>
          <p:nvPr>
            <p:ph idx="1"/>
          </p:nvPr>
        </p:nvSpPr>
        <p:spPr>
          <a:xfrm>
            <a:off x="609600" y="1600201"/>
            <a:ext cx="10972800" cy="4648199"/>
          </a:xfrm>
        </p:spPr>
        <p:txBody>
          <a:bodyPr>
            <a:normAutofit fontScale="55000" lnSpcReduction="20000"/>
          </a:bodyPr>
          <a:lstStyle/>
          <a:p>
            <a:pPr marL="514350" indent="-514350">
              <a:buFont typeface="+mj-lt"/>
              <a:buAutoNum type="arabicPeriod"/>
            </a:pPr>
            <a:endParaRPr lang="en-US" sz="3600" b="1" dirty="0"/>
          </a:p>
          <a:p>
            <a:pPr marL="742950" indent="-742950">
              <a:buFont typeface="+mj-lt"/>
              <a:buAutoNum type="arabicPeriod" startAt="7"/>
            </a:pPr>
            <a:r>
              <a:rPr lang="en-US" sz="3600" b="1" dirty="0"/>
              <a:t>Pitch Detection: </a:t>
            </a:r>
            <a:r>
              <a:rPr lang="en-US" sz="3600" dirty="0"/>
              <a:t>For pitch analysis, the code uses the `</a:t>
            </a:r>
            <a:r>
              <a:rPr lang="en-US" sz="3600" dirty="0" err="1"/>
              <a:t>librosa.piptrack</a:t>
            </a:r>
            <a:r>
              <a:rPr lang="en-US" sz="3600" dirty="0"/>
              <a:t>` function to identify pitch  	frequencies in each frame. This process is achieved by tracking the peaks in the magnitude of 	the STFT.</a:t>
            </a:r>
          </a:p>
          <a:p>
            <a:pPr marL="514350" indent="-514350">
              <a:buFont typeface="+mj-lt"/>
              <a:buAutoNum type="arabicPeriod" startAt="7"/>
            </a:pPr>
            <a:endParaRPr lang="en-US" sz="3600" dirty="0"/>
          </a:p>
          <a:p>
            <a:pPr marL="514350" indent="-514350">
              <a:buFont typeface="+mj-lt"/>
              <a:buAutoNum type="arabicPeriod" startAt="7"/>
            </a:pPr>
            <a:r>
              <a:rPr lang="en-US" sz="3600" b="1" dirty="0"/>
              <a:t>    Note Mapping: </a:t>
            </a:r>
            <a:r>
              <a:rPr lang="en-US" sz="3600" dirty="0"/>
              <a:t>A dictionary, `</a:t>
            </a:r>
            <a:r>
              <a:rPr lang="en-US" sz="3600" dirty="0" err="1"/>
              <a:t>note_mapping</a:t>
            </a:r>
            <a:r>
              <a:rPr lang="en-US" sz="3600" dirty="0"/>
              <a:t>`, is defined to map detected frequencies to their         	corresponding musical note names, allowing for easier interpretation of the pitch information.</a:t>
            </a:r>
          </a:p>
          <a:p>
            <a:pPr marL="514350" indent="-514350">
              <a:buFont typeface="+mj-lt"/>
              <a:buAutoNum type="arabicPeriod" startAt="7"/>
            </a:pPr>
            <a:endParaRPr lang="en-US" sz="3600" dirty="0"/>
          </a:p>
          <a:p>
            <a:pPr marL="514350" indent="-514350">
              <a:buFont typeface="+mj-lt"/>
              <a:buAutoNum type="arabicPeriod" startAt="7"/>
            </a:pPr>
            <a:r>
              <a:rPr lang="en-US" sz="3600" b="1" dirty="0"/>
              <a:t>    Average Pitch Calculation: </a:t>
            </a:r>
            <a:r>
              <a:rPr lang="en-US" sz="3600" dirty="0"/>
              <a:t>The code calculates the average pitch within specific frame intervals 	to provide a more generalized view of the audio's pitch characteristics. It calculates the mean 	pitch, ignoring any </a:t>
            </a:r>
            <a:r>
              <a:rPr lang="en-US" sz="3600" dirty="0" err="1"/>
              <a:t>NaN</a:t>
            </a:r>
            <a:r>
              <a:rPr lang="en-US" sz="3600" dirty="0"/>
              <a:t> values in the pitch data.</a:t>
            </a:r>
          </a:p>
          <a:p>
            <a:pPr marL="514350" indent="-514350">
              <a:buFont typeface="+mj-lt"/>
              <a:buAutoNum type="arabicPeriod" startAt="7"/>
            </a:pPr>
            <a:endParaRPr lang="en-US" sz="3600" dirty="0"/>
          </a:p>
          <a:p>
            <a:pPr marL="514350" indent="-514350">
              <a:buFont typeface="+mj-lt"/>
              <a:buAutoNum type="arabicPeriod" startAt="7"/>
            </a:pPr>
            <a:r>
              <a:rPr lang="en-US" sz="3600" b="1" dirty="0"/>
              <a:t>    Displaying Results</a:t>
            </a:r>
            <a:r>
              <a:rPr lang="en-US" sz="3600" dirty="0"/>
              <a:t>: Finally, the code prints and displays the average frequency and corresponding 	musical notes for each set of frames at specified intervals</a:t>
            </a:r>
          </a:p>
        </p:txBody>
      </p:sp>
      <p:sp>
        <p:nvSpPr>
          <p:cNvPr id="4" name="Footer Placeholder 3">
            <a:extLst>
              <a:ext uri="{FF2B5EF4-FFF2-40B4-BE49-F238E27FC236}">
                <a16:creationId xmlns:a16="http://schemas.microsoft.com/office/drawing/2014/main" id="{5382227D-0CA7-94FF-B227-46B94F7C6443}"/>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8CBB8192-31DB-96F4-27B7-CEFE812729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2218124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13226-FDA8-D7EE-3131-31402C9DBF69}"/>
              </a:ext>
            </a:extLst>
          </p:cNvPr>
          <p:cNvSpPr>
            <a:spLocks noGrp="1"/>
          </p:cNvSpPr>
          <p:nvPr>
            <p:ph type="title"/>
          </p:nvPr>
        </p:nvSpPr>
        <p:spPr/>
        <p:txBody>
          <a:bodyPr>
            <a:normAutofit fontScale="90000"/>
          </a:bodyPr>
          <a:lstStyle/>
          <a:p>
            <a:r>
              <a:rPr lang="en-US" b="1" dirty="0"/>
              <a:t>FUTURE ENHANCEMENT</a:t>
            </a:r>
            <a:br>
              <a:rPr lang="en-US" dirty="0"/>
            </a:br>
            <a:endParaRPr lang="en-IN" dirty="0"/>
          </a:p>
        </p:txBody>
      </p:sp>
      <p:sp>
        <p:nvSpPr>
          <p:cNvPr id="3" name="Content Placeholder 2">
            <a:extLst>
              <a:ext uri="{FF2B5EF4-FFF2-40B4-BE49-F238E27FC236}">
                <a16:creationId xmlns:a16="http://schemas.microsoft.com/office/drawing/2014/main" id="{01EBDCDC-13C8-1C03-6388-6AE93E510786}"/>
              </a:ext>
            </a:extLst>
          </p:cNvPr>
          <p:cNvSpPr>
            <a:spLocks noGrp="1"/>
          </p:cNvSpPr>
          <p:nvPr>
            <p:ph idx="1"/>
          </p:nvPr>
        </p:nvSpPr>
        <p:spPr/>
        <p:txBody>
          <a:bodyPr>
            <a:normAutofit/>
          </a:bodyPr>
          <a:lstStyle/>
          <a:p>
            <a:r>
              <a:rPr lang="en-US" sz="2400" b="1" dirty="0">
                <a:effectLst/>
                <a:latin typeface="Calibri" panose="020F0502020204030204" pitchFamily="34" charset="0"/>
                <a:ea typeface="Calibri" panose="020F0502020204030204" pitchFamily="34" charset="0"/>
              </a:rPr>
              <a:t>Improved Accuracy</a:t>
            </a:r>
            <a:r>
              <a:rPr lang="en-US" sz="2400" b="1" dirty="0">
                <a:latin typeface="Calibri" panose="020F0502020204030204" pitchFamily="34" charset="0"/>
                <a:ea typeface="Calibri" panose="020F0502020204030204" pitchFamily="34" charset="0"/>
              </a:rPr>
              <a:t>:</a:t>
            </a:r>
            <a:r>
              <a:rPr lang="en-US" sz="2400" dirty="0">
                <a:effectLst/>
                <a:latin typeface="Calibri" panose="020F0502020204030204" pitchFamily="34" charset="0"/>
                <a:ea typeface="Calibri" panose="020F0502020204030204" pitchFamily="34" charset="0"/>
              </a:rPr>
              <a:t> Future research can focus on refining algorithms to enhance accuracy in complex musical scenarios. Leveraging deep learning techniques, such as neural networks, can lead to more robust note detection systems.</a:t>
            </a:r>
          </a:p>
          <a:p>
            <a:pPr marL="457200" indent="-457200">
              <a:buFont typeface="+mj-lt"/>
              <a:buAutoNum type="arabicPeriod"/>
            </a:pPr>
            <a:endParaRPr lang="en-US" sz="2400" dirty="0">
              <a:effectLst/>
              <a:latin typeface="Calibri" panose="020F0502020204030204" pitchFamily="34" charset="0"/>
              <a:ea typeface="Calibri" panose="020F0502020204030204" pitchFamily="34" charset="0"/>
            </a:endParaRPr>
          </a:p>
          <a:p>
            <a:r>
              <a:rPr lang="en-US" sz="2400" b="1" dirty="0">
                <a:effectLst/>
                <a:latin typeface="Calibri" panose="020F0502020204030204" pitchFamily="34" charset="0"/>
                <a:ea typeface="Calibri" panose="020F0502020204030204" pitchFamily="34" charset="0"/>
              </a:rPr>
              <a:t>Generalization</a:t>
            </a:r>
            <a:r>
              <a:rPr lang="en-US" sz="2400" b="1" dirty="0">
                <a:latin typeface="Calibri" panose="020F0502020204030204" pitchFamily="34" charset="0"/>
                <a:ea typeface="Calibri" panose="020F0502020204030204" pitchFamily="34" charset="0"/>
              </a:rPr>
              <a:t>:</a:t>
            </a:r>
            <a:r>
              <a:rPr lang="en-US" sz="2400" dirty="0">
                <a:effectLst/>
                <a:latin typeface="Calibri" panose="020F0502020204030204" pitchFamily="34" charset="0"/>
                <a:ea typeface="Calibri" panose="020F0502020204030204" pitchFamily="34" charset="0"/>
              </a:rPr>
              <a:t> Developing models that can recognize musical notes across various instruments and genres is a promising area of study. Transfer learning and domain adaptation techniques can be explored to achieve this.</a:t>
            </a:r>
          </a:p>
          <a:p>
            <a:pPr marL="457200" indent="-457200">
              <a:buFont typeface="+mj-lt"/>
              <a:buAutoNum type="arabicPeriod"/>
            </a:pPr>
            <a:endParaRPr lang="en-US" sz="2400" dirty="0">
              <a:effectLst/>
              <a:latin typeface="Calibri" panose="020F0502020204030204" pitchFamily="34" charset="0"/>
              <a:ea typeface="Calibri" panose="020F0502020204030204" pitchFamily="34" charset="0"/>
            </a:endParaRPr>
          </a:p>
          <a:p>
            <a:r>
              <a:rPr lang="en-US" sz="2400" b="1" dirty="0">
                <a:effectLst/>
                <a:latin typeface="Calibri" panose="020F0502020204030204" pitchFamily="34" charset="0"/>
                <a:ea typeface="Calibri" panose="020F0502020204030204" pitchFamily="34" charset="0"/>
              </a:rPr>
              <a:t>Real-time Applications: </a:t>
            </a:r>
            <a:r>
              <a:rPr lang="en-US" sz="2400" dirty="0">
                <a:effectLst/>
                <a:latin typeface="Calibri" panose="020F0502020204030204" pitchFamily="34" charset="0"/>
                <a:ea typeface="Calibri" panose="020F0502020204030204" pitchFamily="34" charset="0"/>
              </a:rPr>
              <a:t>Advancements in hardware and algorithm optimization can enable real-time note detection in live music performance and interactive applications.</a:t>
            </a:r>
          </a:p>
        </p:txBody>
      </p:sp>
      <p:sp>
        <p:nvSpPr>
          <p:cNvPr id="4" name="Footer Placeholder 3">
            <a:extLst>
              <a:ext uri="{FF2B5EF4-FFF2-40B4-BE49-F238E27FC236}">
                <a16:creationId xmlns:a16="http://schemas.microsoft.com/office/drawing/2014/main" id="{AE5D9612-5F37-14B3-E8A8-BB74D909E2F8}"/>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5484794C-B151-5CF8-AE4B-2B168A817A4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3736217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13226-FDA8-D7EE-3131-31402C9DBF69}"/>
              </a:ext>
            </a:extLst>
          </p:cNvPr>
          <p:cNvSpPr>
            <a:spLocks noGrp="1"/>
          </p:cNvSpPr>
          <p:nvPr>
            <p:ph type="title"/>
          </p:nvPr>
        </p:nvSpPr>
        <p:spPr/>
        <p:txBody>
          <a:bodyPr>
            <a:normAutofit fontScale="90000"/>
          </a:bodyPr>
          <a:lstStyle/>
          <a:p>
            <a:r>
              <a:rPr lang="en-US" b="1" dirty="0"/>
              <a:t>FUTURE ENHANCEMENT</a:t>
            </a:r>
            <a:br>
              <a:rPr lang="en-US" dirty="0"/>
            </a:br>
            <a:endParaRPr lang="en-IN" dirty="0"/>
          </a:p>
        </p:txBody>
      </p:sp>
      <p:sp>
        <p:nvSpPr>
          <p:cNvPr id="3" name="Content Placeholder 2">
            <a:extLst>
              <a:ext uri="{FF2B5EF4-FFF2-40B4-BE49-F238E27FC236}">
                <a16:creationId xmlns:a16="http://schemas.microsoft.com/office/drawing/2014/main" id="{01EBDCDC-13C8-1C03-6388-6AE93E510786}"/>
              </a:ext>
            </a:extLst>
          </p:cNvPr>
          <p:cNvSpPr>
            <a:spLocks noGrp="1"/>
          </p:cNvSpPr>
          <p:nvPr>
            <p:ph idx="1"/>
          </p:nvPr>
        </p:nvSpPr>
        <p:spPr/>
        <p:txBody>
          <a:bodyPr>
            <a:normAutofit/>
          </a:bodyPr>
          <a:lstStyle/>
          <a:p>
            <a:r>
              <a:rPr lang="en-US" sz="2400" b="1" dirty="0">
                <a:effectLst/>
                <a:latin typeface="Calibri" panose="020F0502020204030204" pitchFamily="34" charset="0"/>
                <a:ea typeface="Calibri" panose="020F0502020204030204" pitchFamily="34" charset="0"/>
              </a:rPr>
              <a:t>Music Education: </a:t>
            </a:r>
            <a:r>
              <a:rPr lang="en-US" sz="2400" dirty="0">
                <a:effectLst/>
                <a:latin typeface="Calibri" panose="020F0502020204030204" pitchFamily="34" charset="0"/>
                <a:ea typeface="Calibri" panose="020F0502020204030204" pitchFamily="34" charset="0"/>
              </a:rPr>
              <a:t>Implementing note detection technology in music education tools can revolutionize how students learn and practice music.</a:t>
            </a:r>
          </a:p>
          <a:p>
            <a:pPr marL="457200" indent="-457200">
              <a:buFont typeface="+mj-lt"/>
              <a:buAutoNum type="arabicPeriod"/>
            </a:pPr>
            <a:endParaRPr lang="en-US" sz="2400" dirty="0">
              <a:effectLst/>
              <a:latin typeface="Calibri" panose="020F0502020204030204" pitchFamily="34" charset="0"/>
              <a:ea typeface="Calibri" panose="020F0502020204030204" pitchFamily="34" charset="0"/>
            </a:endParaRPr>
          </a:p>
          <a:p>
            <a:r>
              <a:rPr lang="en-US" sz="2400" b="1" dirty="0">
                <a:effectLst/>
                <a:latin typeface="Calibri" panose="020F0502020204030204" pitchFamily="34" charset="0"/>
                <a:ea typeface="Calibri" panose="020F0502020204030204" pitchFamily="34" charset="0"/>
              </a:rPr>
              <a:t>Interdisciplinary Integration: </a:t>
            </a:r>
            <a:r>
              <a:rPr lang="en-US" sz="2400" dirty="0">
                <a:effectLst/>
                <a:latin typeface="Calibri" panose="020F0502020204030204" pitchFamily="34" charset="0"/>
                <a:ea typeface="Calibri" panose="020F0502020204030204" pitchFamily="34" charset="0"/>
              </a:rPr>
              <a:t>Integration with fields like cognitive science, psychology, and neuroscience can lead to a deeper understanding of how humans perceive and create music.</a:t>
            </a:r>
          </a:p>
          <a:p>
            <a:pPr marL="457200" indent="-457200">
              <a:buFont typeface="+mj-lt"/>
              <a:buAutoNum type="arabicPeriod"/>
            </a:pPr>
            <a:endParaRPr lang="en-US" sz="2400" dirty="0">
              <a:effectLst/>
              <a:latin typeface="Calibri" panose="020F0502020204030204" pitchFamily="34" charset="0"/>
              <a:ea typeface="Calibri" panose="020F0502020204030204" pitchFamily="34" charset="0"/>
            </a:endParaRPr>
          </a:p>
          <a:p>
            <a:r>
              <a:rPr lang="en-US" sz="2400" b="1" dirty="0">
                <a:effectLst/>
                <a:latin typeface="Calibri" panose="020F0502020204030204" pitchFamily="34" charset="0"/>
                <a:ea typeface="Calibri" panose="020F0502020204030204" pitchFamily="34" charset="0"/>
              </a:rPr>
              <a:t>Data-Driven Music Research: </a:t>
            </a:r>
            <a:r>
              <a:rPr lang="en-US" sz="2400" dirty="0">
                <a:effectLst/>
                <a:latin typeface="Calibri" panose="020F0502020204030204" pitchFamily="34" charset="0"/>
                <a:ea typeface="Calibri" panose="020F0502020204030204" pitchFamily="34" charset="0"/>
              </a:rPr>
              <a:t>Note detection, when applied at scale, can facilitate large-scale musicological research, enabling data-driven insights into music history, trends, and cultural influences.</a:t>
            </a:r>
          </a:p>
        </p:txBody>
      </p:sp>
      <p:sp>
        <p:nvSpPr>
          <p:cNvPr id="4" name="Footer Placeholder 3">
            <a:extLst>
              <a:ext uri="{FF2B5EF4-FFF2-40B4-BE49-F238E27FC236}">
                <a16:creationId xmlns:a16="http://schemas.microsoft.com/office/drawing/2014/main" id="{AE5D9612-5F37-14B3-E8A8-BB74D909E2F8}"/>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5484794C-B151-5CF8-AE4B-2B168A817A4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827180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2F01-F741-8131-14D7-B484D77530AE}"/>
              </a:ext>
            </a:extLst>
          </p:cNvPr>
          <p:cNvSpPr>
            <a:spLocks noGrp="1"/>
          </p:cNvSpPr>
          <p:nvPr>
            <p:ph type="title"/>
          </p:nvPr>
        </p:nvSpPr>
        <p:spPr/>
        <p:txBody>
          <a:bodyPr/>
          <a:lstStyle/>
          <a:p>
            <a:r>
              <a:rPr lang="en-IN" b="1" dirty="0"/>
              <a:t>RESULT</a:t>
            </a:r>
          </a:p>
        </p:txBody>
      </p:sp>
      <p:sp>
        <p:nvSpPr>
          <p:cNvPr id="4" name="Footer Placeholder 3">
            <a:extLst>
              <a:ext uri="{FF2B5EF4-FFF2-40B4-BE49-F238E27FC236}">
                <a16:creationId xmlns:a16="http://schemas.microsoft.com/office/drawing/2014/main" id="{B2465682-23B6-D604-2195-66A51F235B6D}"/>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501F178E-2452-C4D3-A4B6-7D7D0A75CD9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11" name="Picture 10">
            <a:extLst>
              <a:ext uri="{FF2B5EF4-FFF2-40B4-BE49-F238E27FC236}">
                <a16:creationId xmlns:a16="http://schemas.microsoft.com/office/drawing/2014/main" id="{84268D4F-DC00-56BC-BC4A-8ED364A195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1905000"/>
            <a:ext cx="5257800" cy="3886200"/>
          </a:xfrm>
          <a:prstGeom prst="rect">
            <a:avLst/>
          </a:prstGeom>
        </p:spPr>
      </p:pic>
      <p:pic>
        <p:nvPicPr>
          <p:cNvPr id="12" name="Picture 11">
            <a:extLst>
              <a:ext uri="{FF2B5EF4-FFF2-40B4-BE49-F238E27FC236}">
                <a16:creationId xmlns:a16="http://schemas.microsoft.com/office/drawing/2014/main" id="{5E175D2E-FED8-22BF-81DD-7038F184AE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206" y="1946787"/>
            <a:ext cx="5724525" cy="3768213"/>
          </a:xfrm>
          <a:prstGeom prst="rect">
            <a:avLst/>
          </a:prstGeom>
        </p:spPr>
      </p:pic>
    </p:spTree>
    <p:extLst>
      <p:ext uri="{BB962C8B-B14F-4D97-AF65-F5344CB8AC3E}">
        <p14:creationId xmlns:p14="http://schemas.microsoft.com/office/powerpoint/2010/main" val="3274779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2F01-F741-8131-14D7-B484D77530AE}"/>
              </a:ext>
            </a:extLst>
          </p:cNvPr>
          <p:cNvSpPr>
            <a:spLocks noGrp="1"/>
          </p:cNvSpPr>
          <p:nvPr>
            <p:ph type="title"/>
          </p:nvPr>
        </p:nvSpPr>
        <p:spPr/>
        <p:txBody>
          <a:bodyPr/>
          <a:lstStyle/>
          <a:p>
            <a:r>
              <a:rPr lang="en-IN" b="1" dirty="0"/>
              <a:t>RESULT</a:t>
            </a:r>
          </a:p>
        </p:txBody>
      </p:sp>
      <p:sp>
        <p:nvSpPr>
          <p:cNvPr id="4" name="Footer Placeholder 3">
            <a:extLst>
              <a:ext uri="{FF2B5EF4-FFF2-40B4-BE49-F238E27FC236}">
                <a16:creationId xmlns:a16="http://schemas.microsoft.com/office/drawing/2014/main" id="{B2465682-23B6-D604-2195-66A51F235B6D}"/>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501F178E-2452-C4D3-A4B6-7D7D0A75CD9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6" name="Picture 5">
            <a:extLst>
              <a:ext uri="{FF2B5EF4-FFF2-40B4-BE49-F238E27FC236}">
                <a16:creationId xmlns:a16="http://schemas.microsoft.com/office/drawing/2014/main" id="{4AD547D6-52A4-772C-FE8A-089E5ACF32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269" y="1978280"/>
            <a:ext cx="5619750" cy="3705225"/>
          </a:xfrm>
          <a:prstGeom prst="rect">
            <a:avLst/>
          </a:prstGeom>
        </p:spPr>
      </p:pic>
      <p:pic>
        <p:nvPicPr>
          <p:cNvPr id="7" name="Picture 6">
            <a:extLst>
              <a:ext uri="{FF2B5EF4-FFF2-40B4-BE49-F238E27FC236}">
                <a16:creationId xmlns:a16="http://schemas.microsoft.com/office/drawing/2014/main" id="{D98732D9-E642-38D0-3F89-CE75EE38DF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978280"/>
            <a:ext cx="5610225" cy="3705225"/>
          </a:xfrm>
          <a:prstGeom prst="rect">
            <a:avLst/>
          </a:prstGeom>
        </p:spPr>
      </p:pic>
    </p:spTree>
    <p:extLst>
      <p:ext uri="{BB962C8B-B14F-4D97-AF65-F5344CB8AC3E}">
        <p14:creationId xmlns:p14="http://schemas.microsoft.com/office/powerpoint/2010/main" val="4259919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2F01-F741-8131-14D7-B484D77530AE}"/>
              </a:ext>
            </a:extLst>
          </p:cNvPr>
          <p:cNvSpPr>
            <a:spLocks noGrp="1"/>
          </p:cNvSpPr>
          <p:nvPr>
            <p:ph type="title"/>
          </p:nvPr>
        </p:nvSpPr>
        <p:spPr/>
        <p:txBody>
          <a:bodyPr/>
          <a:lstStyle/>
          <a:p>
            <a:r>
              <a:rPr lang="en-IN" b="1" dirty="0"/>
              <a:t>RESULT</a:t>
            </a:r>
          </a:p>
        </p:txBody>
      </p:sp>
      <p:sp>
        <p:nvSpPr>
          <p:cNvPr id="4" name="Footer Placeholder 3">
            <a:extLst>
              <a:ext uri="{FF2B5EF4-FFF2-40B4-BE49-F238E27FC236}">
                <a16:creationId xmlns:a16="http://schemas.microsoft.com/office/drawing/2014/main" id="{B2465682-23B6-D604-2195-66A51F235B6D}"/>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501F178E-2452-C4D3-A4B6-7D7D0A75CD9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3" name="Picture 2">
            <a:extLst>
              <a:ext uri="{FF2B5EF4-FFF2-40B4-BE49-F238E27FC236}">
                <a16:creationId xmlns:a16="http://schemas.microsoft.com/office/drawing/2014/main" id="{A24675B9-1025-DBB4-5357-94350AA60B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8500" y="1417637"/>
            <a:ext cx="5715000" cy="4754563"/>
          </a:xfrm>
          <a:prstGeom prst="rect">
            <a:avLst/>
          </a:prstGeom>
        </p:spPr>
      </p:pic>
    </p:spTree>
    <p:extLst>
      <p:ext uri="{BB962C8B-B14F-4D97-AF65-F5344CB8AC3E}">
        <p14:creationId xmlns:p14="http://schemas.microsoft.com/office/powerpoint/2010/main" val="3731321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63CE1-FF40-5AFE-F609-87A1533EF5AE}"/>
              </a:ext>
            </a:extLst>
          </p:cNvPr>
          <p:cNvSpPr>
            <a:spLocks noGrp="1"/>
          </p:cNvSpPr>
          <p:nvPr>
            <p:ph type="title"/>
          </p:nvPr>
        </p:nvSpPr>
        <p:spPr/>
        <p:txBody>
          <a:bodyPr>
            <a:normAutofit fontScale="90000"/>
          </a:bodyPr>
          <a:lstStyle/>
          <a:p>
            <a:r>
              <a:rPr lang="en-US" dirty="0"/>
              <a:t>CONCLUSION</a:t>
            </a:r>
            <a:br>
              <a:rPr lang="en-US" dirty="0"/>
            </a:br>
            <a:endParaRPr lang="en-IN" dirty="0"/>
          </a:p>
        </p:txBody>
      </p:sp>
      <p:sp>
        <p:nvSpPr>
          <p:cNvPr id="3" name="Content Placeholder 2">
            <a:extLst>
              <a:ext uri="{FF2B5EF4-FFF2-40B4-BE49-F238E27FC236}">
                <a16:creationId xmlns:a16="http://schemas.microsoft.com/office/drawing/2014/main" id="{2371DA41-7726-3EDB-DD0E-A3BA13D5EDDD}"/>
              </a:ext>
            </a:extLst>
          </p:cNvPr>
          <p:cNvSpPr>
            <a:spLocks noGrp="1"/>
          </p:cNvSpPr>
          <p:nvPr>
            <p:ph idx="1"/>
          </p:nvPr>
        </p:nvSpPr>
        <p:spPr>
          <a:xfrm>
            <a:off x="609600" y="1143001"/>
            <a:ext cx="10972800" cy="4983164"/>
          </a:xfrm>
        </p:spPr>
        <p:txBody>
          <a:bodyPr>
            <a:normAutofit/>
          </a:bodyPr>
          <a:lstStyle/>
          <a:p>
            <a:pPr>
              <a:spcBef>
                <a:spcPts val="5"/>
              </a:spcBef>
            </a:pPr>
            <a:endParaRPr lang="en-US" sz="2000" dirty="0">
              <a:effectLst/>
              <a:latin typeface="Calibri" panose="020F0502020204030204" pitchFamily="34" charset="0"/>
              <a:ea typeface="Calibri" panose="020F0502020204030204" pitchFamily="34" charset="0"/>
            </a:endParaRPr>
          </a:p>
          <a:p>
            <a:pPr>
              <a:spcBef>
                <a:spcPts val="5"/>
              </a:spcBef>
            </a:pPr>
            <a:r>
              <a:rPr lang="en-US" sz="2000" dirty="0">
                <a:effectLst/>
                <a:latin typeface="Calibri" panose="020F0502020204030204" pitchFamily="34" charset="0"/>
                <a:ea typeface="Calibri" panose="020F0502020204030204" pitchFamily="34" charset="0"/>
              </a:rPr>
              <a:t>In our exploration of musical frequency note detection, we've unveiled its profound impact on music and technology. Accurate note identification is pivotal in music education, transcription, and audio processing, enhancing teaching and learning while aiding musicians in performance and composition. Advancements in technology, like digital signal processing and machine learning, make automated note detection accessible and efficient, fostering creativity.</a:t>
            </a:r>
          </a:p>
          <a:p>
            <a:pPr>
              <a:spcBef>
                <a:spcPts val="5"/>
              </a:spcBef>
            </a:pPr>
            <a:endParaRPr lang="en-US" sz="2000" dirty="0">
              <a:effectLst/>
              <a:latin typeface="Calibri" panose="020F0502020204030204" pitchFamily="34" charset="0"/>
              <a:ea typeface="Calibri" panose="020F0502020204030204" pitchFamily="34" charset="0"/>
            </a:endParaRPr>
          </a:p>
          <a:p>
            <a:pPr>
              <a:spcBef>
                <a:spcPts val="5"/>
              </a:spcBef>
            </a:pPr>
            <a:endParaRPr lang="en-US" sz="2000" dirty="0">
              <a:effectLst/>
              <a:latin typeface="Calibri" panose="020F0502020204030204" pitchFamily="34" charset="0"/>
              <a:ea typeface="Calibri" panose="020F0502020204030204" pitchFamily="34" charset="0"/>
            </a:endParaRPr>
          </a:p>
          <a:p>
            <a:pPr>
              <a:spcBef>
                <a:spcPts val="5"/>
              </a:spcBef>
            </a:pPr>
            <a:r>
              <a:rPr lang="en-US" sz="2000" dirty="0">
                <a:effectLst/>
                <a:latin typeface="Calibri" panose="020F0502020204030204" pitchFamily="34" charset="0"/>
                <a:ea typeface="Calibri" panose="020F0502020204030204" pitchFamily="34" charset="0"/>
              </a:rPr>
              <a:t>Our research emphasizes the need for rigorous investigation, diverse datasets, robust algorithms, and ongoing refinement for system reliability. This convergence of music, education, and technology enriches artistic expression. As we continue to innovate, a future where music is more accessible and comprehensible for all becomes apparent. This research offers a glimpse into the vast potential of musical note detection.</a:t>
            </a:r>
            <a:endParaRPr lang="en-IN" dirty="0"/>
          </a:p>
        </p:txBody>
      </p:sp>
      <p:sp>
        <p:nvSpPr>
          <p:cNvPr id="4" name="Footer Placeholder 3">
            <a:extLst>
              <a:ext uri="{FF2B5EF4-FFF2-40B4-BE49-F238E27FC236}">
                <a16:creationId xmlns:a16="http://schemas.microsoft.com/office/drawing/2014/main" id="{519FA7A1-AB3E-7A45-1816-B79FBFE53F56}"/>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4CFAC190-0E6F-94CB-9702-D75CC6046D7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965623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93C77-77A6-3B96-57DB-304748AB98E8}"/>
              </a:ext>
            </a:extLst>
          </p:cNvPr>
          <p:cNvSpPr>
            <a:spLocks noGrp="1"/>
          </p:cNvSpPr>
          <p:nvPr>
            <p:ph type="title"/>
          </p:nvPr>
        </p:nvSpPr>
        <p:spPr/>
        <p:txBody>
          <a:bodyPr>
            <a:normAutofit fontScale="90000"/>
          </a:bodyPr>
          <a:lstStyle/>
          <a:p>
            <a:r>
              <a:rPr lang="en-US" dirty="0"/>
              <a:t>REFERENCES</a:t>
            </a:r>
            <a:br>
              <a:rPr lang="en-US" dirty="0"/>
            </a:br>
            <a:endParaRPr lang="en-IN" dirty="0"/>
          </a:p>
        </p:txBody>
      </p:sp>
      <p:sp>
        <p:nvSpPr>
          <p:cNvPr id="3" name="Content Placeholder 2">
            <a:extLst>
              <a:ext uri="{FF2B5EF4-FFF2-40B4-BE49-F238E27FC236}">
                <a16:creationId xmlns:a16="http://schemas.microsoft.com/office/drawing/2014/main" id="{54583CEE-4B13-F996-333A-1893BF58D26F}"/>
              </a:ext>
            </a:extLst>
          </p:cNvPr>
          <p:cNvSpPr>
            <a:spLocks noGrp="1"/>
          </p:cNvSpPr>
          <p:nvPr>
            <p:ph idx="1"/>
          </p:nvPr>
        </p:nvSpPr>
        <p:spPr/>
        <p:txBody>
          <a:bodyPr>
            <a:normAutofit fontScale="70000" lnSpcReduction="20000"/>
          </a:bodyPr>
          <a:lstStyle/>
          <a:p>
            <a:pPr marR="67945">
              <a:lnSpc>
                <a:spcPct val="150000"/>
              </a:lnSpc>
              <a:tabLst>
                <a:tab pos="567690" algn="l"/>
              </a:tabLst>
            </a:pPr>
            <a:r>
              <a:rPr lang="en-US" sz="1800" dirty="0">
                <a:solidFill>
                  <a:srgbClr val="333333"/>
                </a:solidFill>
                <a:effectLst/>
                <a:latin typeface="Times New Roman" panose="02020603050405020304" pitchFamily="18" charset="0"/>
                <a:ea typeface="Times New Roman" panose="02020603050405020304" pitchFamily="18" charset="0"/>
              </a:rPr>
              <a:t>Smith, Julius O. "Physical Audio Signal Processing for Virtual Musical Instruments and Audio Effects." W3K Publishing, 2010. </a:t>
            </a:r>
            <a:endParaRPr lang="en-IN" sz="1800" dirty="0">
              <a:effectLst/>
              <a:latin typeface="Times New Roman" panose="02020603050405020304" pitchFamily="18" charset="0"/>
              <a:ea typeface="Times New Roman" panose="02020603050405020304" pitchFamily="18" charset="0"/>
            </a:endParaRPr>
          </a:p>
          <a:p>
            <a:pPr marR="67945">
              <a:lnSpc>
                <a:spcPct val="150000"/>
              </a:lnSpc>
              <a:tabLst>
                <a:tab pos="567690" algn="l"/>
              </a:tabLst>
            </a:pPr>
            <a:r>
              <a:rPr lang="en-US" sz="1800" dirty="0">
                <a:solidFill>
                  <a:srgbClr val="333333"/>
                </a:solidFill>
                <a:effectLst/>
                <a:latin typeface="Times New Roman" panose="02020603050405020304" pitchFamily="18" charset="0"/>
                <a:ea typeface="Times New Roman" panose="02020603050405020304" pitchFamily="18" charset="0"/>
              </a:rPr>
              <a:t>H. </a:t>
            </a:r>
            <a:r>
              <a:rPr lang="en-US" sz="1800" dirty="0" err="1">
                <a:solidFill>
                  <a:srgbClr val="333333"/>
                </a:solidFill>
                <a:effectLst/>
                <a:latin typeface="Times New Roman" panose="02020603050405020304" pitchFamily="18" charset="0"/>
                <a:ea typeface="Times New Roman" panose="02020603050405020304" pitchFamily="18" charset="0"/>
              </a:rPr>
              <a:t>Purwins</a:t>
            </a:r>
            <a:r>
              <a:rPr lang="en-US" sz="1800" dirty="0">
                <a:solidFill>
                  <a:srgbClr val="333333"/>
                </a:solidFill>
                <a:effectLst/>
                <a:latin typeface="Times New Roman" panose="02020603050405020304" pitchFamily="18" charset="0"/>
                <a:ea typeface="Times New Roman" panose="02020603050405020304" pitchFamily="18" charset="0"/>
              </a:rPr>
              <a:t>, B. Li, T. Virtanen, J. Schlüter, S. -Y. Chang and T. Sainath, "Deep Learning for Audio Signal Processing," in IEEE Journal of Selected Topics in Signal Processing, vol. 13, no. 2, pp. 206-219, May 2019, </a:t>
            </a:r>
            <a:r>
              <a:rPr lang="en-US" sz="1800" dirty="0" err="1">
                <a:solidFill>
                  <a:srgbClr val="333333"/>
                </a:solidFill>
                <a:effectLst/>
                <a:latin typeface="Times New Roman" panose="02020603050405020304" pitchFamily="18" charset="0"/>
                <a:ea typeface="Times New Roman" panose="02020603050405020304" pitchFamily="18" charset="0"/>
              </a:rPr>
              <a:t>doi</a:t>
            </a:r>
            <a:r>
              <a:rPr lang="en-US" sz="1800" dirty="0">
                <a:solidFill>
                  <a:srgbClr val="333333"/>
                </a:solidFill>
                <a:effectLst/>
                <a:latin typeface="Times New Roman" panose="02020603050405020304" pitchFamily="18" charset="0"/>
                <a:ea typeface="Times New Roman" panose="02020603050405020304" pitchFamily="18" charset="0"/>
              </a:rPr>
              <a:t>: 10.1109/JSTSP.2019.2908700.  </a:t>
            </a:r>
            <a:endParaRPr lang="en-IN" sz="1800" dirty="0">
              <a:effectLst/>
              <a:latin typeface="Times New Roman" panose="02020603050405020304" pitchFamily="18" charset="0"/>
              <a:ea typeface="Times New Roman" panose="02020603050405020304" pitchFamily="18" charset="0"/>
            </a:endParaRPr>
          </a:p>
          <a:p>
            <a:pPr marR="67945">
              <a:lnSpc>
                <a:spcPct val="150000"/>
              </a:lnSpc>
              <a:tabLst>
                <a:tab pos="567690" algn="l"/>
              </a:tabLst>
            </a:pPr>
            <a:r>
              <a:rPr lang="en-US" sz="1800" dirty="0">
                <a:solidFill>
                  <a:srgbClr val="333333"/>
                </a:solidFill>
                <a:effectLst/>
                <a:latin typeface="Times New Roman" panose="02020603050405020304" pitchFamily="18" charset="0"/>
                <a:ea typeface="Times New Roman" panose="02020603050405020304" pitchFamily="18" charset="0"/>
              </a:rPr>
              <a:t>S. A. </a:t>
            </a:r>
            <a:r>
              <a:rPr lang="en-US" sz="1800" dirty="0" err="1">
                <a:solidFill>
                  <a:srgbClr val="333333"/>
                </a:solidFill>
                <a:effectLst/>
                <a:latin typeface="Times New Roman" panose="02020603050405020304" pitchFamily="18" charset="0"/>
                <a:ea typeface="Times New Roman" panose="02020603050405020304" pitchFamily="18" charset="0"/>
              </a:rPr>
              <a:t>Shedied</a:t>
            </a:r>
            <a:r>
              <a:rPr lang="en-US" sz="1800" dirty="0">
                <a:solidFill>
                  <a:srgbClr val="333333"/>
                </a:solidFill>
                <a:effectLst/>
                <a:latin typeface="Times New Roman" panose="02020603050405020304" pitchFamily="18" charset="0"/>
                <a:ea typeface="Times New Roman" panose="02020603050405020304" pitchFamily="18" charset="0"/>
              </a:rPr>
              <a:t>, M. E. </a:t>
            </a:r>
            <a:r>
              <a:rPr lang="en-US" sz="1800" dirty="0" err="1">
                <a:solidFill>
                  <a:srgbClr val="333333"/>
                </a:solidFill>
                <a:effectLst/>
                <a:latin typeface="Times New Roman" panose="02020603050405020304" pitchFamily="18" charset="0"/>
                <a:ea typeface="Times New Roman" panose="02020603050405020304" pitchFamily="18" charset="0"/>
              </a:rPr>
              <a:t>Gadalah</a:t>
            </a:r>
            <a:r>
              <a:rPr lang="en-US" sz="1800" dirty="0">
                <a:solidFill>
                  <a:srgbClr val="333333"/>
                </a:solidFill>
                <a:effectLst/>
                <a:latin typeface="Times New Roman" panose="02020603050405020304" pitchFamily="18" charset="0"/>
                <a:ea typeface="Times New Roman" panose="02020603050405020304" pitchFamily="18" charset="0"/>
              </a:rPr>
              <a:t> and H. F. </a:t>
            </a:r>
            <a:r>
              <a:rPr lang="en-US" sz="1800" dirty="0" err="1">
                <a:solidFill>
                  <a:srgbClr val="333333"/>
                </a:solidFill>
                <a:effectLst/>
                <a:latin typeface="Times New Roman" panose="02020603050405020304" pitchFamily="18" charset="0"/>
                <a:ea typeface="Times New Roman" panose="02020603050405020304" pitchFamily="18" charset="0"/>
              </a:rPr>
              <a:t>VanLundingham</a:t>
            </a:r>
            <a:r>
              <a:rPr lang="en-US" sz="1800" dirty="0">
                <a:solidFill>
                  <a:srgbClr val="333333"/>
                </a:solidFill>
                <a:effectLst/>
                <a:latin typeface="Times New Roman" panose="02020603050405020304" pitchFamily="18" charset="0"/>
                <a:ea typeface="Times New Roman" panose="02020603050405020304" pitchFamily="18" charset="0"/>
              </a:rPr>
              <a:t>, "Pitch estimator for noisy speech signals," </a:t>
            </a:r>
            <a:r>
              <a:rPr lang="en-US" sz="1800" dirty="0" err="1">
                <a:solidFill>
                  <a:srgbClr val="333333"/>
                </a:solidFill>
                <a:effectLst/>
                <a:latin typeface="Times New Roman" panose="02020603050405020304" pitchFamily="18" charset="0"/>
                <a:ea typeface="Times New Roman" panose="02020603050405020304" pitchFamily="18" charset="0"/>
              </a:rPr>
              <a:t>Smc</a:t>
            </a:r>
            <a:r>
              <a:rPr lang="en-US" sz="1800" dirty="0">
                <a:solidFill>
                  <a:srgbClr val="333333"/>
                </a:solidFill>
                <a:effectLst/>
                <a:latin typeface="Times New Roman" panose="02020603050405020304" pitchFamily="18" charset="0"/>
                <a:ea typeface="Times New Roman" panose="02020603050405020304" pitchFamily="18" charset="0"/>
              </a:rPr>
              <a:t> 2000 conference proceedings. 2000 </a:t>
            </a:r>
            <a:r>
              <a:rPr lang="en-US" sz="1800" dirty="0" err="1">
                <a:solidFill>
                  <a:srgbClr val="333333"/>
                </a:solidFill>
                <a:effectLst/>
                <a:latin typeface="Times New Roman" panose="02020603050405020304" pitchFamily="18" charset="0"/>
                <a:ea typeface="Times New Roman" panose="02020603050405020304" pitchFamily="18" charset="0"/>
              </a:rPr>
              <a:t>ieee</a:t>
            </a:r>
            <a:r>
              <a:rPr lang="en-US" sz="1800" dirty="0">
                <a:solidFill>
                  <a:srgbClr val="333333"/>
                </a:solidFill>
                <a:effectLst/>
                <a:latin typeface="Times New Roman" panose="02020603050405020304" pitchFamily="18" charset="0"/>
                <a:ea typeface="Times New Roman" panose="02020603050405020304" pitchFamily="18" charset="0"/>
              </a:rPr>
              <a:t> international conference on systems, man and cybernetics. 'cybernetics evolving to systems, humans, organizations, and their complex interactions' (cat. no.0, Nashville, TN, USA, 2000, pp. 97-100 vol.1, </a:t>
            </a:r>
            <a:r>
              <a:rPr lang="en-US" sz="1800" dirty="0" err="1">
                <a:solidFill>
                  <a:srgbClr val="333333"/>
                </a:solidFill>
                <a:effectLst/>
                <a:latin typeface="Times New Roman" panose="02020603050405020304" pitchFamily="18" charset="0"/>
                <a:ea typeface="Times New Roman" panose="02020603050405020304" pitchFamily="18" charset="0"/>
              </a:rPr>
              <a:t>doi</a:t>
            </a:r>
            <a:r>
              <a:rPr lang="en-US" sz="1800" dirty="0">
                <a:solidFill>
                  <a:srgbClr val="333333"/>
                </a:solidFill>
                <a:effectLst/>
                <a:latin typeface="Times New Roman" panose="02020603050405020304" pitchFamily="18" charset="0"/>
                <a:ea typeface="Times New Roman" panose="02020603050405020304" pitchFamily="18" charset="0"/>
              </a:rPr>
              <a:t>: 10.1109/ICSMC.2000.884971.</a:t>
            </a:r>
            <a:endParaRPr lang="en-IN" sz="1800" dirty="0">
              <a:effectLst/>
              <a:latin typeface="Times New Roman" panose="02020603050405020304" pitchFamily="18" charset="0"/>
              <a:ea typeface="Times New Roman" panose="02020603050405020304" pitchFamily="18" charset="0"/>
            </a:endParaRPr>
          </a:p>
          <a:p>
            <a:pPr marR="67945">
              <a:lnSpc>
                <a:spcPct val="150000"/>
              </a:lnSpc>
              <a:tabLst>
                <a:tab pos="567690" algn="l"/>
              </a:tabLst>
            </a:pPr>
            <a:r>
              <a:rPr lang="en-US" sz="1800" dirty="0">
                <a:solidFill>
                  <a:srgbClr val="333333"/>
                </a:solidFill>
                <a:effectLst/>
                <a:latin typeface="Times New Roman" panose="02020603050405020304" pitchFamily="18" charset="0"/>
                <a:ea typeface="Times New Roman" panose="02020603050405020304" pitchFamily="18" charset="0"/>
              </a:rPr>
              <a:t>S. Wang, A. </a:t>
            </a:r>
            <a:r>
              <a:rPr lang="en-US" sz="1800" dirty="0" err="1">
                <a:solidFill>
                  <a:srgbClr val="333333"/>
                </a:solidFill>
                <a:effectLst/>
                <a:latin typeface="Times New Roman" panose="02020603050405020304" pitchFamily="18" charset="0"/>
                <a:ea typeface="Times New Roman" panose="02020603050405020304" pitchFamily="18" charset="0"/>
              </a:rPr>
              <a:t>Politis</a:t>
            </a:r>
            <a:r>
              <a:rPr lang="en-US" sz="1800" dirty="0">
                <a:solidFill>
                  <a:srgbClr val="333333"/>
                </a:solidFill>
                <a:effectLst/>
                <a:latin typeface="Times New Roman" panose="02020603050405020304" pitchFamily="18" charset="0"/>
                <a:ea typeface="Times New Roman" panose="02020603050405020304" pitchFamily="18" charset="0"/>
              </a:rPr>
              <a:t>, A. </a:t>
            </a:r>
            <a:r>
              <a:rPr lang="en-US" sz="1800" dirty="0" err="1">
                <a:solidFill>
                  <a:srgbClr val="333333"/>
                </a:solidFill>
                <a:effectLst/>
                <a:latin typeface="Times New Roman" panose="02020603050405020304" pitchFamily="18" charset="0"/>
                <a:ea typeface="Times New Roman" panose="02020603050405020304" pitchFamily="18" charset="0"/>
              </a:rPr>
              <a:t>Mesaros</a:t>
            </a:r>
            <a:r>
              <a:rPr lang="en-US" sz="1800" dirty="0">
                <a:solidFill>
                  <a:srgbClr val="333333"/>
                </a:solidFill>
                <a:effectLst/>
                <a:latin typeface="Times New Roman" panose="02020603050405020304" pitchFamily="18" charset="0"/>
                <a:ea typeface="Times New Roman" panose="02020603050405020304" pitchFamily="18" charset="0"/>
              </a:rPr>
              <a:t> and T. Virtanen, "Self-Supervised Learning of Audio Representations From Audio-Visual Data Using Spatial Alignment," in IEEE Journal of Selected Topics in Signal Processing, vol. 16, no. 6, pp. 1467-1479, Oct. 2022, </a:t>
            </a:r>
            <a:r>
              <a:rPr lang="en-US" sz="1800" dirty="0" err="1">
                <a:solidFill>
                  <a:srgbClr val="333333"/>
                </a:solidFill>
                <a:effectLst/>
                <a:latin typeface="Times New Roman" panose="02020603050405020304" pitchFamily="18" charset="0"/>
                <a:ea typeface="Times New Roman" panose="02020603050405020304" pitchFamily="18" charset="0"/>
              </a:rPr>
              <a:t>doi</a:t>
            </a:r>
            <a:r>
              <a:rPr lang="en-US" sz="1800" dirty="0">
                <a:solidFill>
                  <a:srgbClr val="333333"/>
                </a:solidFill>
                <a:effectLst/>
                <a:latin typeface="Times New Roman" panose="02020603050405020304" pitchFamily="18" charset="0"/>
                <a:ea typeface="Times New Roman" panose="02020603050405020304" pitchFamily="18" charset="0"/>
              </a:rPr>
              <a:t>: 10.1109/JSTSP.2022.3180592.</a:t>
            </a:r>
            <a:endParaRPr lang="en-IN" sz="1800" dirty="0">
              <a:effectLst/>
              <a:latin typeface="Times New Roman" panose="02020603050405020304" pitchFamily="18" charset="0"/>
              <a:ea typeface="Times New Roman" panose="02020603050405020304" pitchFamily="18" charset="0"/>
            </a:endParaRPr>
          </a:p>
          <a:p>
            <a:pPr marR="67945" algn="just">
              <a:lnSpc>
                <a:spcPct val="150000"/>
              </a:lnSpc>
              <a:tabLst>
                <a:tab pos="567690" algn="l"/>
              </a:tabLst>
            </a:pPr>
            <a:r>
              <a:rPr lang="en-US" sz="1800" dirty="0">
                <a:solidFill>
                  <a:srgbClr val="333333"/>
                </a:solidFill>
                <a:effectLst/>
                <a:latin typeface="Times New Roman" panose="02020603050405020304" pitchFamily="18" charset="0"/>
                <a:ea typeface="Times New Roman" panose="02020603050405020304" pitchFamily="18" charset="0"/>
              </a:rPr>
              <a:t>Hendrik </a:t>
            </a:r>
            <a:r>
              <a:rPr lang="en-US" sz="1800" dirty="0" err="1">
                <a:solidFill>
                  <a:srgbClr val="333333"/>
                </a:solidFill>
                <a:effectLst/>
                <a:latin typeface="Times New Roman" panose="02020603050405020304" pitchFamily="18" charset="0"/>
                <a:ea typeface="Times New Roman" panose="02020603050405020304" pitchFamily="18" charset="0"/>
              </a:rPr>
              <a:t>Purwins</a:t>
            </a:r>
            <a:r>
              <a:rPr lang="en-US" sz="1800" dirty="0">
                <a:solidFill>
                  <a:srgbClr val="333333"/>
                </a:solidFill>
                <a:effectLst/>
                <a:latin typeface="Times New Roman" panose="02020603050405020304" pitchFamily="18" charset="0"/>
                <a:ea typeface="Times New Roman" panose="02020603050405020304" pitchFamily="18" charset="0"/>
              </a:rPr>
              <a:t> , Bo Li , </a:t>
            </a:r>
            <a:r>
              <a:rPr lang="en-US" sz="1800" dirty="0" err="1">
                <a:solidFill>
                  <a:srgbClr val="333333"/>
                </a:solidFill>
                <a:effectLst/>
                <a:latin typeface="Times New Roman" panose="02020603050405020304" pitchFamily="18" charset="0"/>
                <a:ea typeface="Times New Roman" panose="02020603050405020304" pitchFamily="18" charset="0"/>
              </a:rPr>
              <a:t>Tuomas</a:t>
            </a:r>
            <a:r>
              <a:rPr lang="en-US" sz="1800" dirty="0">
                <a:solidFill>
                  <a:srgbClr val="333333"/>
                </a:solidFill>
                <a:effectLst/>
                <a:latin typeface="Times New Roman" panose="02020603050405020304" pitchFamily="18" charset="0"/>
                <a:ea typeface="Times New Roman" panose="02020603050405020304" pitchFamily="18" charset="0"/>
              </a:rPr>
              <a:t> Virtanen , Jan Schluter ¨ , </a:t>
            </a:r>
            <a:r>
              <a:rPr lang="en-US" sz="1800" dirty="0" err="1">
                <a:solidFill>
                  <a:srgbClr val="333333"/>
                </a:solidFill>
                <a:effectLst/>
                <a:latin typeface="Times New Roman" panose="02020603050405020304" pitchFamily="18" charset="0"/>
                <a:ea typeface="Times New Roman" panose="02020603050405020304" pitchFamily="18" charset="0"/>
              </a:rPr>
              <a:t>Shuo-Yiin</a:t>
            </a:r>
            <a:r>
              <a:rPr lang="en-US" sz="1800" dirty="0">
                <a:solidFill>
                  <a:srgbClr val="333333"/>
                </a:solidFill>
                <a:effectLst/>
                <a:latin typeface="Times New Roman" panose="02020603050405020304" pitchFamily="18" charset="0"/>
                <a:ea typeface="Times New Roman" panose="02020603050405020304" pitchFamily="18" charset="0"/>
              </a:rPr>
              <a:t> Chang, and Tara Sainath, “Deep Learning for Audio Signal Processing” in Hendrik </a:t>
            </a:r>
            <a:r>
              <a:rPr lang="en-US" sz="1800" dirty="0" err="1">
                <a:solidFill>
                  <a:srgbClr val="333333"/>
                </a:solidFill>
                <a:effectLst/>
                <a:latin typeface="Times New Roman" panose="02020603050405020304" pitchFamily="18" charset="0"/>
                <a:ea typeface="Times New Roman" panose="02020603050405020304" pitchFamily="18" charset="0"/>
              </a:rPr>
              <a:t>Purwins</a:t>
            </a:r>
            <a:r>
              <a:rPr lang="en-US" sz="1800" dirty="0">
                <a:solidFill>
                  <a:srgbClr val="333333"/>
                </a:solidFill>
                <a:effectLst/>
                <a:latin typeface="Times New Roman" panose="02020603050405020304" pitchFamily="18" charset="0"/>
                <a:ea typeface="Times New Roman" panose="02020603050405020304" pitchFamily="18" charset="0"/>
              </a:rPr>
              <a:t> , Bo Li , </a:t>
            </a:r>
            <a:r>
              <a:rPr lang="en-US" sz="1800" dirty="0" err="1">
                <a:solidFill>
                  <a:srgbClr val="333333"/>
                </a:solidFill>
                <a:effectLst/>
                <a:latin typeface="Times New Roman" panose="02020603050405020304" pitchFamily="18" charset="0"/>
                <a:ea typeface="Times New Roman" panose="02020603050405020304" pitchFamily="18" charset="0"/>
              </a:rPr>
              <a:t>Tuomas</a:t>
            </a:r>
            <a:r>
              <a:rPr lang="en-US" sz="1800" dirty="0">
                <a:solidFill>
                  <a:srgbClr val="333333"/>
                </a:solidFill>
                <a:effectLst/>
                <a:latin typeface="Times New Roman" panose="02020603050405020304" pitchFamily="18" charset="0"/>
                <a:ea typeface="Times New Roman" panose="02020603050405020304" pitchFamily="18" charset="0"/>
              </a:rPr>
              <a:t> Virtanen , Jan Schluter ¨ , </a:t>
            </a:r>
            <a:r>
              <a:rPr lang="en-US" sz="1800" dirty="0" err="1">
                <a:solidFill>
                  <a:srgbClr val="333333"/>
                </a:solidFill>
                <a:effectLst/>
                <a:latin typeface="Times New Roman" panose="02020603050405020304" pitchFamily="18" charset="0"/>
                <a:ea typeface="Times New Roman" panose="02020603050405020304" pitchFamily="18" charset="0"/>
              </a:rPr>
              <a:t>Shuo-Yiin</a:t>
            </a:r>
            <a:r>
              <a:rPr lang="en-US" sz="1800" dirty="0">
                <a:solidFill>
                  <a:srgbClr val="333333"/>
                </a:solidFill>
                <a:effectLst/>
                <a:latin typeface="Times New Roman" panose="02020603050405020304" pitchFamily="18" charset="0"/>
                <a:ea typeface="Times New Roman" panose="02020603050405020304" pitchFamily="18" charset="0"/>
              </a:rPr>
              <a:t> Chang, and Tara Sainath, “Deep Learning for Audio Signal Processing” in IEEE Journal of Selected Topics in Signal Processing, vol. 13, no. 2, May 2019.</a:t>
            </a:r>
            <a:endParaRPr lang="en-IN" sz="1800" dirty="0">
              <a:effectLst/>
              <a:latin typeface="Times New Roman" panose="02020603050405020304" pitchFamily="18" charset="0"/>
              <a:ea typeface="Times New Roman" panose="02020603050405020304" pitchFamily="18" charset="0"/>
            </a:endParaRPr>
          </a:p>
          <a:p>
            <a:pPr marR="67945" algn="just">
              <a:lnSpc>
                <a:spcPct val="150000"/>
              </a:lnSpc>
              <a:tabLst>
                <a:tab pos="567690" algn="l"/>
              </a:tabLst>
            </a:pPr>
            <a:r>
              <a:rPr lang="en-US" sz="1800" dirty="0">
                <a:effectLst/>
                <a:latin typeface="Times New Roman" panose="02020603050405020304" pitchFamily="18" charset="0"/>
                <a:ea typeface="Times New Roman" panose="02020603050405020304" pitchFamily="18" charset="0"/>
              </a:rPr>
              <a:t>Jay K. </a:t>
            </a:r>
            <a:r>
              <a:rPr lang="en-US" sz="1800" dirty="0" err="1">
                <a:effectLst/>
                <a:latin typeface="Times New Roman" panose="02020603050405020304" pitchFamily="18" charset="0"/>
                <a:ea typeface="Times New Roman" panose="02020603050405020304" pitchFamily="18" charset="0"/>
              </a:rPr>
              <a:t>Patela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E.S.Gopia</a:t>
            </a:r>
            <a:r>
              <a:rPr lang="en-US" sz="1800" dirty="0">
                <a:effectLst/>
                <a:latin typeface="Times New Roman" panose="02020603050405020304" pitchFamily="18" charset="0"/>
                <a:ea typeface="Times New Roman" panose="02020603050405020304" pitchFamily="18" charset="0"/>
              </a:rPr>
              <a:t>. “Musical Notes Identification using Digital Signal Processing”.  3rd International Conference on Recent Trends in Computing 2015 (ICRTC-2015)</a:t>
            </a:r>
            <a:endParaRPr lang="en-IN" sz="1800" dirty="0">
              <a:effectLst/>
              <a:latin typeface="Times New Roman" panose="02020603050405020304" pitchFamily="18" charset="0"/>
              <a:ea typeface="Times New Roman" panose="02020603050405020304" pitchFamily="18" charset="0"/>
            </a:endParaRPr>
          </a:p>
          <a:p>
            <a:pPr marR="67945" algn="just">
              <a:lnSpc>
                <a:spcPct val="150000"/>
              </a:lnSpc>
              <a:tabLst>
                <a:tab pos="567690" algn="l"/>
              </a:tabLst>
            </a:pPr>
            <a:r>
              <a:rPr lang="en-US" sz="1800" dirty="0">
                <a:effectLst/>
                <a:latin typeface="Times New Roman" panose="02020603050405020304" pitchFamily="18" charset="0"/>
                <a:ea typeface="Times New Roman" panose="02020603050405020304" pitchFamily="18" charset="0"/>
              </a:rPr>
              <a:t>John Glover*, Victor </a:t>
            </a:r>
            <a:r>
              <a:rPr lang="en-US" sz="1800" dirty="0" err="1">
                <a:effectLst/>
                <a:latin typeface="Times New Roman" panose="02020603050405020304" pitchFamily="18" charset="0"/>
                <a:ea typeface="Times New Roman" panose="02020603050405020304" pitchFamily="18" charset="0"/>
              </a:rPr>
              <a:t>Lazzarini</a:t>
            </a:r>
            <a:r>
              <a:rPr lang="en-US" sz="1800" dirty="0">
                <a:effectLst/>
                <a:latin typeface="Times New Roman" panose="02020603050405020304" pitchFamily="18" charset="0"/>
                <a:ea typeface="Times New Roman" panose="02020603050405020304" pitchFamily="18" charset="0"/>
              </a:rPr>
              <a:t> and Joseph </a:t>
            </a:r>
            <a:r>
              <a:rPr lang="en-US" sz="1800" dirty="0" err="1">
                <a:effectLst/>
                <a:latin typeface="Times New Roman" panose="02020603050405020304" pitchFamily="18" charset="0"/>
                <a:ea typeface="Times New Roman" panose="02020603050405020304" pitchFamily="18" charset="0"/>
              </a:rPr>
              <a:t>Timoney</a:t>
            </a:r>
            <a:r>
              <a:rPr lang="en-US" sz="1800" dirty="0">
                <a:effectLst/>
                <a:latin typeface="Times New Roman" panose="02020603050405020304" pitchFamily="18" charset="0"/>
                <a:ea typeface="Times New Roman" panose="02020603050405020304" pitchFamily="18" charset="0"/>
              </a:rPr>
              <a:t>. “Real-time detection of musical onsets with linear prediction and sinusoidal modeling”.  EURASIP Journal on Advances in Signal Processing.</a:t>
            </a:r>
            <a:endParaRPr lang="en-IN" sz="1800" dirty="0">
              <a:effectLst/>
              <a:latin typeface="Times New Roman" panose="02020603050405020304" pitchFamily="18" charset="0"/>
              <a:ea typeface="Times New Roman" panose="02020603050405020304" pitchFamily="18" charset="0"/>
            </a:endParaRPr>
          </a:p>
          <a:p>
            <a:pPr marR="67945" algn="just">
              <a:lnSpc>
                <a:spcPct val="150000"/>
              </a:lnSpc>
              <a:tabLst>
                <a:tab pos="567690" algn="l"/>
              </a:tabLst>
            </a:pPr>
            <a:r>
              <a:rPr lang="en-US" sz="1800" dirty="0" err="1">
                <a:effectLst/>
                <a:latin typeface="Times New Roman" panose="02020603050405020304" pitchFamily="18" charset="0"/>
                <a:ea typeface="Times New Roman" panose="02020603050405020304" pitchFamily="18" charset="0"/>
              </a:rPr>
              <a:t>Allabakash</a:t>
            </a:r>
            <a:r>
              <a:rPr lang="en-US" sz="1800" dirty="0">
                <a:effectLst/>
                <a:latin typeface="Times New Roman" panose="02020603050405020304" pitchFamily="18" charset="0"/>
                <a:ea typeface="Times New Roman" panose="02020603050405020304" pitchFamily="18" charset="0"/>
              </a:rPr>
              <a:t> Isak </a:t>
            </a:r>
            <a:r>
              <a:rPr lang="en-US" sz="1800" dirty="0" err="1">
                <a:effectLst/>
                <a:latin typeface="Times New Roman" panose="02020603050405020304" pitchFamily="18" charset="0"/>
                <a:ea typeface="Times New Roman" panose="02020603050405020304" pitchFamily="18" charset="0"/>
              </a:rPr>
              <a:t>Tamboli</a:t>
            </a:r>
            <a:r>
              <a:rPr lang="en-US" sz="1800" dirty="0">
                <a:effectLst/>
                <a:latin typeface="Times New Roman" panose="02020603050405020304" pitchFamily="18" charset="0"/>
                <a:ea typeface="Times New Roman" panose="02020603050405020304" pitchFamily="18" charset="0"/>
              </a:rPr>
              <a:t>* and Rajendra D. </a:t>
            </a:r>
            <a:r>
              <a:rPr lang="en-US" sz="1800" dirty="0" err="1">
                <a:effectLst/>
                <a:latin typeface="Times New Roman" panose="02020603050405020304" pitchFamily="18" charset="0"/>
                <a:ea typeface="Times New Roman" panose="02020603050405020304" pitchFamily="18" charset="0"/>
              </a:rPr>
              <a:t>Kokate</a:t>
            </a:r>
            <a:r>
              <a:rPr lang="en-US" sz="1800" dirty="0">
                <a:effectLst/>
                <a:latin typeface="Times New Roman" panose="02020603050405020304" pitchFamily="18" charset="0"/>
                <a:ea typeface="Times New Roman" panose="02020603050405020304" pitchFamily="18" charset="0"/>
              </a:rPr>
              <a:t>. “An Effective Optimization-Based Neural Network for Musical Note Recognition”.</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F09E2F5D-92B3-7DFF-3EC5-934124F4F8BF}"/>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F9D0622A-FD3B-12CD-499C-B092AF2DF8E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2242176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b="1" dirty="0"/>
              <a:t>CONTENT</a:t>
            </a:r>
            <a:endParaRPr b="1" dirty="0"/>
          </a:p>
        </p:txBody>
      </p:sp>
      <p:sp>
        <p:nvSpPr>
          <p:cNvPr id="241" name="Google Shape;241;p2"/>
          <p:cNvSpPr txBox="1">
            <a:spLocks noGrp="1"/>
          </p:cNvSpPr>
          <p:nvPr>
            <p:ph idx="1"/>
          </p:nvPr>
        </p:nvSpPr>
        <p:spPr>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120000"/>
              </a:lnSpc>
              <a:spcBef>
                <a:spcPts val="0"/>
              </a:spcBef>
              <a:spcAft>
                <a:spcPts val="0"/>
              </a:spcAft>
              <a:buClr>
                <a:schemeClr val="lt1"/>
              </a:buClr>
              <a:buSzPct val="125000"/>
              <a:buChar char="•"/>
            </a:pPr>
            <a:r>
              <a:rPr lang="en-US" dirty="0"/>
              <a:t>PROBLEM DEFINITION</a:t>
            </a:r>
            <a:endParaRPr dirty="0"/>
          </a:p>
          <a:p>
            <a:pPr marL="228600" lvl="0" indent="-228600" algn="l" rtl="0">
              <a:lnSpc>
                <a:spcPct val="120000"/>
              </a:lnSpc>
              <a:spcBef>
                <a:spcPts val="1000"/>
              </a:spcBef>
              <a:spcAft>
                <a:spcPts val="0"/>
              </a:spcAft>
              <a:buClr>
                <a:schemeClr val="lt1"/>
              </a:buClr>
              <a:buSzPct val="125000"/>
              <a:buChar char="•"/>
            </a:pPr>
            <a:r>
              <a:rPr lang="en-US" dirty="0"/>
              <a:t>INTRODUCTION</a:t>
            </a:r>
            <a:endParaRPr dirty="0"/>
          </a:p>
          <a:p>
            <a:pPr marL="228600" lvl="0" indent="-228600" algn="l" rtl="0">
              <a:lnSpc>
                <a:spcPct val="120000"/>
              </a:lnSpc>
              <a:spcBef>
                <a:spcPts val="1000"/>
              </a:spcBef>
              <a:spcAft>
                <a:spcPts val="0"/>
              </a:spcAft>
              <a:buClr>
                <a:schemeClr val="lt1"/>
              </a:buClr>
              <a:buSzPct val="125000"/>
              <a:buChar char="•"/>
            </a:pPr>
            <a:r>
              <a:rPr lang="en-US" dirty="0"/>
              <a:t>MOTIVATION</a:t>
            </a:r>
            <a:endParaRPr dirty="0"/>
          </a:p>
          <a:p>
            <a:pPr marL="228600" lvl="0" indent="-228600" algn="l" rtl="0">
              <a:lnSpc>
                <a:spcPct val="120000"/>
              </a:lnSpc>
              <a:spcBef>
                <a:spcPts val="1000"/>
              </a:spcBef>
              <a:spcAft>
                <a:spcPts val="0"/>
              </a:spcAft>
              <a:buClr>
                <a:schemeClr val="lt1"/>
              </a:buClr>
              <a:buSzPct val="125000"/>
              <a:buChar char="•"/>
            </a:pPr>
            <a:r>
              <a:rPr lang="en-US" dirty="0"/>
              <a:t>LITERATURE SURVEY</a:t>
            </a:r>
            <a:endParaRPr dirty="0"/>
          </a:p>
          <a:p>
            <a:pPr marL="228600" lvl="0" indent="-228600" algn="l" rtl="0">
              <a:lnSpc>
                <a:spcPct val="120000"/>
              </a:lnSpc>
              <a:spcBef>
                <a:spcPts val="1000"/>
              </a:spcBef>
              <a:spcAft>
                <a:spcPts val="0"/>
              </a:spcAft>
              <a:buClr>
                <a:schemeClr val="lt1"/>
              </a:buClr>
              <a:buSzPct val="125000"/>
              <a:buChar char="•"/>
            </a:pPr>
            <a:r>
              <a:rPr lang="en-US" dirty="0"/>
              <a:t>BLOCK DIAGRAM OF MODEL</a:t>
            </a:r>
            <a:endParaRPr dirty="0"/>
          </a:p>
          <a:p>
            <a:pPr marL="228600" lvl="0" indent="-228600" algn="l" rtl="0">
              <a:lnSpc>
                <a:spcPct val="120000"/>
              </a:lnSpc>
              <a:spcBef>
                <a:spcPts val="1000"/>
              </a:spcBef>
              <a:spcAft>
                <a:spcPts val="0"/>
              </a:spcAft>
              <a:buClr>
                <a:schemeClr val="lt1"/>
              </a:buClr>
              <a:buSzPct val="125000"/>
              <a:buChar char="•"/>
            </a:pPr>
            <a:r>
              <a:rPr lang="en-US" dirty="0"/>
              <a:t>ALGORITHM TAKEN TO IMPLEMENT DIGITAL SIGNATURE WITH RSA ALGORITHM</a:t>
            </a:r>
            <a:endParaRPr dirty="0"/>
          </a:p>
          <a:p>
            <a:pPr marL="228600" lvl="0" indent="-228600" algn="l" rtl="0">
              <a:lnSpc>
                <a:spcPct val="120000"/>
              </a:lnSpc>
              <a:spcBef>
                <a:spcPts val="1000"/>
              </a:spcBef>
              <a:spcAft>
                <a:spcPts val="0"/>
              </a:spcAft>
              <a:buClr>
                <a:schemeClr val="lt1"/>
              </a:buClr>
              <a:buSzPct val="125000"/>
              <a:buChar char="•"/>
            </a:pPr>
            <a:r>
              <a:rPr lang="en-US" dirty="0"/>
              <a:t>IMPLEMENTATION </a:t>
            </a:r>
          </a:p>
          <a:p>
            <a:pPr marL="228600" indent="-228600">
              <a:lnSpc>
                <a:spcPct val="120000"/>
              </a:lnSpc>
              <a:spcBef>
                <a:spcPts val="1000"/>
              </a:spcBef>
              <a:buClr>
                <a:schemeClr val="lt1"/>
              </a:buClr>
              <a:buSzPct val="125000"/>
            </a:pPr>
            <a:r>
              <a:rPr lang="en-US" dirty="0"/>
              <a:t>FUTURE ENHANCEMENT</a:t>
            </a:r>
          </a:p>
          <a:p>
            <a:pPr marL="228600" lvl="0" indent="-228600" algn="l" rtl="0">
              <a:lnSpc>
                <a:spcPct val="120000"/>
              </a:lnSpc>
              <a:spcBef>
                <a:spcPts val="1000"/>
              </a:spcBef>
              <a:spcAft>
                <a:spcPts val="0"/>
              </a:spcAft>
              <a:buClr>
                <a:schemeClr val="lt1"/>
              </a:buClr>
              <a:buSzPct val="125000"/>
              <a:buChar char="•"/>
            </a:pPr>
            <a:r>
              <a:rPr lang="en-US" dirty="0"/>
              <a:t>CONCLUSION</a:t>
            </a:r>
            <a:endParaRPr dirty="0"/>
          </a:p>
          <a:p>
            <a:pPr marL="228600" lvl="0" indent="-228600" algn="l" rtl="0">
              <a:lnSpc>
                <a:spcPct val="120000"/>
              </a:lnSpc>
              <a:spcBef>
                <a:spcPts val="1000"/>
              </a:spcBef>
              <a:spcAft>
                <a:spcPts val="0"/>
              </a:spcAft>
              <a:buClr>
                <a:schemeClr val="lt1"/>
              </a:buClr>
              <a:buSzPct val="125000"/>
              <a:buChar char="•"/>
            </a:pPr>
            <a:r>
              <a:rPr lang="en-US" dirty="0"/>
              <a:t>REFERENCES</a:t>
            </a:r>
          </a:p>
          <a:p>
            <a:pPr marL="228600" lvl="0" indent="-228600" algn="l" rtl="0">
              <a:lnSpc>
                <a:spcPct val="120000"/>
              </a:lnSpc>
              <a:spcBef>
                <a:spcPts val="1000"/>
              </a:spcBef>
              <a:spcAft>
                <a:spcPts val="0"/>
              </a:spcAft>
              <a:buClr>
                <a:schemeClr val="lt1"/>
              </a:buClr>
              <a:buSzPct val="125000"/>
              <a:buChar char="•"/>
            </a:pPr>
            <a:r>
              <a:rPr lang="en-US" dirty="0"/>
              <a:t>Q&amp;A</a:t>
            </a:r>
            <a:endParaRPr dirty="0"/>
          </a:p>
          <a:p>
            <a:pPr marL="228600" lvl="0" indent="-109537" algn="l" rtl="0">
              <a:lnSpc>
                <a:spcPct val="120000"/>
              </a:lnSpc>
              <a:spcBef>
                <a:spcPts val="1000"/>
              </a:spcBef>
              <a:spcAft>
                <a:spcPts val="0"/>
              </a:spcAft>
              <a:buClr>
                <a:schemeClr val="lt1"/>
              </a:buClr>
              <a:buSzPct val="125000"/>
              <a:buNone/>
            </a:pPr>
            <a:endParaRPr dirty="0"/>
          </a:p>
          <a:p>
            <a:pPr marL="228600" lvl="0" indent="-109537" algn="l" rtl="0">
              <a:lnSpc>
                <a:spcPct val="120000"/>
              </a:lnSpc>
              <a:spcBef>
                <a:spcPts val="1000"/>
              </a:spcBef>
              <a:spcAft>
                <a:spcPts val="0"/>
              </a:spcAft>
              <a:buClr>
                <a:schemeClr val="lt1"/>
              </a:buClr>
              <a:buSzPct val="125000"/>
              <a:buNone/>
            </a:pPr>
            <a:endParaRPr dirty="0"/>
          </a:p>
          <a:p>
            <a:pPr marL="228600" lvl="0" indent="-109537" algn="l" rtl="0">
              <a:lnSpc>
                <a:spcPct val="120000"/>
              </a:lnSpc>
              <a:spcBef>
                <a:spcPts val="1000"/>
              </a:spcBef>
              <a:spcAft>
                <a:spcPts val="0"/>
              </a:spcAft>
              <a:buClr>
                <a:schemeClr val="lt1"/>
              </a:buClr>
              <a:buSzPct val="125000"/>
              <a:buNone/>
            </a:pPr>
            <a:endParaRPr dirty="0"/>
          </a:p>
        </p:txBody>
      </p:sp>
      <p:sp>
        <p:nvSpPr>
          <p:cNvPr id="2" name="Footer Placeholder 1">
            <a:extLst>
              <a:ext uri="{FF2B5EF4-FFF2-40B4-BE49-F238E27FC236}">
                <a16:creationId xmlns:a16="http://schemas.microsoft.com/office/drawing/2014/main" id="{2E30EC1A-59C2-F30D-A651-863882178D7F}"/>
              </a:ext>
            </a:extLst>
          </p:cNvPr>
          <p:cNvSpPr>
            <a:spLocks noGrp="1"/>
          </p:cNvSpPr>
          <p:nvPr>
            <p:ph type="ftr" sz="quarter" idx="11"/>
          </p:nvPr>
        </p:nvSpPr>
        <p:spPr/>
        <p:txBody>
          <a:bodyPr/>
          <a:lstStyle/>
          <a:p>
            <a:r>
              <a:rPr lang="en-US"/>
              <a:t>Dept. of Comp. Engg. PICT,Pune</a:t>
            </a:r>
          </a:p>
        </p:txBody>
      </p:sp>
      <p:sp>
        <p:nvSpPr>
          <p:cNvPr id="3" name="Slide Number Placeholder 2">
            <a:extLst>
              <a:ext uri="{FF2B5EF4-FFF2-40B4-BE49-F238E27FC236}">
                <a16:creationId xmlns:a16="http://schemas.microsoft.com/office/drawing/2014/main" id="{63288D12-80C8-5C7A-EAD3-E2EB5404DF9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F50C3-77B1-0DD5-A95F-D9B2D829D6D4}"/>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F2219115-1D9F-3E7A-04DD-59058516D1A5}"/>
              </a:ext>
            </a:extLst>
          </p:cNvPr>
          <p:cNvSpPr>
            <a:spLocks noGrp="1"/>
          </p:cNvSpPr>
          <p:nvPr>
            <p:ph idx="1"/>
          </p:nvPr>
        </p:nvSpPr>
        <p:spPr/>
        <p:txBody>
          <a:bodyPr>
            <a:normAutofit fontScale="92500" lnSpcReduction="10000"/>
          </a:bodyPr>
          <a:lstStyle/>
          <a:p>
            <a:pPr marL="0" marR="685165" indent="0" algn="just">
              <a:lnSpc>
                <a:spcPct val="98000"/>
              </a:lnSpc>
              <a:spcBef>
                <a:spcPts val="710"/>
              </a:spcBef>
              <a:spcAft>
                <a:spcPts val="0"/>
              </a:spcAft>
              <a:buNone/>
            </a:pPr>
            <a:r>
              <a:rPr lang="en-US" sz="3600" dirty="0">
                <a:effectLst/>
                <a:latin typeface="Calibri" panose="020F0502020204030204" pitchFamily="34" charset="0"/>
                <a:ea typeface="Calibri" panose="020F0502020204030204" pitchFamily="34" charset="0"/>
              </a:rPr>
              <a:t>Developing a system capable of taking an audio file as input and extracting musical notes present within it. Our goal is to develop a robust and accurate tool that can analyze audio recordings and provide a detailed representation of the musical notes, and thereby enabling various applications. This problem involves solving complex issues related to audio signal processing, pattern recognition, and data analysis, with the ultimate aim of enhancing our understanding and interaction with music through technology.</a:t>
            </a:r>
            <a:endParaRPr lang="en-IN" sz="3600" dirty="0">
              <a:effectLst/>
              <a:latin typeface="Calibri" panose="020F0502020204030204" pitchFamily="34" charset="0"/>
              <a:ea typeface="Calibri" panose="020F0502020204030204" pitchFamily="34" charset="0"/>
            </a:endParaRPr>
          </a:p>
          <a:p>
            <a:endParaRPr lang="en-IN" dirty="0"/>
          </a:p>
        </p:txBody>
      </p:sp>
      <p:sp>
        <p:nvSpPr>
          <p:cNvPr id="4" name="Footer Placeholder 3">
            <a:extLst>
              <a:ext uri="{FF2B5EF4-FFF2-40B4-BE49-F238E27FC236}">
                <a16:creationId xmlns:a16="http://schemas.microsoft.com/office/drawing/2014/main" id="{17EBB577-33FD-1F2E-F9BD-B9F569747827}"/>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5DBD1DF9-2073-78E2-CD8D-8ED133D0D8E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668329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66874-2474-CF39-772B-531D6EAFE27D}"/>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B7F6965C-1CA8-C927-8DF9-AC68FDC82DFF}"/>
              </a:ext>
            </a:extLst>
          </p:cNvPr>
          <p:cNvSpPr>
            <a:spLocks noGrp="1"/>
          </p:cNvSpPr>
          <p:nvPr>
            <p:ph idx="1"/>
          </p:nvPr>
        </p:nvSpPr>
        <p:spPr>
          <a:xfrm>
            <a:off x="609600" y="1600201"/>
            <a:ext cx="10972800" cy="4525963"/>
          </a:xfrm>
        </p:spPr>
        <p:txBody>
          <a:bodyPr/>
          <a:lstStyle/>
          <a:p>
            <a:pPr>
              <a:spcBef>
                <a:spcPts val="45"/>
              </a:spcBef>
            </a:pPr>
            <a:endParaRPr lang="en-US" sz="2400" b="1" dirty="0">
              <a:effectLst/>
              <a:latin typeface="Times New Roman" panose="02020603050405020304" pitchFamily="18" charset="0"/>
              <a:ea typeface="Times New Roman" panose="02020603050405020304" pitchFamily="18" charset="0"/>
            </a:endParaRPr>
          </a:p>
          <a:p>
            <a:pPr>
              <a:spcBef>
                <a:spcPts val="45"/>
              </a:spcBef>
            </a:pPr>
            <a:endParaRPr lang="en-US" sz="2400" b="1" dirty="0">
              <a:latin typeface="Times New Roman" panose="02020603050405020304" pitchFamily="18" charset="0"/>
              <a:ea typeface="Times New Roman" panose="02020603050405020304" pitchFamily="18" charset="0"/>
            </a:endParaRPr>
          </a:p>
          <a:p>
            <a:pPr>
              <a:spcBef>
                <a:spcPts val="45"/>
              </a:spcBef>
            </a:pPr>
            <a:r>
              <a:rPr lang="en-US" sz="2400" b="1" dirty="0">
                <a:effectLst/>
                <a:latin typeface="Times New Roman" panose="02020603050405020304" pitchFamily="18" charset="0"/>
                <a:ea typeface="Times New Roman" panose="02020603050405020304" pitchFamily="18" charset="0"/>
              </a:rPr>
              <a:t>The Universal Language of Music</a:t>
            </a:r>
            <a:r>
              <a:rPr lang="en-US" sz="2400" dirty="0">
                <a:effectLst/>
                <a:latin typeface="Times New Roman" panose="02020603050405020304" pitchFamily="18" charset="0"/>
                <a:ea typeface="Times New Roman" panose="02020603050405020304" pitchFamily="18" charset="0"/>
              </a:rPr>
              <a:t>: Music transcends borders and cultures, connecting people and conveying emotions worldwide.</a:t>
            </a:r>
          </a:p>
          <a:p>
            <a:pPr>
              <a:spcBef>
                <a:spcPts val="45"/>
              </a:spcBef>
            </a:pPr>
            <a:r>
              <a:rPr lang="en-US" sz="2400" b="1" dirty="0">
                <a:effectLst/>
                <a:latin typeface="Times New Roman" panose="02020603050405020304" pitchFamily="18" charset="0"/>
                <a:ea typeface="Times New Roman" panose="02020603050405020304" pitchFamily="18" charset="0"/>
              </a:rPr>
              <a:t>Exploring Musical Note Frequencies</a:t>
            </a:r>
            <a:r>
              <a:rPr lang="en-US" sz="2400" dirty="0">
                <a:effectLst/>
                <a:latin typeface="Times New Roman" panose="02020603050405020304" pitchFamily="18" charset="0"/>
                <a:ea typeface="Times New Roman" panose="02020603050405020304" pitchFamily="18" charset="0"/>
              </a:rPr>
              <a:t>: Our research delves into the mechanics of musical notes and advanced technology's role in their precise identification.</a:t>
            </a:r>
          </a:p>
          <a:p>
            <a:pPr>
              <a:spcBef>
                <a:spcPts val="45"/>
              </a:spcBef>
            </a:pPr>
            <a:r>
              <a:rPr lang="en-US" sz="2400" b="1" dirty="0">
                <a:effectLst/>
                <a:latin typeface="Times New Roman" panose="02020603050405020304" pitchFamily="18" charset="0"/>
                <a:ea typeface="Times New Roman" panose="02020603050405020304" pitchFamily="18" charset="0"/>
              </a:rPr>
              <a:t>Wide-Ranging Applications</a:t>
            </a:r>
            <a:r>
              <a:rPr lang="en-US" sz="2400" dirty="0">
                <a:effectLst/>
                <a:latin typeface="Times New Roman" panose="02020603050405020304" pitchFamily="18" charset="0"/>
                <a:ea typeface="Times New Roman" panose="02020603050405020304" pitchFamily="18" charset="0"/>
              </a:rPr>
              <a:t>: Musical frequency note detection impacts music theory, education, audio processing, and technology innovations. </a:t>
            </a:r>
          </a:p>
          <a:p>
            <a:pPr>
              <a:spcBef>
                <a:spcPts val="45"/>
              </a:spcBef>
            </a:pPr>
            <a:r>
              <a:rPr lang="en-US" sz="2400" b="1" dirty="0">
                <a:effectLst/>
                <a:latin typeface="Times New Roman" panose="02020603050405020304" pitchFamily="18" charset="0"/>
                <a:ea typeface="Times New Roman" panose="02020603050405020304" pitchFamily="18" charset="0"/>
              </a:rPr>
              <a:t>Science Meets Art</a:t>
            </a:r>
            <a:r>
              <a:rPr lang="en-US" sz="2400" dirty="0">
                <a:effectLst/>
                <a:latin typeface="Times New Roman" panose="02020603050405020304" pitchFamily="18" charset="0"/>
                <a:ea typeface="Times New Roman" panose="02020603050405020304" pitchFamily="18" charset="0"/>
              </a:rPr>
              <a:t>: Bridging technology and music, our research inspires creativity, education, and innovation for a richer understanding of melodies.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Footer Placeholder 3">
            <a:extLst>
              <a:ext uri="{FF2B5EF4-FFF2-40B4-BE49-F238E27FC236}">
                <a16:creationId xmlns:a16="http://schemas.microsoft.com/office/drawing/2014/main" id="{5A56410F-B214-ADEE-9B12-4E10E0C3A577}"/>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7BD46ACB-D3D5-6024-5193-0EE35DAFF7B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4135558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3E63-BAA5-77BA-80D2-4A1FC0CCB444}"/>
              </a:ext>
            </a:extLst>
          </p:cNvPr>
          <p:cNvSpPr>
            <a:spLocks noGrp="1"/>
          </p:cNvSpPr>
          <p:nvPr>
            <p:ph type="title"/>
          </p:nvPr>
        </p:nvSpPr>
        <p:spPr/>
        <p:txBody>
          <a:bodyPr/>
          <a:lstStyle/>
          <a:p>
            <a:r>
              <a:rPr lang="en-IN" b="1" dirty="0"/>
              <a:t>MOTIVATION</a:t>
            </a:r>
          </a:p>
        </p:txBody>
      </p:sp>
      <p:sp>
        <p:nvSpPr>
          <p:cNvPr id="3" name="Content Placeholder 2">
            <a:extLst>
              <a:ext uri="{FF2B5EF4-FFF2-40B4-BE49-F238E27FC236}">
                <a16:creationId xmlns:a16="http://schemas.microsoft.com/office/drawing/2014/main" id="{668F5432-6395-5A47-CB13-669455A32560}"/>
              </a:ext>
            </a:extLst>
          </p:cNvPr>
          <p:cNvSpPr>
            <a:spLocks noGrp="1"/>
          </p:cNvSpPr>
          <p:nvPr>
            <p:ph idx="1"/>
          </p:nvPr>
        </p:nvSpPr>
        <p:spPr/>
        <p:txBody>
          <a:bodyPr>
            <a:normAutofit/>
          </a:bodyPr>
          <a:lstStyle/>
          <a:p>
            <a:pPr algn="just">
              <a:lnSpc>
                <a:spcPct val="98000"/>
              </a:lnSpc>
            </a:pPr>
            <a:r>
              <a:rPr lang="en-US" sz="1800" b="1" dirty="0">
                <a:effectLst/>
                <a:latin typeface="Calibri" panose="020F0502020204030204" pitchFamily="34" charset="0"/>
                <a:ea typeface="Calibri" panose="020F0502020204030204" pitchFamily="34" charset="0"/>
              </a:rPr>
              <a:t>Unlocking Musical Secrets</a:t>
            </a:r>
            <a:r>
              <a:rPr lang="en-US" sz="1800" dirty="0">
                <a:effectLst/>
                <a:latin typeface="Calibri" panose="020F0502020204030204" pitchFamily="34" charset="0"/>
                <a:ea typeface="Calibri" panose="020F0502020204030204" pitchFamily="34" charset="0"/>
              </a:rPr>
              <a:t>: By applying advanced machine learning techniques and scientific methodologies, we've unveiled the intricate patterns and frequencies that make up musical notes. This deepens our understanding of music and offers practical applications in audio processing, signal analysis, and data-driven research.</a:t>
            </a:r>
          </a:p>
          <a:p>
            <a:pPr marL="0" indent="0" algn="just">
              <a:lnSpc>
                <a:spcPct val="98000"/>
              </a:lnSpc>
              <a:buNone/>
            </a:pPr>
            <a:endParaRPr lang="en-US" sz="1800" dirty="0">
              <a:effectLst/>
              <a:latin typeface="Calibri" panose="020F0502020204030204" pitchFamily="34" charset="0"/>
              <a:ea typeface="Calibri" panose="020F0502020204030204" pitchFamily="34" charset="0"/>
            </a:endParaRPr>
          </a:p>
          <a:p>
            <a:pPr algn="just">
              <a:lnSpc>
                <a:spcPct val="98000"/>
              </a:lnSpc>
            </a:pPr>
            <a:r>
              <a:rPr lang="en-US" sz="1800" b="1" dirty="0">
                <a:effectLst/>
                <a:latin typeface="Calibri" panose="020F0502020204030204" pitchFamily="34" charset="0"/>
                <a:ea typeface="Calibri" panose="020F0502020204030204" pitchFamily="34" charset="0"/>
              </a:rPr>
              <a:t>A Nexus of Innovation</a:t>
            </a:r>
            <a:r>
              <a:rPr lang="en-US" sz="1800" dirty="0">
                <a:effectLst/>
                <a:latin typeface="Calibri" panose="020F0502020204030204" pitchFamily="34" charset="0"/>
                <a:ea typeface="Calibri" panose="020F0502020204030204" pitchFamily="34" charset="0"/>
              </a:rPr>
              <a:t>: The fusion of music, science, and technology creates a dynamic space where innovation and creativity flourish. Beyond the confines of our research, this interdisciplinary approach promises groundbreaking developments in music technology and data analysis.</a:t>
            </a:r>
          </a:p>
          <a:p>
            <a:pPr algn="just">
              <a:lnSpc>
                <a:spcPct val="98000"/>
              </a:lnSpc>
            </a:pPr>
            <a:endParaRPr lang="en-US" sz="1800" dirty="0">
              <a:effectLst/>
              <a:latin typeface="Calibri" panose="020F0502020204030204" pitchFamily="34" charset="0"/>
              <a:ea typeface="Calibri" panose="020F0502020204030204" pitchFamily="34" charset="0"/>
            </a:endParaRPr>
          </a:p>
          <a:p>
            <a:pPr algn="just">
              <a:lnSpc>
                <a:spcPct val="98000"/>
              </a:lnSpc>
            </a:pPr>
            <a:r>
              <a:rPr lang="en-US" sz="1800" b="1" dirty="0">
                <a:effectLst/>
                <a:latin typeface="Calibri" panose="020F0502020204030204" pitchFamily="34" charset="0"/>
                <a:ea typeface="Calibri" panose="020F0502020204030204" pitchFamily="34" charset="0"/>
              </a:rPr>
              <a:t>Empowering Art and Science</a:t>
            </a:r>
            <a:r>
              <a:rPr lang="en-US" sz="1800" dirty="0">
                <a:effectLst/>
                <a:latin typeface="Calibri" panose="020F0502020204030204" pitchFamily="34" charset="0"/>
                <a:ea typeface="Calibri" panose="020F0502020204030204" pitchFamily="34" charset="0"/>
              </a:rPr>
              <a:t>: Our research journey is an invitation to unravel the hidden mechanics of music through data-driven exploration. It's an opportunity to empower the fusion of art and science, driving progress not only in machine learning and data analysis but also in the broader realms of music theory and education. As we traverse this path, we contribute to a world where technology enriches our understanding of music, enabling us to harness the true potential of this universal language.</a:t>
            </a:r>
            <a:endParaRPr lang="en-IN" dirty="0"/>
          </a:p>
        </p:txBody>
      </p:sp>
      <p:sp>
        <p:nvSpPr>
          <p:cNvPr id="4" name="Footer Placeholder 3">
            <a:extLst>
              <a:ext uri="{FF2B5EF4-FFF2-40B4-BE49-F238E27FC236}">
                <a16:creationId xmlns:a16="http://schemas.microsoft.com/office/drawing/2014/main" id="{C5CCC967-D998-0C83-82A1-FEF82A762045}"/>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5D8A0AB5-9DCD-58FD-A1F3-734F5EF7C35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232433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146E-2CB0-8C1B-D140-43AF98B6A8DC}"/>
              </a:ext>
            </a:extLst>
          </p:cNvPr>
          <p:cNvSpPr>
            <a:spLocks noGrp="1"/>
          </p:cNvSpPr>
          <p:nvPr>
            <p:ph type="title"/>
          </p:nvPr>
        </p:nvSpPr>
        <p:spPr/>
        <p:txBody>
          <a:bodyPr/>
          <a:lstStyle/>
          <a:p>
            <a:r>
              <a:rPr lang="en-IN" b="1" dirty="0"/>
              <a:t>LITERATURE SURVEY</a:t>
            </a:r>
          </a:p>
        </p:txBody>
      </p:sp>
      <p:sp>
        <p:nvSpPr>
          <p:cNvPr id="3" name="Content Placeholder 2">
            <a:extLst>
              <a:ext uri="{FF2B5EF4-FFF2-40B4-BE49-F238E27FC236}">
                <a16:creationId xmlns:a16="http://schemas.microsoft.com/office/drawing/2014/main" id="{8D120770-6C33-3F5E-A425-7306B0D26FA4}"/>
              </a:ext>
            </a:extLst>
          </p:cNvPr>
          <p:cNvSpPr>
            <a:spLocks noGrp="1"/>
          </p:cNvSpPr>
          <p:nvPr>
            <p:ph idx="1"/>
          </p:nvPr>
        </p:nvSpPr>
        <p:spPr>
          <a:xfrm>
            <a:off x="606911" y="1492550"/>
            <a:ext cx="10972800" cy="4525963"/>
          </a:xfrm>
        </p:spPr>
        <p:txBody>
          <a:bodyPr>
            <a:normAutofit lnSpcReduction="10000"/>
          </a:bodyPr>
          <a:lstStyle/>
          <a:p>
            <a:pPr marL="342900" lvl="0" indent="-342900" algn="just">
              <a:spcBef>
                <a:spcPts val="1300"/>
              </a:spcBef>
              <a:spcAft>
                <a:spcPts val="0"/>
              </a:spcAft>
              <a:buFont typeface="+mj-lt"/>
              <a:buAutoNum type="arabicPeriod"/>
              <a:tabLst>
                <a:tab pos="772160" algn="l"/>
              </a:tabLst>
            </a:pPr>
            <a:endParaRPr lang="en-US" sz="1800" b="1" dirty="0">
              <a:effectLst/>
              <a:latin typeface="Calibri" panose="020F0502020204030204" pitchFamily="34" charset="0"/>
              <a:ea typeface="Calibri" panose="020F0502020204030204" pitchFamily="34" charset="0"/>
            </a:endParaRPr>
          </a:p>
          <a:p>
            <a:pPr marL="342900" lvl="0" indent="-342900" algn="just">
              <a:spcBef>
                <a:spcPts val="1300"/>
              </a:spcBef>
              <a:spcAft>
                <a:spcPts val="0"/>
              </a:spcAft>
              <a:buFont typeface="+mj-lt"/>
              <a:buAutoNum type="arabicPeriod"/>
              <a:tabLst>
                <a:tab pos="772160" algn="l"/>
              </a:tabLst>
            </a:pPr>
            <a:r>
              <a:rPr lang="en-US" sz="1800" b="1" dirty="0">
                <a:effectLst/>
                <a:latin typeface="Calibri" panose="020F0502020204030204" pitchFamily="34" charset="0"/>
                <a:ea typeface="Calibri" panose="020F0502020204030204" pitchFamily="34" charset="0"/>
              </a:rPr>
              <a:t>Physical Audio Signal Processing: </a:t>
            </a:r>
            <a:r>
              <a:rPr lang="en-US" sz="1800" dirty="0">
                <a:effectLst/>
                <a:latin typeface="Calibri" panose="020F0502020204030204" pitchFamily="34" charset="0"/>
                <a:ea typeface="Calibri" panose="020F0502020204030204" pitchFamily="34" charset="0"/>
              </a:rPr>
              <a:t>This study delves into song characteristics, focusing on note extraction from piano songs, proposing an algorithm for note detection. It addresses the challenge of recognizing notes in songs with unknown compositions.</a:t>
            </a:r>
          </a:p>
          <a:p>
            <a:pPr marL="342900" lvl="0" indent="-342900" algn="just">
              <a:spcBef>
                <a:spcPts val="1300"/>
              </a:spcBef>
              <a:spcAft>
                <a:spcPts val="0"/>
              </a:spcAft>
              <a:buFont typeface="+mj-lt"/>
              <a:buAutoNum type="arabicPeriod"/>
              <a:tabLst>
                <a:tab pos="772160" algn="l"/>
              </a:tabLst>
            </a:pPr>
            <a:r>
              <a:rPr lang="en-US" sz="1800" b="1" dirty="0">
                <a:effectLst/>
                <a:latin typeface="Calibri" panose="020F0502020204030204" pitchFamily="34" charset="0"/>
                <a:ea typeface="Calibri" panose="020F0502020204030204" pitchFamily="34" charset="0"/>
              </a:rPr>
              <a:t>Deep Learning for Audio Signal Processing: </a:t>
            </a:r>
            <a:r>
              <a:rPr lang="en-US" sz="1800" dirty="0">
                <a:effectLst/>
                <a:latin typeface="Calibri" panose="020F0502020204030204" pitchFamily="34" charset="0"/>
                <a:ea typeface="Calibri" panose="020F0502020204030204" pitchFamily="34" charset="0"/>
              </a:rPr>
              <a:t>The article reviews real-time onset detection techniques, offering suggestions for improvements. It introduces a novel algorithm using sinusoidal modeling for onset detection. The study comprehensively evaluates detection accuracy and computational performance.</a:t>
            </a:r>
          </a:p>
          <a:p>
            <a:pPr marL="342900" lvl="0" indent="-342900" algn="just">
              <a:spcBef>
                <a:spcPts val="1300"/>
              </a:spcBef>
              <a:spcAft>
                <a:spcPts val="0"/>
              </a:spcAft>
              <a:buFont typeface="+mj-lt"/>
              <a:buAutoNum type="arabicPeriod"/>
              <a:tabLst>
                <a:tab pos="772160" algn="l"/>
              </a:tabLst>
            </a:pPr>
            <a:r>
              <a:rPr lang="en-US" sz="1800" b="1" dirty="0">
                <a:effectLst/>
                <a:latin typeface="Calibri" panose="020F0502020204030204" pitchFamily="34" charset="0"/>
                <a:ea typeface="Calibri" panose="020F0502020204030204" pitchFamily="34" charset="0"/>
              </a:rPr>
              <a:t>Pitch Estimator for Noisy Speech Signals: </a:t>
            </a:r>
            <a:r>
              <a:rPr lang="en-US" sz="1800" dirty="0">
                <a:effectLst/>
                <a:latin typeface="Calibri" panose="020F0502020204030204" pitchFamily="34" charset="0"/>
                <a:ea typeface="Calibri" panose="020F0502020204030204" pitchFamily="34" charset="0"/>
              </a:rPr>
              <a:t>This research introduces an optimization-based neural network (OBNN) for musical note recognition. It advances the recognition of musical notes through diverse methodologies, providing an extensive review of existing approaches.</a:t>
            </a:r>
          </a:p>
          <a:p>
            <a:pPr marL="342900" lvl="0" indent="-342900" algn="just">
              <a:spcBef>
                <a:spcPts val="1300"/>
              </a:spcBef>
              <a:spcAft>
                <a:spcPts val="0"/>
              </a:spcAft>
              <a:buFont typeface="+mj-lt"/>
              <a:buAutoNum type="arabicPeriod"/>
              <a:tabLst>
                <a:tab pos="772160" algn="l"/>
              </a:tabLst>
            </a:pPr>
            <a:r>
              <a:rPr lang="en-US" sz="1800" b="1" dirty="0">
                <a:effectLst/>
                <a:latin typeface="Calibri" panose="020F0502020204030204" pitchFamily="34" charset="0"/>
                <a:ea typeface="Calibri" panose="020F0502020204030204" pitchFamily="34" charset="0"/>
              </a:rPr>
              <a:t>Self-Supervised Learning of Audio Representations: </a:t>
            </a:r>
            <a:r>
              <a:rPr lang="en-US" sz="1800" dirty="0">
                <a:effectLst/>
                <a:latin typeface="Calibri" panose="020F0502020204030204" pitchFamily="34" charset="0"/>
                <a:ea typeface="Calibri" panose="020F0502020204030204" pitchFamily="34" charset="0"/>
              </a:rPr>
              <a:t>This paper explores the principles of physical modeling in digital audio processing. It emphasizes mathematical and computational foundations, allowing for the creation of highly realistic virtual instruments and audio effects, significantly enhancing digital music synthesis and audio processing quality.</a:t>
            </a:r>
          </a:p>
          <a:p>
            <a:pPr marL="0" indent="0">
              <a:spcBef>
                <a:spcPts val="15"/>
              </a:spcBef>
              <a:buNone/>
            </a:pPr>
            <a:r>
              <a:rPr lang="en-US" sz="1800" b="1"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marL="514350" indent="-514350">
              <a:buFont typeface="+mj-lt"/>
              <a:buAutoNum type="arabicPeriod"/>
            </a:pPr>
            <a:endParaRPr lang="en-IN" dirty="0"/>
          </a:p>
        </p:txBody>
      </p:sp>
      <p:sp>
        <p:nvSpPr>
          <p:cNvPr id="4" name="Footer Placeholder 3">
            <a:extLst>
              <a:ext uri="{FF2B5EF4-FFF2-40B4-BE49-F238E27FC236}">
                <a16:creationId xmlns:a16="http://schemas.microsoft.com/office/drawing/2014/main" id="{CA793FC0-1733-01C0-E8F8-FCEAE7775166}"/>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FE151A76-583C-A4B7-7B75-F94034243BD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536954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280BD-313B-C7DB-69F3-4B88F3C2CB73}"/>
              </a:ext>
            </a:extLst>
          </p:cNvPr>
          <p:cNvSpPr>
            <a:spLocks noGrp="1"/>
          </p:cNvSpPr>
          <p:nvPr>
            <p:ph type="title"/>
          </p:nvPr>
        </p:nvSpPr>
        <p:spPr/>
        <p:txBody>
          <a:bodyPr/>
          <a:lstStyle/>
          <a:p>
            <a:r>
              <a:rPr lang="en-IN" b="1" dirty="0"/>
              <a:t>IMPLEMENTATION</a:t>
            </a:r>
          </a:p>
        </p:txBody>
      </p:sp>
      <p:sp>
        <p:nvSpPr>
          <p:cNvPr id="4" name="Footer Placeholder 3">
            <a:extLst>
              <a:ext uri="{FF2B5EF4-FFF2-40B4-BE49-F238E27FC236}">
                <a16:creationId xmlns:a16="http://schemas.microsoft.com/office/drawing/2014/main" id="{4C5C1458-D599-1F48-E562-D7B96E364D84}"/>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8AF53893-3780-2861-2A84-F1DDCFBFBE6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3" name="Picture 2">
            <a:extLst>
              <a:ext uri="{FF2B5EF4-FFF2-40B4-BE49-F238E27FC236}">
                <a16:creationId xmlns:a16="http://schemas.microsoft.com/office/drawing/2014/main" id="{D9955E6A-4C6D-844E-9BCB-4AC9E37C6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7537" y="1400174"/>
            <a:ext cx="5876925" cy="4956177"/>
          </a:xfrm>
          <a:prstGeom prst="rect">
            <a:avLst/>
          </a:prstGeom>
        </p:spPr>
      </p:pic>
    </p:spTree>
    <p:extLst>
      <p:ext uri="{BB962C8B-B14F-4D97-AF65-F5344CB8AC3E}">
        <p14:creationId xmlns:p14="http://schemas.microsoft.com/office/powerpoint/2010/main" val="1158657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252DB-1591-BD09-4397-CB7CD7B62F8B}"/>
              </a:ext>
            </a:extLst>
          </p:cNvPr>
          <p:cNvSpPr>
            <a:spLocks noGrp="1"/>
          </p:cNvSpPr>
          <p:nvPr>
            <p:ph type="title"/>
          </p:nvPr>
        </p:nvSpPr>
        <p:spPr/>
        <p:txBody>
          <a:bodyPr/>
          <a:lstStyle/>
          <a:p>
            <a:r>
              <a:rPr lang="en-US" b="1" dirty="0"/>
              <a:t>ALGORITHM TAKEN TO IMPLEMENT</a:t>
            </a:r>
            <a:endParaRPr lang="en-IN" b="1" dirty="0"/>
          </a:p>
        </p:txBody>
      </p:sp>
      <p:sp>
        <p:nvSpPr>
          <p:cNvPr id="3" name="Content Placeholder 2">
            <a:extLst>
              <a:ext uri="{FF2B5EF4-FFF2-40B4-BE49-F238E27FC236}">
                <a16:creationId xmlns:a16="http://schemas.microsoft.com/office/drawing/2014/main" id="{3281A018-F1D5-BEFA-917E-713B2C6DAB0A}"/>
              </a:ext>
            </a:extLst>
          </p:cNvPr>
          <p:cNvSpPr>
            <a:spLocks noGrp="1"/>
          </p:cNvSpPr>
          <p:nvPr>
            <p:ph idx="1"/>
          </p:nvPr>
        </p:nvSpPr>
        <p:spPr>
          <a:xfrm>
            <a:off x="609600" y="1600201"/>
            <a:ext cx="10972800" cy="4648199"/>
          </a:xfrm>
        </p:spPr>
        <p:txBody>
          <a:bodyPr>
            <a:normAutofit fontScale="70000" lnSpcReduction="20000"/>
          </a:bodyPr>
          <a:lstStyle/>
          <a:p>
            <a:pPr marL="514350" indent="-514350">
              <a:buFont typeface="+mj-lt"/>
              <a:buAutoNum type="arabicPeriod"/>
            </a:pPr>
            <a:endParaRPr lang="en-US" sz="3600" b="1" dirty="0"/>
          </a:p>
          <a:p>
            <a:pPr marL="514350" indent="-514350">
              <a:buFont typeface="+mj-lt"/>
              <a:buAutoNum type="arabicPeriod"/>
            </a:pPr>
            <a:r>
              <a:rPr lang="en-US" sz="3600" b="1" dirty="0"/>
              <a:t>Audio Loading: </a:t>
            </a:r>
            <a:r>
              <a:rPr lang="en-US" sz="3600" dirty="0"/>
              <a:t>The code begins by loading an audio file ('test.mp3') using the `</a:t>
            </a:r>
            <a:r>
              <a:rPr lang="en-US" sz="3600" dirty="0" err="1"/>
              <a:t>librosa.load</a:t>
            </a:r>
            <a:r>
              <a:rPr lang="en-US" sz="3600" dirty="0"/>
              <a:t>` function, obtaining the raw audio waveform and its sampling rate (SR). This step prepares the data for subsequent analysis.</a:t>
            </a:r>
          </a:p>
          <a:p>
            <a:pPr marL="514350" indent="-514350">
              <a:buFont typeface="+mj-lt"/>
              <a:buAutoNum type="arabicPeriod"/>
            </a:pPr>
            <a:endParaRPr lang="en-US" sz="3600" dirty="0"/>
          </a:p>
          <a:p>
            <a:pPr marL="514350" indent="-514350">
              <a:buFont typeface="+mj-lt"/>
              <a:buAutoNum type="arabicPeriod"/>
            </a:pPr>
            <a:r>
              <a:rPr lang="en-US" sz="3600" b="1" dirty="0"/>
              <a:t>Waveform Visualization: </a:t>
            </a:r>
            <a:r>
              <a:rPr lang="en-US" sz="3600" dirty="0"/>
              <a:t>It proceeds with visualizing the audio waveform using Matplotlib. This visualization represents the amplitude of the audio signal over time, providing a visual understanding of the audio's characteristics.</a:t>
            </a:r>
          </a:p>
          <a:p>
            <a:pPr marL="514350" indent="-514350">
              <a:buFont typeface="+mj-lt"/>
              <a:buAutoNum type="arabicPeriod"/>
            </a:pPr>
            <a:endParaRPr lang="en-US" sz="3600" dirty="0"/>
          </a:p>
          <a:p>
            <a:pPr marL="514350" indent="-514350">
              <a:buFont typeface="+mj-lt"/>
              <a:buAutoNum type="arabicPeriod"/>
            </a:pPr>
            <a:r>
              <a:rPr lang="en-US" sz="3600" b="1" dirty="0"/>
              <a:t>Amplitude Envelope: </a:t>
            </a:r>
            <a:r>
              <a:rPr lang="en-US" sz="3600" dirty="0"/>
              <a:t>To analyze the signal's variations, two functions, `</a:t>
            </a:r>
            <a:r>
              <a:rPr lang="en-US" sz="3600" dirty="0" err="1"/>
              <a:t>amp_env</a:t>
            </a:r>
            <a:r>
              <a:rPr lang="en-US" sz="3600" dirty="0"/>
              <a:t>` and `</a:t>
            </a:r>
            <a:r>
              <a:rPr lang="en-US" sz="3600" dirty="0" err="1"/>
              <a:t>fancy_amp</a:t>
            </a:r>
            <a:r>
              <a:rPr lang="en-US" sz="3600" dirty="0"/>
              <a:t>`, are used to compute the amplitude envelope. The amplitude envelope captures the maximum amplitude within specified frame sizes, which is a crucial feature for various audio processing tasks. </a:t>
            </a:r>
          </a:p>
          <a:p>
            <a:pPr marL="0" indent="0">
              <a:buNone/>
            </a:pPr>
            <a:endParaRPr lang="en-US" dirty="0"/>
          </a:p>
        </p:txBody>
      </p:sp>
      <p:sp>
        <p:nvSpPr>
          <p:cNvPr id="4" name="Footer Placeholder 3">
            <a:extLst>
              <a:ext uri="{FF2B5EF4-FFF2-40B4-BE49-F238E27FC236}">
                <a16:creationId xmlns:a16="http://schemas.microsoft.com/office/drawing/2014/main" id="{5382227D-0CA7-94FF-B227-46B94F7C6443}"/>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8CBB8192-31DB-96F4-27B7-CEFE812729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593404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252DB-1591-BD09-4397-CB7CD7B62F8B}"/>
              </a:ext>
            </a:extLst>
          </p:cNvPr>
          <p:cNvSpPr>
            <a:spLocks noGrp="1"/>
          </p:cNvSpPr>
          <p:nvPr>
            <p:ph type="title"/>
          </p:nvPr>
        </p:nvSpPr>
        <p:spPr/>
        <p:txBody>
          <a:bodyPr/>
          <a:lstStyle/>
          <a:p>
            <a:r>
              <a:rPr lang="en-US" b="1" dirty="0"/>
              <a:t>ALGORITHM</a:t>
            </a:r>
            <a:endParaRPr lang="en-IN" b="1" dirty="0"/>
          </a:p>
        </p:txBody>
      </p:sp>
      <p:sp>
        <p:nvSpPr>
          <p:cNvPr id="3" name="Content Placeholder 2">
            <a:extLst>
              <a:ext uri="{FF2B5EF4-FFF2-40B4-BE49-F238E27FC236}">
                <a16:creationId xmlns:a16="http://schemas.microsoft.com/office/drawing/2014/main" id="{3281A018-F1D5-BEFA-917E-713B2C6DAB0A}"/>
              </a:ext>
            </a:extLst>
          </p:cNvPr>
          <p:cNvSpPr>
            <a:spLocks noGrp="1"/>
          </p:cNvSpPr>
          <p:nvPr>
            <p:ph idx="1"/>
          </p:nvPr>
        </p:nvSpPr>
        <p:spPr>
          <a:xfrm>
            <a:off x="609600" y="1600201"/>
            <a:ext cx="10972800" cy="4648199"/>
          </a:xfrm>
        </p:spPr>
        <p:txBody>
          <a:bodyPr>
            <a:normAutofit fontScale="70000" lnSpcReduction="20000"/>
          </a:bodyPr>
          <a:lstStyle/>
          <a:p>
            <a:pPr marL="514350" indent="-514350">
              <a:buFont typeface="+mj-lt"/>
              <a:buAutoNum type="arabicPeriod"/>
            </a:pPr>
            <a:endParaRPr lang="en-US" sz="3600" b="1" dirty="0"/>
          </a:p>
          <a:p>
            <a:pPr marL="742950" indent="-742950">
              <a:buFont typeface="+mj-lt"/>
              <a:buAutoNum type="arabicPeriod" startAt="4"/>
            </a:pPr>
            <a:r>
              <a:rPr lang="en-US" sz="3600" b="1" dirty="0"/>
              <a:t>Time and Frame Calculation: </a:t>
            </a:r>
            <a:r>
              <a:rPr lang="en-US" sz="3600" dirty="0"/>
              <a:t>The code calculates the and frame indices for 	the amplitude envelope using the `</a:t>
            </a:r>
            <a:r>
              <a:rPr lang="en-US" sz="3600" dirty="0" err="1"/>
              <a:t>librosa.frames_to_time</a:t>
            </a:r>
            <a:r>
              <a:rPr lang="en-US" sz="3600" dirty="0"/>
              <a:t>` function, 	enabling alignment of the envelope with time for visualization.</a:t>
            </a:r>
          </a:p>
          <a:p>
            <a:pPr marL="514350" indent="-514350">
              <a:buFont typeface="+mj-lt"/>
              <a:buAutoNum type="arabicPeriod" startAt="4"/>
            </a:pPr>
            <a:endParaRPr lang="en-US" sz="3600" dirty="0"/>
          </a:p>
          <a:p>
            <a:pPr marL="514350" indent="-514350">
              <a:buFont typeface="+mj-lt"/>
              <a:buAutoNum type="arabicPeriod" startAt="4"/>
            </a:pPr>
            <a:r>
              <a:rPr lang="en-US" sz="3600" b="1" dirty="0"/>
              <a:t>   Visualizing the Envelope: </a:t>
            </a:r>
            <a:r>
              <a:rPr lang="en-US" sz="3600" dirty="0"/>
              <a:t>Another Matplotlib plot is generated, displaying the       	audio waveform and overlaying the amplitude envelope in red. This 	visualization helps in understanding how the amplitude changes over time.</a:t>
            </a:r>
          </a:p>
          <a:p>
            <a:pPr marL="514350" indent="-514350">
              <a:buFont typeface="+mj-lt"/>
              <a:buAutoNum type="arabicPeriod" startAt="4"/>
            </a:pPr>
            <a:endParaRPr lang="en-US" sz="3600" dirty="0"/>
          </a:p>
          <a:p>
            <a:pPr marL="514350" indent="-514350">
              <a:buFont typeface="+mj-lt"/>
              <a:buAutoNum type="arabicPeriod" startAt="4"/>
            </a:pPr>
            <a:r>
              <a:rPr lang="en-US" sz="3600" b="1" dirty="0"/>
              <a:t>   Short-Time Fourier Transform (STFT): </a:t>
            </a:r>
            <a:r>
              <a:rPr lang="en-US" sz="3600" dirty="0"/>
              <a:t>To delve into the audio's time-	frequency 	characteristics, the code computes the STFT using 	`</a:t>
            </a:r>
            <a:r>
              <a:rPr lang="en-US" sz="3600" dirty="0" err="1"/>
              <a:t>librosa.stft</a:t>
            </a:r>
            <a:r>
              <a:rPr lang="en-US" sz="3600" dirty="0"/>
              <a:t>`. The STFT provides a detailed representation of the audio 	signal in the time and frequency domains.</a:t>
            </a:r>
            <a:endParaRPr lang="en-US" dirty="0"/>
          </a:p>
        </p:txBody>
      </p:sp>
      <p:sp>
        <p:nvSpPr>
          <p:cNvPr id="4" name="Footer Placeholder 3">
            <a:extLst>
              <a:ext uri="{FF2B5EF4-FFF2-40B4-BE49-F238E27FC236}">
                <a16:creationId xmlns:a16="http://schemas.microsoft.com/office/drawing/2014/main" id="{5382227D-0CA7-94FF-B227-46B94F7C6443}"/>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8CBB8192-31DB-96F4-27B7-CEFE812729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996102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TotalTime>
  <Words>1903</Words>
  <Application>Microsoft Office PowerPoint</Application>
  <PresentationFormat>Widescreen</PresentationFormat>
  <Paragraphs>129</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Twentieth Century</vt:lpstr>
      <vt:lpstr>Office Theme</vt:lpstr>
      <vt:lpstr>TITLE: </vt:lpstr>
      <vt:lpstr>CONTENT</vt:lpstr>
      <vt:lpstr>PROBLEM STATEMENT</vt:lpstr>
      <vt:lpstr>INTRODUCTION</vt:lpstr>
      <vt:lpstr>MOTIVATION</vt:lpstr>
      <vt:lpstr>LITERATURE SURVEY</vt:lpstr>
      <vt:lpstr>IMPLEMENTATION</vt:lpstr>
      <vt:lpstr>ALGORITHM TAKEN TO IMPLEMENT</vt:lpstr>
      <vt:lpstr>ALGORITHM</vt:lpstr>
      <vt:lpstr>ALGORITHM</vt:lpstr>
      <vt:lpstr>FUTURE ENHANCEMENT </vt:lpstr>
      <vt:lpstr>FUTURE ENHANCEMENT </vt:lpstr>
      <vt:lpstr>RESULT</vt:lpstr>
      <vt:lpstr>RESULT</vt:lpstr>
      <vt:lpstr>RESULT</vt:lpstr>
      <vt:lpstr>CONCLUSION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Sahil Agarwal</dc:creator>
  <cp:lastModifiedBy>Manish Godbole</cp:lastModifiedBy>
  <cp:revision>10</cp:revision>
  <dcterms:created xsi:type="dcterms:W3CDTF">2020-03-29T05:30:43Z</dcterms:created>
  <dcterms:modified xsi:type="dcterms:W3CDTF">2023-11-01T16:08:35Z</dcterms:modified>
</cp:coreProperties>
</file>