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9" r:id="rId3"/>
    <p:sldId id="260" r:id="rId4"/>
    <p:sldId id="266" r:id="rId5"/>
    <p:sldId id="267" r:id="rId6"/>
    <p:sldId id="278" r:id="rId7"/>
    <p:sldId id="268" r:id="rId8"/>
    <p:sldId id="271" r:id="rId9"/>
    <p:sldId id="273" r:id="rId10"/>
    <p:sldId id="275" r:id="rId11"/>
    <p:sldId id="276" r:id="rId12"/>
    <p:sldId id="277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128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467690"/>
            <a:ext cx="8072119" cy="72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2400" y="1524000"/>
            <a:ext cx="3352800" cy="4590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458200" y="0"/>
            <a:ext cx="685800" cy="6858000"/>
          </a:xfrm>
          <a:custGeom>
            <a:avLst/>
            <a:gdLst/>
            <a:ahLst/>
            <a:cxnLst/>
            <a:rect l="l" t="t" r="r" b="b"/>
            <a:pathLst>
              <a:path w="685800" h="6858000">
                <a:moveTo>
                  <a:pt x="685800" y="6172200"/>
                </a:moveTo>
                <a:lnTo>
                  <a:pt x="0" y="6172200"/>
                </a:lnTo>
                <a:lnTo>
                  <a:pt x="0" y="6858000"/>
                </a:lnTo>
                <a:lnTo>
                  <a:pt x="685800" y="6858000"/>
                </a:lnTo>
                <a:lnTo>
                  <a:pt x="685800" y="6172200"/>
                </a:lnTo>
                <a:close/>
              </a:path>
              <a:path w="685800" h="6858000">
                <a:moveTo>
                  <a:pt x="685800" y="0"/>
                </a:moveTo>
                <a:lnTo>
                  <a:pt x="0" y="0"/>
                </a:lnTo>
                <a:lnTo>
                  <a:pt x="0" y="5486400"/>
                </a:lnTo>
                <a:lnTo>
                  <a:pt x="685800" y="5486400"/>
                </a:lnTo>
                <a:lnTo>
                  <a:pt x="685800" y="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58200" y="548639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315290"/>
            <a:ext cx="7032625" cy="72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0850" y="1593850"/>
            <a:ext cx="7639050" cy="4706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2971800"/>
            <a:ext cx="81534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600" spc="-95" dirty="0"/>
              <a:t>Overview of </a:t>
            </a:r>
            <a:r>
              <a:rPr sz="6600" spc="-95" dirty="0"/>
              <a:t>Ang</a:t>
            </a:r>
            <a:r>
              <a:rPr sz="6600" spc="-90" dirty="0"/>
              <a:t>u</a:t>
            </a:r>
            <a:r>
              <a:rPr sz="6600" spc="-100" dirty="0"/>
              <a:t>l</a:t>
            </a:r>
            <a:r>
              <a:rPr sz="6600" spc="-90" dirty="0"/>
              <a:t>a</a:t>
            </a:r>
            <a:r>
              <a:rPr sz="6600" dirty="0"/>
              <a:t>r</a:t>
            </a:r>
            <a:r>
              <a:rPr sz="6600" spc="-229" dirty="0"/>
              <a:t> </a:t>
            </a:r>
            <a:r>
              <a:rPr sz="6600" spc="-90" dirty="0"/>
              <a:t>J</a:t>
            </a:r>
            <a:r>
              <a:rPr sz="6600" dirty="0"/>
              <a:t>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4546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An</a:t>
            </a:r>
            <a:r>
              <a:rPr spc="-110" dirty="0"/>
              <a:t>g</a:t>
            </a:r>
            <a:r>
              <a:rPr spc="-100" dirty="0"/>
              <a:t>ul</a:t>
            </a:r>
            <a:r>
              <a:rPr spc="-105" dirty="0"/>
              <a:t>a</a:t>
            </a:r>
            <a:r>
              <a:rPr spc="-110" dirty="0"/>
              <a:t>rJ</a:t>
            </a:r>
            <a:r>
              <a:rPr spc="-5" dirty="0"/>
              <a:t>S</a:t>
            </a:r>
            <a:r>
              <a:rPr spc="-204" dirty="0"/>
              <a:t> </a:t>
            </a:r>
            <a:r>
              <a:rPr spc="-5" dirty="0"/>
              <a:t>-</a:t>
            </a:r>
            <a:r>
              <a:rPr spc="-215" dirty="0"/>
              <a:t> </a:t>
            </a:r>
            <a:r>
              <a:rPr spc="-110" dirty="0"/>
              <a:t>Co</a:t>
            </a:r>
            <a:r>
              <a:rPr spc="-100" dirty="0"/>
              <a:t>nt</a:t>
            </a:r>
            <a:r>
              <a:rPr spc="-180" dirty="0"/>
              <a:t>r</a:t>
            </a:r>
            <a:r>
              <a:rPr spc="-110" dirty="0"/>
              <a:t>o</a:t>
            </a:r>
            <a:r>
              <a:rPr spc="-100" dirty="0"/>
              <a:t>ll</a:t>
            </a:r>
            <a:r>
              <a:rPr spc="-105" dirty="0"/>
              <a:t>e</a:t>
            </a:r>
            <a:r>
              <a:rPr spc="-110" dirty="0"/>
              <a:t>r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616710"/>
            <a:ext cx="7543800" cy="25641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301625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AngularJS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application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mainly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relies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controllers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control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flow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in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application.</a:t>
            </a:r>
            <a:endParaRPr lang="en-US" sz="2200" dirty="0">
              <a:latin typeface="Calibri"/>
              <a:cs typeface="Calibri"/>
            </a:endParaRPr>
          </a:p>
          <a:p>
            <a:pPr marL="241300" marR="301625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controller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defined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ng-controller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directive.</a:t>
            </a:r>
            <a:endParaRPr sz="22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Each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controller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accepts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$scope</a:t>
            </a:r>
            <a:r>
              <a:rPr sz="2200" b="1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parameter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which 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will 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refer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application/module that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controller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has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control.</a:t>
            </a:r>
            <a:endParaRPr sz="22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10"/>
              </a:spcBef>
              <a:buClr>
                <a:srgbClr val="A9A47B"/>
              </a:buClr>
              <a:buFont typeface="Arial MT"/>
              <a:buChar char="•"/>
            </a:pPr>
            <a:endParaRPr sz="275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000" spc="-5" dirty="0">
                <a:solidFill>
                  <a:srgbClr val="A42A2A"/>
                </a:solidFill>
                <a:latin typeface="Calibri"/>
                <a:cs typeface="Calibri"/>
              </a:rPr>
              <a:t>div</a:t>
            </a:r>
            <a:r>
              <a:rPr sz="2000" spc="15" dirty="0">
                <a:solidFill>
                  <a:srgbClr val="A42A2A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ng-app</a:t>
            </a:r>
            <a:r>
              <a:rPr sz="2000" spc="-5" dirty="0">
                <a:solidFill>
                  <a:srgbClr val="0000CD"/>
                </a:solidFill>
                <a:latin typeface="Calibri"/>
                <a:cs typeface="Calibri"/>
              </a:rPr>
              <a:t>="</a:t>
            </a:r>
            <a:r>
              <a:rPr sz="2000" b="1" spc="-5" dirty="0">
                <a:solidFill>
                  <a:srgbClr val="0000CD"/>
                </a:solidFill>
                <a:latin typeface="Calibri"/>
                <a:cs typeface="Calibri"/>
              </a:rPr>
              <a:t>myApp</a:t>
            </a:r>
            <a:r>
              <a:rPr sz="2000" spc="-5" dirty="0">
                <a:solidFill>
                  <a:srgbClr val="0000CD"/>
                </a:solidFill>
                <a:latin typeface="Calibri"/>
                <a:cs typeface="Calibri"/>
              </a:rPr>
              <a:t>"</a:t>
            </a:r>
            <a:r>
              <a:rPr sz="2000" spc="-25" dirty="0">
                <a:solidFill>
                  <a:srgbClr val="0000C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ng-controller</a:t>
            </a:r>
            <a:r>
              <a:rPr sz="2000" spc="-10" dirty="0">
                <a:solidFill>
                  <a:srgbClr val="0000CD"/>
                </a:solidFill>
                <a:latin typeface="Calibri"/>
                <a:cs typeface="Calibri"/>
              </a:rPr>
              <a:t>="</a:t>
            </a:r>
            <a:r>
              <a:rPr sz="2000" b="1" spc="-10" dirty="0">
                <a:solidFill>
                  <a:srgbClr val="0000CD"/>
                </a:solidFill>
                <a:latin typeface="Calibri"/>
                <a:cs typeface="Calibri"/>
              </a:rPr>
              <a:t>myCtrl</a:t>
            </a:r>
            <a:r>
              <a:rPr sz="2000" spc="-10" dirty="0">
                <a:solidFill>
                  <a:srgbClr val="0000CD"/>
                </a:solidFill>
                <a:latin typeface="Calibri"/>
                <a:cs typeface="Calibri"/>
              </a:rPr>
              <a:t>"&gt;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2223" y="309372"/>
            <a:ext cx="2825496" cy="12877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51713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An</a:t>
            </a:r>
            <a:r>
              <a:rPr spc="-110" dirty="0"/>
              <a:t>g</a:t>
            </a:r>
            <a:r>
              <a:rPr spc="-100" dirty="0"/>
              <a:t>ul</a:t>
            </a:r>
            <a:r>
              <a:rPr spc="-105" dirty="0"/>
              <a:t>a</a:t>
            </a:r>
            <a:r>
              <a:rPr spc="-110" dirty="0"/>
              <a:t>rJ</a:t>
            </a:r>
            <a:r>
              <a:rPr spc="-5" dirty="0"/>
              <a:t>S</a:t>
            </a:r>
            <a:r>
              <a:rPr spc="-204" dirty="0"/>
              <a:t> </a:t>
            </a:r>
            <a:r>
              <a:rPr spc="-110" dirty="0"/>
              <a:t>Co</a:t>
            </a:r>
            <a:r>
              <a:rPr spc="-100" dirty="0"/>
              <a:t>nt</a:t>
            </a:r>
            <a:r>
              <a:rPr spc="-180" dirty="0"/>
              <a:t>r</a:t>
            </a:r>
            <a:r>
              <a:rPr spc="-110" dirty="0"/>
              <a:t>o</a:t>
            </a:r>
            <a:r>
              <a:rPr spc="-100" dirty="0"/>
              <a:t>ll</a:t>
            </a:r>
            <a:r>
              <a:rPr spc="-105" dirty="0"/>
              <a:t>e</a:t>
            </a:r>
            <a:r>
              <a:rPr spc="-110" dirty="0"/>
              <a:t>r</a:t>
            </a:r>
            <a:r>
              <a:rPr spc="-100" dirty="0"/>
              <a:t>s</a:t>
            </a:r>
            <a:r>
              <a:rPr spc="-5" dirty="0"/>
              <a:t>-</a:t>
            </a:r>
            <a:r>
              <a:rPr spc="-225" dirty="0"/>
              <a:t> </a:t>
            </a:r>
            <a:r>
              <a:rPr spc="-110" dirty="0">
                <a:solidFill>
                  <a:srgbClr val="FF0000"/>
                </a:solidFill>
              </a:rPr>
              <a:t>E</a:t>
            </a:r>
            <a:r>
              <a:rPr spc="-165" dirty="0">
                <a:solidFill>
                  <a:srgbClr val="FF0000"/>
                </a:solidFill>
              </a:rPr>
              <a:t>x</a:t>
            </a:r>
            <a:r>
              <a:rPr spc="-105" dirty="0">
                <a:solidFill>
                  <a:srgbClr val="FF0000"/>
                </a:solidFill>
              </a:rPr>
              <a:t>a</a:t>
            </a:r>
            <a:r>
              <a:rPr spc="-100" dirty="0">
                <a:solidFill>
                  <a:srgbClr val="FF0000"/>
                </a:solidFill>
              </a:rPr>
              <a:t>m</a:t>
            </a:r>
            <a:r>
              <a:rPr spc="-105" dirty="0">
                <a:solidFill>
                  <a:srgbClr val="FF0000"/>
                </a:solidFill>
              </a:rPr>
              <a:t>p</a:t>
            </a:r>
            <a:r>
              <a:rPr spc="-100" dirty="0">
                <a:solidFill>
                  <a:srgbClr val="FF0000"/>
                </a:solidFill>
              </a:rPr>
              <a:t>l</a:t>
            </a:r>
            <a:r>
              <a:rPr spc="-5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0240" y="1410970"/>
            <a:ext cx="6893559" cy="40434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4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spc="-5" dirty="0" err="1">
                <a:solidFill>
                  <a:srgbClr val="2E2B1F"/>
                </a:solidFill>
                <a:latin typeface="Calibri"/>
                <a:cs typeface="Calibri"/>
              </a:rPr>
              <a:t>AngularJS</a:t>
            </a:r>
            <a:r>
              <a:rPr sz="1800" b="1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Example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1800" spc="-5" dirty="0">
                <a:solidFill>
                  <a:srgbClr val="A42A2A"/>
                </a:solidFill>
                <a:latin typeface="Calibri"/>
                <a:cs typeface="Calibri"/>
              </a:rPr>
              <a:t>div</a:t>
            </a:r>
            <a:r>
              <a:rPr sz="1800" spc="15" dirty="0">
                <a:solidFill>
                  <a:srgbClr val="A42A2A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ng-app</a:t>
            </a:r>
            <a:r>
              <a:rPr sz="1800" spc="-5" dirty="0">
                <a:solidFill>
                  <a:srgbClr val="0000CD"/>
                </a:solidFill>
                <a:latin typeface="Calibri"/>
                <a:cs typeface="Calibri"/>
              </a:rPr>
              <a:t>="</a:t>
            </a:r>
            <a:r>
              <a:rPr sz="1800" b="1" spc="-5" dirty="0">
                <a:solidFill>
                  <a:srgbClr val="0000CD"/>
                </a:solidFill>
                <a:latin typeface="Calibri"/>
                <a:cs typeface="Calibri"/>
              </a:rPr>
              <a:t>myApp</a:t>
            </a:r>
            <a:r>
              <a:rPr sz="1800" spc="-5" dirty="0">
                <a:solidFill>
                  <a:srgbClr val="0000CD"/>
                </a:solidFill>
                <a:latin typeface="Calibri"/>
                <a:cs typeface="Calibri"/>
              </a:rPr>
              <a:t>"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ng-controller</a:t>
            </a:r>
            <a:r>
              <a:rPr sz="1800" spc="-10" dirty="0">
                <a:solidFill>
                  <a:srgbClr val="0000CD"/>
                </a:solidFill>
                <a:latin typeface="Calibri"/>
                <a:cs typeface="Calibri"/>
              </a:rPr>
              <a:t>="</a:t>
            </a:r>
            <a:r>
              <a:rPr sz="1800" b="1" spc="-10" dirty="0">
                <a:solidFill>
                  <a:srgbClr val="0000CD"/>
                </a:solidFill>
                <a:latin typeface="Calibri"/>
                <a:cs typeface="Calibri"/>
              </a:rPr>
              <a:t>myCtrl</a:t>
            </a:r>
            <a:r>
              <a:rPr sz="1800" spc="-10" dirty="0">
                <a:solidFill>
                  <a:srgbClr val="0000CD"/>
                </a:solidFill>
                <a:latin typeface="Calibri"/>
                <a:cs typeface="Calibri"/>
              </a:rPr>
              <a:t>"&gt;</a:t>
            </a:r>
            <a:endParaRPr sz="1800" dirty="0">
              <a:latin typeface="Calibri"/>
              <a:cs typeface="Calibri"/>
            </a:endParaRPr>
          </a:p>
          <a:p>
            <a:pPr marL="241300" marR="1102360" algn="just">
              <a:lnSpc>
                <a:spcPct val="100000"/>
              </a:lnSpc>
            </a:pP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First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Name: </a:t>
            </a:r>
            <a:r>
              <a:rPr sz="1800" spc="-5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1800" spc="-5" dirty="0">
                <a:solidFill>
                  <a:srgbClr val="A42A2A"/>
                </a:solidFill>
                <a:latin typeface="Calibri"/>
                <a:cs typeface="Calibri"/>
              </a:rPr>
              <a:t>input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type</a:t>
            </a:r>
            <a:r>
              <a:rPr sz="1800" spc="-10" dirty="0">
                <a:solidFill>
                  <a:srgbClr val="0000CD"/>
                </a:solidFill>
                <a:latin typeface="Calibri"/>
                <a:cs typeface="Calibri"/>
              </a:rPr>
              <a:t>="text"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ng-model</a:t>
            </a:r>
            <a:r>
              <a:rPr sz="1800" spc="-5" dirty="0">
                <a:solidFill>
                  <a:srgbClr val="0000CD"/>
                </a:solidFill>
                <a:latin typeface="Calibri"/>
                <a:cs typeface="Calibri"/>
              </a:rPr>
              <a:t>="firstName"&gt;&lt;</a:t>
            </a:r>
            <a:r>
              <a:rPr sz="1800" spc="-5" dirty="0">
                <a:solidFill>
                  <a:srgbClr val="A42A2A"/>
                </a:solidFill>
                <a:latin typeface="Calibri"/>
                <a:cs typeface="Calibri"/>
              </a:rPr>
              <a:t>br</a:t>
            </a:r>
            <a:r>
              <a:rPr sz="1800" spc="-5" dirty="0">
                <a:solidFill>
                  <a:srgbClr val="0000CD"/>
                </a:solidFill>
                <a:latin typeface="Calibri"/>
                <a:cs typeface="Calibri"/>
              </a:rPr>
              <a:t>&gt; </a:t>
            </a:r>
            <a:r>
              <a:rPr sz="1800" spc="-395" dirty="0">
                <a:solidFill>
                  <a:srgbClr val="0000C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Last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Name: </a:t>
            </a:r>
            <a:r>
              <a:rPr sz="1800" spc="-5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1800" spc="-5" dirty="0">
                <a:solidFill>
                  <a:srgbClr val="A42A2A"/>
                </a:solidFill>
                <a:latin typeface="Calibri"/>
                <a:cs typeface="Calibri"/>
              </a:rPr>
              <a:t>input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type</a:t>
            </a:r>
            <a:r>
              <a:rPr sz="1800" spc="-10" dirty="0">
                <a:solidFill>
                  <a:srgbClr val="0000CD"/>
                </a:solidFill>
                <a:latin typeface="Calibri"/>
                <a:cs typeface="Calibri"/>
              </a:rPr>
              <a:t>="text"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ng-model</a:t>
            </a:r>
            <a:r>
              <a:rPr sz="1800" spc="-5" dirty="0">
                <a:solidFill>
                  <a:srgbClr val="0000CD"/>
                </a:solidFill>
                <a:latin typeface="Calibri"/>
                <a:cs typeface="Calibri"/>
              </a:rPr>
              <a:t>="lastName"&gt;&lt;</a:t>
            </a:r>
            <a:r>
              <a:rPr sz="1800" spc="-5" dirty="0">
                <a:solidFill>
                  <a:srgbClr val="A42A2A"/>
                </a:solidFill>
                <a:latin typeface="Calibri"/>
                <a:cs typeface="Calibri"/>
              </a:rPr>
              <a:t>br</a:t>
            </a:r>
            <a:r>
              <a:rPr sz="1800" spc="-5" dirty="0">
                <a:solidFill>
                  <a:srgbClr val="0000CD"/>
                </a:solidFill>
                <a:latin typeface="Calibri"/>
                <a:cs typeface="Calibri"/>
              </a:rPr>
              <a:t>&gt; </a:t>
            </a:r>
            <a:r>
              <a:rPr sz="1800" dirty="0">
                <a:solidFill>
                  <a:srgbClr val="0000C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Full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Name: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{{firstName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lastName}}</a:t>
            </a:r>
            <a:endParaRPr sz="18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1800" spc="-5" dirty="0">
                <a:solidFill>
                  <a:srgbClr val="A42A2A"/>
                </a:solidFill>
                <a:latin typeface="Calibri"/>
                <a:cs typeface="Calibri"/>
              </a:rPr>
              <a:t>/div</a:t>
            </a:r>
            <a:r>
              <a:rPr sz="1800" spc="-5" dirty="0">
                <a:solidFill>
                  <a:srgbClr val="0000CD"/>
                </a:solidFill>
                <a:latin typeface="Calibri"/>
                <a:cs typeface="Calibri"/>
              </a:rPr>
              <a:t>&gt;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1800" spc="-5" dirty="0">
                <a:solidFill>
                  <a:srgbClr val="A42A2A"/>
                </a:solidFill>
                <a:latin typeface="Calibri"/>
                <a:cs typeface="Calibri"/>
              </a:rPr>
              <a:t>script</a:t>
            </a:r>
            <a:r>
              <a:rPr sz="1800" spc="-5" dirty="0">
                <a:solidFill>
                  <a:srgbClr val="0000CD"/>
                </a:solidFill>
                <a:latin typeface="Calibri"/>
                <a:cs typeface="Calibri"/>
              </a:rPr>
              <a:t>&gt;</a:t>
            </a:r>
            <a:endParaRPr sz="18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0000CD"/>
                </a:solidFill>
                <a:latin typeface="Calibri"/>
                <a:cs typeface="Calibri"/>
              </a:rPr>
              <a:t>var</a:t>
            </a:r>
            <a:r>
              <a:rPr sz="1800" dirty="0">
                <a:solidFill>
                  <a:srgbClr val="0000CD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angular.module(</a:t>
            </a:r>
            <a:r>
              <a:rPr sz="1800" spc="-15" dirty="0">
                <a:solidFill>
                  <a:srgbClr val="A42A2A"/>
                </a:solidFill>
                <a:latin typeface="Calibri"/>
                <a:cs typeface="Calibri"/>
              </a:rPr>
              <a:t>'</a:t>
            </a:r>
            <a:r>
              <a:rPr sz="1800" b="1" spc="-15" dirty="0">
                <a:solidFill>
                  <a:srgbClr val="A42A2A"/>
                </a:solidFill>
                <a:latin typeface="Calibri"/>
                <a:cs typeface="Calibri"/>
              </a:rPr>
              <a:t>myApp</a:t>
            </a:r>
            <a:r>
              <a:rPr sz="1800" spc="-15" dirty="0">
                <a:solidFill>
                  <a:srgbClr val="A42A2A"/>
                </a:solidFill>
                <a:latin typeface="Calibri"/>
                <a:cs typeface="Calibri"/>
              </a:rPr>
              <a:t>'</a:t>
            </a:r>
            <a:r>
              <a:rPr sz="1800" spc="-15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[]);</a:t>
            </a:r>
            <a:endParaRPr sz="18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app.controller(</a:t>
            </a:r>
            <a:r>
              <a:rPr sz="1800" spc="-10" dirty="0">
                <a:solidFill>
                  <a:srgbClr val="A42A2A"/>
                </a:solidFill>
                <a:latin typeface="Calibri"/>
                <a:cs typeface="Calibri"/>
              </a:rPr>
              <a:t>'</a:t>
            </a:r>
            <a:r>
              <a:rPr sz="1800" b="1" spc="-10" dirty="0">
                <a:solidFill>
                  <a:srgbClr val="A42A2A"/>
                </a:solidFill>
                <a:latin typeface="Calibri"/>
                <a:cs typeface="Calibri"/>
              </a:rPr>
              <a:t>myCtrl</a:t>
            </a:r>
            <a:r>
              <a:rPr sz="1800" spc="-10" dirty="0">
                <a:solidFill>
                  <a:srgbClr val="A42A2A"/>
                </a:solidFill>
                <a:latin typeface="Calibri"/>
                <a:cs typeface="Calibri"/>
              </a:rPr>
              <a:t>'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CD"/>
                </a:solidFill>
                <a:latin typeface="Calibri"/>
                <a:cs typeface="Calibri"/>
              </a:rPr>
              <a:t>function</a:t>
            </a:r>
            <a:r>
              <a:rPr sz="1800" spc="-5" dirty="0">
                <a:latin typeface="Calibri"/>
                <a:cs typeface="Calibri"/>
              </a:rPr>
              <a:t>($scope)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</a:p>
          <a:p>
            <a:pPr marL="45021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$scope.firstName= </a:t>
            </a:r>
            <a:r>
              <a:rPr sz="1800" spc="-5" dirty="0">
                <a:solidFill>
                  <a:srgbClr val="A42A2A"/>
                </a:solidFill>
                <a:latin typeface="Calibri"/>
                <a:cs typeface="Calibri"/>
              </a:rPr>
              <a:t>"John"</a:t>
            </a:r>
            <a:r>
              <a:rPr sz="1800" spc="-5" dirty="0">
                <a:latin typeface="Calibri"/>
                <a:cs typeface="Calibri"/>
              </a:rPr>
              <a:t>;</a:t>
            </a:r>
            <a:endParaRPr sz="1800" dirty="0">
              <a:latin typeface="Calibri"/>
              <a:cs typeface="Calibri"/>
            </a:endParaRPr>
          </a:p>
          <a:p>
            <a:pPr marL="45021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$scope.lastName=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A42A2A"/>
                </a:solidFill>
                <a:latin typeface="Calibri"/>
                <a:cs typeface="Calibri"/>
              </a:rPr>
              <a:t>"Doe"</a:t>
            </a:r>
            <a:r>
              <a:rPr sz="1800" spc="-5" dirty="0">
                <a:latin typeface="Calibri"/>
                <a:cs typeface="Calibri"/>
              </a:rPr>
              <a:t>;</a:t>
            </a:r>
            <a:endParaRPr sz="18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});</a:t>
            </a:r>
            <a:endParaRPr sz="18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1800" spc="-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alibri"/>
                <a:cs typeface="Calibri"/>
              </a:rPr>
              <a:t>/script</a:t>
            </a:r>
            <a:r>
              <a:rPr sz="1800" spc="-10" dirty="0">
                <a:solidFill>
                  <a:srgbClr val="0000CD"/>
                </a:solidFill>
                <a:latin typeface="Calibri"/>
                <a:cs typeface="Calibri"/>
              </a:rPr>
              <a:t>&gt;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29200" y="4267200"/>
            <a:ext cx="3515995" cy="2265045"/>
            <a:chOff x="5335523" y="4376928"/>
            <a:chExt cx="3515995" cy="22650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5523" y="4376928"/>
              <a:ext cx="3515868" cy="22646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30341" y="4572000"/>
              <a:ext cx="2927858" cy="1676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4695" y="729995"/>
            <a:ext cx="4593590" cy="1122045"/>
            <a:chOff x="234695" y="729995"/>
            <a:chExt cx="4593590" cy="11220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695" y="729995"/>
              <a:ext cx="2543556" cy="11216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3788" y="729995"/>
              <a:ext cx="2714243" cy="112166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162890"/>
            <a:ext cx="534098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An</a:t>
            </a:r>
            <a:r>
              <a:rPr spc="-110" dirty="0"/>
              <a:t>g</a:t>
            </a:r>
            <a:r>
              <a:rPr spc="-100" dirty="0"/>
              <a:t>ul</a:t>
            </a:r>
            <a:r>
              <a:rPr spc="-105" dirty="0"/>
              <a:t>a</a:t>
            </a:r>
            <a:r>
              <a:rPr spc="-110" dirty="0"/>
              <a:t>rJ</a:t>
            </a:r>
            <a:r>
              <a:rPr spc="-5" dirty="0"/>
              <a:t>S</a:t>
            </a:r>
            <a:r>
              <a:rPr spc="-210" dirty="0"/>
              <a:t> </a:t>
            </a:r>
            <a:r>
              <a:rPr spc="-110" dirty="0"/>
              <a:t>Co</a:t>
            </a:r>
            <a:r>
              <a:rPr spc="-100" dirty="0"/>
              <a:t>nt</a:t>
            </a:r>
            <a:r>
              <a:rPr spc="-180" dirty="0"/>
              <a:t>r</a:t>
            </a:r>
            <a:r>
              <a:rPr spc="-110" dirty="0"/>
              <a:t>o</a:t>
            </a:r>
            <a:r>
              <a:rPr spc="-100" dirty="0"/>
              <a:t>ll</a:t>
            </a:r>
            <a:r>
              <a:rPr spc="-105" dirty="0"/>
              <a:t>e</a:t>
            </a:r>
            <a:r>
              <a:rPr spc="-110" dirty="0"/>
              <a:t>r</a:t>
            </a:r>
            <a:r>
              <a:rPr spc="-95" dirty="0"/>
              <a:t>s</a:t>
            </a:r>
            <a:r>
              <a:rPr spc="-5" dirty="0"/>
              <a:t>-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6260" y="662940"/>
            <a:ext cx="5234940" cy="3985260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30"/>
              </a:spcBef>
            </a:pPr>
            <a:r>
              <a:rPr sz="4000" spc="-9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4000" spc="-165" dirty="0">
                <a:solidFill>
                  <a:srgbClr val="FF0000"/>
                </a:solidFill>
                <a:latin typeface="Cambria"/>
                <a:cs typeface="Cambria"/>
              </a:rPr>
              <a:t>x</a:t>
            </a:r>
            <a:r>
              <a:rPr sz="4000" spc="-100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4000" spc="-105" dirty="0">
                <a:solidFill>
                  <a:srgbClr val="FF0000"/>
                </a:solidFill>
                <a:latin typeface="Cambria"/>
                <a:cs typeface="Cambria"/>
              </a:rPr>
              <a:t>mp</a:t>
            </a:r>
            <a:r>
              <a:rPr sz="4000" spc="-110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4000" spc="-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4000" spc="-2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4000" spc="-9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4000" spc="-105" dirty="0">
                <a:solidFill>
                  <a:srgbClr val="FF0000"/>
                </a:solidFill>
                <a:latin typeface="Cambria"/>
                <a:cs typeface="Cambria"/>
              </a:rPr>
              <a:t>xp</a:t>
            </a:r>
            <a:r>
              <a:rPr sz="4000" spc="-110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4000" spc="-100" dirty="0">
                <a:solidFill>
                  <a:srgbClr val="FF0000"/>
                </a:solidFill>
                <a:latin typeface="Cambria"/>
                <a:cs typeface="Cambria"/>
              </a:rPr>
              <a:t>ain</a:t>
            </a:r>
            <a:r>
              <a:rPr sz="4000" spc="-110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4000" spc="-5" dirty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endParaRPr sz="4000" dirty="0">
              <a:latin typeface="Cambria"/>
              <a:cs typeface="Cambria"/>
            </a:endParaRPr>
          </a:p>
          <a:p>
            <a:pPr marL="355600" indent="-228600">
              <a:lnSpc>
                <a:spcPct val="100000"/>
              </a:lnSpc>
              <a:spcBef>
                <a:spcPts val="1110"/>
              </a:spcBef>
              <a:buClr>
                <a:srgbClr val="A9A47B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AngularJS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modules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define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applications:</a:t>
            </a:r>
            <a:endParaRPr sz="2200" dirty="0">
              <a:latin typeface="Calibri"/>
              <a:cs typeface="Calibri"/>
            </a:endParaRPr>
          </a:p>
          <a:p>
            <a:pPr marL="355600" indent="-228600">
              <a:lnSpc>
                <a:spcPct val="100000"/>
              </a:lnSpc>
              <a:spcBef>
                <a:spcPts val="535"/>
              </a:spcBef>
              <a:buClr>
                <a:srgbClr val="A9A47B"/>
              </a:buClr>
              <a:tabLst>
                <a:tab pos="354965" algn="l"/>
                <a:tab pos="355600" algn="l"/>
              </a:tabLst>
            </a:pPr>
            <a:r>
              <a:rPr lang="en-US" sz="2200" spc="-15" dirty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sz="2200" spc="-15" dirty="0" err="1">
                <a:solidFill>
                  <a:srgbClr val="2E2B1F"/>
                </a:solidFill>
                <a:latin typeface="Calibri"/>
                <a:cs typeface="Calibri"/>
              </a:rPr>
              <a:t>var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app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angular.module('myApp',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[]);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9A47B"/>
              </a:buClr>
            </a:pPr>
            <a:endParaRPr sz="3000" dirty="0">
              <a:latin typeface="Calibri"/>
              <a:cs typeface="Calibri"/>
            </a:endParaRPr>
          </a:p>
          <a:p>
            <a:pPr marL="355600" indent="-228600">
              <a:lnSpc>
                <a:spcPct val="100000"/>
              </a:lnSpc>
              <a:buClr>
                <a:srgbClr val="A9A47B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AngularJS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controllers</a:t>
            </a:r>
            <a:r>
              <a:rPr sz="2200" b="1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control</a:t>
            </a:r>
            <a:r>
              <a:rPr sz="2200" b="1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applications:</a:t>
            </a:r>
            <a:endParaRPr sz="2200" dirty="0">
              <a:latin typeface="Calibri"/>
              <a:cs typeface="Calibri"/>
            </a:endParaRPr>
          </a:p>
          <a:p>
            <a:pPr marL="3556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354965" algn="l"/>
                <a:tab pos="355600" algn="l"/>
              </a:tabLst>
            </a:pP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sz="2200" spc="-10" dirty="0" err="1">
                <a:solidFill>
                  <a:srgbClr val="2E2B1F"/>
                </a:solidFill>
                <a:latin typeface="Calibri"/>
                <a:cs typeface="Calibri"/>
              </a:rPr>
              <a:t>app.controller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('myCtrl',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function($scope)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2200" dirty="0">
              <a:latin typeface="Calibri"/>
              <a:cs typeface="Calibri"/>
            </a:endParaRPr>
          </a:p>
          <a:p>
            <a:pPr marL="610235">
              <a:lnSpc>
                <a:spcPct val="100000"/>
              </a:lnSpc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$scope.firstName=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"John";</a:t>
            </a:r>
            <a:endParaRPr sz="2200" dirty="0">
              <a:latin typeface="Calibri"/>
              <a:cs typeface="Calibri"/>
            </a:endParaRPr>
          </a:p>
          <a:p>
            <a:pPr marL="610235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$scope.lastName=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"Doe";</a:t>
            </a:r>
            <a:endParaRPr sz="22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});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5022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An</a:t>
            </a:r>
            <a:r>
              <a:rPr spc="-110" dirty="0"/>
              <a:t>g</a:t>
            </a:r>
            <a:r>
              <a:rPr spc="-100" dirty="0"/>
              <a:t>ul</a:t>
            </a:r>
            <a:r>
              <a:rPr spc="-105" dirty="0"/>
              <a:t>a</a:t>
            </a:r>
            <a:r>
              <a:rPr spc="-110" dirty="0"/>
              <a:t>rJ</a:t>
            </a:r>
            <a:r>
              <a:rPr spc="-5" dirty="0"/>
              <a:t>S</a:t>
            </a:r>
            <a:r>
              <a:rPr spc="-210" dirty="0"/>
              <a:t> </a:t>
            </a:r>
            <a:r>
              <a:rPr spc="-105" dirty="0"/>
              <a:t>I</a:t>
            </a:r>
            <a:r>
              <a:rPr spc="-100" dirty="0"/>
              <a:t>nt</a:t>
            </a:r>
            <a:r>
              <a:rPr spc="-180" dirty="0"/>
              <a:t>r</a:t>
            </a:r>
            <a:r>
              <a:rPr spc="-110" dirty="0"/>
              <a:t>od</a:t>
            </a:r>
            <a:r>
              <a:rPr spc="-100" dirty="0"/>
              <a:t>u</a:t>
            </a:r>
            <a:r>
              <a:rPr spc="-105" dirty="0"/>
              <a:t>c</a:t>
            </a:r>
            <a:r>
              <a:rPr spc="-100" dirty="0"/>
              <a:t>t</a:t>
            </a:r>
            <a:r>
              <a:rPr spc="-110" dirty="0"/>
              <a:t>io</a:t>
            </a:r>
            <a:r>
              <a:rPr spc="-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440" y="1548663"/>
            <a:ext cx="8079105" cy="3881832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AngularJS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JavaScript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framework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be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added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HTML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page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a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&lt;script&gt;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tag.</a:t>
            </a:r>
            <a:endParaRPr sz="2200" dirty="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AngularJS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extends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HTML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attributes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using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Directives</a:t>
            </a: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binds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-20" dirty="0">
                <a:solidFill>
                  <a:srgbClr val="2E2B1F"/>
                </a:solidFill>
                <a:latin typeface="Calibri"/>
                <a:cs typeface="Calibri"/>
              </a:rPr>
              <a:t>with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HTML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using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Expressions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lang="en-US" sz="2200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endParaRPr sz="3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25" dirty="0">
                <a:latin typeface="Calibri"/>
                <a:cs typeface="Calibri"/>
              </a:rPr>
              <a:t>Syntax</a:t>
            </a:r>
            <a:r>
              <a:rPr lang="en-US" sz="2200" b="1" spc="-25" dirty="0"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50" dirty="0">
              <a:latin typeface="Calibri"/>
              <a:cs typeface="Calibri"/>
            </a:endParaRPr>
          </a:p>
          <a:p>
            <a:pPr marL="12700" marR="20955">
              <a:lnSpc>
                <a:spcPct val="100000"/>
              </a:lnSpc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&lt;script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src="https://ajax.googleapis.com/ajax/libs/angularjs/1.6.4/angular.min.js"&gt;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&lt;/script&gt;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5022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An</a:t>
            </a:r>
            <a:r>
              <a:rPr spc="-110" dirty="0"/>
              <a:t>g</a:t>
            </a:r>
            <a:r>
              <a:rPr spc="-100" dirty="0"/>
              <a:t>ul</a:t>
            </a:r>
            <a:r>
              <a:rPr spc="-105" dirty="0"/>
              <a:t>a</a:t>
            </a:r>
            <a:r>
              <a:rPr spc="-110" dirty="0"/>
              <a:t>rJ</a:t>
            </a:r>
            <a:r>
              <a:rPr spc="-5" dirty="0"/>
              <a:t>S</a:t>
            </a:r>
            <a:r>
              <a:rPr spc="-210" dirty="0"/>
              <a:t> </a:t>
            </a:r>
            <a:r>
              <a:rPr spc="-105" dirty="0"/>
              <a:t>I</a:t>
            </a:r>
            <a:r>
              <a:rPr spc="-100" dirty="0"/>
              <a:t>nt</a:t>
            </a:r>
            <a:r>
              <a:rPr spc="-180" dirty="0"/>
              <a:t>r</a:t>
            </a:r>
            <a:r>
              <a:rPr spc="-110" dirty="0"/>
              <a:t>od</a:t>
            </a:r>
            <a:r>
              <a:rPr spc="-100" dirty="0"/>
              <a:t>u</a:t>
            </a:r>
            <a:r>
              <a:rPr spc="-105" dirty="0"/>
              <a:t>c</a:t>
            </a:r>
            <a:r>
              <a:rPr spc="-100" dirty="0"/>
              <a:t>t</a:t>
            </a:r>
            <a:r>
              <a:rPr spc="-110" dirty="0"/>
              <a:t>io</a:t>
            </a:r>
            <a:r>
              <a:rPr spc="-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600200"/>
            <a:ext cx="8001000" cy="286104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200" spc="-5" dirty="0">
                <a:solidFill>
                  <a:srgbClr val="2E2B1F"/>
                </a:solidFill>
                <a:cs typeface="Calibri"/>
              </a:rPr>
              <a:t>An</a:t>
            </a:r>
            <a:r>
              <a:rPr lang="en-US" sz="2200" spc="1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5" dirty="0" err="1">
                <a:solidFill>
                  <a:srgbClr val="2E2B1F"/>
                </a:solidFill>
                <a:cs typeface="Calibri"/>
              </a:rPr>
              <a:t>AngularJS</a:t>
            </a:r>
            <a:r>
              <a:rPr lang="en-US" sz="220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10" dirty="0">
                <a:solidFill>
                  <a:srgbClr val="2E2B1F"/>
                </a:solidFill>
                <a:cs typeface="Calibri"/>
              </a:rPr>
              <a:t>application</a:t>
            </a:r>
            <a:r>
              <a:rPr lang="en-US" sz="2200" spc="5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extends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HTML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-20" dirty="0">
                <a:solidFill>
                  <a:srgbClr val="2E2B1F"/>
                </a:solidFill>
                <a:latin typeface="Calibri"/>
                <a:cs typeface="Calibri"/>
              </a:rPr>
              <a:t>following </a:t>
            </a:r>
            <a:r>
              <a:rPr sz="2200" b="1" spc="-10" dirty="0" err="1">
                <a:solidFill>
                  <a:srgbClr val="2E2B1F"/>
                </a:solidFill>
                <a:latin typeface="Calibri"/>
                <a:cs typeface="Calibri"/>
              </a:rPr>
              <a:t>ng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-directives</a:t>
            </a: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endParaRPr lang="en-US" sz="2200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767080" marR="1021715" lvl="1" indent="-457200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AutoNum type="arabicPeriod"/>
              <a:tabLst>
                <a:tab pos="767080" algn="l"/>
                <a:tab pos="767715" algn="l"/>
              </a:tabLst>
            </a:pPr>
            <a:r>
              <a:rPr lang="en-US" sz="2000" b="1" dirty="0" err="1">
                <a:solidFill>
                  <a:srgbClr val="2E2B1F"/>
                </a:solidFill>
                <a:cs typeface="Calibri"/>
              </a:rPr>
              <a:t>ng</a:t>
            </a:r>
            <a:r>
              <a:rPr lang="en-US" sz="2000" b="1" dirty="0">
                <a:solidFill>
                  <a:srgbClr val="2E2B1F"/>
                </a:solidFill>
                <a:cs typeface="Calibri"/>
              </a:rPr>
              <a:t>-app</a:t>
            </a:r>
            <a:r>
              <a:rPr lang="en-US" sz="2000" b="1" spc="-1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−</a:t>
            </a:r>
            <a:r>
              <a:rPr lang="en-US" sz="2000" spc="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This</a:t>
            </a:r>
            <a:r>
              <a:rPr lang="en-US" sz="2000" spc="-10" dirty="0">
                <a:solidFill>
                  <a:srgbClr val="2E2B1F"/>
                </a:solidFill>
                <a:cs typeface="Calibri"/>
              </a:rPr>
              <a:t> directive</a:t>
            </a:r>
            <a:r>
              <a:rPr lang="en-US" sz="2000" spc="1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defines</a:t>
            </a:r>
            <a:r>
              <a:rPr lang="en-US" sz="2000" spc="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and</a:t>
            </a:r>
            <a:r>
              <a:rPr lang="en-US" sz="2000" spc="1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b="1" spc="-5" dirty="0">
                <a:solidFill>
                  <a:srgbClr val="006FC0"/>
                </a:solidFill>
                <a:cs typeface="Calibri"/>
              </a:rPr>
              <a:t>links</a:t>
            </a:r>
            <a:r>
              <a:rPr lang="en-US" sz="2000"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lang="en-US" sz="2000" b="1" dirty="0">
                <a:solidFill>
                  <a:srgbClr val="006FC0"/>
                </a:solidFill>
                <a:cs typeface="Calibri"/>
              </a:rPr>
              <a:t>an</a:t>
            </a:r>
            <a:r>
              <a:rPr lang="en-US" sz="2000"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lang="en-US" sz="2000" b="1" spc="-5" dirty="0" err="1">
                <a:solidFill>
                  <a:srgbClr val="006FC0"/>
                </a:solidFill>
                <a:cs typeface="Calibri"/>
              </a:rPr>
              <a:t>AngularJS</a:t>
            </a:r>
            <a:r>
              <a:rPr lang="en-US" sz="2000"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lang="en-US" sz="2000" b="1" spc="-434" dirty="0">
                <a:solidFill>
                  <a:srgbClr val="006FC0"/>
                </a:solidFill>
                <a:cs typeface="Calibri"/>
              </a:rPr>
              <a:t> </a:t>
            </a:r>
            <a:r>
              <a:rPr lang="en-US" sz="2000" b="1" spc="-5" dirty="0">
                <a:solidFill>
                  <a:srgbClr val="006FC0"/>
                </a:solidFill>
                <a:cs typeface="Calibri"/>
              </a:rPr>
              <a:t>application</a:t>
            </a:r>
            <a:r>
              <a:rPr lang="en-US" sz="2000" b="1" spc="-35" dirty="0">
                <a:solidFill>
                  <a:srgbClr val="006FC0"/>
                </a:solidFill>
                <a:cs typeface="Calibri"/>
              </a:rPr>
              <a:t> </a:t>
            </a:r>
            <a:r>
              <a:rPr lang="en-US" sz="2000" b="1" spc="-15" dirty="0">
                <a:solidFill>
                  <a:srgbClr val="006FC0"/>
                </a:solidFill>
                <a:cs typeface="Calibri"/>
              </a:rPr>
              <a:t>to</a:t>
            </a:r>
            <a:r>
              <a:rPr lang="en-US" sz="2000"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lang="en-US" sz="2000" b="1" dirty="0">
                <a:solidFill>
                  <a:srgbClr val="006FC0"/>
                </a:solidFill>
                <a:cs typeface="Calibri"/>
              </a:rPr>
              <a:t>HTML.</a:t>
            </a:r>
            <a:endParaRPr lang="en-US" sz="2000" dirty="0">
              <a:cs typeface="Calibri"/>
            </a:endParaRPr>
          </a:p>
          <a:p>
            <a:pPr marL="767080" lvl="1" indent="-457834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AutoNum type="arabicPeriod"/>
              <a:tabLst>
                <a:tab pos="767080" algn="l"/>
                <a:tab pos="767715" algn="l"/>
              </a:tabLst>
            </a:pPr>
            <a:r>
              <a:rPr lang="en-US" sz="2000" b="1" spc="-5" dirty="0" err="1">
                <a:solidFill>
                  <a:srgbClr val="2E2B1F"/>
                </a:solidFill>
                <a:cs typeface="Calibri"/>
              </a:rPr>
              <a:t>ng</a:t>
            </a:r>
            <a:r>
              <a:rPr lang="en-US" sz="2000" b="1" spc="-5" dirty="0">
                <a:solidFill>
                  <a:srgbClr val="2E2B1F"/>
                </a:solidFill>
                <a:cs typeface="Calibri"/>
              </a:rPr>
              <a:t>-model</a:t>
            </a:r>
            <a:r>
              <a:rPr lang="en-US" sz="2000" b="1" spc="-1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−</a:t>
            </a:r>
            <a:r>
              <a:rPr lang="en-US" sz="2000" spc="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This </a:t>
            </a:r>
            <a:r>
              <a:rPr lang="en-US" sz="2000" spc="-10" dirty="0">
                <a:solidFill>
                  <a:srgbClr val="2E2B1F"/>
                </a:solidFill>
                <a:cs typeface="Calibri"/>
              </a:rPr>
              <a:t>directive</a:t>
            </a:r>
            <a:r>
              <a:rPr lang="en-US" sz="2000" spc="3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b="1" dirty="0">
                <a:solidFill>
                  <a:srgbClr val="006FC0"/>
                </a:solidFill>
                <a:cs typeface="Calibri"/>
              </a:rPr>
              <a:t>binds</a:t>
            </a:r>
            <a:r>
              <a:rPr lang="en-US" sz="2000"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the</a:t>
            </a:r>
            <a:r>
              <a:rPr lang="en-US" sz="2000" spc="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values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of any</a:t>
            </a:r>
            <a:r>
              <a:rPr lang="en-US" sz="2000" dirty="0">
                <a:cs typeface="Calibri"/>
              </a:rPr>
              <a:t> </a:t>
            </a:r>
            <a:r>
              <a:rPr lang="en-US" sz="2000" b="1" dirty="0">
                <a:solidFill>
                  <a:srgbClr val="006FC0"/>
                </a:solidFill>
                <a:cs typeface="Calibri"/>
              </a:rPr>
              <a:t>HTML input</a:t>
            </a:r>
            <a:r>
              <a:rPr lang="en-US" sz="2000" b="1" spc="-30" dirty="0">
                <a:solidFill>
                  <a:srgbClr val="006FC0"/>
                </a:solidFill>
                <a:cs typeface="Calibri"/>
              </a:rPr>
              <a:t> </a:t>
            </a:r>
            <a:r>
              <a:rPr lang="en-US" sz="2000" b="1" spc="-10" dirty="0">
                <a:solidFill>
                  <a:srgbClr val="006FC0"/>
                </a:solidFill>
                <a:cs typeface="Calibri"/>
              </a:rPr>
              <a:t>controls </a:t>
            </a:r>
            <a:r>
              <a:rPr lang="en-US" sz="2000" spc="-10" dirty="0">
                <a:solidFill>
                  <a:srgbClr val="2E2B1F"/>
                </a:solidFill>
                <a:cs typeface="Calibri"/>
              </a:rPr>
              <a:t>(input, select,</a:t>
            </a:r>
            <a:r>
              <a:rPr lang="en-US" sz="2000" spc="3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15" dirty="0" err="1">
                <a:solidFill>
                  <a:srgbClr val="2E2B1F"/>
                </a:solidFill>
                <a:cs typeface="Calibri"/>
              </a:rPr>
              <a:t>textarea</a:t>
            </a:r>
            <a:r>
              <a:rPr lang="en-US" sz="2000" spc="-15" dirty="0">
                <a:solidFill>
                  <a:srgbClr val="2E2B1F"/>
                </a:solidFill>
                <a:cs typeface="Calibri"/>
              </a:rPr>
              <a:t>, etc.) to </a:t>
            </a:r>
            <a:r>
              <a:rPr lang="en-US" sz="2000" b="1" dirty="0" err="1">
                <a:solidFill>
                  <a:srgbClr val="006FC0"/>
                </a:solidFill>
                <a:cs typeface="Calibri"/>
              </a:rPr>
              <a:t>AngularJS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b="1" spc="-15" dirty="0">
                <a:solidFill>
                  <a:srgbClr val="006FC0"/>
                </a:solidFill>
                <a:cs typeface="Calibri"/>
              </a:rPr>
              <a:t>Application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b="1" spc="-15" dirty="0">
                <a:solidFill>
                  <a:srgbClr val="006FC0"/>
                </a:solidFill>
                <a:cs typeface="Calibri"/>
              </a:rPr>
              <a:t>data</a:t>
            </a:r>
            <a:r>
              <a:rPr lang="en-US" sz="2000" b="1" dirty="0">
                <a:solidFill>
                  <a:srgbClr val="006FC0"/>
                </a:solidFill>
                <a:cs typeface="Calibri"/>
              </a:rPr>
              <a:t> </a:t>
            </a:r>
            <a:endParaRPr lang="en-US" sz="2000" dirty="0">
              <a:cs typeface="Calibri"/>
            </a:endParaRPr>
          </a:p>
          <a:p>
            <a:pPr marL="767080" lvl="1" indent="-457834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AutoNum type="arabicPeriod" startAt="3"/>
              <a:tabLst>
                <a:tab pos="767080" algn="l"/>
                <a:tab pos="767715" algn="l"/>
              </a:tabLst>
            </a:pPr>
            <a:r>
              <a:rPr lang="en-US" sz="2000" b="1" dirty="0" err="1">
                <a:solidFill>
                  <a:srgbClr val="2E2B1F"/>
                </a:solidFill>
                <a:cs typeface="Calibri"/>
              </a:rPr>
              <a:t>ng</a:t>
            </a:r>
            <a:r>
              <a:rPr lang="en-US" sz="2000" b="1" dirty="0">
                <a:solidFill>
                  <a:srgbClr val="2E2B1F"/>
                </a:solidFill>
                <a:cs typeface="Calibri"/>
              </a:rPr>
              <a:t>-bind</a:t>
            </a:r>
            <a:r>
              <a:rPr lang="en-US" sz="2000" b="1" spc="-1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−</a:t>
            </a:r>
            <a:r>
              <a:rPr lang="en-US" sz="2000" spc="-1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This</a:t>
            </a:r>
            <a:r>
              <a:rPr lang="en-US" sz="2000" spc="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10" dirty="0">
                <a:solidFill>
                  <a:srgbClr val="2E2B1F"/>
                </a:solidFill>
                <a:cs typeface="Calibri"/>
              </a:rPr>
              <a:t>directive</a:t>
            </a:r>
            <a:r>
              <a:rPr lang="en-US" sz="2000" spc="2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b="1" dirty="0">
                <a:solidFill>
                  <a:srgbClr val="006FC0"/>
                </a:solidFill>
                <a:cs typeface="Calibri"/>
              </a:rPr>
              <a:t>binds</a:t>
            </a:r>
            <a:r>
              <a:rPr lang="en-US" sz="2000" b="1" spc="-15" dirty="0">
                <a:solidFill>
                  <a:srgbClr val="006FC0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the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b="1" dirty="0" err="1">
                <a:solidFill>
                  <a:srgbClr val="006FC0"/>
                </a:solidFill>
                <a:cs typeface="Calibri"/>
              </a:rPr>
              <a:t>AngularJS</a:t>
            </a:r>
            <a:r>
              <a:rPr lang="en-US" sz="2000" b="1" spc="10" dirty="0">
                <a:solidFill>
                  <a:srgbClr val="006FC0"/>
                </a:solidFill>
                <a:cs typeface="Calibri"/>
              </a:rPr>
              <a:t> </a:t>
            </a:r>
            <a:r>
              <a:rPr lang="en-US" sz="2000" b="1" spc="-15" dirty="0">
                <a:solidFill>
                  <a:srgbClr val="006FC0"/>
                </a:solidFill>
                <a:cs typeface="Calibri"/>
              </a:rPr>
              <a:t>Application</a:t>
            </a:r>
            <a:r>
              <a:rPr lang="en-US" sz="2000" spc="-1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b="1" spc="-15" dirty="0">
                <a:solidFill>
                  <a:srgbClr val="006FC0"/>
                </a:solidFill>
                <a:cs typeface="Calibri"/>
              </a:rPr>
              <a:t>data</a:t>
            </a:r>
            <a:r>
              <a:rPr lang="en-US" sz="2000" b="1" dirty="0">
                <a:solidFill>
                  <a:srgbClr val="006FC0"/>
                </a:solidFill>
                <a:cs typeface="Calibri"/>
              </a:rPr>
              <a:t> </a:t>
            </a:r>
            <a:r>
              <a:rPr lang="en-US" sz="2000" spc="-10" dirty="0">
                <a:solidFill>
                  <a:srgbClr val="2E2B1F"/>
                </a:solidFill>
                <a:cs typeface="Calibri"/>
              </a:rPr>
              <a:t>to any</a:t>
            </a:r>
            <a:endParaRPr lang="en-US" sz="2000" dirty="0">
              <a:cs typeface="Calibri"/>
            </a:endParaRPr>
          </a:p>
          <a:p>
            <a:pPr marL="767080">
              <a:lnSpc>
                <a:spcPct val="100000"/>
              </a:lnSpc>
            </a:pPr>
            <a:r>
              <a:rPr lang="en-US" sz="2000" b="1" dirty="0">
                <a:solidFill>
                  <a:srgbClr val="006FC0"/>
                </a:solidFill>
                <a:cs typeface="Calibri"/>
              </a:rPr>
              <a:t>HTML</a:t>
            </a:r>
            <a:r>
              <a:rPr lang="en-US" sz="2000" b="1" spc="-30" dirty="0">
                <a:solidFill>
                  <a:srgbClr val="006FC0"/>
                </a:solidFill>
                <a:cs typeface="Calibri"/>
              </a:rPr>
              <a:t> </a:t>
            </a:r>
            <a:r>
              <a:rPr lang="en-US" sz="2000" b="1" spc="-10" dirty="0">
                <a:solidFill>
                  <a:srgbClr val="006FC0"/>
                </a:solidFill>
                <a:cs typeface="Calibri"/>
              </a:rPr>
              <a:t>tags.</a:t>
            </a:r>
            <a:endParaRPr lang="en-US" sz="2000" dirty="0"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67690"/>
            <a:ext cx="595439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35" dirty="0"/>
              <a:t>t</a:t>
            </a:r>
            <a:r>
              <a:rPr spc="-105" dirty="0"/>
              <a:t>ep</a:t>
            </a:r>
            <a:r>
              <a:rPr spc="-5" dirty="0"/>
              <a:t>s</a:t>
            </a:r>
            <a:r>
              <a:rPr spc="-204" dirty="0"/>
              <a:t> </a:t>
            </a:r>
            <a:r>
              <a:rPr spc="-135" dirty="0"/>
              <a:t>t</a:t>
            </a:r>
            <a:r>
              <a:rPr spc="-5" dirty="0"/>
              <a:t>o</a:t>
            </a:r>
            <a:r>
              <a:rPr spc="-204" dirty="0"/>
              <a:t> </a:t>
            </a:r>
            <a:r>
              <a:rPr spc="-105" dirty="0"/>
              <a:t>c</a:t>
            </a:r>
            <a:r>
              <a:rPr spc="-180" dirty="0"/>
              <a:t>r</a:t>
            </a:r>
            <a:r>
              <a:rPr spc="-105" dirty="0"/>
              <a:t>ea</a:t>
            </a:r>
            <a:r>
              <a:rPr spc="-135" dirty="0"/>
              <a:t>t</a:t>
            </a:r>
            <a:r>
              <a:rPr spc="-5" dirty="0"/>
              <a:t>e</a:t>
            </a:r>
            <a:r>
              <a:rPr spc="-200" dirty="0"/>
              <a:t> </a:t>
            </a:r>
            <a:r>
              <a:rPr spc="-100" dirty="0"/>
              <a:t>An</a:t>
            </a:r>
            <a:r>
              <a:rPr spc="-110" dirty="0"/>
              <a:t>g</a:t>
            </a:r>
            <a:r>
              <a:rPr spc="-100" dirty="0"/>
              <a:t>ul</a:t>
            </a:r>
            <a:r>
              <a:rPr spc="-105" dirty="0"/>
              <a:t>a</a:t>
            </a:r>
            <a:r>
              <a:rPr spc="-110" dirty="0"/>
              <a:t>rJ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555978"/>
            <a:ext cx="7948295" cy="467820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Step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1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− Load</a:t>
            </a:r>
            <a:r>
              <a:rPr sz="20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framework-</a:t>
            </a:r>
            <a:r>
              <a:rPr sz="20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using &lt;Script&gt;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tag.</a:t>
            </a:r>
            <a:endParaRPr sz="2000" dirty="0">
              <a:latin typeface="Calibri"/>
              <a:cs typeface="Calibri"/>
            </a:endParaRPr>
          </a:p>
          <a:p>
            <a:pPr marL="241300" marR="37465" indent="-228600">
              <a:lnSpc>
                <a:spcPct val="100000"/>
              </a:lnSpc>
              <a:spcBef>
                <a:spcPts val="484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&lt;script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src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"https://ajax.googleapis.com/ajax/libs/angularjs/1.3.14/angular.min.js"&gt;</a:t>
            </a:r>
            <a:endParaRPr sz="20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&lt;/script&gt;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20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2</a:t>
            </a:r>
            <a:r>
              <a:rPr sz="20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−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Define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AngularJS</a:t>
            </a:r>
            <a:r>
              <a:rPr sz="20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Application</a:t>
            </a:r>
            <a:r>
              <a:rPr sz="20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ng-app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directive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84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&lt;div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ng-app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lang="en-US"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"&gt;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...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&lt;/div&gt;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A9A47B"/>
              </a:buClr>
              <a:buFont typeface="Arial MT"/>
              <a:buChar char="•"/>
            </a:pPr>
            <a:endParaRPr sz="275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3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−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Define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model</a:t>
            </a:r>
            <a:r>
              <a:rPr sz="20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name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r>
              <a:rPr sz="20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ng-model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directive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&lt;p&gt;Enter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your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Name: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&lt;input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type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"text"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ng-model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"name"&gt;&lt;/p&gt;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 MT"/>
              <a:buChar char="•"/>
            </a:pPr>
            <a:endParaRPr sz="275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 4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−</a:t>
            </a:r>
            <a:r>
              <a:rPr sz="20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Bind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 value</a:t>
            </a:r>
            <a:r>
              <a:rPr sz="20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above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model</a:t>
            </a:r>
            <a:r>
              <a:rPr sz="20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000" b="1" spc="-20" dirty="0">
                <a:solidFill>
                  <a:srgbClr val="2E2B1F"/>
                </a:solidFill>
                <a:latin typeface="Calibri"/>
                <a:cs typeface="Calibri"/>
              </a:rPr>
              <a:t>to HTML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ng-bind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directive.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&lt;p&gt;Hello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&lt;span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ng-bind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"name"&gt;&lt;/span&gt;!&lt;/p&gt;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455993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An</a:t>
            </a:r>
            <a:r>
              <a:rPr spc="-110" dirty="0"/>
              <a:t>g</a:t>
            </a:r>
            <a:r>
              <a:rPr spc="-100" dirty="0"/>
              <a:t>ul</a:t>
            </a:r>
            <a:r>
              <a:rPr spc="-105" dirty="0"/>
              <a:t>a</a:t>
            </a:r>
            <a:r>
              <a:rPr spc="-110" dirty="0"/>
              <a:t>rJ</a:t>
            </a:r>
            <a:r>
              <a:rPr spc="-5" dirty="0"/>
              <a:t>S</a:t>
            </a:r>
            <a:r>
              <a:rPr spc="-210" dirty="0"/>
              <a:t> </a:t>
            </a:r>
            <a:r>
              <a:rPr spc="-110" dirty="0"/>
              <a:t>E</a:t>
            </a:r>
            <a:r>
              <a:rPr spc="-165" dirty="0"/>
              <a:t>x</a:t>
            </a:r>
            <a:r>
              <a:rPr spc="-105" dirty="0"/>
              <a:t>a</a:t>
            </a:r>
            <a:r>
              <a:rPr spc="-100" dirty="0"/>
              <a:t>m</a:t>
            </a:r>
            <a:r>
              <a:rPr spc="-105" dirty="0"/>
              <a:t>p</a:t>
            </a:r>
            <a:r>
              <a:rPr spc="-100" dirty="0"/>
              <a:t>l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878840"/>
            <a:ext cx="7784465" cy="5244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200" spc="-10" dirty="0">
                <a:solidFill>
                  <a:srgbClr val="0000CD"/>
                </a:solidFill>
                <a:latin typeface="Calibri"/>
                <a:cs typeface="Calibri"/>
              </a:rPr>
              <a:t>&lt;!DOCTYPE html&gt;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200" spc="-10" dirty="0">
                <a:solidFill>
                  <a:srgbClr val="0000CD"/>
                </a:solidFill>
                <a:latin typeface="Calibri"/>
                <a:cs typeface="Calibri"/>
              </a:rPr>
              <a:t>&lt;html&gt;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200" spc="-10" dirty="0">
                <a:solidFill>
                  <a:srgbClr val="0000CD"/>
                </a:solidFill>
                <a:latin typeface="Calibri"/>
                <a:cs typeface="Calibri"/>
              </a:rPr>
              <a:t>&lt;script </a:t>
            </a:r>
            <a:r>
              <a:rPr lang="en-IN" sz="2200" spc="-10" dirty="0" err="1">
                <a:solidFill>
                  <a:srgbClr val="0000CD"/>
                </a:solidFill>
                <a:latin typeface="Calibri"/>
                <a:cs typeface="Calibri"/>
              </a:rPr>
              <a:t>src</a:t>
            </a:r>
            <a:r>
              <a:rPr lang="en-IN" sz="2200" spc="-10" dirty="0">
                <a:solidFill>
                  <a:srgbClr val="0000CD"/>
                </a:solidFill>
                <a:latin typeface="Calibri"/>
                <a:cs typeface="Calibri"/>
              </a:rPr>
              <a:t>="https://ajax.googleapis.com/ajax/libs/</a:t>
            </a:r>
            <a:r>
              <a:rPr lang="en-IN" sz="2200" spc="-10" dirty="0" err="1">
                <a:solidFill>
                  <a:srgbClr val="0000CD"/>
                </a:solidFill>
                <a:latin typeface="Calibri"/>
                <a:cs typeface="Calibri"/>
              </a:rPr>
              <a:t>angularjs</a:t>
            </a:r>
            <a:r>
              <a:rPr lang="en-IN" sz="2200" spc="-10" dirty="0">
                <a:solidFill>
                  <a:srgbClr val="0000CD"/>
                </a:solidFill>
                <a:latin typeface="Calibri"/>
                <a:cs typeface="Calibri"/>
              </a:rPr>
              <a:t>/1.6.9/angular.min.js"&gt;&lt;/script&gt;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200" spc="-10" dirty="0">
                <a:solidFill>
                  <a:srgbClr val="0000CD"/>
                </a:solidFill>
                <a:latin typeface="Calibri"/>
                <a:cs typeface="Calibri"/>
              </a:rPr>
              <a:t>&lt;body&gt;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IN" sz="2200" spc="-10" dirty="0">
              <a:solidFill>
                <a:srgbClr val="0000CD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200" spc="-10" dirty="0">
                <a:solidFill>
                  <a:srgbClr val="0000CD"/>
                </a:solidFill>
                <a:latin typeface="Calibri"/>
                <a:cs typeface="Calibri"/>
              </a:rPr>
              <a:t>&lt;div ng-app="" ng-</a:t>
            </a:r>
            <a:r>
              <a:rPr lang="en-IN" sz="2200" spc="-10" dirty="0" err="1">
                <a:solidFill>
                  <a:srgbClr val="0000CD"/>
                </a:solidFill>
                <a:latin typeface="Calibri"/>
                <a:cs typeface="Calibri"/>
              </a:rPr>
              <a:t>init</a:t>
            </a:r>
            <a:r>
              <a:rPr lang="en-IN" sz="2200" spc="-10" dirty="0">
                <a:solidFill>
                  <a:srgbClr val="0000CD"/>
                </a:solidFill>
                <a:latin typeface="Calibri"/>
                <a:cs typeface="Calibri"/>
              </a:rPr>
              <a:t>="</a:t>
            </a:r>
            <a:r>
              <a:rPr lang="en-IN" sz="2200" spc="-10" dirty="0" err="1">
                <a:solidFill>
                  <a:srgbClr val="0000CD"/>
                </a:solidFill>
                <a:latin typeface="Calibri"/>
                <a:cs typeface="Calibri"/>
              </a:rPr>
              <a:t>myText</a:t>
            </a:r>
            <a:r>
              <a:rPr lang="en-IN" sz="2200" spc="-10" dirty="0">
                <a:solidFill>
                  <a:srgbClr val="0000CD"/>
                </a:solidFill>
                <a:latin typeface="Calibri"/>
                <a:cs typeface="Calibri"/>
              </a:rPr>
              <a:t>='Hello World!'"&gt;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IN" sz="2200" spc="-10" dirty="0">
              <a:solidFill>
                <a:srgbClr val="0000CD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200" spc="-10" dirty="0">
                <a:solidFill>
                  <a:srgbClr val="0000CD"/>
                </a:solidFill>
                <a:latin typeface="Calibri"/>
                <a:cs typeface="Calibri"/>
              </a:rPr>
              <a:t>&lt;p ng-bind="</a:t>
            </a:r>
            <a:r>
              <a:rPr lang="en-IN" sz="2200" spc="-10" dirty="0" err="1">
                <a:solidFill>
                  <a:srgbClr val="0000CD"/>
                </a:solidFill>
                <a:latin typeface="Calibri"/>
                <a:cs typeface="Calibri"/>
              </a:rPr>
              <a:t>myText</a:t>
            </a:r>
            <a:r>
              <a:rPr lang="en-IN" sz="2200" spc="-10" dirty="0">
                <a:solidFill>
                  <a:srgbClr val="0000CD"/>
                </a:solidFill>
                <a:latin typeface="Calibri"/>
                <a:cs typeface="Calibri"/>
              </a:rPr>
              <a:t>"&gt;&lt;/p&gt;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IN" sz="2200" spc="-10" dirty="0">
              <a:solidFill>
                <a:srgbClr val="0000CD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200" spc="-10" dirty="0">
                <a:solidFill>
                  <a:srgbClr val="0000CD"/>
                </a:solidFill>
                <a:latin typeface="Calibri"/>
                <a:cs typeface="Calibri"/>
              </a:rPr>
              <a:t>&lt;/div&gt;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IN" sz="2200" spc="-10" dirty="0">
              <a:solidFill>
                <a:srgbClr val="0000CD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200" spc="-10" dirty="0">
                <a:solidFill>
                  <a:srgbClr val="0000CD"/>
                </a:solidFill>
                <a:latin typeface="Calibri"/>
                <a:cs typeface="Calibri"/>
              </a:rPr>
              <a:t>&lt;/body&gt;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200" spc="-10" dirty="0">
                <a:solidFill>
                  <a:srgbClr val="0000CD"/>
                </a:solidFill>
                <a:latin typeface="Calibri"/>
                <a:cs typeface="Calibri"/>
              </a:rPr>
              <a:t>&lt;/html&gt;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A08963-29CC-DFF7-600B-02B798023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5410200"/>
            <a:ext cx="216408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455993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An</a:t>
            </a:r>
            <a:r>
              <a:rPr spc="-110" dirty="0"/>
              <a:t>g</a:t>
            </a:r>
            <a:r>
              <a:rPr spc="-100" dirty="0"/>
              <a:t>ul</a:t>
            </a:r>
            <a:r>
              <a:rPr spc="-105" dirty="0"/>
              <a:t>a</a:t>
            </a:r>
            <a:r>
              <a:rPr spc="-110" dirty="0"/>
              <a:t>rJ</a:t>
            </a:r>
            <a:r>
              <a:rPr spc="-5" dirty="0"/>
              <a:t>S</a:t>
            </a:r>
            <a:r>
              <a:rPr spc="-210" dirty="0"/>
              <a:t> </a:t>
            </a:r>
            <a:r>
              <a:rPr spc="-110" dirty="0"/>
              <a:t>E</a:t>
            </a:r>
            <a:r>
              <a:rPr spc="-165" dirty="0"/>
              <a:t>x</a:t>
            </a:r>
            <a:r>
              <a:rPr spc="-105" dirty="0"/>
              <a:t>a</a:t>
            </a:r>
            <a:r>
              <a:rPr spc="-100" dirty="0"/>
              <a:t>m</a:t>
            </a:r>
            <a:r>
              <a:rPr spc="-105" dirty="0"/>
              <a:t>p</a:t>
            </a:r>
            <a:r>
              <a:rPr spc="-100" dirty="0"/>
              <a:t>l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613616"/>
            <a:ext cx="7784465" cy="52007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700" spc="-10" dirty="0">
                <a:solidFill>
                  <a:srgbClr val="0000CD"/>
                </a:solidFill>
                <a:latin typeface="Calibri"/>
                <a:cs typeface="Calibri"/>
              </a:rPr>
              <a:t>&lt;!DOCTYPE html&gt;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700" spc="-10" dirty="0">
                <a:solidFill>
                  <a:srgbClr val="0000CD"/>
                </a:solidFill>
                <a:latin typeface="Calibri"/>
                <a:cs typeface="Calibri"/>
              </a:rPr>
              <a:t>&lt;html&gt;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700" spc="-10" dirty="0">
                <a:solidFill>
                  <a:srgbClr val="0000CD"/>
                </a:solidFill>
                <a:latin typeface="Calibri"/>
                <a:cs typeface="Calibri"/>
              </a:rPr>
              <a:t>&lt;script </a:t>
            </a:r>
            <a:r>
              <a:rPr lang="en-IN" sz="1700" spc="-10" dirty="0" err="1">
                <a:solidFill>
                  <a:srgbClr val="0000CD"/>
                </a:solidFill>
                <a:latin typeface="Calibri"/>
                <a:cs typeface="Calibri"/>
              </a:rPr>
              <a:t>src</a:t>
            </a:r>
            <a:r>
              <a:rPr lang="en-IN" sz="1700" spc="-10" dirty="0">
                <a:solidFill>
                  <a:srgbClr val="0000CD"/>
                </a:solidFill>
                <a:latin typeface="Calibri"/>
                <a:cs typeface="Calibri"/>
              </a:rPr>
              <a:t>="https://ajax.googleapis.com/ajax/libs/</a:t>
            </a:r>
            <a:r>
              <a:rPr lang="en-IN" sz="1700" spc="-10" dirty="0" err="1">
                <a:solidFill>
                  <a:srgbClr val="0000CD"/>
                </a:solidFill>
                <a:latin typeface="Calibri"/>
                <a:cs typeface="Calibri"/>
              </a:rPr>
              <a:t>angularjs</a:t>
            </a:r>
            <a:r>
              <a:rPr lang="en-IN" sz="1700" spc="-10" dirty="0">
                <a:solidFill>
                  <a:srgbClr val="0000CD"/>
                </a:solidFill>
                <a:latin typeface="Calibri"/>
                <a:cs typeface="Calibri"/>
              </a:rPr>
              <a:t>/1.6.9/angular.min.js"&gt;&lt;/script&gt;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700" spc="-10" dirty="0">
                <a:solidFill>
                  <a:srgbClr val="0000CD"/>
                </a:solidFill>
                <a:latin typeface="Calibri"/>
                <a:cs typeface="Calibri"/>
              </a:rPr>
              <a:t>&lt;body&gt;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IN" sz="1700" spc="-10" dirty="0">
              <a:solidFill>
                <a:srgbClr val="0000CD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700" spc="-10" dirty="0">
                <a:solidFill>
                  <a:srgbClr val="0000CD"/>
                </a:solidFill>
                <a:latin typeface="Calibri"/>
                <a:cs typeface="Calibri"/>
              </a:rPr>
              <a:t>&lt;div ng-app="</a:t>
            </a:r>
            <a:r>
              <a:rPr lang="en-IN" sz="1700" spc="-10" dirty="0" err="1">
                <a:solidFill>
                  <a:srgbClr val="0000CD"/>
                </a:solidFill>
                <a:latin typeface="Calibri"/>
                <a:cs typeface="Calibri"/>
              </a:rPr>
              <a:t>myApp</a:t>
            </a:r>
            <a:r>
              <a:rPr lang="en-IN" sz="1700" spc="-10" dirty="0">
                <a:solidFill>
                  <a:srgbClr val="0000CD"/>
                </a:solidFill>
                <a:latin typeface="Calibri"/>
                <a:cs typeface="Calibri"/>
              </a:rPr>
              <a:t>" ng-controller="</a:t>
            </a:r>
            <a:r>
              <a:rPr lang="en-IN" sz="1700" spc="-10" dirty="0" err="1">
                <a:solidFill>
                  <a:srgbClr val="0000CD"/>
                </a:solidFill>
                <a:latin typeface="Calibri"/>
                <a:cs typeface="Calibri"/>
              </a:rPr>
              <a:t>myCtrl</a:t>
            </a:r>
            <a:r>
              <a:rPr lang="en-IN" sz="1700" spc="-10" dirty="0">
                <a:solidFill>
                  <a:srgbClr val="0000CD"/>
                </a:solidFill>
                <a:latin typeface="Calibri"/>
                <a:cs typeface="Calibri"/>
              </a:rPr>
              <a:t>"&gt;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700" spc="-10" dirty="0">
                <a:solidFill>
                  <a:srgbClr val="0000CD"/>
                </a:solidFill>
                <a:latin typeface="Calibri"/>
                <a:cs typeface="Calibri"/>
              </a:rPr>
              <a:t>Name: &lt;input ng-model="name"&gt;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700" spc="-10" dirty="0">
                <a:solidFill>
                  <a:srgbClr val="0000CD"/>
                </a:solidFill>
                <a:latin typeface="Calibri"/>
                <a:cs typeface="Calibri"/>
              </a:rPr>
              <a:t>&lt;/div&gt;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IN" sz="1700" spc="-10" dirty="0">
              <a:solidFill>
                <a:srgbClr val="0000CD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700" spc="-10" dirty="0">
                <a:solidFill>
                  <a:srgbClr val="0000CD"/>
                </a:solidFill>
                <a:latin typeface="Calibri"/>
                <a:cs typeface="Calibri"/>
              </a:rPr>
              <a:t>&lt;script&gt;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700" spc="-10" dirty="0">
                <a:solidFill>
                  <a:srgbClr val="0000CD"/>
                </a:solidFill>
                <a:latin typeface="Calibri"/>
                <a:cs typeface="Calibri"/>
              </a:rPr>
              <a:t>var app = </a:t>
            </a:r>
            <a:r>
              <a:rPr lang="en-IN" sz="1700" spc="-10" dirty="0" err="1">
                <a:solidFill>
                  <a:srgbClr val="0000CD"/>
                </a:solidFill>
                <a:latin typeface="Calibri"/>
                <a:cs typeface="Calibri"/>
              </a:rPr>
              <a:t>angular.module</a:t>
            </a:r>
            <a:r>
              <a:rPr lang="en-IN" sz="1700" spc="-10" dirty="0">
                <a:solidFill>
                  <a:srgbClr val="0000CD"/>
                </a:solidFill>
                <a:latin typeface="Calibri"/>
                <a:cs typeface="Calibri"/>
              </a:rPr>
              <a:t>('</a:t>
            </a:r>
            <a:r>
              <a:rPr lang="en-IN" sz="1700" spc="-10" dirty="0" err="1">
                <a:solidFill>
                  <a:srgbClr val="0000CD"/>
                </a:solidFill>
                <a:latin typeface="Calibri"/>
                <a:cs typeface="Calibri"/>
              </a:rPr>
              <a:t>myApp</a:t>
            </a:r>
            <a:r>
              <a:rPr lang="en-IN" sz="1700" spc="-10" dirty="0">
                <a:solidFill>
                  <a:srgbClr val="0000CD"/>
                </a:solidFill>
                <a:latin typeface="Calibri"/>
                <a:cs typeface="Calibri"/>
              </a:rPr>
              <a:t>', []);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700" spc="-10" dirty="0" err="1">
                <a:solidFill>
                  <a:srgbClr val="0000CD"/>
                </a:solidFill>
                <a:latin typeface="Calibri"/>
                <a:cs typeface="Calibri"/>
              </a:rPr>
              <a:t>app.controller</a:t>
            </a:r>
            <a:r>
              <a:rPr lang="en-IN" sz="1700" spc="-10" dirty="0">
                <a:solidFill>
                  <a:srgbClr val="0000CD"/>
                </a:solidFill>
                <a:latin typeface="Calibri"/>
                <a:cs typeface="Calibri"/>
              </a:rPr>
              <a:t>('</a:t>
            </a:r>
            <a:r>
              <a:rPr lang="en-IN" sz="1700" spc="-10" dirty="0" err="1">
                <a:solidFill>
                  <a:srgbClr val="0000CD"/>
                </a:solidFill>
                <a:latin typeface="Calibri"/>
                <a:cs typeface="Calibri"/>
              </a:rPr>
              <a:t>myCtrl</a:t>
            </a:r>
            <a:r>
              <a:rPr lang="en-IN" sz="1700" spc="-10" dirty="0">
                <a:solidFill>
                  <a:srgbClr val="0000CD"/>
                </a:solidFill>
                <a:latin typeface="Calibri"/>
                <a:cs typeface="Calibri"/>
              </a:rPr>
              <a:t>', function($scope) {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700" spc="-10" dirty="0">
                <a:solidFill>
                  <a:srgbClr val="0000CD"/>
                </a:solidFill>
                <a:latin typeface="Calibri"/>
                <a:cs typeface="Calibri"/>
              </a:rPr>
              <a:t>    $scope.name = "Parag Jambhulkar";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700" spc="-10" dirty="0">
                <a:solidFill>
                  <a:srgbClr val="0000CD"/>
                </a:solidFill>
                <a:latin typeface="Calibri"/>
                <a:cs typeface="Calibri"/>
              </a:rPr>
              <a:t>});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700" spc="-10" dirty="0">
                <a:solidFill>
                  <a:srgbClr val="0000CD"/>
                </a:solidFill>
                <a:latin typeface="Calibri"/>
                <a:cs typeface="Calibri"/>
              </a:rPr>
              <a:t>&lt;/script&gt;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IN" sz="1700" spc="-10" dirty="0">
              <a:solidFill>
                <a:srgbClr val="0000CD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700" spc="-10" dirty="0">
                <a:solidFill>
                  <a:srgbClr val="0000CD"/>
                </a:solidFill>
                <a:latin typeface="Calibri"/>
                <a:cs typeface="Calibri"/>
              </a:rPr>
              <a:t>&lt;/body&gt;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700" spc="-10" dirty="0">
                <a:solidFill>
                  <a:srgbClr val="0000CD"/>
                </a:solidFill>
                <a:latin typeface="Calibri"/>
                <a:cs typeface="Calibri"/>
              </a:rPr>
              <a:t>&lt;/html&gt;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CC01BC-842D-195D-30F8-2EFB277F39BC}"/>
              </a:ext>
            </a:extLst>
          </p:cNvPr>
          <p:cNvSpPr txBox="1"/>
          <p:nvPr/>
        </p:nvSpPr>
        <p:spPr>
          <a:xfrm>
            <a:off x="533400" y="812272"/>
            <a:ext cx="7543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Use the </a:t>
            </a:r>
            <a:r>
              <a:rPr lang="en-IN" b="1" dirty="0"/>
              <a:t>ng-model</a:t>
            </a:r>
            <a:r>
              <a:rPr lang="en-IN" dirty="0"/>
              <a:t> directive to bind the value of the input field to a property made in the controller.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6C033D-3AEC-9BC9-2953-7F7C4B15A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947" y="5562600"/>
            <a:ext cx="4449235" cy="71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5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049134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An</a:t>
            </a:r>
            <a:r>
              <a:rPr spc="-110" dirty="0"/>
              <a:t>g</a:t>
            </a:r>
            <a:r>
              <a:rPr spc="-100" dirty="0"/>
              <a:t>ul</a:t>
            </a:r>
            <a:r>
              <a:rPr spc="-105" dirty="0"/>
              <a:t>a</a:t>
            </a:r>
            <a:r>
              <a:rPr spc="-110" dirty="0"/>
              <a:t>rJ</a:t>
            </a:r>
            <a:r>
              <a:rPr spc="-5" dirty="0"/>
              <a:t>S</a:t>
            </a:r>
            <a:r>
              <a:rPr spc="-204" dirty="0"/>
              <a:t> </a:t>
            </a:r>
            <a:r>
              <a:rPr spc="-110" dirty="0"/>
              <a:t>E</a:t>
            </a:r>
            <a:r>
              <a:rPr spc="-165" dirty="0"/>
              <a:t>x</a:t>
            </a:r>
            <a:r>
              <a:rPr spc="-105" dirty="0"/>
              <a:t>a</a:t>
            </a:r>
            <a:r>
              <a:rPr spc="-100" dirty="0"/>
              <a:t>m</a:t>
            </a:r>
            <a:r>
              <a:rPr spc="-105" dirty="0"/>
              <a:t>p</a:t>
            </a:r>
            <a:r>
              <a:rPr spc="-100" dirty="0"/>
              <a:t>l</a:t>
            </a:r>
            <a:r>
              <a:rPr spc="-5" dirty="0"/>
              <a:t>e</a:t>
            </a:r>
            <a:r>
              <a:rPr spc="-200" dirty="0"/>
              <a:t> </a:t>
            </a:r>
            <a:r>
              <a:rPr spc="-110" dirty="0"/>
              <a:t>E</a:t>
            </a:r>
            <a:r>
              <a:rPr spc="-105" dirty="0"/>
              <a:t>xp</a:t>
            </a:r>
            <a:r>
              <a:rPr spc="-100" dirty="0"/>
              <a:t>l</a:t>
            </a:r>
            <a:r>
              <a:rPr spc="-105" dirty="0"/>
              <a:t>a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105" dirty="0"/>
              <a:t>e</a:t>
            </a:r>
            <a:r>
              <a:rPr spc="-5"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8663"/>
            <a:ext cx="7301865" cy="4592283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Example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explained: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AngularJS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starts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automatically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when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web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page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has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loaded.</a:t>
            </a:r>
            <a:endParaRPr sz="2200" dirty="0">
              <a:latin typeface="Calibri"/>
              <a:cs typeface="Calibri"/>
            </a:endParaRPr>
          </a:p>
          <a:p>
            <a:pPr marL="241300" marR="13589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ng-app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directive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tells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AngularJS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&lt;div&gt;</a:t>
            </a:r>
            <a:r>
              <a:rPr sz="2200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element</a:t>
            </a:r>
            <a:r>
              <a:rPr sz="2200" spc="4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200" b="1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owner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 an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AngularJS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application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ng-model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directive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binds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input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field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application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variable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 called as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-20" dirty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name</a:t>
            </a: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241300" marR="948055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ng-bind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directive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binds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innerHTML</a:t>
            </a:r>
            <a:r>
              <a:rPr sz="2200" b="1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&lt;p&gt;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element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application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variable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5" dirty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name</a:t>
            </a: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lang="en-US" sz="2200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24765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200" spc="-15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Thus, </a:t>
            </a:r>
            <a:r>
              <a:rPr lang="en-US" sz="2200" spc="-10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whenever</a:t>
            </a:r>
            <a:r>
              <a:rPr lang="en-US" sz="2200" spc="20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200" spc="-10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user</a:t>
            </a:r>
            <a:r>
              <a:rPr lang="en-US" sz="2200" spc="10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200" spc="-5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inputs</a:t>
            </a:r>
            <a:r>
              <a:rPr lang="en-US" sz="2200" spc="-10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200" spc="-5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something</a:t>
            </a:r>
            <a:r>
              <a:rPr lang="en-US" sz="2200" spc="10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200" spc="-5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in</a:t>
            </a:r>
            <a:r>
              <a:rPr lang="en-US" sz="2200" spc="5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200" spc="-10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the</a:t>
            </a:r>
            <a:r>
              <a:rPr lang="en-US" sz="2200" spc="10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200" spc="-20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input field, </a:t>
            </a:r>
            <a:r>
              <a:rPr lang="en-US" sz="2200" spc="-15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it will be displayed in</a:t>
            </a:r>
            <a:r>
              <a:rPr lang="en-US" sz="2200" spc="-20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200" spc="-15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the </a:t>
            </a:r>
            <a:r>
              <a:rPr lang="en-US" sz="2200" spc="-10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html</a:t>
            </a:r>
            <a:r>
              <a:rPr lang="en-US" sz="2200" spc="10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200" spc="-5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&lt;p&gt; </a:t>
            </a:r>
            <a:r>
              <a:rPr lang="en-US" sz="2200" spc="-15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tag</a:t>
            </a:r>
            <a:endParaRPr lang="en-US" sz="2200" dirty="0">
              <a:solidFill>
                <a:schemeClr val="accent3">
                  <a:lumMod val="75000"/>
                </a:schemeClr>
              </a:solidFill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200" spc="-5" dirty="0">
                <a:solidFill>
                  <a:srgbClr val="2E2B1F"/>
                </a:solidFill>
                <a:cs typeface="Calibri"/>
              </a:rPr>
              <a:t>Closing</a:t>
            </a:r>
            <a:r>
              <a:rPr lang="en-US" sz="2200" b="1" spc="-5" dirty="0">
                <a:solidFill>
                  <a:srgbClr val="2E2B1F"/>
                </a:solidFill>
                <a:cs typeface="Calibri"/>
              </a:rPr>
              <a:t>&lt;/div&gt;</a:t>
            </a:r>
            <a:r>
              <a:rPr lang="en-US" sz="2200" b="1" spc="1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15" dirty="0">
                <a:solidFill>
                  <a:srgbClr val="2E2B1F"/>
                </a:solidFill>
                <a:cs typeface="Calibri"/>
              </a:rPr>
              <a:t>tag</a:t>
            </a:r>
            <a:r>
              <a:rPr lang="en-US" sz="220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15" dirty="0">
                <a:solidFill>
                  <a:srgbClr val="2E2B1F"/>
                </a:solidFill>
                <a:cs typeface="Calibri"/>
              </a:rPr>
              <a:t>indicates</a:t>
            </a:r>
            <a:r>
              <a:rPr lang="en-US" sz="2200" spc="2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5" dirty="0">
                <a:solidFill>
                  <a:srgbClr val="2E2B1F"/>
                </a:solidFill>
                <a:cs typeface="Calibri"/>
              </a:rPr>
              <a:t>the</a:t>
            </a:r>
            <a:r>
              <a:rPr lang="en-US" sz="220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b="1" spc="-10" dirty="0">
                <a:solidFill>
                  <a:srgbClr val="2E2B1F"/>
                </a:solidFill>
                <a:cs typeface="Calibri"/>
              </a:rPr>
              <a:t>end</a:t>
            </a:r>
            <a:r>
              <a:rPr lang="en-US" sz="2200" b="1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b="1" spc="-5" dirty="0">
                <a:solidFill>
                  <a:srgbClr val="2E2B1F"/>
                </a:solidFill>
                <a:cs typeface="Calibri"/>
              </a:rPr>
              <a:t>of</a:t>
            </a:r>
            <a:r>
              <a:rPr lang="en-US" sz="2200" b="1" spc="1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b="1" spc="-5" dirty="0" err="1">
                <a:solidFill>
                  <a:srgbClr val="2E2B1F"/>
                </a:solidFill>
                <a:cs typeface="Calibri"/>
              </a:rPr>
              <a:t>AngularJS</a:t>
            </a:r>
            <a:r>
              <a:rPr lang="en-US" sz="2200" b="1" spc="3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10" dirty="0">
                <a:solidFill>
                  <a:srgbClr val="2E2B1F"/>
                </a:solidFill>
                <a:cs typeface="Calibri"/>
              </a:rPr>
              <a:t>application.</a:t>
            </a:r>
            <a:endParaRPr lang="en-US" sz="2200" dirty="0">
              <a:cs typeface="Calibri"/>
            </a:endParaRPr>
          </a:p>
          <a:p>
            <a:pPr marL="241300" marR="948055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625" y="111760"/>
            <a:ext cx="51593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An</a:t>
            </a:r>
            <a:r>
              <a:rPr spc="-110" dirty="0"/>
              <a:t>g</a:t>
            </a:r>
            <a:r>
              <a:rPr spc="-100" dirty="0"/>
              <a:t>ul</a:t>
            </a:r>
            <a:r>
              <a:rPr spc="-105" dirty="0"/>
              <a:t>a</a:t>
            </a:r>
            <a:r>
              <a:rPr spc="-110" dirty="0"/>
              <a:t>rJ</a:t>
            </a:r>
            <a:r>
              <a:rPr spc="-5" dirty="0"/>
              <a:t>S</a:t>
            </a:r>
            <a:r>
              <a:rPr spc="-204" dirty="0"/>
              <a:t> </a:t>
            </a:r>
            <a:r>
              <a:rPr spc="-5" dirty="0"/>
              <a:t>-</a:t>
            </a:r>
            <a:r>
              <a:rPr spc="-215" dirty="0"/>
              <a:t> </a:t>
            </a:r>
            <a:r>
              <a:rPr spc="-105" dirty="0"/>
              <a:t>D</a:t>
            </a:r>
            <a:r>
              <a:rPr spc="-110" dirty="0"/>
              <a:t>i</a:t>
            </a:r>
            <a:r>
              <a:rPr spc="-180" dirty="0"/>
              <a:t>r</a:t>
            </a:r>
            <a:r>
              <a:rPr spc="-105" dirty="0"/>
              <a:t>ec</a:t>
            </a:r>
            <a:r>
              <a:rPr spc="-100" dirty="0"/>
              <a:t>t</a:t>
            </a:r>
            <a:r>
              <a:rPr spc="-204" dirty="0"/>
              <a:t>i</a:t>
            </a:r>
            <a:r>
              <a:rPr spc="-185" dirty="0"/>
              <a:t>v</a:t>
            </a:r>
            <a:r>
              <a:rPr spc="-105" dirty="0"/>
              <a:t>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914400"/>
            <a:ext cx="7640320" cy="5734647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160020" indent="-228600">
              <a:lnSpc>
                <a:spcPts val="2380"/>
              </a:lnSpc>
              <a:spcBef>
                <a:spcPts val="39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AngularJS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directives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extend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HTML.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These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special</a:t>
            </a: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 HTML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attributes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starting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with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ng-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prefix.</a:t>
            </a:r>
            <a:endParaRPr sz="2200" dirty="0">
              <a:latin typeface="Calibri"/>
              <a:cs typeface="Calibri"/>
            </a:endParaRPr>
          </a:p>
          <a:p>
            <a:pPr marL="469900" marR="5080" indent="-457834">
              <a:lnSpc>
                <a:spcPct val="90100"/>
              </a:lnSpc>
              <a:spcBef>
                <a:spcPts val="484"/>
              </a:spcBef>
              <a:buClr>
                <a:srgbClr val="A9A47B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ng-app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−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directive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starts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AngularJS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Application.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also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used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load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various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AngularJS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modules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AngularJS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Application.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250"/>
              </a:spcBef>
              <a:buClr>
                <a:srgbClr val="9CBDBC"/>
              </a:buClr>
              <a:tabLst>
                <a:tab pos="538480" algn="l"/>
                <a:tab pos="539115" algn="l"/>
              </a:tabLst>
            </a:pPr>
            <a:r>
              <a:rPr lang="en-US" sz="2000" spc="-5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&lt;div</a:t>
            </a:r>
            <a:r>
              <a:rPr sz="20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ng-app</a:t>
            </a:r>
            <a:r>
              <a:rPr sz="20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"</a:t>
            </a:r>
            <a:r>
              <a:rPr lang="en-US" sz="20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"&gt;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...</a:t>
            </a:r>
            <a:r>
              <a:rPr sz="20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&lt;/div&gt;</a:t>
            </a:r>
            <a:endParaRPr sz="2000" dirty="0">
              <a:latin typeface="Calibri"/>
              <a:cs typeface="Calibri"/>
            </a:endParaRPr>
          </a:p>
          <a:p>
            <a:pPr marL="469900" marR="224790" indent="-457834">
              <a:lnSpc>
                <a:spcPts val="2380"/>
              </a:lnSpc>
              <a:spcBef>
                <a:spcPts val="550"/>
              </a:spcBef>
              <a:buClr>
                <a:srgbClr val="A9A47B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ng-init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−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directive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initializes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application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data.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put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values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variables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application.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210"/>
              </a:spcBef>
              <a:buClr>
                <a:srgbClr val="9CBDBC"/>
              </a:buClr>
              <a:tabLst>
                <a:tab pos="538480" algn="l"/>
                <a:tab pos="539115" algn="l"/>
              </a:tabLst>
            </a:pPr>
            <a:r>
              <a:rPr lang="en-US" sz="2000" spc="-5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&lt;div</a:t>
            </a:r>
            <a:r>
              <a:rPr sz="20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ng-app=""</a:t>
            </a:r>
            <a:r>
              <a:rPr sz="20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 err="1">
                <a:solidFill>
                  <a:srgbClr val="006FC0"/>
                </a:solidFill>
                <a:latin typeface="Calibri"/>
                <a:cs typeface="Calibri"/>
              </a:rPr>
              <a:t>ng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-init="</a:t>
            </a:r>
            <a:r>
              <a:rPr lang="en-US" sz="20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 err="1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firstName</a:t>
            </a:r>
            <a:r>
              <a:rPr sz="20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='John'</a:t>
            </a:r>
            <a:r>
              <a:rPr lang="en-US" sz="20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"&gt;</a:t>
            </a:r>
            <a:endParaRPr sz="2000" dirty="0">
              <a:latin typeface="Calibri"/>
              <a:cs typeface="Calibri"/>
            </a:endParaRPr>
          </a:p>
          <a:p>
            <a:pPr marL="469900" marR="939165" indent="-457834">
              <a:lnSpc>
                <a:spcPts val="2380"/>
              </a:lnSpc>
              <a:spcBef>
                <a:spcPts val="555"/>
              </a:spcBef>
              <a:buClr>
                <a:srgbClr val="A9A47B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ng-model</a:t>
            </a:r>
            <a:r>
              <a:rPr sz="2200" b="1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−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directive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binds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values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of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HTML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input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controls</a:t>
            </a:r>
            <a:r>
              <a:rPr lang="en-US" sz="2200" spc="-15" dirty="0">
                <a:solidFill>
                  <a:srgbClr val="2E2B1F"/>
                </a:solidFill>
                <a:latin typeface="Calibri"/>
                <a:cs typeface="Calibri"/>
              </a:rPr>
              <a:t> to </a:t>
            </a:r>
            <a:r>
              <a:rPr lang="en-US" sz="2200" spc="-5" dirty="0" err="1">
                <a:solidFill>
                  <a:srgbClr val="2E2B1F"/>
                </a:solidFill>
                <a:cs typeface="Calibri"/>
              </a:rPr>
              <a:t>AngularJS</a:t>
            </a:r>
            <a:r>
              <a:rPr lang="en-US" sz="2200" spc="-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48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10" dirty="0">
                <a:solidFill>
                  <a:srgbClr val="2E2B1F"/>
                </a:solidFill>
                <a:cs typeface="Calibri"/>
              </a:rPr>
              <a:t>application</a:t>
            </a:r>
            <a:r>
              <a:rPr lang="en-US" sz="2200" spc="-20" dirty="0">
                <a:solidFill>
                  <a:srgbClr val="2E2B1F"/>
                </a:solidFill>
                <a:cs typeface="Calibri"/>
              </a:rPr>
              <a:t> data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204"/>
              </a:spcBef>
              <a:buClr>
                <a:srgbClr val="9CBDBC"/>
              </a:buClr>
              <a:tabLst>
                <a:tab pos="538480" algn="l"/>
                <a:tab pos="539115" algn="l"/>
              </a:tabLst>
            </a:pPr>
            <a:r>
              <a:rPr lang="en-US" sz="2000" spc="-1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&lt;p&gt;Enter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your</a:t>
            </a:r>
            <a:r>
              <a:rPr sz="20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Name: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 &lt;input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 type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"text"</a:t>
            </a:r>
            <a:r>
              <a:rPr sz="20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ng-model</a:t>
            </a:r>
            <a:r>
              <a:rPr sz="20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"name"&gt;&lt;/p&gt;</a:t>
            </a:r>
            <a:endParaRPr sz="2000" dirty="0">
              <a:latin typeface="Calibri"/>
              <a:cs typeface="Calibri"/>
            </a:endParaRPr>
          </a:p>
          <a:p>
            <a:pPr marL="469900" marR="80010" indent="-457834">
              <a:lnSpc>
                <a:spcPts val="2380"/>
              </a:lnSpc>
              <a:spcBef>
                <a:spcPts val="555"/>
              </a:spcBef>
              <a:buClr>
                <a:srgbClr val="A9A47B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ng-repeat</a:t>
            </a:r>
            <a:r>
              <a:rPr sz="2200" b="1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−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directive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repeats</a:t>
            </a: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html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elements</a:t>
            </a:r>
            <a:r>
              <a:rPr sz="2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each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item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 a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ny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collection.</a:t>
            </a:r>
            <a:endParaRPr sz="2200" dirty="0">
              <a:latin typeface="Calibri"/>
              <a:cs typeface="Calibri"/>
            </a:endParaRPr>
          </a:p>
          <a:p>
            <a:pPr marL="995680" lvl="2" indent="-229235">
              <a:spcBef>
                <a:spcPts val="209"/>
              </a:spcBef>
              <a:buClr>
                <a:srgbClr val="9CBDBC"/>
              </a:buClr>
              <a:tabLst>
                <a:tab pos="538480" algn="l"/>
                <a:tab pos="539115" algn="l"/>
              </a:tabLst>
            </a:pP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&lt;ol&gt;</a:t>
            </a:r>
            <a:endParaRPr sz="2000" dirty="0">
              <a:latin typeface="Calibri"/>
              <a:cs typeface="Calibri"/>
            </a:endParaRPr>
          </a:p>
          <a:p>
            <a:pPr marL="1052195" lvl="2" indent="-285750">
              <a:spcBef>
                <a:spcPts val="240"/>
              </a:spcBef>
              <a:buClr>
                <a:srgbClr val="9CBDBC"/>
              </a:buClr>
              <a:tabLst>
                <a:tab pos="594995" algn="l"/>
                <a:tab pos="595630" algn="l"/>
              </a:tabLst>
            </a:pP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&lt;li</a:t>
            </a:r>
            <a:r>
              <a:rPr sz="20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ng-repeat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=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"country</a:t>
            </a:r>
            <a:r>
              <a:rPr sz="20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countries"&gt;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{{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 country}}</a:t>
            </a:r>
            <a:r>
              <a:rPr sz="20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&lt;/li&gt;</a:t>
            </a:r>
            <a:endParaRPr sz="2000" dirty="0">
              <a:latin typeface="Calibri"/>
              <a:cs typeface="Calibri"/>
            </a:endParaRPr>
          </a:p>
          <a:p>
            <a:pPr marL="995680" lvl="2" indent="-229235">
              <a:spcBef>
                <a:spcPts val="240"/>
              </a:spcBef>
              <a:buClr>
                <a:srgbClr val="9CBDBC"/>
              </a:buClr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&lt;/ol&gt;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66864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An</a:t>
            </a:r>
            <a:r>
              <a:rPr spc="-110" dirty="0"/>
              <a:t>g</a:t>
            </a:r>
            <a:r>
              <a:rPr spc="-100" dirty="0"/>
              <a:t>ul</a:t>
            </a:r>
            <a:r>
              <a:rPr spc="-105" dirty="0"/>
              <a:t>a</a:t>
            </a:r>
            <a:r>
              <a:rPr spc="-110" dirty="0"/>
              <a:t>rJ</a:t>
            </a:r>
            <a:r>
              <a:rPr spc="-5" dirty="0"/>
              <a:t>S</a:t>
            </a:r>
            <a:r>
              <a:rPr spc="-204" dirty="0"/>
              <a:t> </a:t>
            </a:r>
            <a:r>
              <a:rPr spc="-5" dirty="0"/>
              <a:t>-</a:t>
            </a:r>
            <a:r>
              <a:rPr spc="-215" dirty="0"/>
              <a:t> </a:t>
            </a:r>
            <a:r>
              <a:rPr spc="-110" dirty="0"/>
              <a:t>E</a:t>
            </a:r>
            <a:r>
              <a:rPr spc="-105" dirty="0"/>
              <a:t>xp</a:t>
            </a:r>
            <a:r>
              <a:rPr spc="-180" dirty="0"/>
              <a:t>r</a:t>
            </a:r>
            <a:r>
              <a:rPr spc="-105" dirty="0"/>
              <a:t>e</a:t>
            </a:r>
            <a:r>
              <a:rPr spc="-100" dirty="0"/>
              <a:t>ss</a:t>
            </a:r>
            <a:r>
              <a:rPr spc="-110" dirty="0"/>
              <a:t>io</a:t>
            </a:r>
            <a:r>
              <a:rPr spc="-100" dirty="0"/>
              <a:t>n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377939"/>
            <a:ext cx="7772400" cy="474040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Expressions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bind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application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html.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7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Expressions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written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inside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double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braces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like</a:t>
            </a:r>
            <a:r>
              <a:rPr lang="en-US" sz="2200" spc="-25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265"/>
              </a:spcBef>
              <a:buClr>
                <a:srgbClr val="9CBDBC"/>
              </a:buClr>
              <a:tabLst>
                <a:tab pos="539115" algn="l"/>
              </a:tabLst>
            </a:pPr>
            <a:r>
              <a:rPr lang="en-US" sz="2400" b="1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{{</a:t>
            </a:r>
            <a:r>
              <a:rPr sz="2400" b="1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expression}}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8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Expressions</a:t>
            </a:r>
            <a:r>
              <a:rPr sz="220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behaves</a:t>
            </a:r>
            <a:r>
              <a:rPr sz="2200" spc="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in</a:t>
            </a:r>
            <a:r>
              <a:rPr sz="2200" spc="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same</a:t>
            </a:r>
            <a:r>
              <a:rPr sz="2200" spc="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way</a:t>
            </a:r>
            <a:r>
              <a:rPr sz="2200" spc="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as</a:t>
            </a:r>
            <a:r>
              <a:rPr sz="2200" spc="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 err="1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ng</a:t>
            </a:r>
            <a:r>
              <a:rPr sz="22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-bind</a:t>
            </a:r>
            <a:r>
              <a:rPr sz="2200" spc="-1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directives.</a:t>
            </a:r>
            <a:endParaRPr lang="en-US" sz="2200" dirty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8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200" spc="-1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AngularJS</a:t>
            </a:r>
            <a:r>
              <a:rPr lang="en-US"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will output data exactly where the expression is written.</a:t>
            </a:r>
            <a:endParaRPr sz="2200" spc="-1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r>
              <a:rPr sz="22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numbers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245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&lt;p&gt;Expense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on Books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: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{{cost</a:t>
            </a:r>
            <a:r>
              <a:rPr sz="20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* quantity}}</a:t>
            </a:r>
            <a:r>
              <a:rPr sz="20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Rs&lt;/p&gt;</a:t>
            </a:r>
            <a:endParaRPr sz="2000" dirty="0">
              <a:latin typeface="Calibri"/>
              <a:cs typeface="Calibri"/>
            </a:endParaRPr>
          </a:p>
          <a:p>
            <a:pPr marL="305435" indent="-293370">
              <a:lnSpc>
                <a:spcPct val="100000"/>
              </a:lnSpc>
              <a:spcBef>
                <a:spcPts val="254"/>
              </a:spcBef>
              <a:buClr>
                <a:srgbClr val="A9A47B"/>
              </a:buClr>
              <a:buFont typeface="Arial MT"/>
              <a:buChar char="•"/>
              <a:tabLst>
                <a:tab pos="305435" algn="l"/>
                <a:tab pos="306070" algn="l"/>
              </a:tabLst>
            </a:pP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r>
              <a:rPr sz="2200" b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strings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25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  <a:tab pos="2804160" algn="l"/>
              </a:tabLst>
            </a:pP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&lt;p&gt;Hello</a:t>
            </a:r>
            <a:r>
              <a:rPr sz="20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{{</a:t>
            </a:r>
            <a:r>
              <a:rPr lang="en-US" sz="20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sz="2000" dirty="0" err="1">
                <a:solidFill>
                  <a:srgbClr val="006FC0"/>
                </a:solidFill>
                <a:latin typeface="Calibri"/>
                <a:cs typeface="Calibri"/>
              </a:rPr>
              <a:t>name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+</a:t>
            </a:r>
            <a:r>
              <a:rPr sz="20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006FC0"/>
                </a:solidFill>
                <a:latin typeface="Calibri"/>
                <a:cs typeface="Calibri"/>
              </a:rPr>
              <a:t>"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lang="en-US" sz="2000" dirty="0">
                <a:solidFill>
                  <a:srgbClr val="006FC0"/>
                </a:solidFill>
                <a:latin typeface="Calibri"/>
                <a:cs typeface="Calibri"/>
              </a:rPr>
              <a:t>"</a:t>
            </a:r>
            <a:r>
              <a:rPr sz="2000" spc="3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+</a:t>
            </a:r>
            <a:r>
              <a:rPr lang="en-US" sz="2000" dirty="0" err="1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2000" dirty="0" err="1">
                <a:solidFill>
                  <a:srgbClr val="006FC0"/>
                </a:solidFill>
                <a:latin typeface="Calibri"/>
                <a:cs typeface="Calibri"/>
              </a:rPr>
              <a:t>name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}}&lt;/p&gt;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54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r>
              <a:rPr sz="22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object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25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&lt;p&gt;Roll</a:t>
            </a:r>
            <a:r>
              <a:rPr sz="20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No:</a:t>
            </a:r>
            <a:r>
              <a:rPr sz="20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{{student.rollno}}&lt;/p&gt;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54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r>
              <a:rPr sz="2200" b="1" spc="-25" dirty="0">
                <a:solidFill>
                  <a:srgbClr val="2E2B1F"/>
                </a:solidFill>
                <a:latin typeface="Calibri"/>
                <a:cs typeface="Calibri"/>
              </a:rPr>
              <a:t> array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25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&lt;p&gt;</a:t>
            </a:r>
            <a:r>
              <a:rPr lang="en-US" sz="20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Marks(</a:t>
            </a:r>
            <a:r>
              <a:rPr sz="2000" spc="-5" dirty="0" err="1">
                <a:solidFill>
                  <a:srgbClr val="006FC0"/>
                </a:solidFill>
                <a:latin typeface="Calibri"/>
                <a:cs typeface="Calibri"/>
              </a:rPr>
              <a:t>Math</a:t>
            </a:r>
            <a:r>
              <a:rPr lang="en-US" sz="2000" spc="-5" dirty="0" err="1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):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{{marks[3]}}</a:t>
            </a:r>
            <a:r>
              <a:rPr lang="en-US" sz="20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&lt;/p&gt;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2571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11220</TotalTime>
  <Words>1061</Words>
  <Application>Microsoft Office PowerPoint</Application>
  <PresentationFormat>On-screen Show (4:3)</PresentationFormat>
  <Paragraphs>128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 MT</vt:lpstr>
      <vt:lpstr>Calibri</vt:lpstr>
      <vt:lpstr>Cambria</vt:lpstr>
      <vt:lpstr>Office Theme</vt:lpstr>
      <vt:lpstr>Overview of Angular JS</vt:lpstr>
      <vt:lpstr>AngularJS Introduction</vt:lpstr>
      <vt:lpstr>AngularJS Introduction</vt:lpstr>
      <vt:lpstr>Steps to create AngularJS</vt:lpstr>
      <vt:lpstr>AngularJS Example</vt:lpstr>
      <vt:lpstr>AngularJS Example</vt:lpstr>
      <vt:lpstr>AngularJS Example Explained</vt:lpstr>
      <vt:lpstr>AngularJS - Directives</vt:lpstr>
      <vt:lpstr>AngularJS - Expressions</vt:lpstr>
      <vt:lpstr>AngularJS - Controllers</vt:lpstr>
      <vt:lpstr>AngularJS Controllers- Example</vt:lpstr>
      <vt:lpstr>AngularJS Controllers-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Unit-5.1</dc:title>
  <dc:creator>Administrator</dc:creator>
  <cp:lastModifiedBy>Parag Jambhulkar</cp:lastModifiedBy>
  <cp:revision>372</cp:revision>
  <dcterms:created xsi:type="dcterms:W3CDTF">2021-06-14T12:06:48Z</dcterms:created>
  <dcterms:modified xsi:type="dcterms:W3CDTF">2024-01-23T05:12:22Z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2021-06-14T00:00:00Z</vt:filetime>
  </property>
</Properties>
</file>