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7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347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338" r:id="rId42"/>
    <p:sldId id="296" r:id="rId43"/>
    <p:sldId id="348" r:id="rId44"/>
    <p:sldId id="349" r:id="rId45"/>
    <p:sldId id="298" r:id="rId46"/>
    <p:sldId id="299" r:id="rId47"/>
    <p:sldId id="301" r:id="rId48"/>
    <p:sldId id="339" r:id="rId49"/>
    <p:sldId id="300" r:id="rId50"/>
    <p:sldId id="340" r:id="rId51"/>
    <p:sldId id="341" r:id="rId52"/>
    <p:sldId id="302" r:id="rId53"/>
    <p:sldId id="303" r:id="rId54"/>
    <p:sldId id="304" r:id="rId55"/>
    <p:sldId id="305" r:id="rId56"/>
    <p:sldId id="306" r:id="rId57"/>
    <p:sldId id="307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42" r:id="rId66"/>
    <p:sldId id="350" r:id="rId67"/>
    <p:sldId id="351" r:id="rId68"/>
    <p:sldId id="343" r:id="rId69"/>
    <p:sldId id="345" r:id="rId70"/>
    <p:sldId id="344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46" r:id="rId9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6" autoAdjust="0"/>
  </p:normalViewPr>
  <p:slideViewPr>
    <p:cSldViewPr>
      <p:cViewPr varScale="1">
        <p:scale>
          <a:sx n="69" d="100"/>
          <a:sy n="69" d="100"/>
        </p:scale>
        <p:origin x="1128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9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10311" y="18288"/>
            <a:ext cx="3974591" cy="1203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71671" y="18288"/>
            <a:ext cx="882396" cy="1203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10311" y="673607"/>
            <a:ext cx="5609844" cy="1203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212079" y="673607"/>
            <a:ext cx="3564635" cy="1203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164414"/>
            <a:ext cx="8072119" cy="1336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67690"/>
            <a:ext cx="7427595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50" y="1593850"/>
            <a:ext cx="7639050" cy="324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3.png"/><Relationship Id="rId7" Type="http://schemas.openxmlformats.org/officeDocument/2006/relationships/image" Target="../media/image1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5.png"/><Relationship Id="rId10" Type="http://schemas.openxmlformats.org/officeDocument/2006/relationships/image" Target="../media/image119.png"/><Relationship Id="rId4" Type="http://schemas.openxmlformats.org/officeDocument/2006/relationships/image" Target="../media/image114.png"/><Relationship Id="rId9" Type="http://schemas.openxmlformats.org/officeDocument/2006/relationships/image" Target="../media/image11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153400" cy="1415772"/>
          </a:xfrm>
        </p:spPr>
        <p:txBody>
          <a:bodyPr/>
          <a:lstStyle/>
          <a:p>
            <a:pPr algn="ctr"/>
            <a:r>
              <a:rPr lang="en-US" dirty="0"/>
              <a:t>Unit-II Client-side Technologies: </a:t>
            </a:r>
            <a:r>
              <a:rPr lang="en-US" dirty="0">
                <a:solidFill>
                  <a:srgbClr val="C00000"/>
                </a:solidFill>
              </a:rPr>
              <a:t>JavaScript &amp; DOM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11352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</a:t>
            </a:r>
            <a:r>
              <a:rPr spc="-235" dirty="0"/>
              <a:t> </a:t>
            </a:r>
            <a:r>
              <a:rPr spc="-10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548824"/>
            <a:ext cx="8077200" cy="30508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syntax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similar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C# and</a:t>
            </a:r>
            <a:r>
              <a:rPr sz="240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Operators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+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*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=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!=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&amp;&amp;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++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…)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(typeless)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Conditional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statements </a:t>
            </a:r>
            <a:r>
              <a:rPr sz="2400" spc="-35" dirty="0">
                <a:solidFill>
                  <a:srgbClr val="00AFEF"/>
                </a:solidFill>
                <a:latin typeface="Calibri"/>
                <a:cs typeface="Calibri"/>
              </a:rPr>
              <a:t>(if,</a:t>
            </a:r>
            <a:r>
              <a:rPr sz="2400" spc="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else)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Loops </a:t>
            </a:r>
            <a:r>
              <a:rPr sz="2400" spc="-45" dirty="0">
                <a:solidFill>
                  <a:srgbClr val="00AFEF"/>
                </a:solidFill>
                <a:latin typeface="Calibri"/>
                <a:cs typeface="Calibri"/>
              </a:rPr>
              <a:t>(for,</a:t>
            </a:r>
            <a:r>
              <a:rPr sz="2400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while)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Arrays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(my_array[])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associative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sz="2400" spc="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(my_array['abc'])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Functions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(can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return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value)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2930"/>
            <a:ext cx="7272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95550" algn="l"/>
              </a:tabLst>
            </a:pPr>
            <a:r>
              <a:rPr sz="4400" spc="-110" dirty="0"/>
              <a:t>JavaScript</a:t>
            </a:r>
            <a:r>
              <a:rPr lang="en-US" sz="4400" spc="-110" dirty="0"/>
              <a:t> </a:t>
            </a:r>
            <a:r>
              <a:rPr sz="4400" spc="-95" dirty="0"/>
              <a:t>Editor </a:t>
            </a:r>
            <a:r>
              <a:rPr sz="4400" spc="-65" dirty="0"/>
              <a:t>and</a:t>
            </a:r>
            <a:r>
              <a:rPr sz="4400" spc="-385" dirty="0"/>
              <a:t> </a:t>
            </a:r>
            <a:r>
              <a:rPr sz="4400" spc="-95" dirty="0"/>
              <a:t>Extension</a:t>
            </a:r>
            <a:endParaRPr sz="4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4500" y="1642236"/>
            <a:ext cx="7645400" cy="1137920"/>
            <a:chOff x="444500" y="1642236"/>
            <a:chExt cx="7645400" cy="1137920"/>
          </a:xfrm>
        </p:grpSpPr>
        <p:sp>
          <p:nvSpPr>
            <p:cNvPr id="4" name="object 4"/>
            <p:cNvSpPr/>
            <p:nvPr/>
          </p:nvSpPr>
          <p:spPr>
            <a:xfrm>
              <a:off x="457200" y="1654936"/>
              <a:ext cx="7620000" cy="1112520"/>
            </a:xfrm>
            <a:custGeom>
              <a:avLst/>
              <a:gdLst/>
              <a:ahLst/>
              <a:cxnLst/>
              <a:rect l="l" t="t" r="r" b="b"/>
              <a:pathLst>
                <a:path w="7620000" h="1112520">
                  <a:moveTo>
                    <a:pt x="7434580" y="0"/>
                  </a:moveTo>
                  <a:lnTo>
                    <a:pt x="185381" y="0"/>
                  </a:lnTo>
                  <a:lnTo>
                    <a:pt x="136103" y="6626"/>
                  </a:lnTo>
                  <a:lnTo>
                    <a:pt x="91820" y="25324"/>
                  </a:lnTo>
                  <a:lnTo>
                    <a:pt x="54300" y="54324"/>
                  </a:lnTo>
                  <a:lnTo>
                    <a:pt x="25312" y="91853"/>
                  </a:lnTo>
                  <a:lnTo>
                    <a:pt x="6622" y="136142"/>
                  </a:lnTo>
                  <a:lnTo>
                    <a:pt x="0" y="185420"/>
                  </a:lnTo>
                  <a:lnTo>
                    <a:pt x="0" y="926973"/>
                  </a:lnTo>
                  <a:lnTo>
                    <a:pt x="6622" y="976240"/>
                  </a:lnTo>
                  <a:lnTo>
                    <a:pt x="25312" y="1020506"/>
                  </a:lnTo>
                  <a:lnTo>
                    <a:pt x="54300" y="1058005"/>
                  </a:lnTo>
                  <a:lnTo>
                    <a:pt x="91820" y="1086974"/>
                  </a:lnTo>
                  <a:lnTo>
                    <a:pt x="136103" y="1105649"/>
                  </a:lnTo>
                  <a:lnTo>
                    <a:pt x="185381" y="1112265"/>
                  </a:lnTo>
                  <a:lnTo>
                    <a:pt x="7434580" y="1112265"/>
                  </a:lnTo>
                  <a:lnTo>
                    <a:pt x="7483857" y="1105649"/>
                  </a:lnTo>
                  <a:lnTo>
                    <a:pt x="7528146" y="1086974"/>
                  </a:lnTo>
                  <a:lnTo>
                    <a:pt x="7565675" y="1058005"/>
                  </a:lnTo>
                  <a:lnTo>
                    <a:pt x="7594675" y="1020506"/>
                  </a:lnTo>
                  <a:lnTo>
                    <a:pt x="7613373" y="976240"/>
                  </a:lnTo>
                  <a:lnTo>
                    <a:pt x="7620000" y="926973"/>
                  </a:lnTo>
                  <a:lnTo>
                    <a:pt x="7620000" y="185420"/>
                  </a:lnTo>
                  <a:lnTo>
                    <a:pt x="7613373" y="136142"/>
                  </a:lnTo>
                  <a:lnTo>
                    <a:pt x="7594675" y="91853"/>
                  </a:lnTo>
                  <a:lnTo>
                    <a:pt x="7565675" y="54324"/>
                  </a:lnTo>
                  <a:lnTo>
                    <a:pt x="7528146" y="25324"/>
                  </a:lnTo>
                  <a:lnTo>
                    <a:pt x="7483857" y="6626"/>
                  </a:lnTo>
                  <a:lnTo>
                    <a:pt x="7434580" y="0"/>
                  </a:lnTo>
                  <a:close/>
                </a:path>
              </a:pathLst>
            </a:custGeom>
            <a:solidFill>
              <a:srgbClr val="9C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54936"/>
              <a:ext cx="7620000" cy="1112520"/>
            </a:xfrm>
            <a:custGeom>
              <a:avLst/>
              <a:gdLst/>
              <a:ahLst/>
              <a:cxnLst/>
              <a:rect l="l" t="t" r="r" b="b"/>
              <a:pathLst>
                <a:path w="7620000" h="1112520">
                  <a:moveTo>
                    <a:pt x="0" y="185420"/>
                  </a:moveTo>
                  <a:lnTo>
                    <a:pt x="6622" y="136142"/>
                  </a:lnTo>
                  <a:lnTo>
                    <a:pt x="25312" y="91853"/>
                  </a:lnTo>
                  <a:lnTo>
                    <a:pt x="54300" y="54324"/>
                  </a:lnTo>
                  <a:lnTo>
                    <a:pt x="91820" y="25324"/>
                  </a:lnTo>
                  <a:lnTo>
                    <a:pt x="136103" y="6626"/>
                  </a:lnTo>
                  <a:lnTo>
                    <a:pt x="185381" y="0"/>
                  </a:lnTo>
                  <a:lnTo>
                    <a:pt x="7434580" y="0"/>
                  </a:lnTo>
                  <a:lnTo>
                    <a:pt x="7483857" y="6626"/>
                  </a:lnTo>
                  <a:lnTo>
                    <a:pt x="7528146" y="25324"/>
                  </a:lnTo>
                  <a:lnTo>
                    <a:pt x="7565675" y="54324"/>
                  </a:lnTo>
                  <a:lnTo>
                    <a:pt x="7594675" y="91853"/>
                  </a:lnTo>
                  <a:lnTo>
                    <a:pt x="7613373" y="136142"/>
                  </a:lnTo>
                  <a:lnTo>
                    <a:pt x="7620000" y="185420"/>
                  </a:lnTo>
                  <a:lnTo>
                    <a:pt x="7620000" y="926973"/>
                  </a:lnTo>
                  <a:lnTo>
                    <a:pt x="7613373" y="976240"/>
                  </a:lnTo>
                  <a:lnTo>
                    <a:pt x="7594675" y="1020506"/>
                  </a:lnTo>
                  <a:lnTo>
                    <a:pt x="7565675" y="1058005"/>
                  </a:lnTo>
                  <a:lnTo>
                    <a:pt x="7528146" y="1086974"/>
                  </a:lnTo>
                  <a:lnTo>
                    <a:pt x="7483857" y="1105649"/>
                  </a:lnTo>
                  <a:lnTo>
                    <a:pt x="7434580" y="1112265"/>
                  </a:lnTo>
                  <a:lnTo>
                    <a:pt x="185381" y="1112265"/>
                  </a:lnTo>
                  <a:lnTo>
                    <a:pt x="136103" y="1105649"/>
                  </a:lnTo>
                  <a:lnTo>
                    <a:pt x="91820" y="1086974"/>
                  </a:lnTo>
                  <a:lnTo>
                    <a:pt x="54300" y="1058005"/>
                  </a:lnTo>
                  <a:lnTo>
                    <a:pt x="25312" y="1020506"/>
                  </a:lnTo>
                  <a:lnTo>
                    <a:pt x="6622" y="976240"/>
                  </a:lnTo>
                  <a:lnTo>
                    <a:pt x="0" y="926973"/>
                  </a:lnTo>
                  <a:lnTo>
                    <a:pt x="0" y="18542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4500" y="2835148"/>
            <a:ext cx="7645400" cy="1137920"/>
            <a:chOff x="444500" y="2835148"/>
            <a:chExt cx="7645400" cy="1137920"/>
          </a:xfrm>
        </p:grpSpPr>
        <p:sp>
          <p:nvSpPr>
            <p:cNvPr id="7" name="object 7"/>
            <p:cNvSpPr/>
            <p:nvPr/>
          </p:nvSpPr>
          <p:spPr>
            <a:xfrm>
              <a:off x="457200" y="2847848"/>
              <a:ext cx="7620000" cy="1112520"/>
            </a:xfrm>
            <a:custGeom>
              <a:avLst/>
              <a:gdLst/>
              <a:ahLst/>
              <a:cxnLst/>
              <a:rect l="l" t="t" r="r" b="b"/>
              <a:pathLst>
                <a:path w="7620000" h="1112520">
                  <a:moveTo>
                    <a:pt x="7434580" y="0"/>
                  </a:moveTo>
                  <a:lnTo>
                    <a:pt x="185381" y="0"/>
                  </a:lnTo>
                  <a:lnTo>
                    <a:pt x="136103" y="6626"/>
                  </a:lnTo>
                  <a:lnTo>
                    <a:pt x="91820" y="25324"/>
                  </a:lnTo>
                  <a:lnTo>
                    <a:pt x="54300" y="54324"/>
                  </a:lnTo>
                  <a:lnTo>
                    <a:pt x="25312" y="91853"/>
                  </a:lnTo>
                  <a:lnTo>
                    <a:pt x="6622" y="136142"/>
                  </a:lnTo>
                  <a:lnTo>
                    <a:pt x="0" y="185419"/>
                  </a:lnTo>
                  <a:lnTo>
                    <a:pt x="0" y="926972"/>
                  </a:lnTo>
                  <a:lnTo>
                    <a:pt x="6622" y="976250"/>
                  </a:lnTo>
                  <a:lnTo>
                    <a:pt x="25312" y="1020539"/>
                  </a:lnTo>
                  <a:lnTo>
                    <a:pt x="54300" y="1058068"/>
                  </a:lnTo>
                  <a:lnTo>
                    <a:pt x="91820" y="1087068"/>
                  </a:lnTo>
                  <a:lnTo>
                    <a:pt x="136103" y="1105766"/>
                  </a:lnTo>
                  <a:lnTo>
                    <a:pt x="185381" y="1112393"/>
                  </a:lnTo>
                  <a:lnTo>
                    <a:pt x="7434580" y="1112393"/>
                  </a:lnTo>
                  <a:lnTo>
                    <a:pt x="7483857" y="1105766"/>
                  </a:lnTo>
                  <a:lnTo>
                    <a:pt x="7528146" y="1087068"/>
                  </a:lnTo>
                  <a:lnTo>
                    <a:pt x="7565675" y="1058068"/>
                  </a:lnTo>
                  <a:lnTo>
                    <a:pt x="7594675" y="1020539"/>
                  </a:lnTo>
                  <a:lnTo>
                    <a:pt x="7613373" y="976250"/>
                  </a:lnTo>
                  <a:lnTo>
                    <a:pt x="7620000" y="926972"/>
                  </a:lnTo>
                  <a:lnTo>
                    <a:pt x="7620000" y="185419"/>
                  </a:lnTo>
                  <a:lnTo>
                    <a:pt x="7613373" y="136142"/>
                  </a:lnTo>
                  <a:lnTo>
                    <a:pt x="7594675" y="91853"/>
                  </a:lnTo>
                  <a:lnTo>
                    <a:pt x="7565675" y="54324"/>
                  </a:lnTo>
                  <a:lnTo>
                    <a:pt x="7528146" y="25324"/>
                  </a:lnTo>
                  <a:lnTo>
                    <a:pt x="7483857" y="6626"/>
                  </a:lnTo>
                  <a:lnTo>
                    <a:pt x="7434580" y="0"/>
                  </a:lnTo>
                  <a:close/>
                </a:path>
              </a:pathLst>
            </a:custGeom>
            <a:solidFill>
              <a:srgbClr val="D2C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847848"/>
              <a:ext cx="7620000" cy="1112520"/>
            </a:xfrm>
            <a:custGeom>
              <a:avLst/>
              <a:gdLst/>
              <a:ahLst/>
              <a:cxnLst/>
              <a:rect l="l" t="t" r="r" b="b"/>
              <a:pathLst>
                <a:path w="7620000" h="1112520">
                  <a:moveTo>
                    <a:pt x="0" y="185419"/>
                  </a:moveTo>
                  <a:lnTo>
                    <a:pt x="6622" y="136142"/>
                  </a:lnTo>
                  <a:lnTo>
                    <a:pt x="25312" y="91853"/>
                  </a:lnTo>
                  <a:lnTo>
                    <a:pt x="54300" y="54324"/>
                  </a:lnTo>
                  <a:lnTo>
                    <a:pt x="91820" y="25324"/>
                  </a:lnTo>
                  <a:lnTo>
                    <a:pt x="136103" y="6626"/>
                  </a:lnTo>
                  <a:lnTo>
                    <a:pt x="185381" y="0"/>
                  </a:lnTo>
                  <a:lnTo>
                    <a:pt x="7434580" y="0"/>
                  </a:lnTo>
                  <a:lnTo>
                    <a:pt x="7483857" y="6626"/>
                  </a:lnTo>
                  <a:lnTo>
                    <a:pt x="7528146" y="25324"/>
                  </a:lnTo>
                  <a:lnTo>
                    <a:pt x="7565675" y="54324"/>
                  </a:lnTo>
                  <a:lnTo>
                    <a:pt x="7594675" y="91853"/>
                  </a:lnTo>
                  <a:lnTo>
                    <a:pt x="7613373" y="136142"/>
                  </a:lnTo>
                  <a:lnTo>
                    <a:pt x="7620000" y="185419"/>
                  </a:lnTo>
                  <a:lnTo>
                    <a:pt x="7620000" y="926972"/>
                  </a:lnTo>
                  <a:lnTo>
                    <a:pt x="7613373" y="976250"/>
                  </a:lnTo>
                  <a:lnTo>
                    <a:pt x="7594675" y="1020539"/>
                  </a:lnTo>
                  <a:lnTo>
                    <a:pt x="7565675" y="1058068"/>
                  </a:lnTo>
                  <a:lnTo>
                    <a:pt x="7528146" y="1087068"/>
                  </a:lnTo>
                  <a:lnTo>
                    <a:pt x="7483857" y="1105766"/>
                  </a:lnTo>
                  <a:lnTo>
                    <a:pt x="7434580" y="1112393"/>
                  </a:lnTo>
                  <a:lnTo>
                    <a:pt x="185381" y="1112393"/>
                  </a:lnTo>
                  <a:lnTo>
                    <a:pt x="136103" y="1105766"/>
                  </a:lnTo>
                  <a:lnTo>
                    <a:pt x="91820" y="1087068"/>
                  </a:lnTo>
                  <a:lnTo>
                    <a:pt x="54300" y="1058068"/>
                  </a:lnTo>
                  <a:lnTo>
                    <a:pt x="25312" y="1020539"/>
                  </a:lnTo>
                  <a:lnTo>
                    <a:pt x="6622" y="976250"/>
                  </a:lnTo>
                  <a:lnTo>
                    <a:pt x="0" y="926972"/>
                  </a:lnTo>
                  <a:lnTo>
                    <a:pt x="0" y="18541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4500" y="4028059"/>
            <a:ext cx="7645400" cy="1137920"/>
            <a:chOff x="444500" y="4028059"/>
            <a:chExt cx="7645400" cy="1137920"/>
          </a:xfrm>
        </p:grpSpPr>
        <p:sp>
          <p:nvSpPr>
            <p:cNvPr id="10" name="object 10"/>
            <p:cNvSpPr/>
            <p:nvPr/>
          </p:nvSpPr>
          <p:spPr>
            <a:xfrm>
              <a:off x="457200" y="4040759"/>
              <a:ext cx="7620000" cy="1112520"/>
            </a:xfrm>
            <a:custGeom>
              <a:avLst/>
              <a:gdLst/>
              <a:ahLst/>
              <a:cxnLst/>
              <a:rect l="l" t="t" r="r" b="b"/>
              <a:pathLst>
                <a:path w="7620000" h="1112520">
                  <a:moveTo>
                    <a:pt x="7434580" y="0"/>
                  </a:moveTo>
                  <a:lnTo>
                    <a:pt x="185381" y="0"/>
                  </a:lnTo>
                  <a:lnTo>
                    <a:pt x="136103" y="6626"/>
                  </a:lnTo>
                  <a:lnTo>
                    <a:pt x="91820" y="25324"/>
                  </a:lnTo>
                  <a:lnTo>
                    <a:pt x="54300" y="54324"/>
                  </a:lnTo>
                  <a:lnTo>
                    <a:pt x="25312" y="91853"/>
                  </a:lnTo>
                  <a:lnTo>
                    <a:pt x="6622" y="136142"/>
                  </a:lnTo>
                  <a:lnTo>
                    <a:pt x="0" y="185420"/>
                  </a:lnTo>
                  <a:lnTo>
                    <a:pt x="0" y="926973"/>
                  </a:lnTo>
                  <a:lnTo>
                    <a:pt x="6622" y="976250"/>
                  </a:lnTo>
                  <a:lnTo>
                    <a:pt x="25312" y="1020539"/>
                  </a:lnTo>
                  <a:lnTo>
                    <a:pt x="54300" y="1058068"/>
                  </a:lnTo>
                  <a:lnTo>
                    <a:pt x="91820" y="1087068"/>
                  </a:lnTo>
                  <a:lnTo>
                    <a:pt x="136103" y="1105766"/>
                  </a:lnTo>
                  <a:lnTo>
                    <a:pt x="185381" y="1112393"/>
                  </a:lnTo>
                  <a:lnTo>
                    <a:pt x="7434580" y="1112393"/>
                  </a:lnTo>
                  <a:lnTo>
                    <a:pt x="7483857" y="1105766"/>
                  </a:lnTo>
                  <a:lnTo>
                    <a:pt x="7528146" y="1087068"/>
                  </a:lnTo>
                  <a:lnTo>
                    <a:pt x="7565675" y="1058068"/>
                  </a:lnTo>
                  <a:lnTo>
                    <a:pt x="7594675" y="1020539"/>
                  </a:lnTo>
                  <a:lnTo>
                    <a:pt x="7613373" y="976250"/>
                  </a:lnTo>
                  <a:lnTo>
                    <a:pt x="7620000" y="926973"/>
                  </a:lnTo>
                  <a:lnTo>
                    <a:pt x="7620000" y="185420"/>
                  </a:lnTo>
                  <a:lnTo>
                    <a:pt x="7613373" y="136142"/>
                  </a:lnTo>
                  <a:lnTo>
                    <a:pt x="7594675" y="91853"/>
                  </a:lnTo>
                  <a:lnTo>
                    <a:pt x="7565675" y="54324"/>
                  </a:lnTo>
                  <a:lnTo>
                    <a:pt x="7528146" y="25324"/>
                  </a:lnTo>
                  <a:lnTo>
                    <a:pt x="7483857" y="6626"/>
                  </a:lnTo>
                  <a:lnTo>
                    <a:pt x="7434580" y="0"/>
                  </a:lnTo>
                  <a:close/>
                </a:path>
              </a:pathLst>
            </a:custGeom>
            <a:solidFill>
              <a:srgbClr val="94A2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4040759"/>
              <a:ext cx="7620000" cy="1112520"/>
            </a:xfrm>
            <a:custGeom>
              <a:avLst/>
              <a:gdLst/>
              <a:ahLst/>
              <a:cxnLst/>
              <a:rect l="l" t="t" r="r" b="b"/>
              <a:pathLst>
                <a:path w="7620000" h="1112520">
                  <a:moveTo>
                    <a:pt x="0" y="185420"/>
                  </a:moveTo>
                  <a:lnTo>
                    <a:pt x="6622" y="136142"/>
                  </a:lnTo>
                  <a:lnTo>
                    <a:pt x="25312" y="91853"/>
                  </a:lnTo>
                  <a:lnTo>
                    <a:pt x="54300" y="54324"/>
                  </a:lnTo>
                  <a:lnTo>
                    <a:pt x="91820" y="25324"/>
                  </a:lnTo>
                  <a:lnTo>
                    <a:pt x="136103" y="6626"/>
                  </a:lnTo>
                  <a:lnTo>
                    <a:pt x="185381" y="0"/>
                  </a:lnTo>
                  <a:lnTo>
                    <a:pt x="7434580" y="0"/>
                  </a:lnTo>
                  <a:lnTo>
                    <a:pt x="7483857" y="6626"/>
                  </a:lnTo>
                  <a:lnTo>
                    <a:pt x="7528146" y="25324"/>
                  </a:lnTo>
                  <a:lnTo>
                    <a:pt x="7565675" y="54324"/>
                  </a:lnTo>
                  <a:lnTo>
                    <a:pt x="7594675" y="91853"/>
                  </a:lnTo>
                  <a:lnTo>
                    <a:pt x="7613373" y="136142"/>
                  </a:lnTo>
                  <a:lnTo>
                    <a:pt x="7620000" y="185420"/>
                  </a:lnTo>
                  <a:lnTo>
                    <a:pt x="7620000" y="926973"/>
                  </a:lnTo>
                  <a:lnTo>
                    <a:pt x="7613373" y="976250"/>
                  </a:lnTo>
                  <a:lnTo>
                    <a:pt x="7594675" y="1020539"/>
                  </a:lnTo>
                  <a:lnTo>
                    <a:pt x="7565675" y="1058068"/>
                  </a:lnTo>
                  <a:lnTo>
                    <a:pt x="7528146" y="1087068"/>
                  </a:lnTo>
                  <a:lnTo>
                    <a:pt x="7483857" y="1105766"/>
                  </a:lnTo>
                  <a:lnTo>
                    <a:pt x="7434580" y="1112393"/>
                  </a:lnTo>
                  <a:lnTo>
                    <a:pt x="185381" y="1112393"/>
                  </a:lnTo>
                  <a:lnTo>
                    <a:pt x="136103" y="1105766"/>
                  </a:lnTo>
                  <a:lnTo>
                    <a:pt x="91820" y="1087068"/>
                  </a:lnTo>
                  <a:lnTo>
                    <a:pt x="54300" y="1058068"/>
                  </a:lnTo>
                  <a:lnTo>
                    <a:pt x="25312" y="1020539"/>
                  </a:lnTo>
                  <a:lnTo>
                    <a:pt x="6622" y="976250"/>
                  </a:lnTo>
                  <a:lnTo>
                    <a:pt x="0" y="926973"/>
                  </a:lnTo>
                  <a:lnTo>
                    <a:pt x="0" y="18542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4500" y="5221096"/>
            <a:ext cx="7645400" cy="1137920"/>
            <a:chOff x="444500" y="5221096"/>
            <a:chExt cx="7645400" cy="1137920"/>
          </a:xfrm>
        </p:grpSpPr>
        <p:sp>
          <p:nvSpPr>
            <p:cNvPr id="13" name="object 13"/>
            <p:cNvSpPr/>
            <p:nvPr/>
          </p:nvSpPr>
          <p:spPr>
            <a:xfrm>
              <a:off x="457200" y="5233796"/>
              <a:ext cx="7620000" cy="1112520"/>
            </a:xfrm>
            <a:custGeom>
              <a:avLst/>
              <a:gdLst/>
              <a:ahLst/>
              <a:cxnLst/>
              <a:rect l="l" t="t" r="r" b="b"/>
              <a:pathLst>
                <a:path w="7620000" h="1112520">
                  <a:moveTo>
                    <a:pt x="7434580" y="0"/>
                  </a:moveTo>
                  <a:lnTo>
                    <a:pt x="185381" y="0"/>
                  </a:lnTo>
                  <a:lnTo>
                    <a:pt x="136103" y="6616"/>
                  </a:lnTo>
                  <a:lnTo>
                    <a:pt x="91820" y="25291"/>
                  </a:lnTo>
                  <a:lnTo>
                    <a:pt x="54300" y="54260"/>
                  </a:lnTo>
                  <a:lnTo>
                    <a:pt x="25312" y="91759"/>
                  </a:lnTo>
                  <a:lnTo>
                    <a:pt x="6622" y="136025"/>
                  </a:lnTo>
                  <a:lnTo>
                    <a:pt x="0" y="185292"/>
                  </a:lnTo>
                  <a:lnTo>
                    <a:pt x="0" y="926884"/>
                  </a:lnTo>
                  <a:lnTo>
                    <a:pt x="6622" y="976167"/>
                  </a:lnTo>
                  <a:lnTo>
                    <a:pt x="25312" y="1020451"/>
                  </a:lnTo>
                  <a:lnTo>
                    <a:pt x="54300" y="1057970"/>
                  </a:lnTo>
                  <a:lnTo>
                    <a:pt x="91820" y="1086956"/>
                  </a:lnTo>
                  <a:lnTo>
                    <a:pt x="136103" y="1105644"/>
                  </a:lnTo>
                  <a:lnTo>
                    <a:pt x="185381" y="1112265"/>
                  </a:lnTo>
                  <a:lnTo>
                    <a:pt x="7434580" y="1112265"/>
                  </a:lnTo>
                  <a:lnTo>
                    <a:pt x="7483857" y="1105644"/>
                  </a:lnTo>
                  <a:lnTo>
                    <a:pt x="7528146" y="1086956"/>
                  </a:lnTo>
                  <a:lnTo>
                    <a:pt x="7565675" y="1057970"/>
                  </a:lnTo>
                  <a:lnTo>
                    <a:pt x="7594675" y="1020451"/>
                  </a:lnTo>
                  <a:lnTo>
                    <a:pt x="7613373" y="976167"/>
                  </a:lnTo>
                  <a:lnTo>
                    <a:pt x="7620000" y="926884"/>
                  </a:lnTo>
                  <a:lnTo>
                    <a:pt x="7620000" y="185292"/>
                  </a:lnTo>
                  <a:lnTo>
                    <a:pt x="7613373" y="136025"/>
                  </a:lnTo>
                  <a:lnTo>
                    <a:pt x="7594675" y="91759"/>
                  </a:lnTo>
                  <a:lnTo>
                    <a:pt x="7565675" y="54260"/>
                  </a:lnTo>
                  <a:lnTo>
                    <a:pt x="7528146" y="25291"/>
                  </a:lnTo>
                  <a:lnTo>
                    <a:pt x="7483857" y="6616"/>
                  </a:lnTo>
                  <a:lnTo>
                    <a:pt x="7434580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5233796"/>
              <a:ext cx="7620000" cy="1112520"/>
            </a:xfrm>
            <a:custGeom>
              <a:avLst/>
              <a:gdLst/>
              <a:ahLst/>
              <a:cxnLst/>
              <a:rect l="l" t="t" r="r" b="b"/>
              <a:pathLst>
                <a:path w="7620000" h="1112520">
                  <a:moveTo>
                    <a:pt x="0" y="185292"/>
                  </a:moveTo>
                  <a:lnTo>
                    <a:pt x="6622" y="136025"/>
                  </a:lnTo>
                  <a:lnTo>
                    <a:pt x="25312" y="91759"/>
                  </a:lnTo>
                  <a:lnTo>
                    <a:pt x="54300" y="54260"/>
                  </a:lnTo>
                  <a:lnTo>
                    <a:pt x="91820" y="25291"/>
                  </a:lnTo>
                  <a:lnTo>
                    <a:pt x="136103" y="6616"/>
                  </a:lnTo>
                  <a:lnTo>
                    <a:pt x="185381" y="0"/>
                  </a:lnTo>
                  <a:lnTo>
                    <a:pt x="7434580" y="0"/>
                  </a:lnTo>
                  <a:lnTo>
                    <a:pt x="7483857" y="6616"/>
                  </a:lnTo>
                  <a:lnTo>
                    <a:pt x="7528146" y="25291"/>
                  </a:lnTo>
                  <a:lnTo>
                    <a:pt x="7565675" y="54260"/>
                  </a:lnTo>
                  <a:lnTo>
                    <a:pt x="7594675" y="91759"/>
                  </a:lnTo>
                  <a:lnTo>
                    <a:pt x="7613373" y="136025"/>
                  </a:lnTo>
                  <a:lnTo>
                    <a:pt x="7620000" y="185292"/>
                  </a:lnTo>
                  <a:lnTo>
                    <a:pt x="7620000" y="926884"/>
                  </a:lnTo>
                  <a:lnTo>
                    <a:pt x="7613373" y="976167"/>
                  </a:lnTo>
                  <a:lnTo>
                    <a:pt x="7594675" y="1020451"/>
                  </a:lnTo>
                  <a:lnTo>
                    <a:pt x="7565675" y="1057970"/>
                  </a:lnTo>
                  <a:lnTo>
                    <a:pt x="7528146" y="1086956"/>
                  </a:lnTo>
                  <a:lnTo>
                    <a:pt x="7483857" y="1105644"/>
                  </a:lnTo>
                  <a:lnTo>
                    <a:pt x="7434580" y="1112265"/>
                  </a:lnTo>
                  <a:lnTo>
                    <a:pt x="185381" y="1112265"/>
                  </a:lnTo>
                  <a:lnTo>
                    <a:pt x="136103" y="1105644"/>
                  </a:lnTo>
                  <a:lnTo>
                    <a:pt x="91820" y="1086956"/>
                  </a:lnTo>
                  <a:lnTo>
                    <a:pt x="54300" y="1057970"/>
                  </a:lnTo>
                  <a:lnTo>
                    <a:pt x="25312" y="1020451"/>
                  </a:lnTo>
                  <a:lnTo>
                    <a:pt x="6622" y="976167"/>
                  </a:lnTo>
                  <a:lnTo>
                    <a:pt x="0" y="926884"/>
                  </a:lnTo>
                  <a:lnTo>
                    <a:pt x="0" y="185292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5739" y="1944116"/>
            <a:ext cx="6609080" cy="4031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 Notepad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write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 dirty="0">
              <a:latin typeface="Calibri"/>
              <a:cs typeface="Calibri"/>
            </a:endParaRPr>
          </a:p>
          <a:p>
            <a:pPr marL="12700" marR="111125">
              <a:lnSpc>
                <a:spcPts val="3070"/>
              </a:lnSpc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Save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document using .html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(if embedded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JavaScript)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Save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document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.js (if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external</a:t>
            </a:r>
            <a:r>
              <a:rPr sz="2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JavaScript)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Run 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brow</a:t>
            </a:r>
            <a:r>
              <a:rPr lang="en-US" sz="2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708406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 </a:t>
            </a:r>
            <a:r>
              <a:rPr spc="-5" dirty="0"/>
              <a:t>- </a:t>
            </a:r>
            <a:r>
              <a:rPr spc="-90" dirty="0"/>
              <a:t>Placement</a:t>
            </a:r>
            <a:r>
              <a:rPr spc="-525" dirty="0"/>
              <a:t> </a:t>
            </a:r>
            <a:r>
              <a:rPr lang="en-US" spc="-525" dirty="0"/>
              <a:t> </a:t>
            </a:r>
            <a:r>
              <a:rPr spc="-55" dirty="0"/>
              <a:t>in  </a:t>
            </a:r>
            <a:r>
              <a:rPr spc="-80" dirty="0"/>
              <a:t>HTML</a:t>
            </a:r>
            <a:r>
              <a:rPr spc="-210" dirty="0"/>
              <a:t> </a:t>
            </a:r>
            <a:r>
              <a:rPr spc="-80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778254"/>
            <a:ext cx="7665084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There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is a </a:t>
            </a:r>
            <a:r>
              <a:rPr sz="2200" spc="-10" dirty="0">
                <a:solidFill>
                  <a:srgbClr val="2E2B1F"/>
                </a:solidFill>
                <a:latin typeface="Cambria"/>
                <a:cs typeface="Cambria"/>
              </a:rPr>
              <a:t>flexibility </a:t>
            </a:r>
            <a:r>
              <a:rPr sz="2200" spc="-25" dirty="0">
                <a:solidFill>
                  <a:srgbClr val="2E2B1F"/>
                </a:solidFill>
                <a:latin typeface="Cambria"/>
                <a:cs typeface="Cambria"/>
              </a:rPr>
              <a:t>given </a:t>
            </a: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include </a:t>
            </a:r>
            <a:r>
              <a:rPr sz="2200" spc="-20" dirty="0">
                <a:solidFill>
                  <a:srgbClr val="2E2B1F"/>
                </a:solidFill>
                <a:latin typeface="Cambria"/>
                <a:cs typeface="Cambria"/>
              </a:rPr>
              <a:t>JavaScript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code</a:t>
            </a:r>
            <a:r>
              <a:rPr sz="2200" spc="29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mbria"/>
                <a:cs typeface="Cambria"/>
              </a:rPr>
              <a:t>anywhere</a:t>
            </a:r>
            <a:endParaRPr sz="2200" dirty="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in an HTML</a:t>
            </a:r>
            <a:r>
              <a:rPr sz="22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2E2B1F"/>
                </a:solidFill>
                <a:latin typeface="Cambria"/>
                <a:cs typeface="Cambria"/>
              </a:rPr>
              <a:t>document.</a:t>
            </a:r>
            <a:endParaRPr sz="2200" dirty="0">
              <a:latin typeface="Cambria"/>
              <a:cs typeface="Cambria"/>
            </a:endParaRPr>
          </a:p>
          <a:p>
            <a:pPr marL="241300" marR="16446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303530" algn="l"/>
                <a:tab pos="304165" algn="l"/>
              </a:tabLst>
            </a:pPr>
            <a:r>
              <a:rPr dirty="0"/>
              <a:t>	</a:t>
            </a:r>
            <a:r>
              <a:rPr sz="2200" spc="-20" dirty="0">
                <a:solidFill>
                  <a:srgbClr val="2E2B1F"/>
                </a:solidFill>
                <a:latin typeface="Cambria"/>
                <a:cs typeface="Cambria"/>
              </a:rPr>
              <a:t>However </a:t>
            </a:r>
            <a:r>
              <a:rPr sz="2200" spc="-10" dirty="0">
                <a:solidFill>
                  <a:srgbClr val="2E2B1F"/>
                </a:solidFill>
                <a:latin typeface="Cambria"/>
                <a:cs typeface="Cambria"/>
              </a:rPr>
              <a:t>the most </a:t>
            </a: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preferred </a:t>
            </a:r>
            <a:r>
              <a:rPr sz="2200" spc="-35" dirty="0">
                <a:solidFill>
                  <a:srgbClr val="2E2B1F"/>
                </a:solidFill>
                <a:latin typeface="Cambria"/>
                <a:cs typeface="Cambria"/>
              </a:rPr>
              <a:t>ways </a:t>
            </a: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include </a:t>
            </a:r>
            <a:r>
              <a:rPr sz="2200" spc="-20" dirty="0">
                <a:solidFill>
                  <a:srgbClr val="2E2B1F"/>
                </a:solidFill>
                <a:latin typeface="Cambria"/>
                <a:cs typeface="Cambria"/>
              </a:rPr>
              <a:t>JavaScript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mbria"/>
                <a:cs typeface="Cambria"/>
              </a:rPr>
              <a:t>an 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HTML file </a:t>
            </a:r>
            <a:r>
              <a:rPr sz="2200" spc="-20" dirty="0">
                <a:solidFill>
                  <a:srgbClr val="2E2B1F"/>
                </a:solidFill>
                <a:latin typeface="Cambria"/>
                <a:cs typeface="Cambria"/>
              </a:rPr>
              <a:t>are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as </a:t>
            </a: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follows</a:t>
            </a:r>
            <a:r>
              <a:rPr sz="2200" spc="7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−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</a:pPr>
            <a:endParaRPr sz="3150" dirty="0">
              <a:latin typeface="Cambria"/>
              <a:cs typeface="Cambria"/>
            </a:endParaRPr>
          </a:p>
          <a:p>
            <a:pPr marL="538480" lvl="1" indent="-229870">
              <a:lnSpc>
                <a:spcPct val="100000"/>
              </a:lnSpc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Script in &lt;head&gt;...&lt;/head&gt;</a:t>
            </a:r>
            <a:r>
              <a:rPr sz="22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01F5F"/>
                </a:solidFill>
                <a:latin typeface="Cambria"/>
                <a:cs typeface="Cambria"/>
              </a:rPr>
              <a:t>section.</a:t>
            </a:r>
            <a:endParaRPr sz="2200" dirty="0">
              <a:latin typeface="Cambria"/>
              <a:cs typeface="Cambria"/>
            </a:endParaRPr>
          </a:p>
          <a:p>
            <a:pPr marL="538480" lvl="1" indent="-229870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Script in </a:t>
            </a:r>
            <a:r>
              <a:rPr sz="2200" spc="-15" dirty="0">
                <a:solidFill>
                  <a:srgbClr val="001F5F"/>
                </a:solidFill>
                <a:latin typeface="Cambria"/>
                <a:cs typeface="Cambria"/>
              </a:rPr>
              <a:t>&lt;body&gt;...&lt;/body&gt;</a:t>
            </a:r>
            <a:r>
              <a:rPr sz="2200" spc="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section.</a:t>
            </a:r>
            <a:endParaRPr sz="2200" dirty="0">
              <a:latin typeface="Cambria"/>
              <a:cs typeface="Cambria"/>
            </a:endParaRPr>
          </a:p>
          <a:p>
            <a:pPr marL="538480" lvl="1" indent="-229870">
              <a:lnSpc>
                <a:spcPct val="100000"/>
              </a:lnSpc>
              <a:spcBef>
                <a:spcPts val="52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Script in </a:t>
            </a:r>
            <a:r>
              <a:rPr sz="2200" spc="-15" dirty="0">
                <a:solidFill>
                  <a:srgbClr val="001F5F"/>
                </a:solidFill>
                <a:latin typeface="Cambria"/>
                <a:cs typeface="Cambria"/>
              </a:rPr>
              <a:t>&lt;body&gt;...&lt;/body&gt; </a:t>
            </a:r>
            <a:r>
              <a:rPr sz="2200" spc="-10" dirty="0">
                <a:solidFill>
                  <a:srgbClr val="001F5F"/>
                </a:solidFill>
                <a:latin typeface="Cambria"/>
                <a:cs typeface="Cambria"/>
              </a:rPr>
              <a:t>and &lt;head&gt;...&lt;/head&gt;</a:t>
            </a:r>
            <a:r>
              <a:rPr sz="2200" spc="1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sections.</a:t>
            </a:r>
            <a:endParaRPr sz="2200" dirty="0">
              <a:latin typeface="Cambria"/>
              <a:cs typeface="Cambria"/>
            </a:endParaRPr>
          </a:p>
          <a:p>
            <a:pPr marL="538480" lvl="1" indent="-229870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Script in an </a:t>
            </a:r>
            <a:r>
              <a:rPr sz="2200" spc="-10" dirty="0">
                <a:solidFill>
                  <a:srgbClr val="001F5F"/>
                </a:solidFill>
                <a:latin typeface="Cambria"/>
                <a:cs typeface="Cambria"/>
              </a:rPr>
              <a:t>external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file </a:t>
            </a:r>
            <a:r>
              <a:rPr lang="en-US" sz="2200" spc="-10" dirty="0">
                <a:solidFill>
                  <a:srgbClr val="001F5F"/>
                </a:solidFill>
                <a:latin typeface="Cambria"/>
                <a:cs typeface="Cambria"/>
              </a:rPr>
              <a:t>is usually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include</a:t>
            </a:r>
            <a:r>
              <a:rPr lang="en-US" sz="2200" spc="-5" dirty="0">
                <a:solidFill>
                  <a:srgbClr val="001F5F"/>
                </a:solidFill>
                <a:latin typeface="Cambria"/>
                <a:cs typeface="Cambria"/>
              </a:rPr>
              <a:t>d</a:t>
            </a:r>
            <a:r>
              <a:rPr sz="2200" spc="1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endParaRPr sz="2200" dirty="0">
              <a:latin typeface="Cambria"/>
              <a:cs typeface="Cambria"/>
            </a:endParaRPr>
          </a:p>
          <a:p>
            <a:pPr marL="53848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001F5F"/>
                </a:solidFill>
                <a:latin typeface="Cambria"/>
                <a:cs typeface="Cambria"/>
              </a:rPr>
              <a:t>&lt;head&gt;...&lt;/head&gt;</a:t>
            </a:r>
            <a:r>
              <a:rPr sz="22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section.</a:t>
            </a:r>
            <a:endParaRPr sz="22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47066"/>
            <a:ext cx="7845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/>
              <a:t>JavaScript </a:t>
            </a:r>
            <a:r>
              <a:rPr sz="4000" spc="-50" dirty="0"/>
              <a:t>in </a:t>
            </a:r>
            <a:r>
              <a:rPr sz="4000" spc="-100" dirty="0"/>
              <a:t>&lt;head&gt;...&lt;/head&gt;</a:t>
            </a:r>
            <a:r>
              <a:rPr sz="4000" spc="-465" dirty="0"/>
              <a:t> </a:t>
            </a:r>
            <a:r>
              <a:rPr sz="4000" spc="-90" dirty="0"/>
              <a:t>section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74040" y="962914"/>
            <a:ext cx="6988809" cy="464614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&lt;html&gt;</a:t>
            </a:r>
            <a:endParaRPr sz="1800" dirty="0">
              <a:latin typeface="Cambria"/>
              <a:cs typeface="Cambria"/>
            </a:endParaRPr>
          </a:p>
          <a:p>
            <a:pPr marL="30924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&lt;head&gt;</a:t>
            </a:r>
            <a:endParaRPr sz="1800" dirty="0">
              <a:latin typeface="Cambria"/>
              <a:cs typeface="Cambria"/>
            </a:endParaRPr>
          </a:p>
          <a:p>
            <a:pPr marL="30924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&lt;script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type="text/javascript"&gt;</a:t>
            </a:r>
            <a:endParaRPr sz="1800" dirty="0">
              <a:latin typeface="Cambria"/>
              <a:cs typeface="Cambria"/>
            </a:endParaRPr>
          </a:p>
          <a:p>
            <a:pPr marL="309245">
              <a:lnSpc>
                <a:spcPct val="100000"/>
              </a:lnSpc>
              <a:spcBef>
                <a:spcPts val="430"/>
              </a:spcBef>
            </a:pPr>
            <a:r>
              <a:rPr lang="en-US" sz="1800" b="1" dirty="0">
                <a:solidFill>
                  <a:srgbClr val="001F5F"/>
                </a:solidFill>
                <a:latin typeface="Cambria"/>
                <a:cs typeface="Cambria"/>
              </a:rPr>
              <a:t>  </a:t>
            </a: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function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10" dirty="0" err="1">
                <a:solidFill>
                  <a:srgbClr val="001F5F"/>
                </a:solidFill>
                <a:latin typeface="Cambria"/>
                <a:cs typeface="Cambria"/>
              </a:rPr>
              <a:t>sayHello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(</a:t>
            </a:r>
            <a:r>
              <a:rPr lang="en-US" sz="1800" b="1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)</a:t>
            </a:r>
            <a:endParaRPr sz="1800" dirty="0">
              <a:latin typeface="Cambria"/>
              <a:cs typeface="Cambria"/>
            </a:endParaRPr>
          </a:p>
          <a:p>
            <a:pPr marL="360045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{</a:t>
            </a:r>
            <a:endParaRPr lang="en-US" sz="1800" b="1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60045">
              <a:lnSpc>
                <a:spcPct val="100000"/>
              </a:lnSpc>
              <a:spcBef>
                <a:spcPts val="434"/>
              </a:spcBef>
            </a:pPr>
            <a:r>
              <a:rPr lang="en-US" b="1" dirty="0">
                <a:solidFill>
                  <a:srgbClr val="001F5F"/>
                </a:solidFill>
                <a:latin typeface="Cambria"/>
                <a:cs typeface="Cambria"/>
              </a:rPr>
              <a:t>  </a:t>
            </a: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alert("Hello </a:t>
            </a:r>
            <a:r>
              <a:rPr sz="1800" b="1" spc="-25" dirty="0">
                <a:solidFill>
                  <a:srgbClr val="001F5F"/>
                </a:solidFill>
                <a:latin typeface="Cambria"/>
                <a:cs typeface="Cambria"/>
              </a:rPr>
              <a:t>World")</a:t>
            </a:r>
            <a:r>
              <a:rPr sz="1800" b="1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endParaRPr lang="en-US" sz="1800" b="1" spc="1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60045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}</a:t>
            </a:r>
            <a:endParaRPr sz="1800" dirty="0">
              <a:latin typeface="Cambria"/>
              <a:cs typeface="Cambria"/>
            </a:endParaRPr>
          </a:p>
          <a:p>
            <a:pPr marL="36004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&lt;/script&gt;</a:t>
            </a:r>
            <a:endParaRPr sz="1800" dirty="0">
              <a:latin typeface="Cambria"/>
              <a:cs typeface="Cambria"/>
            </a:endParaRPr>
          </a:p>
          <a:p>
            <a:pPr marL="30924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&lt;/head&gt;</a:t>
            </a:r>
            <a:endParaRPr sz="1800" dirty="0">
              <a:latin typeface="Cambria"/>
              <a:cs typeface="Cambria"/>
            </a:endParaRPr>
          </a:p>
          <a:p>
            <a:pPr marL="30924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2E2B1F"/>
                </a:solidFill>
                <a:latin typeface="Cambria"/>
                <a:cs typeface="Cambria"/>
              </a:rPr>
              <a:t>&lt;body&gt;</a:t>
            </a:r>
            <a:endParaRPr sz="1800" dirty="0">
              <a:latin typeface="Cambria"/>
              <a:cs typeface="Cambria"/>
            </a:endParaRPr>
          </a:p>
          <a:p>
            <a:pPr marL="309245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&lt;input 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type="button" </a:t>
            </a:r>
            <a:r>
              <a:rPr sz="1800" b="1" spc="-15" dirty="0">
                <a:solidFill>
                  <a:srgbClr val="001F5F"/>
                </a:solidFill>
                <a:latin typeface="Cambria"/>
                <a:cs typeface="Cambria"/>
              </a:rPr>
              <a:t>value="Say Hello"</a:t>
            </a:r>
            <a:r>
              <a:rPr lang="en-US" sz="1800" b="1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lang="en-US" b="1" spc="-10" dirty="0" err="1">
                <a:solidFill>
                  <a:srgbClr val="001F5F"/>
                </a:solidFill>
                <a:latin typeface="Cambria"/>
                <a:cs typeface="Cambria"/>
              </a:rPr>
              <a:t>onclick</a:t>
            </a:r>
            <a:r>
              <a:rPr lang="en-US" b="1" spc="-10" dirty="0">
                <a:solidFill>
                  <a:srgbClr val="001F5F"/>
                </a:solidFill>
                <a:latin typeface="Cambria"/>
                <a:cs typeface="Cambria"/>
              </a:rPr>
              <a:t>="</a:t>
            </a:r>
            <a:r>
              <a:rPr lang="en-US" b="1" spc="-10" dirty="0" err="1">
                <a:solidFill>
                  <a:srgbClr val="001F5F"/>
                </a:solidFill>
                <a:latin typeface="Cambria"/>
                <a:cs typeface="Cambria"/>
              </a:rPr>
              <a:t>sayHello</a:t>
            </a:r>
            <a:r>
              <a:rPr lang="en-US" b="1" spc="-10" dirty="0">
                <a:solidFill>
                  <a:srgbClr val="001F5F"/>
                </a:solidFill>
                <a:latin typeface="Cambria"/>
                <a:cs typeface="Cambria"/>
              </a:rPr>
              <a:t>( )"</a:t>
            </a:r>
            <a:r>
              <a:rPr sz="1800" b="1" spc="10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/&gt;</a:t>
            </a:r>
            <a:endParaRPr sz="1800" dirty="0">
              <a:latin typeface="Cambria"/>
              <a:cs typeface="Cambria"/>
            </a:endParaRPr>
          </a:p>
          <a:p>
            <a:pPr marL="30924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2E2B1F"/>
                </a:solidFill>
                <a:latin typeface="Cambria"/>
                <a:cs typeface="Cambria"/>
              </a:rPr>
              <a:t>&lt;/body&gt;</a:t>
            </a:r>
            <a:endParaRPr sz="1800" dirty="0">
              <a:latin typeface="Cambria"/>
              <a:cs typeface="Cambria"/>
            </a:endParaRPr>
          </a:p>
          <a:p>
            <a:pPr marL="309245">
              <a:lnSpc>
                <a:spcPct val="100000"/>
              </a:lnSpc>
              <a:spcBef>
                <a:spcPts val="670"/>
              </a:spcBef>
            </a:pP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&lt;/html&gt;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 dirty="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2800" y="5562600"/>
            <a:ext cx="1551939" cy="42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257800" y="5181600"/>
            <a:ext cx="1841500" cy="1174750"/>
            <a:chOff x="2789301" y="5638440"/>
            <a:chExt cx="1841500" cy="1174750"/>
          </a:xfrm>
        </p:grpSpPr>
        <p:sp>
          <p:nvSpPr>
            <p:cNvPr id="6" name="object 6"/>
            <p:cNvSpPr/>
            <p:nvPr/>
          </p:nvSpPr>
          <p:spPr>
            <a:xfrm>
              <a:off x="2814701" y="5663840"/>
              <a:ext cx="1790700" cy="1123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2001" y="5651140"/>
              <a:ext cx="1816100" cy="1149350"/>
            </a:xfrm>
            <a:custGeom>
              <a:avLst/>
              <a:gdLst/>
              <a:ahLst/>
              <a:cxnLst/>
              <a:rect l="l" t="t" r="r" b="b"/>
              <a:pathLst>
                <a:path w="1816100" h="1149350">
                  <a:moveTo>
                    <a:pt x="0" y="1149350"/>
                  </a:moveTo>
                  <a:lnTo>
                    <a:pt x="1816100" y="1149350"/>
                  </a:lnTo>
                  <a:lnTo>
                    <a:pt x="1816100" y="0"/>
                  </a:lnTo>
                  <a:lnTo>
                    <a:pt x="0" y="0"/>
                  </a:lnTo>
                  <a:lnTo>
                    <a:pt x="0" y="1149350"/>
                  </a:lnTo>
                  <a:close/>
                </a:path>
              </a:pathLst>
            </a:custGeom>
            <a:ln w="25400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2729"/>
            <a:ext cx="78778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/>
              <a:t>JavaScript </a:t>
            </a:r>
            <a:r>
              <a:rPr sz="4000" spc="-50" dirty="0"/>
              <a:t>in </a:t>
            </a:r>
            <a:r>
              <a:rPr sz="4000" spc="-110" dirty="0"/>
              <a:t>&lt;body&gt;...&lt;/body&gt;</a:t>
            </a:r>
            <a:r>
              <a:rPr sz="4000" spc="-484" dirty="0"/>
              <a:t> </a:t>
            </a:r>
            <a:r>
              <a:rPr sz="4000" spc="-90" dirty="0"/>
              <a:t>section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0240" y="1099159"/>
            <a:ext cx="5345430" cy="44165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&lt;head&gt;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&lt;/head&gt;</a:t>
            </a:r>
            <a:endParaRPr sz="2000" dirty="0"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&lt;script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type="text/javascript"&gt;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40"/>
              </a:spcBef>
            </a:pPr>
            <a:r>
              <a:rPr lang="en-US" sz="2000" b="1" spc="-10" dirty="0">
                <a:solidFill>
                  <a:srgbClr val="001F5F"/>
                </a:solidFill>
                <a:latin typeface="Calibri"/>
                <a:cs typeface="Calibri"/>
              </a:rPr>
              <a:t>   </a:t>
            </a:r>
            <a:r>
              <a:rPr sz="2000" b="1" spc="-10" dirty="0" err="1">
                <a:solidFill>
                  <a:srgbClr val="001F5F"/>
                </a:solidFill>
                <a:latin typeface="Calibri"/>
                <a:cs typeface="Calibri"/>
              </a:rPr>
              <a:t>document.write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("Hello</a:t>
            </a:r>
            <a:r>
              <a:rPr sz="20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World")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40"/>
              </a:spcBef>
            </a:pP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&lt;/script&gt;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44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&lt;p&gt;This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web page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body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&lt;/p&gt;</a:t>
            </a:r>
            <a:endParaRPr sz="2000" dirty="0"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code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produce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following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results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2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Hello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World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web page</a:t>
            </a:r>
            <a:r>
              <a:rPr sz="20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body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91262"/>
            <a:ext cx="7478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0" dirty="0"/>
              <a:t>JavaScript </a:t>
            </a:r>
            <a:r>
              <a:rPr sz="4400" spc="-50" dirty="0"/>
              <a:t>in </a:t>
            </a:r>
            <a:r>
              <a:rPr sz="4400" spc="-95" dirty="0"/>
              <a:t>&lt;body&gt; </a:t>
            </a:r>
            <a:r>
              <a:rPr sz="4400" spc="-65" dirty="0"/>
              <a:t>and</a:t>
            </a:r>
            <a:r>
              <a:rPr sz="4400" spc="-660" dirty="0"/>
              <a:t> </a:t>
            </a:r>
            <a:r>
              <a:rPr sz="4400" spc="-80" dirty="0"/>
              <a:t>&lt;head&gt;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50240" y="1029970"/>
            <a:ext cx="6186170" cy="50231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&lt;html&gt;</a:t>
            </a:r>
            <a:endParaRPr sz="18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&lt;head&gt;</a:t>
            </a:r>
            <a:endParaRPr sz="18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&lt;script</a:t>
            </a:r>
            <a:r>
              <a:rPr sz="1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type="text/javascript"&gt;</a:t>
            </a:r>
            <a:endParaRPr sz="18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function</a:t>
            </a:r>
            <a:r>
              <a:rPr sz="18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sayHello()</a:t>
            </a:r>
            <a:endParaRPr sz="1800" dirty="0">
              <a:latin typeface="Calibri"/>
              <a:cs typeface="Calibri"/>
            </a:endParaRPr>
          </a:p>
          <a:p>
            <a:pPr marL="36195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{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alert("Hello </a:t>
            </a:r>
            <a:r>
              <a:rPr sz="1800" b="1" spc="-15" dirty="0">
                <a:solidFill>
                  <a:srgbClr val="001F5F"/>
                </a:solidFill>
                <a:latin typeface="Calibri"/>
                <a:cs typeface="Calibri"/>
              </a:rPr>
              <a:t>World")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endParaRPr lang="en-US" sz="1800" b="1" spc="-10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361950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&lt;/script&gt;</a:t>
            </a:r>
            <a:endParaRPr sz="1800" dirty="0">
              <a:latin typeface="Calibri"/>
              <a:cs typeface="Calibri"/>
            </a:endParaRPr>
          </a:p>
          <a:p>
            <a:pPr marL="309880">
              <a:spcBef>
                <a:spcPts val="430"/>
              </a:spcBef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&lt;/head&gt;</a:t>
            </a:r>
          </a:p>
          <a:p>
            <a:pPr marL="309880">
              <a:spcBef>
                <a:spcPts val="430"/>
              </a:spcBef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&lt;body&gt;</a:t>
            </a:r>
          </a:p>
          <a:p>
            <a:pPr marL="30988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&lt;script</a:t>
            </a:r>
            <a:r>
              <a:rPr sz="18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type="text/javascript"&gt;</a:t>
            </a:r>
            <a:endParaRPr sz="18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361950">
              <a:lnSpc>
                <a:spcPct val="100000"/>
              </a:lnSpc>
              <a:spcBef>
                <a:spcPts val="434"/>
              </a:spcBef>
            </a:pPr>
            <a:r>
              <a:rPr sz="1800" b="1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document.write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("Hello 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World")</a:t>
            </a:r>
            <a:endParaRPr sz="18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&lt;/script&gt;</a:t>
            </a:r>
            <a:endParaRPr sz="18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0"/>
              </a:spcBef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&lt;input type="button" </a:t>
            </a:r>
            <a:r>
              <a:rPr lang="en-US" spc="-5" dirty="0">
                <a:solidFill>
                  <a:srgbClr val="001F5F"/>
                </a:solidFill>
                <a:cs typeface="Calibri"/>
              </a:rPr>
              <a:t>value="Say Hello" </a:t>
            </a:r>
            <a:r>
              <a:rPr spc="-5" dirty="0" err="1">
                <a:solidFill>
                  <a:srgbClr val="001F5F"/>
                </a:solidFill>
                <a:latin typeface="Calibri"/>
                <a:cs typeface="Calibri"/>
              </a:rPr>
              <a:t>onclick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="sayHello()" /&gt;</a:t>
            </a:r>
          </a:p>
          <a:p>
            <a:pPr marL="309880">
              <a:lnSpc>
                <a:spcPct val="100000"/>
              </a:lnSpc>
              <a:spcBef>
                <a:spcPts val="434"/>
              </a:spcBef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&lt;/body&gt; &lt;/html&gt;</a:t>
            </a: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This code will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produce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following result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62600" y="5257800"/>
            <a:ext cx="1193800" cy="898525"/>
            <a:chOff x="5765800" y="5842000"/>
            <a:chExt cx="1193800" cy="898525"/>
          </a:xfrm>
        </p:grpSpPr>
        <p:sp>
          <p:nvSpPr>
            <p:cNvPr id="5" name="object 5"/>
            <p:cNvSpPr/>
            <p:nvPr/>
          </p:nvSpPr>
          <p:spPr>
            <a:xfrm>
              <a:off x="5791200" y="5867400"/>
              <a:ext cx="1143000" cy="847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78500" y="5854700"/>
              <a:ext cx="1168400" cy="873125"/>
            </a:xfrm>
            <a:custGeom>
              <a:avLst/>
              <a:gdLst/>
              <a:ahLst/>
              <a:cxnLst/>
              <a:rect l="l" t="t" r="r" b="b"/>
              <a:pathLst>
                <a:path w="1168400" h="873125">
                  <a:moveTo>
                    <a:pt x="0" y="873125"/>
                  </a:moveTo>
                  <a:lnTo>
                    <a:pt x="1168400" y="873125"/>
                  </a:lnTo>
                  <a:lnTo>
                    <a:pt x="1168400" y="0"/>
                  </a:lnTo>
                  <a:lnTo>
                    <a:pt x="0" y="0"/>
                  </a:lnTo>
                  <a:lnTo>
                    <a:pt x="0" y="873125"/>
                  </a:lnTo>
                  <a:close/>
                </a:path>
              </a:pathLst>
            </a:custGeom>
            <a:ln w="25400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1775"/>
            <a:ext cx="5819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0" dirty="0"/>
              <a:t>JavaScript </a:t>
            </a:r>
            <a:r>
              <a:rPr sz="4400" spc="-50" dirty="0"/>
              <a:t>in </a:t>
            </a:r>
            <a:r>
              <a:rPr sz="4400" spc="-90" dirty="0"/>
              <a:t>External</a:t>
            </a:r>
            <a:r>
              <a:rPr sz="4400" spc="-560" dirty="0"/>
              <a:t> </a:t>
            </a:r>
            <a:r>
              <a:rPr sz="4400" spc="-75" dirty="0"/>
              <a:t>File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4040" y="1168241"/>
            <a:ext cx="5556250" cy="44900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22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&lt;head&gt;</a:t>
            </a:r>
            <a:endParaRPr sz="2000" dirty="0"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&lt;script type="text/javascript"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src="filename.js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z="2000" b="1" spc="-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endParaRPr sz="20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&lt;/script&gt;</a:t>
            </a:r>
            <a:endParaRPr sz="20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&lt;/head&gt;</a:t>
            </a:r>
            <a:endParaRPr sz="2000" dirty="0"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 .......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0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 –</a:t>
            </a:r>
            <a:r>
              <a:rPr sz="2200" b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filename.js</a:t>
            </a:r>
            <a:endParaRPr sz="22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95"/>
              </a:spcBef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function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sayHello()</a:t>
            </a:r>
            <a:endParaRPr sz="2000" dirty="0"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{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alert("Hello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World")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 }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476" y="345389"/>
            <a:ext cx="36855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The </a:t>
            </a:r>
            <a:r>
              <a:rPr spc="-85" dirty="0"/>
              <a:t>First</a:t>
            </a:r>
            <a:r>
              <a:rPr spc="-400" dirty="0"/>
              <a:t> </a:t>
            </a:r>
            <a:r>
              <a:rPr spc="-90" dirty="0"/>
              <a:t>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540" y="1077213"/>
            <a:ext cx="5183505" cy="368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first-script.html</a:t>
            </a:r>
            <a:endParaRPr sz="2800" dirty="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170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&lt;html&gt;</a:t>
            </a:r>
            <a:endParaRPr sz="2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Consolas"/>
              <a:cs typeface="Consolas"/>
            </a:endParaRPr>
          </a:p>
          <a:p>
            <a:pPr marL="8064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&lt;body&gt;</a:t>
            </a:r>
            <a:endParaRPr sz="2200" dirty="0">
              <a:latin typeface="Consolas"/>
              <a:cs typeface="Consolas"/>
            </a:endParaRPr>
          </a:p>
          <a:p>
            <a:pPr marL="850900" marR="5080" indent="-46228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&lt;script type="text/javascript"&gt;  alert('Hello</a:t>
            </a:r>
            <a:r>
              <a:rPr sz="2200" b="1" spc="-1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JavaScript!');</a:t>
            </a:r>
            <a:endParaRPr sz="2200" dirty="0">
              <a:latin typeface="Consolas"/>
              <a:cs typeface="Consolas"/>
            </a:endParaRPr>
          </a:p>
          <a:p>
            <a:pPr marL="38862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&lt;/script&gt;</a:t>
            </a:r>
            <a:endParaRPr sz="2200" dirty="0">
              <a:latin typeface="Consolas"/>
              <a:cs typeface="Consolas"/>
            </a:endParaRPr>
          </a:p>
          <a:p>
            <a:pPr marL="8064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&lt;/body&gt;</a:t>
            </a:r>
            <a:endParaRPr sz="2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onsolas"/>
              <a:cs typeface="Consolas"/>
            </a:endParaRPr>
          </a:p>
          <a:p>
            <a:pPr marL="8064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&lt;/html&gt;</a:t>
            </a:r>
            <a:endParaRPr sz="2200" dirty="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63211" y="3681984"/>
            <a:ext cx="3007360" cy="2517775"/>
            <a:chOff x="4363211" y="3681984"/>
            <a:chExt cx="3007360" cy="2517775"/>
          </a:xfrm>
        </p:grpSpPr>
        <p:sp>
          <p:nvSpPr>
            <p:cNvPr id="16" name="object 16"/>
            <p:cNvSpPr/>
            <p:nvPr/>
          </p:nvSpPr>
          <p:spPr>
            <a:xfrm>
              <a:off x="4389119" y="3706368"/>
              <a:ext cx="2980944" cy="2493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63211" y="3681984"/>
              <a:ext cx="2980943" cy="24917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92989"/>
            <a:ext cx="56076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Another </a:t>
            </a:r>
            <a:r>
              <a:rPr spc="-80" dirty="0"/>
              <a:t>Small</a:t>
            </a:r>
            <a:r>
              <a:rPr spc="-400" dirty="0"/>
              <a:t> </a:t>
            </a:r>
            <a:r>
              <a:rPr spc="-9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1001013"/>
            <a:ext cx="6416040" cy="3698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small-example.html</a:t>
            </a:r>
            <a:endParaRPr sz="2800" dirty="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1800"/>
              </a:spcBef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&lt;html&gt;</a:t>
            </a:r>
            <a:endParaRPr sz="2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&lt;body&gt;</a:t>
            </a:r>
            <a:endParaRPr sz="2200" dirty="0">
              <a:latin typeface="Consolas"/>
              <a:cs typeface="Consolas"/>
            </a:endParaRPr>
          </a:p>
          <a:p>
            <a:pPr marL="859790" marR="5080" indent="-46228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&lt;script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type="text/javascript"&gt; 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document.write('JavaScript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 rulez!');</a:t>
            </a:r>
            <a:endParaRPr sz="2200" dirty="0">
              <a:latin typeface="Consolas"/>
              <a:cs typeface="Consolas"/>
            </a:endParaRPr>
          </a:p>
          <a:p>
            <a:pPr marL="398145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&lt;/script&gt;</a:t>
            </a:r>
            <a:endParaRPr sz="2200" dirty="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&lt;/body&gt;</a:t>
            </a:r>
            <a:endParaRPr sz="2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&lt;/html&gt;</a:t>
            </a:r>
            <a:endParaRPr sz="2200" dirty="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27476" y="3732276"/>
            <a:ext cx="3581400" cy="3048000"/>
            <a:chOff x="3427476" y="3732276"/>
            <a:chExt cx="3581400" cy="3048000"/>
          </a:xfrm>
        </p:grpSpPr>
        <p:sp>
          <p:nvSpPr>
            <p:cNvPr id="16" name="object 16"/>
            <p:cNvSpPr/>
            <p:nvPr/>
          </p:nvSpPr>
          <p:spPr>
            <a:xfrm>
              <a:off x="3453384" y="3758182"/>
              <a:ext cx="3555491" cy="30220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7476" y="3732276"/>
              <a:ext cx="3555491" cy="3022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08025"/>
            <a:ext cx="51752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Using </a:t>
            </a:r>
            <a:r>
              <a:rPr spc="-114" dirty="0"/>
              <a:t>JavaScript</a:t>
            </a:r>
            <a:r>
              <a:rPr spc="-370" dirty="0"/>
              <a:t> </a:t>
            </a:r>
            <a:r>
              <a:rPr spc="-8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600" y="1143001"/>
            <a:ext cx="8001000" cy="313739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External files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 are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linked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via </a:t>
            </a:r>
            <a:r>
              <a:rPr sz="2400" dirty="0">
                <a:solidFill>
                  <a:srgbClr val="2E2B1F"/>
                </a:solidFill>
                <a:latin typeface="Consolas"/>
                <a:cs typeface="Consolas"/>
              </a:rPr>
              <a:t>&lt;script&gt;</a:t>
            </a:r>
            <a:r>
              <a:rPr sz="2400" spc="-620" dirty="0">
                <a:solidFill>
                  <a:srgbClr val="2E2B1F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tag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head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&gt; tag</a:t>
            </a:r>
            <a:endParaRPr sz="2400" dirty="0"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455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have </a:t>
            </a:r>
            <a:r>
              <a:rPr sz="2000" spc="-10" dirty="0">
                <a:solidFill>
                  <a:srgbClr val="2E2B1F"/>
                </a:solidFill>
                <a:latin typeface="Consolas"/>
                <a:cs typeface="Consolas"/>
              </a:rPr>
              <a:t>.js</a:t>
            </a:r>
            <a:r>
              <a:rPr sz="2000" spc="-545" dirty="0">
                <a:solidFill>
                  <a:srgbClr val="2E2B1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extension</a:t>
            </a:r>
            <a:endParaRPr sz="2000" dirty="0"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45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onsolas"/>
                <a:cs typeface="Consolas"/>
              </a:rPr>
              <a:t>.js</a:t>
            </a:r>
            <a:r>
              <a:rPr sz="2000" spc="-490" dirty="0">
                <a:solidFill>
                  <a:srgbClr val="2E2B1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get cached by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endParaRPr lang="en-US" sz="20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45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Do not use internal scripting along with external files in same </a:t>
            </a:r>
            <a:r>
              <a:rPr lang="en-US" sz="2000" dirty="0">
                <a:solidFill>
                  <a:srgbClr val="2E2B1F"/>
                </a:solidFill>
                <a:latin typeface="Consolas"/>
                <a:cs typeface="Consolas"/>
              </a:rPr>
              <a:t>&lt;script&gt;</a:t>
            </a:r>
            <a:r>
              <a:rPr lang="en-US" sz="2000" spc="-620" dirty="0">
                <a:solidFill>
                  <a:srgbClr val="2E2B1F"/>
                </a:solidFill>
                <a:latin typeface="Consolas"/>
                <a:cs typeface="Consolas"/>
              </a:rPr>
              <a:t> 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tag </a:t>
            </a:r>
            <a:endParaRPr lang="en-US" sz="20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904240" lvl="2" indent="-229235">
              <a:lnSpc>
                <a:spcPct val="100000"/>
              </a:lnSpc>
              <a:spcBef>
                <a:spcPts val="450"/>
              </a:spcBef>
              <a:buClr>
                <a:srgbClr val="D2CA6C"/>
              </a:buClr>
              <a:tabLst>
                <a:tab pos="904240" algn="l"/>
                <a:tab pos="904875" algn="l"/>
              </a:tabLst>
            </a:pPr>
            <a:endParaRPr sz="1800" dirty="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&lt;script src="scripts.js"</a:t>
            </a:r>
            <a:r>
              <a:rPr sz="2000" b="1" spc="-1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type="text/javscript"&gt;</a:t>
            </a:r>
            <a:endParaRPr sz="2000" dirty="0">
              <a:latin typeface="Consolas"/>
              <a:cs typeface="Consolas"/>
            </a:endParaRPr>
          </a:p>
          <a:p>
            <a:pPr marL="431800">
              <a:lnSpc>
                <a:spcPct val="100000"/>
              </a:lnSpc>
            </a:pPr>
            <a:r>
              <a:rPr lang="en-US" sz="2000" b="1" dirty="0">
                <a:solidFill>
                  <a:srgbClr val="00AFEF"/>
                </a:solidFill>
                <a:latin typeface="Consolas"/>
                <a:cs typeface="Consolas"/>
              </a:rPr>
              <a:t>   //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code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placed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here will not be executed!</a:t>
            </a:r>
            <a:endParaRPr sz="2000" dirty="0">
              <a:latin typeface="Consolas"/>
              <a:cs typeface="Consolas"/>
            </a:endParaRPr>
          </a:p>
          <a:p>
            <a:pPr marL="43180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&lt;/script&gt;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939035"/>
            <a:ext cx="7645400" cy="1345565"/>
            <a:chOff x="444500" y="1939035"/>
            <a:chExt cx="7645400" cy="1345565"/>
          </a:xfrm>
        </p:grpSpPr>
        <p:sp>
          <p:nvSpPr>
            <p:cNvPr id="4" name="object 4"/>
            <p:cNvSpPr/>
            <p:nvPr/>
          </p:nvSpPr>
          <p:spPr>
            <a:xfrm>
              <a:off x="457200" y="1951735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66"/>
                  </a:lnTo>
                  <a:lnTo>
                    <a:pt x="134341" y="17277"/>
                  </a:lnTo>
                  <a:lnTo>
                    <a:pt x="96977" y="37551"/>
                  </a:lnTo>
                  <a:lnTo>
                    <a:pt x="64423" y="64404"/>
                  </a:lnTo>
                  <a:lnTo>
                    <a:pt x="37564" y="96955"/>
                  </a:lnTo>
                  <a:lnTo>
                    <a:pt x="17285" y="134320"/>
                  </a:lnTo>
                  <a:lnTo>
                    <a:pt x="4468" y="175617"/>
                  </a:lnTo>
                  <a:lnTo>
                    <a:pt x="0" y="219963"/>
                  </a:lnTo>
                  <a:lnTo>
                    <a:pt x="0" y="1099819"/>
                  </a:lnTo>
                  <a:lnTo>
                    <a:pt x="4468" y="1144130"/>
                  </a:lnTo>
                  <a:lnTo>
                    <a:pt x="17285" y="1185410"/>
                  </a:lnTo>
                  <a:lnTo>
                    <a:pt x="37564" y="1222772"/>
                  </a:lnTo>
                  <a:lnTo>
                    <a:pt x="64423" y="1255331"/>
                  </a:lnTo>
                  <a:lnTo>
                    <a:pt x="96977" y="1282198"/>
                  </a:lnTo>
                  <a:lnTo>
                    <a:pt x="134341" y="1302488"/>
                  </a:lnTo>
                  <a:lnTo>
                    <a:pt x="175632" y="1315312"/>
                  </a:lnTo>
                  <a:lnTo>
                    <a:pt x="219964" y="1319784"/>
                  </a:lnTo>
                  <a:lnTo>
                    <a:pt x="7400035" y="1319784"/>
                  </a:lnTo>
                  <a:lnTo>
                    <a:pt x="7444382" y="1315312"/>
                  </a:lnTo>
                  <a:lnTo>
                    <a:pt x="7485679" y="1302488"/>
                  </a:lnTo>
                  <a:lnTo>
                    <a:pt x="7523044" y="1282198"/>
                  </a:lnTo>
                  <a:lnTo>
                    <a:pt x="7555595" y="1255331"/>
                  </a:lnTo>
                  <a:lnTo>
                    <a:pt x="7582448" y="1222772"/>
                  </a:lnTo>
                  <a:lnTo>
                    <a:pt x="7602722" y="1185410"/>
                  </a:lnTo>
                  <a:lnTo>
                    <a:pt x="7615533" y="1144130"/>
                  </a:lnTo>
                  <a:lnTo>
                    <a:pt x="7620000" y="1099819"/>
                  </a:lnTo>
                  <a:lnTo>
                    <a:pt x="7620000" y="219963"/>
                  </a:lnTo>
                  <a:lnTo>
                    <a:pt x="7615533" y="175617"/>
                  </a:lnTo>
                  <a:lnTo>
                    <a:pt x="7602722" y="134320"/>
                  </a:lnTo>
                  <a:lnTo>
                    <a:pt x="7582448" y="96955"/>
                  </a:lnTo>
                  <a:lnTo>
                    <a:pt x="7555595" y="64404"/>
                  </a:lnTo>
                  <a:lnTo>
                    <a:pt x="7523044" y="37551"/>
                  </a:lnTo>
                  <a:lnTo>
                    <a:pt x="7485679" y="17277"/>
                  </a:lnTo>
                  <a:lnTo>
                    <a:pt x="7444382" y="4466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94A2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951735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3"/>
                  </a:moveTo>
                  <a:lnTo>
                    <a:pt x="4468" y="175617"/>
                  </a:lnTo>
                  <a:lnTo>
                    <a:pt x="17285" y="134320"/>
                  </a:lnTo>
                  <a:lnTo>
                    <a:pt x="37564" y="96955"/>
                  </a:lnTo>
                  <a:lnTo>
                    <a:pt x="64423" y="64404"/>
                  </a:lnTo>
                  <a:lnTo>
                    <a:pt x="96977" y="37551"/>
                  </a:lnTo>
                  <a:lnTo>
                    <a:pt x="134341" y="17277"/>
                  </a:lnTo>
                  <a:lnTo>
                    <a:pt x="175632" y="4466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66"/>
                  </a:lnTo>
                  <a:lnTo>
                    <a:pt x="7485679" y="17277"/>
                  </a:lnTo>
                  <a:lnTo>
                    <a:pt x="7523044" y="37551"/>
                  </a:lnTo>
                  <a:lnTo>
                    <a:pt x="7555595" y="64404"/>
                  </a:lnTo>
                  <a:lnTo>
                    <a:pt x="7582448" y="96955"/>
                  </a:lnTo>
                  <a:lnTo>
                    <a:pt x="7602722" y="134320"/>
                  </a:lnTo>
                  <a:lnTo>
                    <a:pt x="7615533" y="175617"/>
                  </a:lnTo>
                  <a:lnTo>
                    <a:pt x="7620000" y="219963"/>
                  </a:lnTo>
                  <a:lnTo>
                    <a:pt x="7620000" y="1099819"/>
                  </a:lnTo>
                  <a:lnTo>
                    <a:pt x="7615533" y="1144130"/>
                  </a:lnTo>
                  <a:lnTo>
                    <a:pt x="7602722" y="1185410"/>
                  </a:lnTo>
                  <a:lnTo>
                    <a:pt x="7582448" y="1222772"/>
                  </a:lnTo>
                  <a:lnTo>
                    <a:pt x="7555595" y="1255331"/>
                  </a:lnTo>
                  <a:lnTo>
                    <a:pt x="7523044" y="1282198"/>
                  </a:lnTo>
                  <a:lnTo>
                    <a:pt x="7485679" y="1302488"/>
                  </a:lnTo>
                  <a:lnTo>
                    <a:pt x="7444382" y="1315312"/>
                  </a:lnTo>
                  <a:lnTo>
                    <a:pt x="7400035" y="1319784"/>
                  </a:lnTo>
                  <a:lnTo>
                    <a:pt x="219964" y="1319784"/>
                  </a:lnTo>
                  <a:lnTo>
                    <a:pt x="175632" y="1315312"/>
                  </a:lnTo>
                  <a:lnTo>
                    <a:pt x="134341" y="1302488"/>
                  </a:lnTo>
                  <a:lnTo>
                    <a:pt x="96977" y="1282198"/>
                  </a:lnTo>
                  <a:lnTo>
                    <a:pt x="64423" y="1255331"/>
                  </a:lnTo>
                  <a:lnTo>
                    <a:pt x="37564" y="1222772"/>
                  </a:lnTo>
                  <a:lnTo>
                    <a:pt x="17285" y="1185410"/>
                  </a:lnTo>
                  <a:lnTo>
                    <a:pt x="4468" y="1144130"/>
                  </a:lnTo>
                  <a:lnTo>
                    <a:pt x="0" y="1099819"/>
                  </a:lnTo>
                  <a:lnTo>
                    <a:pt x="0" y="2199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0557" y="1905000"/>
            <a:ext cx="6760209" cy="1403333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345"/>
              </a:spcBef>
            </a:pP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JavaScript: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Overview of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JavaScript,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JS in an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HTML  (Embedded, External),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types,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Control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Structures,  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Arrays,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Functions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Scopes, </a:t>
            </a:r>
            <a:r>
              <a:rPr lang="en-US" sz="2400" spc="-5" dirty="0">
                <a:solidFill>
                  <a:schemeClr val="bg1"/>
                </a:solidFill>
                <a:latin typeface="Calibri"/>
                <a:cs typeface="Calibri"/>
              </a:rPr>
              <a:t>Objects in JS, JavaScript debugger</a:t>
            </a:r>
            <a:endParaRPr sz="2400" spc="-5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4500" y="3327908"/>
            <a:ext cx="7645400" cy="2734310"/>
            <a:chOff x="444500" y="3327908"/>
            <a:chExt cx="7645400" cy="2734310"/>
          </a:xfrm>
        </p:grpSpPr>
        <p:sp>
          <p:nvSpPr>
            <p:cNvPr id="8" name="object 8"/>
            <p:cNvSpPr/>
            <p:nvPr/>
          </p:nvSpPr>
          <p:spPr>
            <a:xfrm>
              <a:off x="457200" y="3340608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71"/>
                  </a:lnTo>
                  <a:lnTo>
                    <a:pt x="134341" y="17295"/>
                  </a:lnTo>
                  <a:lnTo>
                    <a:pt x="96977" y="37585"/>
                  </a:lnTo>
                  <a:lnTo>
                    <a:pt x="64423" y="64452"/>
                  </a:lnTo>
                  <a:lnTo>
                    <a:pt x="37564" y="97011"/>
                  </a:lnTo>
                  <a:lnTo>
                    <a:pt x="17285" y="134373"/>
                  </a:lnTo>
                  <a:lnTo>
                    <a:pt x="4468" y="175653"/>
                  </a:lnTo>
                  <a:lnTo>
                    <a:pt x="0" y="219963"/>
                  </a:lnTo>
                  <a:lnTo>
                    <a:pt x="0" y="1099819"/>
                  </a:lnTo>
                  <a:lnTo>
                    <a:pt x="4468" y="1144130"/>
                  </a:lnTo>
                  <a:lnTo>
                    <a:pt x="17285" y="1185410"/>
                  </a:lnTo>
                  <a:lnTo>
                    <a:pt x="37564" y="1222772"/>
                  </a:lnTo>
                  <a:lnTo>
                    <a:pt x="64423" y="1255331"/>
                  </a:lnTo>
                  <a:lnTo>
                    <a:pt x="96977" y="1282198"/>
                  </a:lnTo>
                  <a:lnTo>
                    <a:pt x="134341" y="1302488"/>
                  </a:lnTo>
                  <a:lnTo>
                    <a:pt x="175632" y="1315312"/>
                  </a:lnTo>
                  <a:lnTo>
                    <a:pt x="219964" y="1319783"/>
                  </a:lnTo>
                  <a:lnTo>
                    <a:pt x="7400035" y="1319783"/>
                  </a:lnTo>
                  <a:lnTo>
                    <a:pt x="7444382" y="1315312"/>
                  </a:lnTo>
                  <a:lnTo>
                    <a:pt x="7485679" y="1302488"/>
                  </a:lnTo>
                  <a:lnTo>
                    <a:pt x="7523044" y="1282198"/>
                  </a:lnTo>
                  <a:lnTo>
                    <a:pt x="7555595" y="1255331"/>
                  </a:lnTo>
                  <a:lnTo>
                    <a:pt x="7582448" y="1222772"/>
                  </a:lnTo>
                  <a:lnTo>
                    <a:pt x="7602722" y="1185410"/>
                  </a:lnTo>
                  <a:lnTo>
                    <a:pt x="7615533" y="1144130"/>
                  </a:lnTo>
                  <a:lnTo>
                    <a:pt x="7620000" y="1099819"/>
                  </a:lnTo>
                  <a:lnTo>
                    <a:pt x="7620000" y="219963"/>
                  </a:lnTo>
                  <a:lnTo>
                    <a:pt x="7615533" y="175653"/>
                  </a:lnTo>
                  <a:lnTo>
                    <a:pt x="7602722" y="134373"/>
                  </a:lnTo>
                  <a:lnTo>
                    <a:pt x="7582448" y="97011"/>
                  </a:lnTo>
                  <a:lnTo>
                    <a:pt x="7555595" y="64452"/>
                  </a:lnTo>
                  <a:lnTo>
                    <a:pt x="7523044" y="37585"/>
                  </a:lnTo>
                  <a:lnTo>
                    <a:pt x="7485679" y="17295"/>
                  </a:lnTo>
                  <a:lnTo>
                    <a:pt x="7444382" y="4471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92B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3340608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3"/>
                  </a:moveTo>
                  <a:lnTo>
                    <a:pt x="4468" y="175653"/>
                  </a:lnTo>
                  <a:lnTo>
                    <a:pt x="17285" y="134373"/>
                  </a:lnTo>
                  <a:lnTo>
                    <a:pt x="37564" y="97011"/>
                  </a:lnTo>
                  <a:lnTo>
                    <a:pt x="64423" y="64452"/>
                  </a:lnTo>
                  <a:lnTo>
                    <a:pt x="96977" y="37585"/>
                  </a:lnTo>
                  <a:lnTo>
                    <a:pt x="134341" y="17295"/>
                  </a:lnTo>
                  <a:lnTo>
                    <a:pt x="175632" y="4471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71"/>
                  </a:lnTo>
                  <a:lnTo>
                    <a:pt x="7485679" y="17295"/>
                  </a:lnTo>
                  <a:lnTo>
                    <a:pt x="7523044" y="37585"/>
                  </a:lnTo>
                  <a:lnTo>
                    <a:pt x="7555595" y="64452"/>
                  </a:lnTo>
                  <a:lnTo>
                    <a:pt x="7582448" y="97011"/>
                  </a:lnTo>
                  <a:lnTo>
                    <a:pt x="7602722" y="134373"/>
                  </a:lnTo>
                  <a:lnTo>
                    <a:pt x="7615533" y="175653"/>
                  </a:lnTo>
                  <a:lnTo>
                    <a:pt x="7620000" y="219963"/>
                  </a:lnTo>
                  <a:lnTo>
                    <a:pt x="7620000" y="1099819"/>
                  </a:lnTo>
                  <a:lnTo>
                    <a:pt x="7615533" y="1144130"/>
                  </a:lnTo>
                  <a:lnTo>
                    <a:pt x="7602722" y="1185410"/>
                  </a:lnTo>
                  <a:lnTo>
                    <a:pt x="7582448" y="1222772"/>
                  </a:lnTo>
                  <a:lnTo>
                    <a:pt x="7555595" y="1255331"/>
                  </a:lnTo>
                  <a:lnTo>
                    <a:pt x="7523044" y="1282198"/>
                  </a:lnTo>
                  <a:lnTo>
                    <a:pt x="7485679" y="1302488"/>
                  </a:lnTo>
                  <a:lnTo>
                    <a:pt x="7444382" y="1315312"/>
                  </a:lnTo>
                  <a:lnTo>
                    <a:pt x="7400035" y="1319783"/>
                  </a:lnTo>
                  <a:lnTo>
                    <a:pt x="219964" y="1319783"/>
                  </a:lnTo>
                  <a:lnTo>
                    <a:pt x="175632" y="1315312"/>
                  </a:lnTo>
                  <a:lnTo>
                    <a:pt x="134341" y="1302488"/>
                  </a:lnTo>
                  <a:lnTo>
                    <a:pt x="96977" y="1282198"/>
                  </a:lnTo>
                  <a:lnTo>
                    <a:pt x="64423" y="1255331"/>
                  </a:lnTo>
                  <a:lnTo>
                    <a:pt x="37564" y="1222772"/>
                  </a:lnTo>
                  <a:lnTo>
                    <a:pt x="17285" y="1185410"/>
                  </a:lnTo>
                  <a:lnTo>
                    <a:pt x="4468" y="1144130"/>
                  </a:lnTo>
                  <a:lnTo>
                    <a:pt x="0" y="1099819"/>
                  </a:lnTo>
                  <a:lnTo>
                    <a:pt x="0" y="2199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4729480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71"/>
                  </a:lnTo>
                  <a:lnTo>
                    <a:pt x="134341" y="17295"/>
                  </a:lnTo>
                  <a:lnTo>
                    <a:pt x="96977" y="37585"/>
                  </a:lnTo>
                  <a:lnTo>
                    <a:pt x="64423" y="64452"/>
                  </a:lnTo>
                  <a:lnTo>
                    <a:pt x="37564" y="97011"/>
                  </a:lnTo>
                  <a:lnTo>
                    <a:pt x="17285" y="134373"/>
                  </a:lnTo>
                  <a:lnTo>
                    <a:pt x="4468" y="175653"/>
                  </a:lnTo>
                  <a:lnTo>
                    <a:pt x="0" y="219964"/>
                  </a:lnTo>
                  <a:lnTo>
                    <a:pt x="0" y="1099820"/>
                  </a:lnTo>
                  <a:lnTo>
                    <a:pt x="4468" y="1144148"/>
                  </a:lnTo>
                  <a:lnTo>
                    <a:pt x="17285" y="1185436"/>
                  </a:lnTo>
                  <a:lnTo>
                    <a:pt x="37564" y="1222800"/>
                  </a:lnTo>
                  <a:lnTo>
                    <a:pt x="64423" y="1255355"/>
                  </a:lnTo>
                  <a:lnTo>
                    <a:pt x="96977" y="1282215"/>
                  </a:lnTo>
                  <a:lnTo>
                    <a:pt x="134341" y="1302497"/>
                  </a:lnTo>
                  <a:lnTo>
                    <a:pt x="175632" y="1315314"/>
                  </a:lnTo>
                  <a:lnTo>
                    <a:pt x="219964" y="1319784"/>
                  </a:lnTo>
                  <a:lnTo>
                    <a:pt x="7400035" y="1319784"/>
                  </a:lnTo>
                  <a:lnTo>
                    <a:pt x="7444382" y="1315314"/>
                  </a:lnTo>
                  <a:lnTo>
                    <a:pt x="7485679" y="1302497"/>
                  </a:lnTo>
                  <a:lnTo>
                    <a:pt x="7523044" y="1282215"/>
                  </a:lnTo>
                  <a:lnTo>
                    <a:pt x="7555595" y="1255355"/>
                  </a:lnTo>
                  <a:lnTo>
                    <a:pt x="7582448" y="1222800"/>
                  </a:lnTo>
                  <a:lnTo>
                    <a:pt x="7602722" y="1185436"/>
                  </a:lnTo>
                  <a:lnTo>
                    <a:pt x="7615533" y="1144148"/>
                  </a:lnTo>
                  <a:lnTo>
                    <a:pt x="7620000" y="1099820"/>
                  </a:lnTo>
                  <a:lnTo>
                    <a:pt x="7620000" y="219964"/>
                  </a:lnTo>
                  <a:lnTo>
                    <a:pt x="7615533" y="175653"/>
                  </a:lnTo>
                  <a:lnTo>
                    <a:pt x="7602722" y="134373"/>
                  </a:lnTo>
                  <a:lnTo>
                    <a:pt x="7582448" y="97011"/>
                  </a:lnTo>
                  <a:lnTo>
                    <a:pt x="7555595" y="64452"/>
                  </a:lnTo>
                  <a:lnTo>
                    <a:pt x="7523044" y="37585"/>
                  </a:lnTo>
                  <a:lnTo>
                    <a:pt x="7485679" y="17295"/>
                  </a:lnTo>
                  <a:lnTo>
                    <a:pt x="7444382" y="4471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4729480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4"/>
                  </a:moveTo>
                  <a:lnTo>
                    <a:pt x="4468" y="175653"/>
                  </a:lnTo>
                  <a:lnTo>
                    <a:pt x="17285" y="134373"/>
                  </a:lnTo>
                  <a:lnTo>
                    <a:pt x="37564" y="97011"/>
                  </a:lnTo>
                  <a:lnTo>
                    <a:pt x="64423" y="64452"/>
                  </a:lnTo>
                  <a:lnTo>
                    <a:pt x="96977" y="37585"/>
                  </a:lnTo>
                  <a:lnTo>
                    <a:pt x="134341" y="17295"/>
                  </a:lnTo>
                  <a:lnTo>
                    <a:pt x="175632" y="4471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71"/>
                  </a:lnTo>
                  <a:lnTo>
                    <a:pt x="7485679" y="17295"/>
                  </a:lnTo>
                  <a:lnTo>
                    <a:pt x="7523044" y="37585"/>
                  </a:lnTo>
                  <a:lnTo>
                    <a:pt x="7555595" y="64452"/>
                  </a:lnTo>
                  <a:lnTo>
                    <a:pt x="7582448" y="97011"/>
                  </a:lnTo>
                  <a:lnTo>
                    <a:pt x="7602722" y="134373"/>
                  </a:lnTo>
                  <a:lnTo>
                    <a:pt x="7615533" y="175653"/>
                  </a:lnTo>
                  <a:lnTo>
                    <a:pt x="7620000" y="219964"/>
                  </a:lnTo>
                  <a:lnTo>
                    <a:pt x="7620000" y="1099820"/>
                  </a:lnTo>
                  <a:lnTo>
                    <a:pt x="7615533" y="1144148"/>
                  </a:lnTo>
                  <a:lnTo>
                    <a:pt x="7602722" y="1185436"/>
                  </a:lnTo>
                  <a:lnTo>
                    <a:pt x="7582448" y="1222800"/>
                  </a:lnTo>
                  <a:lnTo>
                    <a:pt x="7555595" y="1255355"/>
                  </a:lnTo>
                  <a:lnTo>
                    <a:pt x="7523044" y="1282215"/>
                  </a:lnTo>
                  <a:lnTo>
                    <a:pt x="7485679" y="1302497"/>
                  </a:lnTo>
                  <a:lnTo>
                    <a:pt x="7444382" y="1315314"/>
                  </a:lnTo>
                  <a:lnTo>
                    <a:pt x="7400035" y="1319784"/>
                  </a:lnTo>
                  <a:lnTo>
                    <a:pt x="219964" y="1319784"/>
                  </a:lnTo>
                  <a:lnTo>
                    <a:pt x="175632" y="1315314"/>
                  </a:lnTo>
                  <a:lnTo>
                    <a:pt x="134341" y="1302497"/>
                  </a:lnTo>
                  <a:lnTo>
                    <a:pt x="96977" y="1282215"/>
                  </a:lnTo>
                  <a:lnTo>
                    <a:pt x="64423" y="1255355"/>
                  </a:lnTo>
                  <a:lnTo>
                    <a:pt x="37564" y="1222800"/>
                  </a:lnTo>
                  <a:lnTo>
                    <a:pt x="17285" y="1185436"/>
                  </a:lnTo>
                  <a:lnTo>
                    <a:pt x="4468" y="1144148"/>
                  </a:lnTo>
                  <a:lnTo>
                    <a:pt x="0" y="1099820"/>
                  </a:lnTo>
                  <a:lnTo>
                    <a:pt x="0" y="21996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0557" y="3601973"/>
            <a:ext cx="7120255" cy="22821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ts val="2640"/>
              </a:lnSpc>
              <a:spcBef>
                <a:spcPts val="38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DOM: DOM levels, DOM Objects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their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properties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methods, Manipulating DOM,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 dirty="0">
              <a:latin typeface="Calibri"/>
              <a:cs typeface="Calibri"/>
            </a:endParaRPr>
          </a:p>
          <a:p>
            <a:pPr marL="12700" marR="34290" algn="just">
              <a:lnSpc>
                <a:spcPct val="915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JQuery: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Introduction to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JQuery,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Loading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JQuery,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Selecting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changing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styles,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appending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removing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elements, handling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events.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3679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 </a:t>
            </a:r>
            <a:r>
              <a:rPr spc="-5" dirty="0"/>
              <a:t>– </a:t>
            </a:r>
            <a:r>
              <a:rPr spc="-80" dirty="0"/>
              <a:t>When </a:t>
            </a:r>
            <a:r>
              <a:rPr spc="-55" dirty="0"/>
              <a:t>is</a:t>
            </a:r>
            <a:r>
              <a:rPr spc="-625" dirty="0"/>
              <a:t> </a:t>
            </a:r>
            <a:r>
              <a:rPr spc="-105" dirty="0"/>
              <a:t>Executed?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616710"/>
            <a:ext cx="7649209" cy="2532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55575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C00000"/>
                </a:solidFill>
                <a:latin typeface="Calibri"/>
                <a:cs typeface="Calibri"/>
              </a:rPr>
              <a:t>JavaScript code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200" b="1" spc="-20" dirty="0">
                <a:solidFill>
                  <a:srgbClr val="C00000"/>
                </a:solidFill>
                <a:latin typeface="Calibri"/>
                <a:cs typeface="Calibri"/>
              </a:rPr>
              <a:t>executed 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during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200" b="1" spc="-15" dirty="0">
                <a:solidFill>
                  <a:srgbClr val="92D050"/>
                </a:solidFill>
                <a:latin typeface="Calibri"/>
                <a:cs typeface="Calibri"/>
              </a:rPr>
              <a:t>page </a:t>
            </a:r>
            <a:r>
              <a:rPr sz="2200" b="1" spc="-5" dirty="0">
                <a:solidFill>
                  <a:srgbClr val="92D050"/>
                </a:solidFill>
                <a:latin typeface="Calibri"/>
                <a:cs typeface="Calibri"/>
              </a:rPr>
              <a:t>loading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or </a:t>
            </a:r>
            <a:r>
              <a:rPr sz="2200" b="1" spc="-5" dirty="0">
                <a:solidFill>
                  <a:srgbClr val="00B0F0"/>
                </a:solidFill>
                <a:latin typeface="Calibri"/>
                <a:cs typeface="Calibri"/>
              </a:rPr>
              <a:t>when the  </a:t>
            </a:r>
            <a:r>
              <a:rPr sz="2200" b="1" spc="-15" dirty="0">
                <a:solidFill>
                  <a:srgbClr val="00B0F0"/>
                </a:solidFill>
                <a:latin typeface="Calibri"/>
                <a:cs typeface="Calibri"/>
              </a:rPr>
              <a:t>browser </a:t>
            </a:r>
            <a:r>
              <a:rPr sz="2200" b="1" spc="-10" dirty="0">
                <a:solidFill>
                  <a:srgbClr val="00B0F0"/>
                </a:solidFill>
                <a:latin typeface="Calibri"/>
                <a:cs typeface="Calibri"/>
              </a:rPr>
              <a:t>fires </a:t>
            </a:r>
            <a:r>
              <a:rPr sz="2200" b="1" spc="-5" dirty="0">
                <a:solidFill>
                  <a:srgbClr val="00B0F0"/>
                </a:solidFill>
                <a:latin typeface="Calibri"/>
                <a:cs typeface="Calibri"/>
              </a:rPr>
              <a:t>an</a:t>
            </a:r>
            <a:r>
              <a:rPr sz="2200" b="1" spc="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B0F0"/>
                </a:solidFill>
                <a:latin typeface="Calibri"/>
                <a:cs typeface="Calibri"/>
              </a:rPr>
              <a:t>event</a:t>
            </a:r>
            <a:endParaRPr sz="2200" b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statements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executed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 the time of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0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loading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Some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statements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just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define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 called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later</a:t>
            </a:r>
            <a:endParaRPr sz="20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Function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code can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attached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"event handlers"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via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different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tag  attributes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Executed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when the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event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fired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4267200"/>
            <a:ext cx="7924800" cy="397510"/>
          </a:xfrm>
          <a:prstGeom prst="rect">
            <a:avLst/>
          </a:prstGeom>
          <a:ln w="12700">
            <a:solidFill>
              <a:srgbClr val="DEC59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2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&lt;img src="logo.gif" onclick="alert('clicked!')"</a:t>
            </a:r>
            <a:r>
              <a:rPr sz="2200" b="1" spc="2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/&gt;</a:t>
            </a:r>
            <a:endParaRPr sz="22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450" y="1441411"/>
            <a:ext cx="7785100" cy="5183505"/>
            <a:chOff x="679450" y="1441411"/>
            <a:chExt cx="7785100" cy="5183505"/>
          </a:xfrm>
        </p:grpSpPr>
        <p:sp>
          <p:nvSpPr>
            <p:cNvPr id="3" name="object 3"/>
            <p:cNvSpPr/>
            <p:nvPr/>
          </p:nvSpPr>
          <p:spPr>
            <a:xfrm>
              <a:off x="685800" y="1447761"/>
              <a:ext cx="7772400" cy="5170805"/>
            </a:xfrm>
            <a:custGeom>
              <a:avLst/>
              <a:gdLst/>
              <a:ahLst/>
              <a:cxnLst/>
              <a:rect l="l" t="t" r="r" b="b"/>
              <a:pathLst>
                <a:path w="7772400" h="5170805">
                  <a:moveTo>
                    <a:pt x="7772400" y="0"/>
                  </a:moveTo>
                  <a:lnTo>
                    <a:pt x="0" y="0"/>
                  </a:lnTo>
                  <a:lnTo>
                    <a:pt x="0" y="5170678"/>
                  </a:lnTo>
                  <a:lnTo>
                    <a:pt x="7772400" y="5170678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447761"/>
              <a:ext cx="7772400" cy="5170805"/>
            </a:xfrm>
            <a:custGeom>
              <a:avLst/>
              <a:gdLst/>
              <a:ahLst/>
              <a:cxnLst/>
              <a:rect l="l" t="t" r="r" b="b"/>
              <a:pathLst>
                <a:path w="7772400" h="5170805">
                  <a:moveTo>
                    <a:pt x="0" y="5170678"/>
                  </a:moveTo>
                  <a:lnTo>
                    <a:pt x="7772400" y="5170678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170678"/>
                  </a:lnTo>
                  <a:close/>
                </a:path>
              </a:pathLst>
            </a:custGeom>
            <a:ln w="12700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3504" y="1403603"/>
            <a:ext cx="5143500" cy="3305810"/>
            <a:chOff x="603504" y="1403603"/>
            <a:chExt cx="5143500" cy="3305810"/>
          </a:xfrm>
        </p:grpSpPr>
        <p:sp>
          <p:nvSpPr>
            <p:cNvPr id="6" name="object 6"/>
            <p:cNvSpPr/>
            <p:nvPr/>
          </p:nvSpPr>
          <p:spPr>
            <a:xfrm>
              <a:off x="603504" y="1403603"/>
              <a:ext cx="1295400" cy="6233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504" y="1738883"/>
              <a:ext cx="1295400" cy="623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3504" y="2074163"/>
              <a:ext cx="5143500" cy="623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1352" y="2409443"/>
              <a:ext cx="406603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7428" y="2744723"/>
              <a:ext cx="525779" cy="623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5276" y="3080003"/>
              <a:ext cx="2680716" cy="623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1352" y="3415283"/>
              <a:ext cx="525779" cy="623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504" y="3750563"/>
              <a:ext cx="1757172" cy="6233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3504" y="4085843"/>
              <a:ext cx="1449324" cy="6233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03504" y="4756403"/>
            <a:ext cx="5451475" cy="1964689"/>
            <a:chOff x="603504" y="4756403"/>
            <a:chExt cx="5451475" cy="1964689"/>
          </a:xfrm>
        </p:grpSpPr>
        <p:sp>
          <p:nvSpPr>
            <p:cNvPr id="16" name="object 16"/>
            <p:cNvSpPr/>
            <p:nvPr/>
          </p:nvSpPr>
          <p:spPr>
            <a:xfrm>
              <a:off x="603504" y="4756403"/>
              <a:ext cx="1295400" cy="6233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1352" y="5091683"/>
              <a:ext cx="3296412" cy="6233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9200" y="5426963"/>
              <a:ext cx="4835652" cy="6233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3504" y="5762243"/>
              <a:ext cx="1449324" cy="6233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3504" y="6097523"/>
              <a:ext cx="1449324" cy="6233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8916" y="128311"/>
            <a:ext cx="8020684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Calling </a:t>
            </a:r>
            <a:r>
              <a:rPr sz="4000" spc="-5" dirty="0"/>
              <a:t>a </a:t>
            </a:r>
            <a:r>
              <a:rPr sz="4000" spc="-114" dirty="0"/>
              <a:t>JavaScript </a:t>
            </a:r>
            <a:r>
              <a:rPr sz="4000" spc="-100" dirty="0"/>
              <a:t>Function</a:t>
            </a:r>
            <a:r>
              <a:rPr sz="4000" spc="-615" dirty="0"/>
              <a:t> </a:t>
            </a:r>
            <a:r>
              <a:rPr sz="4000" spc="-100" dirty="0"/>
              <a:t>from </a:t>
            </a:r>
            <a:r>
              <a:rPr lang="en-US" sz="4000" spc="-100" dirty="0"/>
              <a:t>an </a:t>
            </a:r>
            <a:r>
              <a:rPr sz="4000" spc="-114" dirty="0"/>
              <a:t>Event </a:t>
            </a:r>
            <a:r>
              <a:rPr sz="4000" spc="-90" dirty="0"/>
              <a:t>Handler </a:t>
            </a:r>
            <a:r>
              <a:rPr lang="en-US" sz="4000" spc="-90" dirty="0"/>
              <a:t>attribute</a:t>
            </a:r>
            <a:endParaRPr sz="4000" spc="-95" dirty="0"/>
          </a:p>
        </p:txBody>
      </p:sp>
      <p:sp>
        <p:nvSpPr>
          <p:cNvPr id="24" name="object 24"/>
          <p:cNvSpPr txBox="1"/>
          <p:nvPr/>
        </p:nvSpPr>
        <p:spPr>
          <a:xfrm>
            <a:off x="4191000" y="1524000"/>
            <a:ext cx="276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image-onclick.html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43400" y="2952750"/>
            <a:ext cx="3838067" cy="21526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157" y="192989"/>
            <a:ext cx="62433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Using </a:t>
            </a:r>
            <a:r>
              <a:rPr spc="-95" dirty="0"/>
              <a:t>External </a:t>
            </a:r>
            <a:r>
              <a:rPr spc="-90" dirty="0"/>
              <a:t>Script</a:t>
            </a:r>
            <a:r>
              <a:rPr spc="-480" dirty="0"/>
              <a:t> </a:t>
            </a:r>
            <a:r>
              <a:rPr spc="-80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924813"/>
            <a:ext cx="395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Using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external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script</a:t>
            </a:r>
            <a:r>
              <a:rPr sz="2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files: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8340" y="1542033"/>
            <a:ext cx="8655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&lt;html&gt;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&lt;head&gt;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5800" y="2133600"/>
            <a:ext cx="65900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&lt;script src="sample.js"</a:t>
            </a:r>
            <a:r>
              <a:rPr sz="2000" b="1" spc="8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type="text/javascript"&gt;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&lt;/script&gt;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8340" y="2761614"/>
            <a:ext cx="10058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&lt;/head&gt;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&lt;body&gt;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1640" y="3371215"/>
            <a:ext cx="7960360" cy="22858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835" marR="5080" indent="-2794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&lt;</a:t>
            </a:r>
            <a:r>
              <a:rPr lang="en-US" sz="2000" b="1" spc="-5" dirty="0">
                <a:solidFill>
                  <a:srgbClr val="00AFEF"/>
                </a:solidFill>
                <a:latin typeface="Consolas"/>
                <a:cs typeface="Consolas"/>
              </a:rPr>
              <a:t>input type=“b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utton</a:t>
            </a:r>
            <a:r>
              <a:rPr lang="en-US" sz="2000" b="1" spc="-5" dirty="0">
                <a:solidFill>
                  <a:srgbClr val="00AFEF"/>
                </a:solidFill>
                <a:latin typeface="Consolas"/>
                <a:cs typeface="Consolas"/>
              </a:rPr>
              <a:t>"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 onclick="sample()"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value="Call JavaScript 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function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from sample.js"</a:t>
            </a:r>
            <a:r>
              <a:rPr sz="2000" b="1" spc="-2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/&gt;</a:t>
            </a:r>
            <a:endParaRPr sz="2000" dirty="0">
              <a:latin typeface="Consolas"/>
              <a:cs typeface="Consolas"/>
            </a:endParaRPr>
          </a:p>
          <a:p>
            <a:pPr marL="27940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&lt;/body&gt;</a:t>
            </a:r>
            <a:endParaRPr sz="2000" dirty="0">
              <a:latin typeface="Consolas"/>
              <a:cs typeface="Consolas"/>
            </a:endParaRPr>
          </a:p>
          <a:p>
            <a:pPr marL="27940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&lt;/html&gt;</a:t>
            </a:r>
            <a:endParaRPr sz="2000" dirty="0">
              <a:latin typeface="Consolas"/>
              <a:cs typeface="Consolas"/>
            </a:endParaRPr>
          </a:p>
          <a:p>
            <a:pPr marL="241300" indent="-228600"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External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file: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sa</a:t>
            </a:r>
            <a:r>
              <a:rPr lang="en-US" sz="2000" b="1" spc="1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pl</a:t>
            </a:r>
            <a:r>
              <a:rPr lang="en-US" sz="2000" b="1" spc="1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.</a:t>
            </a:r>
            <a:r>
              <a:rPr lang="en-US" sz="2000" b="1" spc="1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j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1019" y="5155691"/>
            <a:ext cx="4811395" cy="1179830"/>
            <a:chOff x="541019" y="5155691"/>
            <a:chExt cx="4811395" cy="1179830"/>
          </a:xfrm>
        </p:grpSpPr>
        <p:sp>
          <p:nvSpPr>
            <p:cNvPr id="27" name="object 27"/>
            <p:cNvSpPr/>
            <p:nvPr/>
          </p:nvSpPr>
          <p:spPr>
            <a:xfrm>
              <a:off x="541019" y="5155691"/>
              <a:ext cx="2994660" cy="5699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21435" y="5460491"/>
              <a:ext cx="4530852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1019" y="5765291"/>
              <a:ext cx="481584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572000" y="1578610"/>
            <a:ext cx="4044950" cy="4441190"/>
            <a:chOff x="4706111" y="1446275"/>
            <a:chExt cx="4044950" cy="4441190"/>
          </a:xfrm>
        </p:grpSpPr>
        <p:sp>
          <p:nvSpPr>
            <p:cNvPr id="32" name="object 32"/>
            <p:cNvSpPr/>
            <p:nvPr/>
          </p:nvSpPr>
          <p:spPr>
            <a:xfrm>
              <a:off x="5590031" y="3889247"/>
              <a:ext cx="2667000" cy="19979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64123" y="3864863"/>
              <a:ext cx="2667000" cy="1997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06111" y="1446275"/>
              <a:ext cx="1680972" cy="7894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17691" y="1446275"/>
              <a:ext cx="577596" cy="7894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25895" y="1446275"/>
              <a:ext cx="2724911" cy="7894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209800" y="2438400"/>
            <a:ext cx="5676900" cy="733425"/>
            <a:chOff x="2315717" y="2616707"/>
            <a:chExt cx="5676900" cy="733425"/>
          </a:xfrm>
        </p:grpSpPr>
        <p:sp>
          <p:nvSpPr>
            <p:cNvPr id="41" name="object 41"/>
            <p:cNvSpPr/>
            <p:nvPr/>
          </p:nvSpPr>
          <p:spPr>
            <a:xfrm>
              <a:off x="2318892" y="2666999"/>
              <a:ext cx="5670550" cy="528320"/>
            </a:xfrm>
            <a:custGeom>
              <a:avLst/>
              <a:gdLst/>
              <a:ahLst/>
              <a:cxnLst/>
              <a:rect l="l" t="t" r="r" b="b"/>
              <a:pathLst>
                <a:path w="5670550" h="528319">
                  <a:moveTo>
                    <a:pt x="0" y="8382"/>
                  </a:moveTo>
                  <a:lnTo>
                    <a:pt x="511175" y="219963"/>
                  </a:lnTo>
                  <a:lnTo>
                    <a:pt x="511175" y="439800"/>
                  </a:lnTo>
                  <a:lnTo>
                    <a:pt x="518084" y="474073"/>
                  </a:lnTo>
                  <a:lnTo>
                    <a:pt x="536924" y="502046"/>
                  </a:lnTo>
                  <a:lnTo>
                    <a:pt x="564860" y="520900"/>
                  </a:lnTo>
                  <a:lnTo>
                    <a:pt x="599058" y="527812"/>
                  </a:lnTo>
                  <a:lnTo>
                    <a:pt x="5582538" y="527812"/>
                  </a:lnTo>
                  <a:lnTo>
                    <a:pt x="5616811" y="520900"/>
                  </a:lnTo>
                  <a:lnTo>
                    <a:pt x="5644784" y="502046"/>
                  </a:lnTo>
                  <a:lnTo>
                    <a:pt x="5663638" y="474073"/>
                  </a:lnTo>
                  <a:lnTo>
                    <a:pt x="5670550" y="439800"/>
                  </a:lnTo>
                  <a:lnTo>
                    <a:pt x="5670550" y="88011"/>
                  </a:lnTo>
                  <a:lnTo>
                    <a:pt x="511175" y="88011"/>
                  </a:lnTo>
                  <a:lnTo>
                    <a:pt x="0" y="8382"/>
                  </a:lnTo>
                  <a:close/>
                </a:path>
                <a:path w="5670550" h="528319">
                  <a:moveTo>
                    <a:pt x="5582538" y="0"/>
                  </a:moveTo>
                  <a:lnTo>
                    <a:pt x="599058" y="0"/>
                  </a:lnTo>
                  <a:lnTo>
                    <a:pt x="564860" y="6911"/>
                  </a:lnTo>
                  <a:lnTo>
                    <a:pt x="536924" y="25765"/>
                  </a:lnTo>
                  <a:lnTo>
                    <a:pt x="518084" y="53738"/>
                  </a:lnTo>
                  <a:lnTo>
                    <a:pt x="511175" y="88011"/>
                  </a:lnTo>
                  <a:lnTo>
                    <a:pt x="5670550" y="88011"/>
                  </a:lnTo>
                  <a:lnTo>
                    <a:pt x="5663638" y="53738"/>
                  </a:lnTo>
                  <a:lnTo>
                    <a:pt x="5644784" y="25765"/>
                  </a:lnTo>
                  <a:lnTo>
                    <a:pt x="5616811" y="6911"/>
                  </a:lnTo>
                  <a:lnTo>
                    <a:pt x="5582538" y="0"/>
                  </a:lnTo>
                  <a:close/>
                </a:path>
              </a:pathLst>
            </a:custGeom>
            <a:solidFill>
              <a:srgbClr val="9F84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18892" y="2666999"/>
              <a:ext cx="5670550" cy="528320"/>
            </a:xfrm>
            <a:custGeom>
              <a:avLst/>
              <a:gdLst/>
              <a:ahLst/>
              <a:cxnLst/>
              <a:rect l="l" t="t" r="r" b="b"/>
              <a:pathLst>
                <a:path w="5670550" h="528319">
                  <a:moveTo>
                    <a:pt x="511175" y="88011"/>
                  </a:moveTo>
                  <a:lnTo>
                    <a:pt x="518084" y="53738"/>
                  </a:lnTo>
                  <a:lnTo>
                    <a:pt x="536924" y="25765"/>
                  </a:lnTo>
                  <a:lnTo>
                    <a:pt x="564860" y="6911"/>
                  </a:lnTo>
                  <a:lnTo>
                    <a:pt x="599058" y="0"/>
                  </a:lnTo>
                  <a:lnTo>
                    <a:pt x="1371092" y="0"/>
                  </a:lnTo>
                  <a:lnTo>
                    <a:pt x="2660904" y="0"/>
                  </a:lnTo>
                  <a:lnTo>
                    <a:pt x="5582538" y="0"/>
                  </a:lnTo>
                  <a:lnTo>
                    <a:pt x="5616811" y="6911"/>
                  </a:lnTo>
                  <a:lnTo>
                    <a:pt x="5644784" y="25765"/>
                  </a:lnTo>
                  <a:lnTo>
                    <a:pt x="5663638" y="53738"/>
                  </a:lnTo>
                  <a:lnTo>
                    <a:pt x="5670550" y="88011"/>
                  </a:lnTo>
                  <a:lnTo>
                    <a:pt x="5670550" y="219963"/>
                  </a:lnTo>
                  <a:lnTo>
                    <a:pt x="5670550" y="439800"/>
                  </a:lnTo>
                  <a:lnTo>
                    <a:pt x="5663638" y="474073"/>
                  </a:lnTo>
                  <a:lnTo>
                    <a:pt x="5644784" y="502046"/>
                  </a:lnTo>
                  <a:lnTo>
                    <a:pt x="5616811" y="520900"/>
                  </a:lnTo>
                  <a:lnTo>
                    <a:pt x="5582538" y="527812"/>
                  </a:lnTo>
                  <a:lnTo>
                    <a:pt x="2660904" y="527812"/>
                  </a:lnTo>
                  <a:lnTo>
                    <a:pt x="1371092" y="527812"/>
                  </a:lnTo>
                  <a:lnTo>
                    <a:pt x="599058" y="527812"/>
                  </a:lnTo>
                  <a:lnTo>
                    <a:pt x="564860" y="520900"/>
                  </a:lnTo>
                  <a:lnTo>
                    <a:pt x="536924" y="502046"/>
                  </a:lnTo>
                  <a:lnTo>
                    <a:pt x="518084" y="474073"/>
                  </a:lnTo>
                  <a:lnTo>
                    <a:pt x="511175" y="439800"/>
                  </a:lnTo>
                  <a:lnTo>
                    <a:pt x="511175" y="219963"/>
                  </a:lnTo>
                  <a:lnTo>
                    <a:pt x="0" y="8382"/>
                  </a:lnTo>
                  <a:lnTo>
                    <a:pt x="511175" y="88011"/>
                  </a:lnTo>
                  <a:close/>
                </a:path>
              </a:pathLst>
            </a:custGeom>
            <a:ln w="6349">
              <a:solidFill>
                <a:srgbClr val="DCD7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55035" y="2616707"/>
              <a:ext cx="4933188" cy="7330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8460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Data</a:t>
            </a:r>
            <a:r>
              <a:rPr spc="-285" dirty="0"/>
              <a:t> </a:t>
            </a:r>
            <a:r>
              <a:rPr spc="-105" dirty="0"/>
              <a:t>Types</a:t>
            </a:r>
            <a:r>
              <a:rPr lang="en-US" spc="-105" dirty="0"/>
              <a:t> &amp; Variables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6635" y="2889199"/>
            <a:ext cx="7802880" cy="715010"/>
            <a:chOff x="666635" y="2889199"/>
            <a:chExt cx="7802880" cy="715010"/>
          </a:xfrm>
        </p:grpSpPr>
        <p:sp>
          <p:nvSpPr>
            <p:cNvPr id="5" name="object 5"/>
            <p:cNvSpPr/>
            <p:nvPr/>
          </p:nvSpPr>
          <p:spPr>
            <a:xfrm>
              <a:off x="672985" y="2895549"/>
              <a:ext cx="7790180" cy="702310"/>
            </a:xfrm>
            <a:custGeom>
              <a:avLst/>
              <a:gdLst/>
              <a:ahLst/>
              <a:cxnLst/>
              <a:rect l="l" t="t" r="r" b="b"/>
              <a:pathLst>
                <a:path w="7790180" h="702310">
                  <a:moveTo>
                    <a:pt x="7789926" y="0"/>
                  </a:moveTo>
                  <a:lnTo>
                    <a:pt x="0" y="0"/>
                  </a:lnTo>
                  <a:lnTo>
                    <a:pt x="0" y="701725"/>
                  </a:lnTo>
                  <a:lnTo>
                    <a:pt x="7789926" y="701725"/>
                  </a:lnTo>
                  <a:lnTo>
                    <a:pt x="7789926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2985" y="2895549"/>
              <a:ext cx="7790180" cy="702310"/>
            </a:xfrm>
            <a:custGeom>
              <a:avLst/>
              <a:gdLst/>
              <a:ahLst/>
              <a:cxnLst/>
              <a:rect l="l" t="t" r="r" b="b"/>
              <a:pathLst>
                <a:path w="7790180" h="702310">
                  <a:moveTo>
                    <a:pt x="0" y="701725"/>
                  </a:moveTo>
                  <a:lnTo>
                    <a:pt x="7789926" y="701725"/>
                  </a:lnTo>
                  <a:lnTo>
                    <a:pt x="7789926" y="0"/>
                  </a:lnTo>
                  <a:lnTo>
                    <a:pt x="0" y="0"/>
                  </a:lnTo>
                  <a:lnTo>
                    <a:pt x="0" y="701725"/>
                  </a:lnTo>
                  <a:close/>
                </a:path>
              </a:pathLst>
            </a:custGeom>
            <a:ln w="12700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89787" y="2817876"/>
            <a:ext cx="7760334" cy="925194"/>
            <a:chOff x="589787" y="2817876"/>
            <a:chExt cx="7760334" cy="925194"/>
          </a:xfrm>
        </p:grpSpPr>
        <p:sp>
          <p:nvSpPr>
            <p:cNvPr id="8" name="object 8"/>
            <p:cNvSpPr/>
            <p:nvPr/>
          </p:nvSpPr>
          <p:spPr>
            <a:xfrm>
              <a:off x="589787" y="2817876"/>
              <a:ext cx="7760208" cy="6233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9787" y="3119628"/>
              <a:ext cx="3450336" cy="623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1640" y="1320641"/>
            <a:ext cx="7592059" cy="27298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types: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Numbers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(integer,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floating-point)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Boolean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(true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false)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String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type – string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characters</a:t>
            </a:r>
            <a:endParaRPr sz="2200" dirty="0">
              <a:latin typeface="Calibri"/>
              <a:cs typeface="Calibri"/>
            </a:endParaRPr>
          </a:p>
          <a:p>
            <a:pPr marL="342265" marR="5080">
              <a:lnSpc>
                <a:spcPts val="2380"/>
              </a:lnSpc>
              <a:spcBef>
                <a:spcPts val="960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var myName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=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"You can use both single or double  quotes for</a:t>
            </a:r>
            <a:r>
              <a:rPr sz="2200" b="1" spc="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strings";</a:t>
            </a:r>
            <a:endParaRPr sz="2200" dirty="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31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6448" y="4037076"/>
            <a:ext cx="7872730" cy="623570"/>
            <a:chOff x="536448" y="4037076"/>
            <a:chExt cx="7872730" cy="623570"/>
          </a:xfrm>
        </p:grpSpPr>
        <p:sp>
          <p:nvSpPr>
            <p:cNvPr id="12" name="object 12"/>
            <p:cNvSpPr/>
            <p:nvPr/>
          </p:nvSpPr>
          <p:spPr>
            <a:xfrm>
              <a:off x="618655" y="4114774"/>
              <a:ext cx="7790180" cy="397510"/>
            </a:xfrm>
            <a:custGeom>
              <a:avLst/>
              <a:gdLst/>
              <a:ahLst/>
              <a:cxnLst/>
              <a:rect l="l" t="t" r="r" b="b"/>
              <a:pathLst>
                <a:path w="7790180" h="397510">
                  <a:moveTo>
                    <a:pt x="7789926" y="0"/>
                  </a:moveTo>
                  <a:lnTo>
                    <a:pt x="0" y="0"/>
                  </a:lnTo>
                  <a:lnTo>
                    <a:pt x="0" y="397027"/>
                  </a:lnTo>
                  <a:lnTo>
                    <a:pt x="7789926" y="397027"/>
                  </a:lnTo>
                  <a:lnTo>
                    <a:pt x="7789926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6448" y="4037076"/>
              <a:ext cx="5143500" cy="623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8655" y="4114774"/>
            <a:ext cx="7790180" cy="397510"/>
          </a:xfrm>
          <a:prstGeom prst="rect">
            <a:avLst/>
          </a:prstGeom>
          <a:ln w="12700">
            <a:solidFill>
              <a:srgbClr val="DEC59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62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var my_array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=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[1, 5.3,</a:t>
            </a:r>
            <a:r>
              <a:rPr sz="2200" b="1" spc="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"aaa"];</a:t>
            </a:r>
            <a:endParaRPr sz="22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7790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Everything </a:t>
            </a:r>
            <a:r>
              <a:rPr spc="-55" dirty="0"/>
              <a:t>is</a:t>
            </a:r>
            <a:r>
              <a:rPr spc="-385" dirty="0"/>
              <a:t> </a:t>
            </a:r>
            <a:r>
              <a:rPr spc="-8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2987" y="2819400"/>
            <a:ext cx="6840855" cy="1785620"/>
          </a:xfrm>
          <a:custGeom>
            <a:avLst/>
            <a:gdLst/>
            <a:ahLst/>
            <a:cxnLst/>
            <a:rect l="l" t="t" r="r" b="b"/>
            <a:pathLst>
              <a:path w="6840855" h="1785620">
                <a:moveTo>
                  <a:pt x="6840474" y="0"/>
                </a:moveTo>
                <a:lnTo>
                  <a:pt x="0" y="0"/>
                </a:lnTo>
                <a:lnTo>
                  <a:pt x="0" y="1785112"/>
                </a:lnTo>
                <a:lnTo>
                  <a:pt x="6840474" y="1785112"/>
                </a:lnTo>
                <a:lnTo>
                  <a:pt x="6840474" y="0"/>
                </a:lnTo>
                <a:close/>
              </a:path>
            </a:pathLst>
          </a:custGeom>
          <a:solidFill>
            <a:srgbClr val="E9D9BD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2987" y="2819400"/>
            <a:ext cx="6840855" cy="1785620"/>
          </a:xfrm>
          <a:prstGeom prst="rect">
            <a:avLst/>
          </a:prstGeom>
          <a:ln w="12700">
            <a:solidFill>
              <a:srgbClr val="DEC59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marR="1352550">
              <a:lnSpc>
                <a:spcPct val="100000"/>
              </a:lnSpc>
              <a:spcBef>
                <a:spcPts val="240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var test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=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"some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string"; 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alert(test[7]); </a:t>
            </a: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 shows letter</a:t>
            </a:r>
            <a:r>
              <a:rPr sz="2200" b="1" spc="-20" dirty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'r'</a:t>
            </a:r>
            <a:endParaRPr sz="2200">
              <a:latin typeface="Consolas"/>
              <a:cs typeface="Consolas"/>
            </a:endParaRPr>
          </a:p>
          <a:p>
            <a:pPr marL="91440" marR="12065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alert(test.charAt(5));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// shows letter 's' 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alert("test".charAt(1)); </a:t>
            </a: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//shows letter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'e' 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alert("test".substring(1,3)); </a:t>
            </a: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//shows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'es'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800600"/>
            <a:ext cx="6840855" cy="1446530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var arr =</a:t>
            </a:r>
            <a:r>
              <a:rPr sz="2200" b="1" spc="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[1,3,4];</a:t>
            </a:r>
            <a:endParaRPr sz="2200" dirty="0">
              <a:latin typeface="Consolas"/>
              <a:cs typeface="Consolas"/>
            </a:endParaRPr>
          </a:p>
          <a:p>
            <a:pPr marL="91440" marR="42862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 (arr.length); </a:t>
            </a: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 shows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3 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arr.push(7); </a:t>
            </a: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 appends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7 </a:t>
            </a: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to end of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array 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 (arr[3]); </a:t>
            </a: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 shows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7</a:t>
            </a:r>
            <a:endParaRPr sz="220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2620" y="2250948"/>
            <a:ext cx="2316479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5440" y="1371600"/>
            <a:ext cx="7884160" cy="8835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20" dirty="0">
                <a:solidFill>
                  <a:srgbClr val="2E2B1F"/>
                </a:solidFill>
                <a:latin typeface="Calibri"/>
                <a:cs typeface="Calibri"/>
              </a:rPr>
              <a:t>In JavaScript, e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very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variable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considered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4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endParaRPr sz="2400" b="1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example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strings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arrays have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member</a:t>
            </a:r>
            <a:r>
              <a:rPr sz="2400" b="1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functions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2144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String</a:t>
            </a:r>
            <a:r>
              <a:rPr spc="-285" dirty="0"/>
              <a:t> </a:t>
            </a:r>
            <a:r>
              <a:rPr spc="-10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11910"/>
            <a:ext cx="33566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+</a:t>
            </a:r>
            <a:r>
              <a:rPr sz="2200" spc="-680" dirty="0">
                <a:solidFill>
                  <a:srgbClr val="F4EBDF"/>
                </a:solidFill>
                <a:latin typeface="Consolas"/>
                <a:cs typeface="Consolas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operator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joins strings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3592448"/>
            <a:ext cx="20783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What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"9"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9?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5019294"/>
            <a:ext cx="3525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Converting string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number: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2071" y="2037918"/>
            <a:ext cx="7785100" cy="1120775"/>
            <a:chOff x="672071" y="2037918"/>
            <a:chExt cx="7785100" cy="1120775"/>
          </a:xfrm>
        </p:grpSpPr>
        <p:sp>
          <p:nvSpPr>
            <p:cNvPr id="8" name="object 8"/>
            <p:cNvSpPr/>
            <p:nvPr/>
          </p:nvSpPr>
          <p:spPr>
            <a:xfrm>
              <a:off x="678421" y="2044268"/>
              <a:ext cx="7772400" cy="1108075"/>
            </a:xfrm>
            <a:custGeom>
              <a:avLst/>
              <a:gdLst/>
              <a:ahLst/>
              <a:cxnLst/>
              <a:rect l="l" t="t" r="r" b="b"/>
              <a:pathLst>
                <a:path w="7772400" h="1108075">
                  <a:moveTo>
                    <a:pt x="7772400" y="0"/>
                  </a:moveTo>
                  <a:lnTo>
                    <a:pt x="0" y="0"/>
                  </a:lnTo>
                  <a:lnTo>
                    <a:pt x="0" y="1107998"/>
                  </a:lnTo>
                  <a:lnTo>
                    <a:pt x="7772400" y="1107998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8421" y="2044268"/>
              <a:ext cx="7772400" cy="1108075"/>
            </a:xfrm>
            <a:custGeom>
              <a:avLst/>
              <a:gdLst/>
              <a:ahLst/>
              <a:cxnLst/>
              <a:rect l="l" t="t" r="r" b="b"/>
              <a:pathLst>
                <a:path w="7772400" h="1108075">
                  <a:moveTo>
                    <a:pt x="0" y="1107998"/>
                  </a:moveTo>
                  <a:lnTo>
                    <a:pt x="7772400" y="1107998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1107998"/>
                  </a:lnTo>
                  <a:close/>
                </a:path>
              </a:pathLst>
            </a:custGeom>
            <a:ln w="12699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7224" y="2062352"/>
            <a:ext cx="38747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string1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=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"fat</a:t>
            </a:r>
            <a:r>
              <a:rPr sz="2200" b="1" spc="-5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";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string2 =</a:t>
            </a:r>
            <a:r>
              <a:rPr sz="2200" b="1" spc="-2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"cats";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alert(string1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+</a:t>
            </a:r>
            <a:r>
              <a:rPr sz="2200" b="1" spc="-3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string2);</a:t>
            </a:r>
            <a:endParaRPr sz="2200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3757" y="2733293"/>
            <a:ext cx="17189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 fat</a:t>
            </a:r>
            <a:r>
              <a:rPr sz="2200" b="1" spc="-75" dirty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cats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2071" y="4095267"/>
            <a:ext cx="7785100" cy="443865"/>
            <a:chOff x="672071" y="4095267"/>
            <a:chExt cx="7785100" cy="443865"/>
          </a:xfrm>
        </p:grpSpPr>
        <p:sp>
          <p:nvSpPr>
            <p:cNvPr id="13" name="object 13"/>
            <p:cNvSpPr/>
            <p:nvPr/>
          </p:nvSpPr>
          <p:spPr>
            <a:xfrm>
              <a:off x="678421" y="4101617"/>
              <a:ext cx="7772400" cy="431165"/>
            </a:xfrm>
            <a:custGeom>
              <a:avLst/>
              <a:gdLst/>
              <a:ahLst/>
              <a:cxnLst/>
              <a:rect l="l" t="t" r="r" b="b"/>
              <a:pathLst>
                <a:path w="7772400" h="431164">
                  <a:moveTo>
                    <a:pt x="7772400" y="0"/>
                  </a:moveTo>
                  <a:lnTo>
                    <a:pt x="0" y="0"/>
                  </a:lnTo>
                  <a:lnTo>
                    <a:pt x="0" y="430885"/>
                  </a:lnTo>
                  <a:lnTo>
                    <a:pt x="7772400" y="430885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8421" y="4101617"/>
              <a:ext cx="7772400" cy="431165"/>
            </a:xfrm>
            <a:custGeom>
              <a:avLst/>
              <a:gdLst/>
              <a:ahLst/>
              <a:cxnLst/>
              <a:rect l="l" t="t" r="r" b="b"/>
              <a:pathLst>
                <a:path w="7772400" h="431164">
                  <a:moveTo>
                    <a:pt x="0" y="430885"/>
                  </a:moveTo>
                  <a:lnTo>
                    <a:pt x="7772400" y="430885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430885"/>
                  </a:lnTo>
                  <a:close/>
                </a:path>
              </a:pathLst>
            </a:custGeom>
            <a:ln w="12700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57224" y="4120388"/>
            <a:ext cx="23355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alert("9"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+</a:t>
            </a:r>
            <a:r>
              <a:rPr sz="2200" b="1" spc="-6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9);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4516" y="4120388"/>
            <a:ext cx="795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</a:t>
            </a:r>
            <a:r>
              <a:rPr sz="2200" b="1" spc="-85" dirty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99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72071" y="5466892"/>
            <a:ext cx="7785100" cy="443865"/>
            <a:chOff x="672071" y="5466892"/>
            <a:chExt cx="7785100" cy="443865"/>
          </a:xfrm>
        </p:grpSpPr>
        <p:sp>
          <p:nvSpPr>
            <p:cNvPr id="18" name="object 18"/>
            <p:cNvSpPr/>
            <p:nvPr/>
          </p:nvSpPr>
          <p:spPr>
            <a:xfrm>
              <a:off x="678421" y="5473242"/>
              <a:ext cx="7772400" cy="431165"/>
            </a:xfrm>
            <a:custGeom>
              <a:avLst/>
              <a:gdLst/>
              <a:ahLst/>
              <a:cxnLst/>
              <a:rect l="l" t="t" r="r" b="b"/>
              <a:pathLst>
                <a:path w="7772400" h="431164">
                  <a:moveTo>
                    <a:pt x="7772400" y="0"/>
                  </a:moveTo>
                  <a:lnTo>
                    <a:pt x="0" y="0"/>
                  </a:lnTo>
                  <a:lnTo>
                    <a:pt x="0" y="430885"/>
                  </a:lnTo>
                  <a:lnTo>
                    <a:pt x="7772400" y="430885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421" y="5473242"/>
              <a:ext cx="7772400" cy="431165"/>
            </a:xfrm>
            <a:custGeom>
              <a:avLst/>
              <a:gdLst/>
              <a:ahLst/>
              <a:cxnLst/>
              <a:rect l="l" t="t" r="r" b="b"/>
              <a:pathLst>
                <a:path w="7772400" h="431164">
                  <a:moveTo>
                    <a:pt x="0" y="430885"/>
                  </a:moveTo>
                  <a:lnTo>
                    <a:pt x="7772400" y="430885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430885"/>
                  </a:lnTo>
                  <a:close/>
                </a:path>
              </a:pathLst>
            </a:custGeom>
            <a:ln w="12700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7224" y="5492292"/>
            <a:ext cx="3874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alert(parseInt("9")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+</a:t>
            </a:r>
            <a:r>
              <a:rPr sz="2200" b="1" spc="-3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9);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13757" y="5492292"/>
            <a:ext cx="795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C000"/>
                </a:solidFill>
                <a:latin typeface="Consolas"/>
                <a:cs typeface="Consolas"/>
              </a:rPr>
              <a:t>//</a:t>
            </a:r>
            <a:r>
              <a:rPr sz="2200" b="1" spc="-85" dirty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FFC000"/>
                </a:solidFill>
                <a:latin typeface="Consolas"/>
                <a:cs typeface="Consolas"/>
              </a:rPr>
              <a:t>18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5354"/>
            <a:ext cx="634238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20" dirty="0"/>
              <a:t>Arrays </a:t>
            </a:r>
            <a:r>
              <a:rPr sz="3700" spc="-100" dirty="0"/>
              <a:t>Operations </a:t>
            </a:r>
            <a:r>
              <a:rPr sz="3700" spc="-75" dirty="0"/>
              <a:t>and</a:t>
            </a:r>
            <a:r>
              <a:rPr sz="3700" spc="-455" dirty="0"/>
              <a:t> </a:t>
            </a:r>
            <a:r>
              <a:rPr sz="3700" spc="-100" dirty="0"/>
              <a:t>Properties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421640" y="1151890"/>
            <a:ext cx="4505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Declaring </a:t>
            </a:r>
            <a:r>
              <a:rPr sz="3000" spc="-15" dirty="0">
                <a:solidFill>
                  <a:srgbClr val="2E2B1F"/>
                </a:solidFill>
                <a:latin typeface="Calibri"/>
                <a:cs typeface="Calibri"/>
              </a:rPr>
              <a:t>new </a:t>
            </a:r>
            <a:r>
              <a:rPr sz="3000" spc="-5" dirty="0">
                <a:solidFill>
                  <a:srgbClr val="2E2B1F"/>
                </a:solidFill>
                <a:latin typeface="Calibri"/>
                <a:cs typeface="Calibri"/>
              </a:rPr>
              <a:t>empty</a:t>
            </a:r>
            <a:r>
              <a:rPr sz="3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E2B1F"/>
                </a:solidFill>
                <a:latin typeface="Calibri"/>
                <a:cs typeface="Calibri"/>
              </a:rPr>
              <a:t>array: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2066366"/>
            <a:ext cx="65659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solidFill>
                  <a:srgbClr val="2E2B1F"/>
                </a:solidFill>
                <a:latin typeface="Calibri"/>
                <a:cs typeface="Calibri"/>
              </a:rPr>
              <a:t>Declaring </a:t>
            </a:r>
            <a:r>
              <a:rPr sz="3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3000" spc="-25" dirty="0">
                <a:solidFill>
                  <a:srgbClr val="2E2B1F"/>
                </a:solidFill>
                <a:latin typeface="Calibri"/>
                <a:cs typeface="Calibri"/>
              </a:rPr>
              <a:t>array 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holding </a:t>
            </a:r>
            <a:r>
              <a:rPr sz="3000" spc="-35" dirty="0">
                <a:solidFill>
                  <a:srgbClr val="2E2B1F"/>
                </a:solidFill>
                <a:latin typeface="Calibri"/>
                <a:cs typeface="Calibri"/>
              </a:rPr>
              <a:t>few</a:t>
            </a:r>
            <a:r>
              <a:rPr sz="3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elements: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2981071"/>
            <a:ext cx="7864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solidFill>
                  <a:srgbClr val="2E2B1F"/>
                </a:solidFill>
                <a:latin typeface="Calibri"/>
                <a:cs typeface="Calibri"/>
              </a:rPr>
              <a:t>Appending </a:t>
            </a:r>
            <a:r>
              <a:rPr sz="3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3000" dirty="0">
                <a:solidFill>
                  <a:srgbClr val="2E2B1F"/>
                </a:solidFill>
                <a:latin typeface="Calibri"/>
                <a:cs typeface="Calibri"/>
              </a:rPr>
              <a:t>/ </a:t>
            </a:r>
            <a:r>
              <a:rPr sz="3000" spc="-15" dirty="0">
                <a:solidFill>
                  <a:srgbClr val="2E2B1F"/>
                </a:solidFill>
                <a:latin typeface="Calibri"/>
                <a:cs typeface="Calibri"/>
              </a:rPr>
              <a:t>getting </a:t>
            </a:r>
            <a:r>
              <a:rPr sz="3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last</a:t>
            </a:r>
            <a:r>
              <a:rPr sz="3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element: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4124325"/>
            <a:ext cx="7599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Reading </a:t>
            </a:r>
            <a:r>
              <a:rPr sz="3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number </a:t>
            </a:r>
            <a:r>
              <a:rPr sz="3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elements </a:t>
            </a:r>
            <a:r>
              <a:rPr sz="3000" spc="-25" dirty="0">
                <a:solidFill>
                  <a:srgbClr val="2E2B1F"/>
                </a:solidFill>
                <a:latin typeface="Calibri"/>
                <a:cs typeface="Calibri"/>
              </a:rPr>
              <a:t>(array</a:t>
            </a:r>
            <a:r>
              <a:rPr sz="3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length):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5038801"/>
            <a:ext cx="71983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Finding </a:t>
            </a:r>
            <a:r>
              <a:rPr lang="en-US" sz="3000" spc="-1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3000" spc="-5" dirty="0">
                <a:solidFill>
                  <a:srgbClr val="2E2B1F"/>
                </a:solidFill>
                <a:latin typeface="Calibri"/>
                <a:cs typeface="Calibri"/>
              </a:rPr>
              <a:t>element's </a:t>
            </a:r>
            <a:r>
              <a:rPr sz="3000" spc="-20" dirty="0">
                <a:solidFill>
                  <a:srgbClr val="2E2B1F"/>
                </a:solidFill>
                <a:latin typeface="Calibri"/>
                <a:cs typeface="Calibri"/>
              </a:rPr>
              <a:t>index </a:t>
            </a:r>
            <a:r>
              <a:rPr sz="3000" dirty="0">
                <a:solidFill>
                  <a:srgbClr val="2E2B1F"/>
                </a:solidFill>
                <a:latin typeface="Calibri"/>
                <a:cs typeface="Calibri"/>
              </a:rPr>
              <a:t>in the</a:t>
            </a:r>
            <a:r>
              <a:rPr sz="3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2E2B1F"/>
                </a:solidFill>
                <a:latin typeface="Calibri"/>
                <a:cs typeface="Calibri"/>
              </a:rPr>
              <a:t>array: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016" y="1724088"/>
            <a:ext cx="7357109" cy="400685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var arr =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new</a:t>
            </a:r>
            <a:r>
              <a:rPr sz="2000" b="1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Array();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016" y="2526474"/>
            <a:ext cx="7357109" cy="400685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var arr =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[1,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2, </a:t>
            </a:r>
            <a:r>
              <a:rPr sz="2000" b="1" spc="-10" dirty="0">
                <a:solidFill>
                  <a:srgbClr val="00AFEF"/>
                </a:solidFill>
                <a:latin typeface="Consolas"/>
                <a:cs typeface="Consolas"/>
              </a:rPr>
              <a:t>3,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4,</a:t>
            </a:r>
            <a:r>
              <a:rPr sz="2000" b="1" spc="-2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5];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085" y="3495306"/>
            <a:ext cx="7357109" cy="708025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arr.push(3);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var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element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=</a:t>
            </a:r>
            <a:r>
              <a:rPr sz="2000" b="1" spc="-1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arr.pop();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7085" y="4680140"/>
            <a:ext cx="7357109" cy="400685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arr.length;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4016" y="5676772"/>
            <a:ext cx="7357109" cy="400685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arr.indexOf(1);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3752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Standard Popup</a:t>
            </a:r>
            <a:r>
              <a:rPr spc="-375" dirty="0"/>
              <a:t> </a:t>
            </a:r>
            <a:r>
              <a:rPr spc="-114" dirty="0"/>
              <a:t>Boxes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396841"/>
            <a:ext cx="4429125" cy="7950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Alert 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box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text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[OK]</a:t>
            </a:r>
            <a:r>
              <a:rPr sz="2200" b="1" spc="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button</a:t>
            </a:r>
            <a:endParaRPr sz="22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Just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message shown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a dialog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box: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2933414"/>
            <a:ext cx="5407660" cy="7950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Confirmation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box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Contains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text,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[OK]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button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[Cancel]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button: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4652738"/>
            <a:ext cx="6893560" cy="79060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Prompt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box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Contains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text</a:t>
            </a:r>
            <a:r>
              <a:rPr lang="en-US" sz="2000" spc="-15" dirty="0">
                <a:solidFill>
                  <a:srgbClr val="2E2B1F"/>
                </a:solidFill>
                <a:latin typeface="Calibri"/>
                <a:cs typeface="Calibri"/>
              </a:rPr>
              <a:t> and an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input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field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 some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default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value: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2236114"/>
            <a:ext cx="7162800" cy="431165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alert("Some text</a:t>
            </a:r>
            <a:r>
              <a:rPr sz="2200" b="1" spc="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here");</a:t>
            </a:r>
            <a:endParaRPr sz="22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3789705"/>
            <a:ext cx="7162800" cy="431165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confirm("Are you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sure?");</a:t>
            </a:r>
            <a:endParaRPr sz="22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588914"/>
            <a:ext cx="7162800" cy="431165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prompt ("enter amount",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10);</a:t>
            </a:r>
            <a:endParaRPr sz="22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47174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</a:t>
            </a:r>
            <a:r>
              <a:rPr spc="-250" dirty="0"/>
              <a:t> </a:t>
            </a:r>
            <a:r>
              <a:rPr spc="-12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014605"/>
            <a:ext cx="7731760" cy="5007268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&lt;script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type="text/javascript"&gt;</a:t>
            </a:r>
            <a:endParaRPr sz="2200" dirty="0">
              <a:latin typeface="Calibri"/>
              <a:cs typeface="Calibri"/>
            </a:endParaRPr>
          </a:p>
          <a:p>
            <a:pPr marL="12700">
              <a:spcBef>
                <a:spcPts val="530"/>
              </a:spcBef>
            </a:pPr>
            <a:r>
              <a:rPr sz="2200" b="1" spc="-15" dirty="0" err="1">
                <a:solidFill>
                  <a:srgbClr val="00AFEF"/>
                </a:solidFill>
                <a:latin typeface="Calibri"/>
                <a:cs typeface="Calibri"/>
              </a:rPr>
              <a:t>var</a:t>
            </a:r>
            <a:r>
              <a:rPr sz="22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AFEF"/>
                </a:solidFill>
                <a:latin typeface="Calibri"/>
                <a:cs typeface="Calibri"/>
              </a:rPr>
              <a:t>name </a:t>
            </a:r>
            <a:r>
              <a:rPr sz="2200" b="1" spc="-5" dirty="0">
                <a:solidFill>
                  <a:srgbClr val="00AFEF"/>
                </a:solidFill>
                <a:latin typeface="Calibri"/>
                <a:cs typeface="Calibri"/>
              </a:rPr>
              <a:t>= </a:t>
            </a:r>
            <a:r>
              <a:rPr sz="2200" b="1" spc="-10" dirty="0">
                <a:solidFill>
                  <a:srgbClr val="00AFEF"/>
                </a:solidFill>
                <a:latin typeface="Calibri"/>
                <a:cs typeface="Calibri"/>
              </a:rPr>
              <a:t>"</a:t>
            </a:r>
            <a:r>
              <a:rPr sz="2200" b="1" spc="-10" dirty="0" err="1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lang="en-US" sz="2200" b="1" spc="-10" dirty="0" err="1">
                <a:solidFill>
                  <a:srgbClr val="00AFEF"/>
                </a:solidFill>
                <a:latin typeface="Calibri"/>
                <a:cs typeface="Calibri"/>
              </a:rPr>
              <a:t>nand</a:t>
            </a:r>
            <a:r>
              <a:rPr sz="2200" b="1" spc="-10" dirty="0">
                <a:solidFill>
                  <a:srgbClr val="00AFEF"/>
                </a:solidFill>
                <a:latin typeface="Calibri"/>
                <a:cs typeface="Calibri"/>
              </a:rPr>
              <a:t>"; </a:t>
            </a:r>
            <a:endParaRPr lang="en-US" sz="2200" b="1" spc="-10" dirty="0">
              <a:solidFill>
                <a:srgbClr val="00AFEF"/>
              </a:solidFill>
              <a:latin typeface="Calibri"/>
              <a:cs typeface="Calibri"/>
            </a:endParaRPr>
          </a:p>
          <a:p>
            <a:pPr marL="12700" marR="1400810" indent="63500">
              <a:lnSpc>
                <a:spcPct val="120000"/>
              </a:lnSpc>
            </a:pPr>
            <a:r>
              <a:rPr sz="22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AFEF"/>
                </a:solidFill>
                <a:latin typeface="Calibri"/>
                <a:cs typeface="Calibri"/>
              </a:rPr>
              <a:t>var money;  </a:t>
            </a:r>
            <a:endParaRPr lang="en-US" sz="2200" b="1" spc="-15" dirty="0">
              <a:solidFill>
                <a:srgbClr val="00AFEF"/>
              </a:solidFill>
              <a:latin typeface="Calibri"/>
              <a:cs typeface="Calibri"/>
            </a:endParaRPr>
          </a:p>
          <a:p>
            <a:pPr marL="12700" marR="1400810" indent="63500">
              <a:lnSpc>
                <a:spcPct val="120000"/>
              </a:lnSpc>
            </a:pPr>
            <a:r>
              <a:rPr sz="2200" b="1" spc="-15" dirty="0">
                <a:solidFill>
                  <a:srgbClr val="00AFEF"/>
                </a:solidFill>
                <a:latin typeface="Calibri"/>
                <a:cs typeface="Calibri"/>
              </a:rPr>
              <a:t>money </a:t>
            </a:r>
            <a:r>
              <a:rPr sz="2200" b="1" spc="-5" dirty="0">
                <a:solidFill>
                  <a:srgbClr val="00AFEF"/>
                </a:solidFill>
                <a:latin typeface="Calibri"/>
                <a:cs typeface="Calibri"/>
              </a:rPr>
              <a:t>=</a:t>
            </a:r>
            <a:r>
              <a:rPr sz="22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alibri"/>
                <a:cs typeface="Calibri"/>
              </a:rPr>
              <a:t>2000.50;</a:t>
            </a:r>
            <a:endParaRPr lang="en-US" sz="2200" b="1" spc="-5" dirty="0">
              <a:solidFill>
                <a:srgbClr val="00AFE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&lt;/script&gt;</a:t>
            </a:r>
            <a:endParaRPr lang="en-US"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spcBef>
                <a:spcPts val="530"/>
              </a:spcBef>
            </a:pPr>
            <a:r>
              <a:rPr lang="en-US" sz="2400" b="1" dirty="0"/>
              <a:t>Objects are Variables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2400" dirty="0"/>
              <a:t>JavaScript variables can contain single values: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2400" b="1" i="1" dirty="0"/>
              <a:t>let</a:t>
            </a:r>
            <a:r>
              <a:rPr lang="en-US" sz="2400" dirty="0"/>
              <a:t> person = "John Doe";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endParaRPr lang="en-US" sz="2400" dirty="0"/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2400" dirty="0"/>
              <a:t>JavaScript variables can also contain many values: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2400" b="1" i="1" dirty="0"/>
              <a:t>let</a:t>
            </a:r>
            <a:r>
              <a:rPr lang="en-US" sz="2400" dirty="0"/>
              <a:t> person = {</a:t>
            </a:r>
            <a:r>
              <a:rPr lang="en-US" sz="2400" dirty="0" err="1"/>
              <a:t>firstName</a:t>
            </a:r>
            <a:r>
              <a:rPr lang="en-US" sz="2400" dirty="0"/>
              <a:t>:"John", </a:t>
            </a:r>
            <a:r>
              <a:rPr lang="en-US" sz="2400" dirty="0" err="1"/>
              <a:t>lastName</a:t>
            </a:r>
            <a:r>
              <a:rPr lang="en-US" sz="2400" dirty="0"/>
              <a:t>:"Doe", age:50, </a:t>
            </a:r>
            <a:r>
              <a:rPr lang="en-US" sz="2400" dirty="0" err="1"/>
              <a:t>eyeColor</a:t>
            </a:r>
            <a:r>
              <a:rPr lang="en-US" sz="2400" dirty="0"/>
              <a:t>:"blue"};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848600" cy="751510"/>
          </a:xfrm>
        </p:spPr>
        <p:txBody>
          <a:bodyPr/>
          <a:lstStyle/>
          <a:p>
            <a:r>
              <a:rPr lang="en-US" b="1" dirty="0"/>
              <a:t>4 Ways to Declare a JavaScript Variable: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1593850"/>
            <a:ext cx="7639050" cy="452431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Using </a:t>
            </a:r>
            <a:r>
              <a:rPr lang="en-US" sz="2400" b="1" i="1" dirty="0" err="1"/>
              <a:t>var</a:t>
            </a:r>
            <a:endParaRPr lang="en-US" sz="2400" b="1" i="1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Using </a:t>
            </a:r>
            <a:r>
              <a:rPr lang="en-US" sz="2400" b="1" i="1" dirty="0"/>
              <a:t>let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Using </a:t>
            </a:r>
            <a:r>
              <a:rPr lang="en-US" sz="2400" b="1" i="1" dirty="0"/>
              <a:t>const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Using nothing</a:t>
            </a:r>
          </a:p>
          <a:p>
            <a:endParaRPr lang="en-US" dirty="0"/>
          </a:p>
          <a:p>
            <a:r>
              <a:rPr lang="en-US" sz="2000" b="1" dirty="0"/>
              <a:t>When to Use JavaScript </a:t>
            </a:r>
            <a:r>
              <a:rPr lang="en-US" sz="2000" b="1" dirty="0" err="1"/>
              <a:t>var</a:t>
            </a:r>
            <a:r>
              <a:rPr lang="en-US" sz="2000" b="1" dirty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Always declare JavaScript variables with </a:t>
            </a:r>
            <a:r>
              <a:rPr lang="en-US" sz="2000" dirty="0" err="1"/>
              <a:t>var,let</a:t>
            </a:r>
            <a:r>
              <a:rPr lang="en-US" sz="2000" dirty="0"/>
              <a:t>, or const.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var</a:t>
            </a:r>
            <a:r>
              <a:rPr lang="en-US" sz="2000" dirty="0"/>
              <a:t> keyword is used in all JavaScript code from 1995 to 2015. Its scope is function where it is defined.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let</a:t>
            </a:r>
            <a:r>
              <a:rPr lang="en-US" sz="2000" dirty="0"/>
              <a:t> and const keywords were added to JavaScript in 2015. Its scope is a block in which it is defined.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If you want your code to run in older browser, you must use </a:t>
            </a:r>
            <a:r>
              <a:rPr lang="en-US" sz="2000" b="1" dirty="0"/>
              <a:t>var</a:t>
            </a:r>
            <a:r>
              <a:rPr lang="en-US" sz="2000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4650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/>
              <a:t>Introduction to </a:t>
            </a:r>
            <a:r>
              <a:rPr spc="-105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19200"/>
            <a:ext cx="7315200" cy="4333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 one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3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languages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web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developers</a:t>
            </a:r>
            <a:r>
              <a:rPr sz="240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b="1" spc="-15" dirty="0">
                <a:solidFill>
                  <a:srgbClr val="2E2B1F"/>
                </a:solidFill>
                <a:latin typeface="Calibri"/>
                <a:cs typeface="Calibri"/>
              </a:rPr>
              <a:t>have to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learn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31800" indent="-419734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431800" algn="l"/>
                <a:tab pos="432434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1.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define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content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400" spc="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pages</a:t>
            </a:r>
            <a:endParaRPr sz="2400" dirty="0">
              <a:latin typeface="Calibri"/>
              <a:cs typeface="Calibri"/>
            </a:endParaRPr>
          </a:p>
          <a:p>
            <a:pPr marL="431800" indent="-419734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431800" algn="l"/>
                <a:tab pos="432434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2.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CSS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specify the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layout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4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pages</a:t>
            </a:r>
            <a:endParaRPr sz="2400" dirty="0">
              <a:latin typeface="Calibri"/>
              <a:cs typeface="Calibri"/>
            </a:endParaRPr>
          </a:p>
          <a:p>
            <a:pPr marL="431800" indent="-419734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431800" algn="l"/>
                <a:tab pos="432434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3.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program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 behavior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400" spc="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pages</a:t>
            </a:r>
            <a:endParaRPr lang="en-US" sz="24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431800" indent="-419734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431800" algn="l"/>
                <a:tab pos="432434" algn="l"/>
              </a:tabLst>
            </a:pP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 a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powerful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client-side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scripting</a:t>
            </a:r>
            <a:r>
              <a:rPr sz="2400" b="1" spc="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r>
              <a:rPr lang="en-US" sz="24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used in web pages to </a:t>
            </a:r>
            <a:r>
              <a:rPr lang="en-US" sz="24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dynamically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add functionality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lang="en-US" sz="2400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validate or auto-correct form data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lang="en-US" sz="24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communicating with server</a:t>
            </a:r>
            <a:r>
              <a:rPr lang="en-US" sz="20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(with AJAX)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 and </a:t>
            </a:r>
            <a:r>
              <a:rPr lang="en-US"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read-write HTML elements </a:t>
            </a:r>
            <a:r>
              <a:rPr lang="en-US" sz="2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(enable/disable a button)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5798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Sum </a:t>
            </a:r>
            <a:r>
              <a:rPr spc="-55" dirty="0"/>
              <a:t>of </a:t>
            </a:r>
            <a:r>
              <a:rPr spc="-85" dirty="0"/>
              <a:t>Numbers </a:t>
            </a:r>
            <a:r>
              <a:rPr spc="-5" dirty="0"/>
              <a:t>–</a:t>
            </a:r>
            <a:r>
              <a:rPr spc="-710" dirty="0"/>
              <a:t> </a:t>
            </a:r>
            <a:r>
              <a:rPr spc="-9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840698"/>
            <a:ext cx="7617460" cy="5472652"/>
          </a:xfrm>
          <a:prstGeom prst="rect">
            <a:avLst/>
          </a:prstGeom>
        </p:spPr>
        <p:txBody>
          <a:bodyPr vert="horz" wrap="square" lIns="0" tIns="248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2800" spc="-10" dirty="0">
                <a:solidFill>
                  <a:srgbClr val="484230"/>
                </a:solidFill>
                <a:latin typeface="Corbel"/>
                <a:cs typeface="Corbel"/>
              </a:rPr>
              <a:t>sum-of-numbers.html</a:t>
            </a:r>
            <a:endParaRPr sz="2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&lt;html&gt;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&lt;head&gt;</a:t>
            </a:r>
            <a:endParaRPr sz="2000" dirty="0">
              <a:latin typeface="Consolas"/>
              <a:cs typeface="Consolas"/>
            </a:endParaRPr>
          </a:p>
          <a:p>
            <a:pPr marL="293370">
              <a:lnSpc>
                <a:spcPct val="100000"/>
              </a:lnSpc>
            </a:pP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&lt;title&gt;JavaScript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Demo&lt;/title&gt;</a:t>
            </a:r>
            <a:endParaRPr sz="2000" dirty="0">
              <a:latin typeface="Consolas"/>
              <a:cs typeface="Consolas"/>
            </a:endParaRPr>
          </a:p>
          <a:p>
            <a:pPr marL="750570" lvl="1"/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&lt;script</a:t>
            </a:r>
            <a:r>
              <a:rPr sz="2000" b="1" spc="-1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type="text/javascript"&gt;</a:t>
            </a:r>
            <a:endParaRPr sz="2000" dirty="0">
              <a:latin typeface="Consolas"/>
              <a:cs typeface="Consolas"/>
            </a:endParaRPr>
          </a:p>
          <a:p>
            <a:pPr marL="1309369" marR="3778250" lvl="1" indent="-280670"/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function calcSum()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{  </a:t>
            </a:r>
            <a:r>
              <a:rPr sz="2000" b="1" spc="-5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value1</a:t>
            </a:r>
            <a:r>
              <a:rPr sz="2000" b="1" spc="-1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=</a:t>
            </a:r>
            <a:endParaRPr sz="2000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1309369" marR="5080" lvl="1" indent="278765"/>
            <a:r>
              <a:rPr sz="2000" b="1" spc="-5" dirty="0" err="1">
                <a:solidFill>
                  <a:srgbClr val="00AFEF"/>
                </a:solidFill>
                <a:latin typeface="Consolas"/>
                <a:cs typeface="Consolas"/>
              </a:rPr>
              <a:t>parseInt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(</a:t>
            </a:r>
            <a:r>
              <a:rPr sz="2000" b="1" spc="-5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document.mainForm.textBox1.value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);  </a:t>
            </a:r>
            <a:r>
              <a:rPr sz="2000" b="1" spc="-5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value2 </a:t>
            </a:r>
            <a:r>
              <a:rPr sz="20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=</a:t>
            </a:r>
            <a:endParaRPr sz="2000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1309369" marR="5715" lvl="1" indent="278765">
              <a:spcBef>
                <a:spcPts val="5"/>
              </a:spcBef>
            </a:pPr>
            <a:r>
              <a:rPr sz="2000" b="1" spc="-5" dirty="0" err="1">
                <a:solidFill>
                  <a:srgbClr val="00AFEF"/>
                </a:solidFill>
                <a:latin typeface="Consolas"/>
                <a:cs typeface="Consolas"/>
              </a:rPr>
              <a:t>parseInt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(</a:t>
            </a:r>
            <a:r>
              <a:rPr sz="2000" b="1" spc="-5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document.mainForm.textBox2.value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);  </a:t>
            </a:r>
            <a:r>
              <a:rPr sz="2000" b="1" spc="-5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sum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= value1 + value2; </a:t>
            </a:r>
            <a:endParaRPr lang="en-US" sz="2000" b="1" dirty="0">
              <a:solidFill>
                <a:srgbClr val="00AFEF"/>
              </a:solidFill>
              <a:latin typeface="Consolas"/>
              <a:cs typeface="Consolas"/>
            </a:endParaRPr>
          </a:p>
          <a:p>
            <a:pPr marL="1309369" marR="5715" lvl="1" indent="278765">
              <a:spcBef>
                <a:spcPts val="5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alert</a:t>
            </a:r>
            <a:r>
              <a:rPr lang="en-US" sz="2000" b="1" dirty="0">
                <a:solidFill>
                  <a:srgbClr val="00AFEF"/>
                </a:solidFill>
                <a:latin typeface="Consolas"/>
                <a:cs typeface="Consolas"/>
              </a:rPr>
              <a:t>('Sum='+sum);</a:t>
            </a:r>
          </a:p>
          <a:p>
            <a:pPr marL="1309369" marR="5715" lvl="1" indent="278765">
              <a:spcBef>
                <a:spcPts val="5"/>
              </a:spcBef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}</a:t>
            </a:r>
            <a:endParaRPr sz="2000" dirty="0">
              <a:latin typeface="Consolas"/>
              <a:cs typeface="Consolas"/>
            </a:endParaRPr>
          </a:p>
          <a:p>
            <a:pPr marL="750570" lvl="1"/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&lt;/script&gt;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AFEF"/>
                </a:solidFill>
                <a:latin typeface="Consolas"/>
                <a:cs typeface="Consolas"/>
              </a:rPr>
              <a:t>&lt;/head&gt;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8340" y="1001013"/>
            <a:ext cx="4293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84230"/>
                </a:solidFill>
                <a:latin typeface="Corbel"/>
                <a:cs typeface="Corbel"/>
              </a:rPr>
              <a:t>sum-of-numbers.html</a:t>
            </a:r>
            <a:r>
              <a:rPr sz="2800" spc="30" dirty="0">
                <a:solidFill>
                  <a:srgbClr val="484230"/>
                </a:solidFill>
                <a:latin typeface="Corbel"/>
                <a:cs typeface="Corbel"/>
              </a:rPr>
              <a:t> </a:t>
            </a:r>
            <a:r>
              <a:rPr sz="2800" spc="-15" dirty="0">
                <a:solidFill>
                  <a:srgbClr val="484230"/>
                </a:solidFill>
                <a:latin typeface="Corbel"/>
                <a:cs typeface="Corbel"/>
              </a:rPr>
              <a:t>(cont.)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1548002"/>
            <a:ext cx="7939405" cy="4168140"/>
            <a:chOff x="603250" y="1548002"/>
            <a:chExt cx="7939405" cy="4168140"/>
          </a:xfrm>
        </p:grpSpPr>
        <p:sp>
          <p:nvSpPr>
            <p:cNvPr id="6" name="object 6"/>
            <p:cNvSpPr/>
            <p:nvPr/>
          </p:nvSpPr>
          <p:spPr>
            <a:xfrm>
              <a:off x="609600" y="1554352"/>
              <a:ext cx="7926705" cy="4155440"/>
            </a:xfrm>
            <a:custGeom>
              <a:avLst/>
              <a:gdLst/>
              <a:ahLst/>
              <a:cxnLst/>
              <a:rect l="l" t="t" r="r" b="b"/>
              <a:pathLst>
                <a:path w="7926705" h="4155440">
                  <a:moveTo>
                    <a:pt x="7926451" y="0"/>
                  </a:moveTo>
                  <a:lnTo>
                    <a:pt x="0" y="0"/>
                  </a:lnTo>
                  <a:lnTo>
                    <a:pt x="0" y="4154932"/>
                  </a:lnTo>
                  <a:lnTo>
                    <a:pt x="7926451" y="4154932"/>
                  </a:lnTo>
                  <a:lnTo>
                    <a:pt x="7926451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1554352"/>
              <a:ext cx="7926705" cy="4155440"/>
            </a:xfrm>
            <a:custGeom>
              <a:avLst/>
              <a:gdLst/>
              <a:ahLst/>
              <a:cxnLst/>
              <a:rect l="l" t="t" r="r" b="b"/>
              <a:pathLst>
                <a:path w="7926705" h="4155440">
                  <a:moveTo>
                    <a:pt x="0" y="4154932"/>
                  </a:moveTo>
                  <a:lnTo>
                    <a:pt x="7926451" y="4154932"/>
                  </a:lnTo>
                  <a:lnTo>
                    <a:pt x="7926451" y="0"/>
                  </a:lnTo>
                  <a:lnTo>
                    <a:pt x="0" y="0"/>
                  </a:lnTo>
                  <a:lnTo>
                    <a:pt x="0" y="4154932"/>
                  </a:lnTo>
                  <a:close/>
                </a:path>
              </a:pathLst>
            </a:custGeom>
            <a:ln w="12700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1572513"/>
            <a:ext cx="7262495" cy="3405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&lt;body&gt;</a:t>
            </a:r>
            <a:endParaRPr sz="2200" dirty="0">
              <a:latin typeface="Consolas"/>
              <a:cs typeface="Consolas"/>
            </a:endParaRPr>
          </a:p>
          <a:p>
            <a:pPr marL="32067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&lt;form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name="mainForm"&gt;</a:t>
            </a:r>
            <a:endParaRPr sz="2200" dirty="0">
              <a:latin typeface="Consolas"/>
              <a:cs typeface="Consolas"/>
            </a:endParaRPr>
          </a:p>
          <a:p>
            <a:pPr marL="62865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&lt;input type="text" name="textBox1" /&gt;</a:t>
            </a:r>
            <a:r>
              <a:rPr sz="2200" b="1" spc="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&lt;br/&gt;</a:t>
            </a:r>
            <a:endParaRPr sz="2200" dirty="0">
              <a:latin typeface="Consolas"/>
              <a:cs typeface="Consolas"/>
            </a:endParaRPr>
          </a:p>
          <a:p>
            <a:pPr marL="62865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&lt;input type="text" name="textBox2" /&gt;</a:t>
            </a:r>
            <a:r>
              <a:rPr sz="2200" b="1" spc="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&lt;br/&gt;</a:t>
            </a:r>
            <a:endParaRPr sz="2200" dirty="0">
              <a:latin typeface="Consolas"/>
              <a:cs typeface="Consolas"/>
            </a:endParaRPr>
          </a:p>
          <a:p>
            <a:pPr marL="62865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001F5F"/>
                </a:solidFill>
                <a:latin typeface="Consolas"/>
                <a:cs typeface="Consolas"/>
              </a:rPr>
              <a:t>&lt;input type="button"</a:t>
            </a:r>
            <a:r>
              <a:rPr sz="2200" b="1" spc="5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onsolas"/>
                <a:cs typeface="Consolas"/>
              </a:rPr>
              <a:t>value="</a:t>
            </a:r>
            <a:r>
              <a:rPr lang="en-US" sz="2200" b="1" spc="-5" dirty="0">
                <a:solidFill>
                  <a:srgbClr val="001F5F"/>
                </a:solidFill>
                <a:latin typeface="Consolas"/>
                <a:cs typeface="Consolas"/>
              </a:rPr>
              <a:t>Calculate Sum</a:t>
            </a:r>
            <a:r>
              <a:rPr sz="2200" b="1" spc="-5" dirty="0">
                <a:solidFill>
                  <a:srgbClr val="001F5F"/>
                </a:solidFill>
                <a:latin typeface="Consolas"/>
                <a:cs typeface="Consolas"/>
              </a:rPr>
              <a:t>"</a:t>
            </a:r>
            <a:endParaRPr sz="2200" dirty="0">
              <a:latin typeface="Consolas"/>
              <a:cs typeface="Consolas"/>
            </a:endParaRPr>
          </a:p>
          <a:p>
            <a:pPr marL="935990">
              <a:lnSpc>
                <a:spcPct val="100000"/>
              </a:lnSpc>
            </a:pPr>
            <a:r>
              <a:rPr sz="2200" b="1" dirty="0">
                <a:solidFill>
                  <a:srgbClr val="001F5F"/>
                </a:solidFill>
                <a:latin typeface="Consolas"/>
                <a:cs typeface="Consolas"/>
              </a:rPr>
              <a:t>onclick="javascript: calcSum()"</a:t>
            </a:r>
            <a:r>
              <a:rPr sz="2200" b="1" spc="-5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onsolas"/>
                <a:cs typeface="Consolas"/>
              </a:rPr>
              <a:t>/&gt;</a:t>
            </a:r>
            <a:endParaRPr sz="2200" dirty="0">
              <a:latin typeface="Consolas"/>
              <a:cs typeface="Consolas"/>
            </a:endParaRPr>
          </a:p>
          <a:p>
            <a:pPr marL="320675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&lt;/form&gt;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&lt;/body&gt;</a:t>
            </a:r>
            <a:endParaRPr sz="2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&lt;/html&gt;</a:t>
            </a:r>
            <a:endParaRPr sz="2200" dirty="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05200" y="3810000"/>
            <a:ext cx="3892550" cy="2581910"/>
            <a:chOff x="4212335" y="4247386"/>
            <a:chExt cx="3892550" cy="2581910"/>
          </a:xfrm>
        </p:grpSpPr>
        <p:sp>
          <p:nvSpPr>
            <p:cNvPr id="10" name="object 10"/>
            <p:cNvSpPr/>
            <p:nvPr/>
          </p:nvSpPr>
          <p:spPr>
            <a:xfrm>
              <a:off x="4236719" y="4273296"/>
              <a:ext cx="3867912" cy="2555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12335" y="4247386"/>
              <a:ext cx="3866388" cy="2555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0625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 </a:t>
            </a:r>
            <a:r>
              <a:rPr spc="-100" dirty="0"/>
              <a:t>Prompt </a:t>
            </a:r>
            <a:r>
              <a:rPr spc="-5" dirty="0"/>
              <a:t>–</a:t>
            </a:r>
            <a:r>
              <a:rPr spc="-409" dirty="0"/>
              <a:t> </a:t>
            </a:r>
            <a:r>
              <a:rPr spc="-9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593" y="1196162"/>
            <a:ext cx="1860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prompt.html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675" y="1719249"/>
            <a:ext cx="7343775" cy="707886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marR="624205">
              <a:lnSpc>
                <a:spcPct val="100000"/>
              </a:lnSpc>
              <a:spcBef>
                <a:spcPts val="240"/>
              </a:spcBef>
            </a:pPr>
            <a:r>
              <a:rPr sz="22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price </a:t>
            </a:r>
            <a:r>
              <a:rPr sz="2200" b="1" spc="-5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=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prompt("Enter the price",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"10.00"); 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alert('Price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+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VAT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= ' +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price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*</a:t>
            </a:r>
            <a:r>
              <a:rPr sz="2200" b="1" spc="4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1.2);</a:t>
            </a:r>
            <a:endParaRPr sz="2200" dirty="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72539" y="2817876"/>
            <a:ext cx="6527800" cy="1858010"/>
            <a:chOff x="1272539" y="2817876"/>
            <a:chExt cx="6527800" cy="1858010"/>
          </a:xfrm>
        </p:grpSpPr>
        <p:sp>
          <p:nvSpPr>
            <p:cNvPr id="7" name="object 7"/>
            <p:cNvSpPr/>
            <p:nvPr/>
          </p:nvSpPr>
          <p:spPr>
            <a:xfrm>
              <a:off x="1298447" y="2843784"/>
              <a:ext cx="6501383" cy="18318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2539" y="2817876"/>
              <a:ext cx="6501384" cy="1831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322320" y="4875276"/>
            <a:ext cx="2039620" cy="1676400"/>
            <a:chOff x="3322320" y="4875276"/>
            <a:chExt cx="2039620" cy="1676400"/>
          </a:xfrm>
        </p:grpSpPr>
        <p:sp>
          <p:nvSpPr>
            <p:cNvPr id="10" name="object 10"/>
            <p:cNvSpPr/>
            <p:nvPr/>
          </p:nvSpPr>
          <p:spPr>
            <a:xfrm>
              <a:off x="3348228" y="4901184"/>
              <a:ext cx="2013203" cy="16504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22320" y="4875276"/>
              <a:ext cx="2013203" cy="16504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108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 </a:t>
            </a:r>
            <a:r>
              <a:rPr spc="-5" dirty="0"/>
              <a:t>-</a:t>
            </a:r>
            <a:r>
              <a:rPr spc="-325" dirty="0"/>
              <a:t> </a:t>
            </a:r>
            <a:r>
              <a:rPr spc="-10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95400"/>
            <a:ext cx="4119879" cy="20383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Arithmetic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Operators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Comparison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Operators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Logical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(or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Relational)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Operators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Assignment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Operators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Conditional (or ternary)</a:t>
            </a:r>
            <a:r>
              <a:rPr sz="22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Operators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81200" y="3429000"/>
            <a:ext cx="5105400" cy="3050032"/>
            <a:chOff x="1981200" y="2961132"/>
            <a:chExt cx="5105400" cy="3517900"/>
          </a:xfrm>
        </p:grpSpPr>
        <p:sp>
          <p:nvSpPr>
            <p:cNvPr id="5" name="object 3"/>
            <p:cNvSpPr/>
            <p:nvPr/>
          </p:nvSpPr>
          <p:spPr>
            <a:xfrm>
              <a:off x="3768851" y="3442716"/>
              <a:ext cx="1321308" cy="623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4718304" y="3442716"/>
              <a:ext cx="903731" cy="623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981200" y="2971787"/>
              <a:ext cx="5105400" cy="482600"/>
            </a:xfrm>
            <a:custGeom>
              <a:avLst/>
              <a:gdLst/>
              <a:ahLst/>
              <a:cxnLst/>
              <a:rect l="l" t="t" r="r" b="b"/>
              <a:pathLst>
                <a:path w="5105400" h="482600">
                  <a:moveTo>
                    <a:pt x="5105400" y="0"/>
                  </a:moveTo>
                  <a:lnTo>
                    <a:pt x="1698752" y="0"/>
                  </a:lnTo>
                  <a:lnTo>
                    <a:pt x="0" y="0"/>
                  </a:lnTo>
                  <a:lnTo>
                    <a:pt x="0" y="482485"/>
                  </a:lnTo>
                  <a:lnTo>
                    <a:pt x="1698752" y="482485"/>
                  </a:lnTo>
                  <a:lnTo>
                    <a:pt x="5105400" y="482485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DEC59E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007107" y="2961132"/>
              <a:ext cx="1295399" cy="623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3666744" y="2964180"/>
              <a:ext cx="1449324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2107692" y="3442716"/>
              <a:ext cx="525780" cy="6233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2107692" y="3925824"/>
              <a:ext cx="525780" cy="623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3768851" y="3928872"/>
              <a:ext cx="1757172" cy="623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2097023" y="4890516"/>
              <a:ext cx="679704" cy="6233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2107692" y="4407408"/>
              <a:ext cx="679704" cy="6233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3726179" y="4407408"/>
              <a:ext cx="1321308" cy="6233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4675632" y="4407408"/>
              <a:ext cx="2235708" cy="6233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3768851" y="4890516"/>
              <a:ext cx="915924" cy="6233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4312920" y="4890516"/>
              <a:ext cx="2235707" cy="6233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2107692" y="5372100"/>
              <a:ext cx="679704" cy="6233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3768851" y="5372100"/>
              <a:ext cx="1007363" cy="6233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2107692" y="5855208"/>
              <a:ext cx="679704" cy="62331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3768851" y="5855208"/>
              <a:ext cx="867155" cy="62331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4264151" y="5855208"/>
              <a:ext cx="1016508" cy="62331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35940" y="453974"/>
            <a:ext cx="64954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Conditional Statement</a:t>
            </a:r>
            <a:r>
              <a:rPr spc="-365" dirty="0"/>
              <a:t> </a:t>
            </a:r>
            <a:r>
              <a:rPr spc="-75" dirty="0"/>
              <a:t>(</a:t>
            </a:r>
            <a:r>
              <a:rPr spc="-75" dirty="0">
                <a:latin typeface="Consolas"/>
                <a:cs typeface="Consolas"/>
              </a:rPr>
              <a:t>if</a:t>
            </a:r>
            <a:r>
              <a:rPr spc="-75" dirty="0"/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8200" y="1371600"/>
            <a:ext cx="7467600" cy="1446530"/>
          </a:xfrm>
          <a:prstGeom prst="rect">
            <a:avLst/>
          </a:prstGeom>
          <a:solidFill>
            <a:srgbClr val="E9D9BD">
              <a:alpha val="14901"/>
            </a:srgbClr>
          </a:solidFill>
          <a:ln w="12700">
            <a:solidFill>
              <a:srgbClr val="DEC59E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unitPrice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=</a:t>
            </a:r>
            <a:r>
              <a:rPr sz="2200" b="1" spc="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1.30;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if (quantity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&gt; 100)</a:t>
            </a:r>
            <a:r>
              <a:rPr sz="2200" b="1" spc="1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399415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unitPrice =</a:t>
            </a:r>
            <a:r>
              <a:rPr sz="2200" b="1" spc="1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1.20;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1859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Switch</a:t>
            </a:r>
            <a:r>
              <a:rPr spc="-265" dirty="0"/>
              <a:t> </a:t>
            </a:r>
            <a:r>
              <a:rPr spc="-9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64310"/>
            <a:ext cx="4772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rgbClr val="484230"/>
                </a:solidFill>
                <a:latin typeface="Consolas"/>
                <a:cs typeface="Consolas"/>
              </a:rPr>
              <a:t>switch</a:t>
            </a:r>
            <a:r>
              <a:rPr sz="2200" b="1" spc="-560" dirty="0">
                <a:solidFill>
                  <a:srgbClr val="484230"/>
                </a:solidFill>
                <a:latin typeface="Consolas"/>
                <a:cs typeface="Consolas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statement</a:t>
            </a:r>
            <a:r>
              <a:rPr lang="en-US" sz="2200" spc="-2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450" y="1898675"/>
            <a:ext cx="7785100" cy="4506595"/>
            <a:chOff x="679450" y="1898675"/>
            <a:chExt cx="7785100" cy="4506595"/>
          </a:xfrm>
        </p:grpSpPr>
        <p:sp>
          <p:nvSpPr>
            <p:cNvPr id="6" name="object 6"/>
            <p:cNvSpPr/>
            <p:nvPr/>
          </p:nvSpPr>
          <p:spPr>
            <a:xfrm>
              <a:off x="685800" y="1905025"/>
              <a:ext cx="7772400" cy="4493895"/>
            </a:xfrm>
            <a:custGeom>
              <a:avLst/>
              <a:gdLst/>
              <a:ahLst/>
              <a:cxnLst/>
              <a:rect l="l" t="t" r="r" b="b"/>
              <a:pathLst>
                <a:path w="7772400" h="4493895">
                  <a:moveTo>
                    <a:pt x="7772400" y="0"/>
                  </a:moveTo>
                  <a:lnTo>
                    <a:pt x="0" y="0"/>
                  </a:lnTo>
                  <a:lnTo>
                    <a:pt x="0" y="4493514"/>
                  </a:lnTo>
                  <a:lnTo>
                    <a:pt x="7772400" y="4493514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1905025"/>
              <a:ext cx="7772400" cy="4493895"/>
            </a:xfrm>
            <a:custGeom>
              <a:avLst/>
              <a:gdLst/>
              <a:ahLst/>
              <a:cxnLst/>
              <a:rect l="l" t="t" r="r" b="b"/>
              <a:pathLst>
                <a:path w="7772400" h="4493895">
                  <a:moveTo>
                    <a:pt x="0" y="4493514"/>
                  </a:moveTo>
                  <a:lnTo>
                    <a:pt x="7772400" y="4493514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4493514"/>
                  </a:lnTo>
                  <a:close/>
                </a:path>
              </a:pathLst>
            </a:custGeom>
            <a:ln w="12700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90600" y="1981200"/>
            <a:ext cx="3726815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675" marR="775970" indent="-30861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switch (variable)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{ 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case 1:</a:t>
            </a:r>
            <a:endParaRPr sz="2200" dirty="0">
              <a:latin typeface="Consolas"/>
              <a:cs typeface="Consolas"/>
            </a:endParaRPr>
          </a:p>
          <a:p>
            <a:pPr marL="628650" marR="77660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// do</a:t>
            </a:r>
            <a:r>
              <a:rPr sz="2200" b="1" spc="-5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something  break;</a:t>
            </a:r>
            <a:endParaRPr sz="2200" dirty="0">
              <a:latin typeface="Consolas"/>
              <a:cs typeface="Consolas"/>
            </a:endParaRPr>
          </a:p>
          <a:p>
            <a:pPr marL="320675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case 'a':</a:t>
            </a:r>
            <a:endParaRPr sz="2200" dirty="0">
              <a:latin typeface="Consolas"/>
              <a:cs typeface="Consolas"/>
            </a:endParaRPr>
          </a:p>
          <a:p>
            <a:pPr marL="62865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// do something</a:t>
            </a:r>
            <a:r>
              <a:rPr sz="2200" b="1" spc="-1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else</a:t>
            </a:r>
            <a:endParaRPr sz="2200" dirty="0">
              <a:latin typeface="Consolas"/>
              <a:cs typeface="Consolas"/>
            </a:endParaRPr>
          </a:p>
          <a:p>
            <a:pPr marL="320675" marR="1855470" indent="30734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break;  case</a:t>
            </a:r>
            <a:r>
              <a:rPr sz="2200" b="1" spc="-7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3.14:</a:t>
            </a:r>
            <a:endParaRPr sz="2200" dirty="0">
              <a:latin typeface="Consolas"/>
              <a:cs typeface="Consolas"/>
            </a:endParaRPr>
          </a:p>
          <a:p>
            <a:pPr marL="628650" marR="77597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// another</a:t>
            </a:r>
            <a:r>
              <a:rPr sz="2200" b="1" spc="-5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code  break;</a:t>
            </a:r>
            <a:endParaRPr sz="2200" dirty="0">
              <a:latin typeface="Consolas"/>
              <a:cs typeface="Consolas"/>
            </a:endParaRPr>
          </a:p>
          <a:p>
            <a:pPr marL="32067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default:</a:t>
            </a:r>
            <a:endParaRPr sz="2200" dirty="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4540" y="5612079"/>
            <a:ext cx="57321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// something completely different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407408" y="1836420"/>
            <a:ext cx="3957954" cy="789940"/>
            <a:chOff x="4407408" y="1836420"/>
            <a:chExt cx="3957954" cy="789940"/>
          </a:xfrm>
        </p:grpSpPr>
        <p:sp>
          <p:nvSpPr>
            <p:cNvPr id="25" name="object 25"/>
            <p:cNvSpPr/>
            <p:nvPr/>
          </p:nvSpPr>
          <p:spPr>
            <a:xfrm>
              <a:off x="4407408" y="1836420"/>
              <a:ext cx="1420367" cy="7894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58384" y="1836420"/>
              <a:ext cx="577596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66588" y="1836420"/>
              <a:ext cx="2898648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16322" y="1915490"/>
            <a:ext cx="3518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2E2B1F"/>
                </a:solidFill>
                <a:latin typeface="Calibri"/>
                <a:cs typeface="Calibri"/>
              </a:rPr>
              <a:t>switch-statements.html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49561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Switch </a:t>
            </a:r>
            <a:r>
              <a:rPr spc="-80" dirty="0"/>
              <a:t>case</a:t>
            </a:r>
            <a:r>
              <a:rPr spc="-395" dirty="0"/>
              <a:t> </a:t>
            </a:r>
            <a:r>
              <a:rPr spc="-9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838199"/>
            <a:ext cx="6324600" cy="6019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4852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L</a:t>
            </a:r>
            <a:r>
              <a:rPr spc="-110" dirty="0"/>
              <a:t>oo</a:t>
            </a:r>
            <a:r>
              <a:rPr spc="-105" dirty="0"/>
              <a:t>p</a:t>
            </a:r>
            <a:r>
              <a:rPr spc="-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54901"/>
            <a:ext cx="3633470" cy="16389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95680" lvl="1" indent="-343535">
              <a:lnSpc>
                <a:spcPct val="100000"/>
              </a:lnSpc>
              <a:spcBef>
                <a:spcPts val="670"/>
              </a:spcBef>
              <a:buClr>
                <a:srgbClr val="2E2B1F"/>
              </a:buClr>
              <a:buFont typeface="Arial"/>
              <a:buChar char="•"/>
              <a:tabLst>
                <a:tab pos="995680" algn="l"/>
                <a:tab pos="996315" algn="l"/>
              </a:tabLst>
            </a:pPr>
            <a:r>
              <a:rPr sz="3000" spc="-10" dirty="0">
                <a:solidFill>
                  <a:srgbClr val="484230"/>
                </a:solidFill>
                <a:latin typeface="Consolas"/>
                <a:cs typeface="Consolas"/>
              </a:rPr>
              <a:t>for</a:t>
            </a:r>
            <a:r>
              <a:rPr sz="3000" spc="-975" dirty="0">
                <a:solidFill>
                  <a:srgbClr val="48423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484230"/>
                </a:solidFill>
                <a:latin typeface="Calibri"/>
                <a:cs typeface="Calibri"/>
              </a:rPr>
              <a:t>loop</a:t>
            </a:r>
            <a:endParaRPr sz="3000" dirty="0">
              <a:latin typeface="Calibri"/>
              <a:cs typeface="Calibri"/>
            </a:endParaRPr>
          </a:p>
          <a:p>
            <a:pPr marL="995680" lvl="1" indent="-343535">
              <a:lnSpc>
                <a:spcPct val="100000"/>
              </a:lnSpc>
              <a:spcBef>
                <a:spcPts val="720"/>
              </a:spcBef>
              <a:buClr>
                <a:srgbClr val="2E2B1F"/>
              </a:buClr>
              <a:buFont typeface="Arial"/>
              <a:buChar char="•"/>
              <a:tabLst>
                <a:tab pos="995680" algn="l"/>
                <a:tab pos="996315" algn="l"/>
              </a:tabLst>
            </a:pPr>
            <a:r>
              <a:rPr sz="3000" spc="-10" dirty="0">
                <a:solidFill>
                  <a:srgbClr val="484230"/>
                </a:solidFill>
                <a:latin typeface="Consolas"/>
                <a:cs typeface="Consolas"/>
              </a:rPr>
              <a:t>while</a:t>
            </a:r>
            <a:r>
              <a:rPr sz="3000" spc="-960" dirty="0">
                <a:solidFill>
                  <a:srgbClr val="48423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484230"/>
                </a:solidFill>
                <a:latin typeface="Calibri"/>
                <a:cs typeface="Calibri"/>
              </a:rPr>
              <a:t>loop</a:t>
            </a:r>
            <a:endParaRPr sz="3000" dirty="0">
              <a:latin typeface="Calibri"/>
              <a:cs typeface="Calibri"/>
            </a:endParaRPr>
          </a:p>
          <a:p>
            <a:pPr marL="995680" lvl="1" indent="-343535">
              <a:lnSpc>
                <a:spcPct val="100000"/>
              </a:lnSpc>
              <a:spcBef>
                <a:spcPts val="720"/>
              </a:spcBef>
              <a:buClr>
                <a:srgbClr val="2E2B1F"/>
              </a:buClr>
              <a:buFont typeface="Arial"/>
              <a:buChar char="•"/>
              <a:tabLst>
                <a:tab pos="995680" algn="l"/>
                <a:tab pos="996315" algn="l"/>
              </a:tabLst>
            </a:pPr>
            <a:r>
              <a:rPr sz="3000" spc="-5" dirty="0">
                <a:solidFill>
                  <a:srgbClr val="484230"/>
                </a:solidFill>
                <a:latin typeface="Consolas"/>
                <a:cs typeface="Consolas"/>
              </a:rPr>
              <a:t>do</a:t>
            </a:r>
            <a:r>
              <a:rPr sz="3000" spc="-1005" dirty="0">
                <a:solidFill>
                  <a:srgbClr val="48423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484230"/>
                </a:solidFill>
                <a:latin typeface="Consolas"/>
                <a:cs typeface="Consolas"/>
              </a:rPr>
              <a:t>…</a:t>
            </a:r>
            <a:r>
              <a:rPr sz="3000" spc="-1005" dirty="0">
                <a:solidFill>
                  <a:srgbClr val="48423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484230"/>
                </a:solidFill>
                <a:latin typeface="Consolas"/>
                <a:cs typeface="Consolas"/>
              </a:rPr>
              <a:t>while</a:t>
            </a:r>
            <a:r>
              <a:rPr sz="3000" spc="-969" dirty="0">
                <a:solidFill>
                  <a:srgbClr val="48423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484230"/>
                </a:solidFill>
                <a:latin typeface="Calibri"/>
                <a:cs typeface="Calibri"/>
              </a:rPr>
              <a:t>loop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39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2000" y="3429000"/>
            <a:ext cx="5722620" cy="304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var</a:t>
            </a:r>
            <a:r>
              <a:rPr sz="2200" b="1" spc="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counter;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for (counter=0; counter&lt;4;</a:t>
            </a:r>
            <a:r>
              <a:rPr sz="2200" b="1" spc="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counter++)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{</a:t>
            </a:r>
            <a:endParaRPr sz="2200" dirty="0">
              <a:latin typeface="Consolas"/>
              <a:cs typeface="Consolas"/>
            </a:endParaRPr>
          </a:p>
          <a:p>
            <a:pPr marL="32067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alert(counter);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}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while (counter </a:t>
            </a: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&lt;</a:t>
            </a:r>
            <a:r>
              <a:rPr sz="2200" b="1" spc="-1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5)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{</a:t>
            </a:r>
            <a:endParaRPr sz="2200" dirty="0">
              <a:latin typeface="Consolas"/>
              <a:cs typeface="Consolas"/>
            </a:endParaRPr>
          </a:p>
          <a:p>
            <a:pPr marL="320675">
              <a:lnSpc>
                <a:spcPct val="100000"/>
              </a:lnSpc>
            </a:pPr>
            <a:r>
              <a:rPr sz="2200" b="1" dirty="0">
                <a:solidFill>
                  <a:srgbClr val="00AFEF"/>
                </a:solidFill>
                <a:latin typeface="Consolas"/>
                <a:cs typeface="Consolas"/>
              </a:rPr>
              <a:t>alert(++counter);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EF"/>
                </a:solidFill>
                <a:latin typeface="Consolas"/>
                <a:cs typeface="Consolas"/>
              </a:rPr>
              <a:t>}</a:t>
            </a:r>
            <a:endParaRPr sz="22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8552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While-loop</a:t>
            </a:r>
            <a:r>
              <a:rPr spc="-265" dirty="0"/>
              <a:t> </a:t>
            </a:r>
            <a:r>
              <a:rPr spc="-9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332128"/>
            <a:ext cx="6701155" cy="5525872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&lt;script type="text/javascript"&gt;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&lt;!-- </a:t>
            </a:r>
            <a:endParaRPr lang="en-US" sz="22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5" dirty="0" err="1">
                <a:solidFill>
                  <a:srgbClr val="2E2B1F"/>
                </a:solidFill>
                <a:latin typeface="Calibri"/>
                <a:cs typeface="Calibri"/>
              </a:rPr>
              <a:t>var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count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0;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document.write("Starting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Loop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");</a:t>
            </a:r>
            <a:endParaRPr sz="2200" dirty="0">
              <a:latin typeface="Calibri"/>
              <a:cs typeface="Calibri"/>
            </a:endParaRPr>
          </a:p>
          <a:p>
            <a:pPr marL="305435" indent="-29337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305435" algn="l"/>
                <a:tab pos="30607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while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(count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10){</a:t>
            </a:r>
            <a:endParaRPr sz="2200" dirty="0">
              <a:latin typeface="Calibri"/>
              <a:cs typeface="Calibri"/>
            </a:endParaRPr>
          </a:p>
          <a:p>
            <a:pPr marL="241300" marR="26924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document.write("Current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Count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: " +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count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+ "&lt;br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/&gt;"); 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count++;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2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26924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document.write("Loop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stopped!");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&lt;/script&gt;</a:t>
            </a:r>
            <a:endParaRPr sz="2200" dirty="0">
              <a:latin typeface="Calibri"/>
              <a:cs typeface="Calibri"/>
            </a:endParaRPr>
          </a:p>
          <a:p>
            <a:pPr marL="305435" indent="-29337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305435" algn="l"/>
                <a:tab pos="30607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&lt;p&gt;Set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variable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different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20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try...&lt;/p&gt;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4650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0" dirty="0"/>
              <a:t>Functions</a:t>
            </a:r>
            <a:r>
              <a:rPr lang="en-US" spc="-100" dirty="0"/>
              <a:t>: 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Code </a:t>
            </a: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structure 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– </a:t>
            </a: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splitting </a:t>
            </a:r>
            <a:r>
              <a:rPr lang="en-US" sz="2000" spc="-15" dirty="0">
                <a:solidFill>
                  <a:srgbClr val="2E2B1F"/>
                </a:solidFill>
                <a:latin typeface="Calibri"/>
                <a:cs typeface="Calibri"/>
              </a:rPr>
              <a:t>code into</a:t>
            </a:r>
            <a:r>
              <a:rPr lang="en-US"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parts</a:t>
            </a:r>
            <a:endParaRPr sz="1800"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893560" cy="122469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comes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in,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processed, result</a:t>
            </a:r>
            <a:r>
              <a:rPr sz="220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returned</a:t>
            </a:r>
            <a:endParaRPr lang="en-US"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/>
              <a:t>A JavaScript function is defined with the </a:t>
            </a:r>
            <a:r>
              <a:rPr lang="en-US" sz="2200" b="1" dirty="0"/>
              <a:t>function</a:t>
            </a:r>
            <a:r>
              <a:rPr lang="en-US" sz="2200" dirty="0"/>
              <a:t> keyword</a:t>
            </a:r>
            <a:endParaRPr lang="en-US" sz="2200" spc="-10" dirty="0">
              <a:solidFill>
                <a:srgbClr val="2E2B1F"/>
              </a:solidFill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41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5904" y="3116579"/>
            <a:ext cx="4290695" cy="2299970"/>
            <a:chOff x="755904" y="3116579"/>
            <a:chExt cx="4290695" cy="2299970"/>
          </a:xfrm>
        </p:grpSpPr>
        <p:sp>
          <p:nvSpPr>
            <p:cNvPr id="6" name="object 6"/>
            <p:cNvSpPr/>
            <p:nvPr/>
          </p:nvSpPr>
          <p:spPr>
            <a:xfrm>
              <a:off x="838200" y="3160775"/>
              <a:ext cx="4202430" cy="2124075"/>
            </a:xfrm>
            <a:custGeom>
              <a:avLst/>
              <a:gdLst/>
              <a:ahLst/>
              <a:cxnLst/>
              <a:rect l="l" t="t" r="r" b="b"/>
              <a:pathLst>
                <a:path w="4202430" h="2124075">
                  <a:moveTo>
                    <a:pt x="4202049" y="0"/>
                  </a:moveTo>
                  <a:lnTo>
                    <a:pt x="0" y="0"/>
                  </a:lnTo>
                  <a:lnTo>
                    <a:pt x="0" y="2123694"/>
                  </a:lnTo>
                  <a:lnTo>
                    <a:pt x="4202049" y="2123694"/>
                  </a:lnTo>
                  <a:lnTo>
                    <a:pt x="4202049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3160775"/>
              <a:ext cx="4202430" cy="2124075"/>
            </a:xfrm>
            <a:custGeom>
              <a:avLst/>
              <a:gdLst/>
              <a:ahLst/>
              <a:cxnLst/>
              <a:rect l="l" t="t" r="r" b="b"/>
              <a:pathLst>
                <a:path w="4202430" h="2124075">
                  <a:moveTo>
                    <a:pt x="0" y="2123694"/>
                  </a:moveTo>
                  <a:lnTo>
                    <a:pt x="4202049" y="2123694"/>
                  </a:lnTo>
                  <a:lnTo>
                    <a:pt x="4202049" y="0"/>
                  </a:lnTo>
                  <a:lnTo>
                    <a:pt x="0" y="0"/>
                  </a:lnTo>
                  <a:lnTo>
                    <a:pt x="0" y="2123694"/>
                  </a:lnTo>
                  <a:close/>
                </a:path>
              </a:pathLst>
            </a:custGeom>
            <a:ln w="12700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904" y="3116579"/>
              <a:ext cx="1757172" cy="623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41220" y="3116579"/>
              <a:ext cx="1757172" cy="623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26536" y="3116579"/>
              <a:ext cx="1295400" cy="623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50080" y="3116579"/>
              <a:ext cx="525779" cy="6233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5904" y="3451859"/>
              <a:ext cx="525780" cy="623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71600" y="3787139"/>
              <a:ext cx="987551" cy="623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7295" y="3787139"/>
              <a:ext cx="1295400" cy="623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1600" y="4122419"/>
              <a:ext cx="1295400" cy="6233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95143" y="4122419"/>
              <a:ext cx="1603247" cy="6233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71600" y="4457699"/>
              <a:ext cx="1449324" cy="6233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49068" y="4457699"/>
              <a:ext cx="1603247" cy="62331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5904" y="4792979"/>
              <a:ext cx="525780" cy="6233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836033" y="2657855"/>
            <a:ext cx="3597910" cy="1045844"/>
            <a:chOff x="4836033" y="2657855"/>
            <a:chExt cx="3597910" cy="1045844"/>
          </a:xfrm>
        </p:grpSpPr>
        <p:sp>
          <p:nvSpPr>
            <p:cNvPr id="22" name="object 22"/>
            <p:cNvSpPr/>
            <p:nvPr/>
          </p:nvSpPr>
          <p:spPr>
            <a:xfrm>
              <a:off x="4839208" y="2666999"/>
              <a:ext cx="3467100" cy="919480"/>
            </a:xfrm>
            <a:custGeom>
              <a:avLst/>
              <a:gdLst/>
              <a:ahLst/>
              <a:cxnLst/>
              <a:rect l="l" t="t" r="r" b="b"/>
              <a:pathLst>
                <a:path w="3467100" h="919479">
                  <a:moveTo>
                    <a:pt x="3313302" y="0"/>
                  </a:moveTo>
                  <a:lnTo>
                    <a:pt x="800480" y="0"/>
                  </a:lnTo>
                  <a:lnTo>
                    <a:pt x="752010" y="7809"/>
                  </a:lnTo>
                  <a:lnTo>
                    <a:pt x="709928" y="29561"/>
                  </a:lnTo>
                  <a:lnTo>
                    <a:pt x="676753" y="62736"/>
                  </a:lnTo>
                  <a:lnTo>
                    <a:pt x="655001" y="104818"/>
                  </a:lnTo>
                  <a:lnTo>
                    <a:pt x="647191" y="153288"/>
                  </a:lnTo>
                  <a:lnTo>
                    <a:pt x="647191" y="536321"/>
                  </a:lnTo>
                  <a:lnTo>
                    <a:pt x="0" y="708787"/>
                  </a:lnTo>
                  <a:lnTo>
                    <a:pt x="647191" y="766190"/>
                  </a:lnTo>
                  <a:lnTo>
                    <a:pt x="655001" y="814599"/>
                  </a:lnTo>
                  <a:lnTo>
                    <a:pt x="676753" y="856643"/>
                  </a:lnTo>
                  <a:lnTo>
                    <a:pt x="709928" y="889799"/>
                  </a:lnTo>
                  <a:lnTo>
                    <a:pt x="752010" y="911544"/>
                  </a:lnTo>
                  <a:lnTo>
                    <a:pt x="800480" y="919352"/>
                  </a:lnTo>
                  <a:lnTo>
                    <a:pt x="3313302" y="919352"/>
                  </a:lnTo>
                  <a:lnTo>
                    <a:pt x="3361773" y="911544"/>
                  </a:lnTo>
                  <a:lnTo>
                    <a:pt x="3403855" y="889799"/>
                  </a:lnTo>
                  <a:lnTo>
                    <a:pt x="3437030" y="856643"/>
                  </a:lnTo>
                  <a:lnTo>
                    <a:pt x="3458782" y="814599"/>
                  </a:lnTo>
                  <a:lnTo>
                    <a:pt x="3466591" y="766190"/>
                  </a:lnTo>
                  <a:lnTo>
                    <a:pt x="3466591" y="153288"/>
                  </a:lnTo>
                  <a:lnTo>
                    <a:pt x="3458782" y="104818"/>
                  </a:lnTo>
                  <a:lnTo>
                    <a:pt x="3437030" y="62736"/>
                  </a:lnTo>
                  <a:lnTo>
                    <a:pt x="3403855" y="29561"/>
                  </a:lnTo>
                  <a:lnTo>
                    <a:pt x="3361773" y="7809"/>
                  </a:lnTo>
                  <a:lnTo>
                    <a:pt x="3313302" y="0"/>
                  </a:lnTo>
                  <a:close/>
                </a:path>
              </a:pathLst>
            </a:custGeom>
            <a:solidFill>
              <a:srgbClr val="9F84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9208" y="2666999"/>
              <a:ext cx="3467100" cy="919480"/>
            </a:xfrm>
            <a:custGeom>
              <a:avLst/>
              <a:gdLst/>
              <a:ahLst/>
              <a:cxnLst/>
              <a:rect l="l" t="t" r="r" b="b"/>
              <a:pathLst>
                <a:path w="3467100" h="919479">
                  <a:moveTo>
                    <a:pt x="647191" y="153288"/>
                  </a:moveTo>
                  <a:lnTo>
                    <a:pt x="655001" y="104818"/>
                  </a:lnTo>
                  <a:lnTo>
                    <a:pt x="676753" y="62736"/>
                  </a:lnTo>
                  <a:lnTo>
                    <a:pt x="709928" y="29561"/>
                  </a:lnTo>
                  <a:lnTo>
                    <a:pt x="752010" y="7809"/>
                  </a:lnTo>
                  <a:lnTo>
                    <a:pt x="800480" y="0"/>
                  </a:lnTo>
                  <a:lnTo>
                    <a:pt x="1117091" y="0"/>
                  </a:lnTo>
                  <a:lnTo>
                    <a:pt x="1821941" y="0"/>
                  </a:lnTo>
                  <a:lnTo>
                    <a:pt x="3313302" y="0"/>
                  </a:lnTo>
                  <a:lnTo>
                    <a:pt x="3361773" y="7809"/>
                  </a:lnTo>
                  <a:lnTo>
                    <a:pt x="3403855" y="29561"/>
                  </a:lnTo>
                  <a:lnTo>
                    <a:pt x="3437030" y="62736"/>
                  </a:lnTo>
                  <a:lnTo>
                    <a:pt x="3458782" y="104818"/>
                  </a:lnTo>
                  <a:lnTo>
                    <a:pt x="3466591" y="153288"/>
                  </a:lnTo>
                  <a:lnTo>
                    <a:pt x="3466591" y="536321"/>
                  </a:lnTo>
                  <a:lnTo>
                    <a:pt x="3466591" y="766190"/>
                  </a:lnTo>
                  <a:lnTo>
                    <a:pt x="3458782" y="814599"/>
                  </a:lnTo>
                  <a:lnTo>
                    <a:pt x="3437030" y="856643"/>
                  </a:lnTo>
                  <a:lnTo>
                    <a:pt x="3403855" y="889799"/>
                  </a:lnTo>
                  <a:lnTo>
                    <a:pt x="3361773" y="911544"/>
                  </a:lnTo>
                  <a:lnTo>
                    <a:pt x="3313302" y="919352"/>
                  </a:lnTo>
                  <a:lnTo>
                    <a:pt x="1821941" y="919352"/>
                  </a:lnTo>
                  <a:lnTo>
                    <a:pt x="1117091" y="919352"/>
                  </a:lnTo>
                  <a:lnTo>
                    <a:pt x="800480" y="919352"/>
                  </a:lnTo>
                  <a:lnTo>
                    <a:pt x="752010" y="911544"/>
                  </a:lnTo>
                  <a:lnTo>
                    <a:pt x="709928" y="889799"/>
                  </a:lnTo>
                  <a:lnTo>
                    <a:pt x="676753" y="856643"/>
                  </a:lnTo>
                  <a:lnTo>
                    <a:pt x="655001" y="814599"/>
                  </a:lnTo>
                  <a:lnTo>
                    <a:pt x="647191" y="766190"/>
                  </a:lnTo>
                  <a:lnTo>
                    <a:pt x="0" y="708787"/>
                  </a:lnTo>
                  <a:lnTo>
                    <a:pt x="647191" y="536321"/>
                  </a:lnTo>
                  <a:lnTo>
                    <a:pt x="647191" y="153288"/>
                  </a:lnTo>
                  <a:close/>
                </a:path>
              </a:pathLst>
            </a:custGeom>
            <a:ln w="6350">
              <a:solidFill>
                <a:srgbClr val="DCD7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52872" y="2657855"/>
              <a:ext cx="2980944" cy="6797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77940" y="3023615"/>
              <a:ext cx="1062228" cy="6797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30926" y="2725673"/>
            <a:ext cx="2534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7894" marR="5080" indent="-92583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EBFFD2"/>
                </a:solidFill>
                <a:latin typeface="Calibri"/>
                <a:cs typeface="Calibri"/>
              </a:rPr>
              <a:t>Parameters </a:t>
            </a:r>
            <a:r>
              <a:rPr sz="2400" b="1" spc="-5" dirty="0">
                <a:solidFill>
                  <a:srgbClr val="EBFFD2"/>
                </a:solidFill>
                <a:latin typeface="Calibri"/>
                <a:cs typeface="Calibri"/>
              </a:rPr>
              <a:t>come</a:t>
            </a:r>
            <a:r>
              <a:rPr sz="2400" b="1" spc="-65" dirty="0">
                <a:solidFill>
                  <a:srgbClr val="EBFFD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BFFD2"/>
                </a:solidFill>
                <a:latin typeface="Calibri"/>
                <a:cs typeface="Calibri"/>
              </a:rPr>
              <a:t>in  </a:t>
            </a:r>
            <a:r>
              <a:rPr sz="2400" b="1" spc="-10" dirty="0">
                <a:solidFill>
                  <a:srgbClr val="EBFFD2"/>
                </a:solidFill>
                <a:latin typeface="Calibri"/>
                <a:cs typeface="Calibri"/>
              </a:rPr>
              <a:t>here.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87700" y="3747770"/>
            <a:ext cx="5188585" cy="1426210"/>
            <a:chOff x="3187700" y="3747770"/>
            <a:chExt cx="5188585" cy="1426210"/>
          </a:xfrm>
        </p:grpSpPr>
        <p:sp>
          <p:nvSpPr>
            <p:cNvPr id="28" name="object 28"/>
            <p:cNvSpPr/>
            <p:nvPr/>
          </p:nvSpPr>
          <p:spPr>
            <a:xfrm>
              <a:off x="3190875" y="3750945"/>
              <a:ext cx="5114925" cy="1328420"/>
            </a:xfrm>
            <a:custGeom>
              <a:avLst/>
              <a:gdLst/>
              <a:ahLst/>
              <a:cxnLst/>
              <a:rect l="l" t="t" r="r" b="b"/>
              <a:pathLst>
                <a:path w="5114925" h="1328420">
                  <a:moveTo>
                    <a:pt x="4893564" y="0"/>
                  </a:moveTo>
                  <a:lnTo>
                    <a:pt x="2516886" y="0"/>
                  </a:lnTo>
                  <a:lnTo>
                    <a:pt x="2472260" y="4500"/>
                  </a:lnTo>
                  <a:lnTo>
                    <a:pt x="2430702" y="17406"/>
                  </a:lnTo>
                  <a:lnTo>
                    <a:pt x="2393100" y="37826"/>
                  </a:lnTo>
                  <a:lnTo>
                    <a:pt x="2360342" y="64865"/>
                  </a:lnTo>
                  <a:lnTo>
                    <a:pt x="2333317" y="97631"/>
                  </a:lnTo>
                  <a:lnTo>
                    <a:pt x="2312914" y="135231"/>
                  </a:lnTo>
                  <a:lnTo>
                    <a:pt x="2300020" y="176772"/>
                  </a:lnTo>
                  <a:lnTo>
                    <a:pt x="2295525" y="221360"/>
                  </a:lnTo>
                  <a:lnTo>
                    <a:pt x="0" y="331596"/>
                  </a:lnTo>
                  <a:lnTo>
                    <a:pt x="2295525" y="553338"/>
                  </a:lnTo>
                  <a:lnTo>
                    <a:pt x="2295525" y="1106677"/>
                  </a:lnTo>
                  <a:lnTo>
                    <a:pt x="2300020" y="1151303"/>
                  </a:lnTo>
                  <a:lnTo>
                    <a:pt x="2312914" y="1192861"/>
                  </a:lnTo>
                  <a:lnTo>
                    <a:pt x="2333317" y="1230463"/>
                  </a:lnTo>
                  <a:lnTo>
                    <a:pt x="2360342" y="1263221"/>
                  </a:lnTo>
                  <a:lnTo>
                    <a:pt x="2393100" y="1290246"/>
                  </a:lnTo>
                  <a:lnTo>
                    <a:pt x="2430702" y="1310649"/>
                  </a:lnTo>
                  <a:lnTo>
                    <a:pt x="2472260" y="1323543"/>
                  </a:lnTo>
                  <a:lnTo>
                    <a:pt x="2516886" y="1328038"/>
                  </a:lnTo>
                  <a:lnTo>
                    <a:pt x="4893564" y="1328038"/>
                  </a:lnTo>
                  <a:lnTo>
                    <a:pt x="4938189" y="1323543"/>
                  </a:lnTo>
                  <a:lnTo>
                    <a:pt x="4979747" y="1310649"/>
                  </a:lnTo>
                  <a:lnTo>
                    <a:pt x="5017349" y="1290246"/>
                  </a:lnTo>
                  <a:lnTo>
                    <a:pt x="5050107" y="1263221"/>
                  </a:lnTo>
                  <a:lnTo>
                    <a:pt x="5077132" y="1230463"/>
                  </a:lnTo>
                  <a:lnTo>
                    <a:pt x="5097535" y="1192861"/>
                  </a:lnTo>
                  <a:lnTo>
                    <a:pt x="5110429" y="1151303"/>
                  </a:lnTo>
                  <a:lnTo>
                    <a:pt x="5114925" y="1106677"/>
                  </a:lnTo>
                  <a:lnTo>
                    <a:pt x="5114925" y="221360"/>
                  </a:lnTo>
                  <a:lnTo>
                    <a:pt x="5110429" y="176772"/>
                  </a:lnTo>
                  <a:lnTo>
                    <a:pt x="5097535" y="135231"/>
                  </a:lnTo>
                  <a:lnTo>
                    <a:pt x="5077132" y="97631"/>
                  </a:lnTo>
                  <a:lnTo>
                    <a:pt x="5050107" y="64865"/>
                  </a:lnTo>
                  <a:lnTo>
                    <a:pt x="5017349" y="37826"/>
                  </a:lnTo>
                  <a:lnTo>
                    <a:pt x="4979747" y="17406"/>
                  </a:lnTo>
                  <a:lnTo>
                    <a:pt x="4938189" y="4500"/>
                  </a:lnTo>
                  <a:lnTo>
                    <a:pt x="4893564" y="0"/>
                  </a:lnTo>
                  <a:close/>
                </a:path>
              </a:pathLst>
            </a:custGeom>
            <a:solidFill>
              <a:srgbClr val="9F84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90875" y="3750945"/>
              <a:ext cx="5114925" cy="1328420"/>
            </a:xfrm>
            <a:custGeom>
              <a:avLst/>
              <a:gdLst/>
              <a:ahLst/>
              <a:cxnLst/>
              <a:rect l="l" t="t" r="r" b="b"/>
              <a:pathLst>
                <a:path w="5114925" h="1328420">
                  <a:moveTo>
                    <a:pt x="2295525" y="221360"/>
                  </a:moveTo>
                  <a:lnTo>
                    <a:pt x="2300020" y="176772"/>
                  </a:lnTo>
                  <a:lnTo>
                    <a:pt x="2312914" y="135231"/>
                  </a:lnTo>
                  <a:lnTo>
                    <a:pt x="2333317" y="97631"/>
                  </a:lnTo>
                  <a:lnTo>
                    <a:pt x="2360342" y="64865"/>
                  </a:lnTo>
                  <a:lnTo>
                    <a:pt x="2393100" y="37826"/>
                  </a:lnTo>
                  <a:lnTo>
                    <a:pt x="2430702" y="17406"/>
                  </a:lnTo>
                  <a:lnTo>
                    <a:pt x="2472260" y="4500"/>
                  </a:lnTo>
                  <a:lnTo>
                    <a:pt x="2516886" y="0"/>
                  </a:lnTo>
                  <a:lnTo>
                    <a:pt x="2765425" y="0"/>
                  </a:lnTo>
                  <a:lnTo>
                    <a:pt x="3470275" y="0"/>
                  </a:lnTo>
                  <a:lnTo>
                    <a:pt x="4893564" y="0"/>
                  </a:lnTo>
                  <a:lnTo>
                    <a:pt x="4938189" y="4500"/>
                  </a:lnTo>
                  <a:lnTo>
                    <a:pt x="4979747" y="17406"/>
                  </a:lnTo>
                  <a:lnTo>
                    <a:pt x="5017349" y="37826"/>
                  </a:lnTo>
                  <a:lnTo>
                    <a:pt x="5050107" y="64865"/>
                  </a:lnTo>
                  <a:lnTo>
                    <a:pt x="5077132" y="97631"/>
                  </a:lnTo>
                  <a:lnTo>
                    <a:pt x="5097535" y="135231"/>
                  </a:lnTo>
                  <a:lnTo>
                    <a:pt x="5110429" y="176772"/>
                  </a:lnTo>
                  <a:lnTo>
                    <a:pt x="5114925" y="221360"/>
                  </a:lnTo>
                  <a:lnTo>
                    <a:pt x="5114925" y="553338"/>
                  </a:lnTo>
                  <a:lnTo>
                    <a:pt x="5114925" y="1106677"/>
                  </a:lnTo>
                  <a:lnTo>
                    <a:pt x="5110429" y="1151303"/>
                  </a:lnTo>
                  <a:lnTo>
                    <a:pt x="5097535" y="1192861"/>
                  </a:lnTo>
                  <a:lnTo>
                    <a:pt x="5077132" y="1230463"/>
                  </a:lnTo>
                  <a:lnTo>
                    <a:pt x="5050107" y="1263221"/>
                  </a:lnTo>
                  <a:lnTo>
                    <a:pt x="5017349" y="1290246"/>
                  </a:lnTo>
                  <a:lnTo>
                    <a:pt x="4979747" y="1310649"/>
                  </a:lnTo>
                  <a:lnTo>
                    <a:pt x="4938189" y="1323543"/>
                  </a:lnTo>
                  <a:lnTo>
                    <a:pt x="4893564" y="1328038"/>
                  </a:lnTo>
                  <a:lnTo>
                    <a:pt x="3470275" y="1328038"/>
                  </a:lnTo>
                  <a:lnTo>
                    <a:pt x="2765425" y="1328038"/>
                  </a:lnTo>
                  <a:lnTo>
                    <a:pt x="2516886" y="1328038"/>
                  </a:lnTo>
                  <a:lnTo>
                    <a:pt x="2472260" y="1323543"/>
                  </a:lnTo>
                  <a:lnTo>
                    <a:pt x="2430702" y="1310649"/>
                  </a:lnTo>
                  <a:lnTo>
                    <a:pt x="2393100" y="1290246"/>
                  </a:lnTo>
                  <a:lnTo>
                    <a:pt x="2360342" y="1263221"/>
                  </a:lnTo>
                  <a:lnTo>
                    <a:pt x="2333317" y="1230463"/>
                  </a:lnTo>
                  <a:lnTo>
                    <a:pt x="2312914" y="1192861"/>
                  </a:lnTo>
                  <a:lnTo>
                    <a:pt x="2300020" y="1151303"/>
                  </a:lnTo>
                  <a:lnTo>
                    <a:pt x="2295525" y="1106677"/>
                  </a:lnTo>
                  <a:lnTo>
                    <a:pt x="2295525" y="553338"/>
                  </a:lnTo>
                  <a:lnTo>
                    <a:pt x="0" y="331596"/>
                  </a:lnTo>
                  <a:lnTo>
                    <a:pt x="2295525" y="221360"/>
                  </a:lnTo>
                  <a:close/>
                </a:path>
              </a:pathLst>
            </a:custGeom>
            <a:ln w="6349">
              <a:solidFill>
                <a:srgbClr val="DCD7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06211" y="3762756"/>
              <a:ext cx="2869691" cy="6797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33644" y="4128516"/>
              <a:ext cx="2816352" cy="6797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24144" y="4494276"/>
              <a:ext cx="2366772" cy="6797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685790" y="3829939"/>
            <a:ext cx="2422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BFFD2"/>
                </a:solidFill>
                <a:latin typeface="Calibri"/>
                <a:cs typeface="Calibri"/>
              </a:rPr>
              <a:t>Declaring</a:t>
            </a:r>
            <a:r>
              <a:rPr sz="2400" b="1" spc="-75" dirty="0">
                <a:solidFill>
                  <a:srgbClr val="EBFFD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BFFD2"/>
                </a:solidFill>
                <a:latin typeface="Calibri"/>
                <a:cs typeface="Calibri"/>
              </a:rPr>
              <a:t>variables  </a:t>
            </a:r>
            <a:r>
              <a:rPr sz="2400" b="1" dirty="0">
                <a:solidFill>
                  <a:srgbClr val="EBFFD2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EBFFD2"/>
                </a:solidFill>
                <a:latin typeface="Calibri"/>
                <a:cs typeface="Calibri"/>
              </a:rPr>
              <a:t>optional. </a:t>
            </a:r>
            <a:r>
              <a:rPr sz="2400" b="1" spc="-20" dirty="0">
                <a:solidFill>
                  <a:srgbClr val="EBFFD2"/>
                </a:solidFill>
                <a:latin typeface="Calibri"/>
                <a:cs typeface="Calibri"/>
              </a:rPr>
              <a:t>Type </a:t>
            </a:r>
            <a:r>
              <a:rPr sz="2400" b="1" dirty="0">
                <a:solidFill>
                  <a:srgbClr val="EBFFD2"/>
                </a:solidFill>
                <a:latin typeface="Calibri"/>
                <a:cs typeface="Calibri"/>
              </a:rPr>
              <a:t>is  </a:t>
            </a:r>
            <a:r>
              <a:rPr sz="2400" b="1" spc="-10" dirty="0">
                <a:solidFill>
                  <a:srgbClr val="EBFFD2"/>
                </a:solidFill>
                <a:latin typeface="Calibri"/>
                <a:cs typeface="Calibri"/>
              </a:rPr>
              <a:t>never</a:t>
            </a:r>
            <a:r>
              <a:rPr sz="2400" b="1" spc="-25" dirty="0">
                <a:solidFill>
                  <a:srgbClr val="EBFFD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BFFD2"/>
                </a:solidFill>
                <a:latin typeface="Calibri"/>
                <a:cs typeface="Calibri"/>
              </a:rPr>
              <a:t>declared.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918077" y="4781296"/>
            <a:ext cx="4391025" cy="1543685"/>
            <a:chOff x="3918077" y="4781296"/>
            <a:chExt cx="4391025" cy="1543685"/>
          </a:xfrm>
        </p:grpSpPr>
        <p:sp>
          <p:nvSpPr>
            <p:cNvPr id="35" name="object 35"/>
            <p:cNvSpPr/>
            <p:nvPr/>
          </p:nvSpPr>
          <p:spPr>
            <a:xfrm>
              <a:off x="3921252" y="4784471"/>
              <a:ext cx="4384675" cy="1438910"/>
            </a:xfrm>
            <a:custGeom>
              <a:avLst/>
              <a:gdLst/>
              <a:ahLst/>
              <a:cxnLst/>
              <a:rect l="l" t="t" r="r" b="b"/>
              <a:pathLst>
                <a:path w="4384675" h="1438910">
                  <a:moveTo>
                    <a:pt x="0" y="0"/>
                  </a:moveTo>
                  <a:lnTo>
                    <a:pt x="1565148" y="882192"/>
                  </a:lnTo>
                  <a:lnTo>
                    <a:pt x="1565148" y="1279461"/>
                  </a:lnTo>
                  <a:lnTo>
                    <a:pt x="1573246" y="1329686"/>
                  </a:lnTo>
                  <a:lnTo>
                    <a:pt x="1595798" y="1373306"/>
                  </a:lnTo>
                  <a:lnTo>
                    <a:pt x="1630189" y="1407704"/>
                  </a:lnTo>
                  <a:lnTo>
                    <a:pt x="1673803" y="1430262"/>
                  </a:lnTo>
                  <a:lnTo>
                    <a:pt x="1724025" y="1438363"/>
                  </a:lnTo>
                  <a:lnTo>
                    <a:pt x="4225671" y="1438363"/>
                  </a:lnTo>
                  <a:lnTo>
                    <a:pt x="4275892" y="1430262"/>
                  </a:lnTo>
                  <a:lnTo>
                    <a:pt x="4319506" y="1407704"/>
                  </a:lnTo>
                  <a:lnTo>
                    <a:pt x="4353897" y="1373306"/>
                  </a:lnTo>
                  <a:lnTo>
                    <a:pt x="4376449" y="1329686"/>
                  </a:lnTo>
                  <a:lnTo>
                    <a:pt x="4384548" y="1279461"/>
                  </a:lnTo>
                  <a:lnTo>
                    <a:pt x="4384548" y="643889"/>
                  </a:lnTo>
                  <a:lnTo>
                    <a:pt x="1565148" y="643889"/>
                  </a:lnTo>
                  <a:lnTo>
                    <a:pt x="1565148" y="643762"/>
                  </a:lnTo>
                  <a:lnTo>
                    <a:pt x="0" y="0"/>
                  </a:lnTo>
                  <a:close/>
                </a:path>
                <a:path w="4384675" h="1438910">
                  <a:moveTo>
                    <a:pt x="4225671" y="484885"/>
                  </a:moveTo>
                  <a:lnTo>
                    <a:pt x="1724025" y="484885"/>
                  </a:lnTo>
                  <a:lnTo>
                    <a:pt x="1673803" y="492985"/>
                  </a:lnTo>
                  <a:lnTo>
                    <a:pt x="1630189" y="515544"/>
                  </a:lnTo>
                  <a:lnTo>
                    <a:pt x="1595798" y="549954"/>
                  </a:lnTo>
                  <a:lnTo>
                    <a:pt x="1573246" y="593606"/>
                  </a:lnTo>
                  <a:lnTo>
                    <a:pt x="1565148" y="643889"/>
                  </a:lnTo>
                  <a:lnTo>
                    <a:pt x="4384548" y="643889"/>
                  </a:lnTo>
                  <a:lnTo>
                    <a:pt x="4376449" y="593606"/>
                  </a:lnTo>
                  <a:lnTo>
                    <a:pt x="4353897" y="549954"/>
                  </a:lnTo>
                  <a:lnTo>
                    <a:pt x="4319506" y="515544"/>
                  </a:lnTo>
                  <a:lnTo>
                    <a:pt x="4275892" y="492985"/>
                  </a:lnTo>
                  <a:lnTo>
                    <a:pt x="4225671" y="484885"/>
                  </a:lnTo>
                  <a:close/>
                </a:path>
              </a:pathLst>
            </a:custGeom>
            <a:solidFill>
              <a:srgbClr val="9F84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21252" y="4784471"/>
              <a:ext cx="4384675" cy="1438910"/>
            </a:xfrm>
            <a:custGeom>
              <a:avLst/>
              <a:gdLst/>
              <a:ahLst/>
              <a:cxnLst/>
              <a:rect l="l" t="t" r="r" b="b"/>
              <a:pathLst>
                <a:path w="4384675" h="1438910">
                  <a:moveTo>
                    <a:pt x="1565148" y="643889"/>
                  </a:moveTo>
                  <a:lnTo>
                    <a:pt x="1573246" y="593606"/>
                  </a:lnTo>
                  <a:lnTo>
                    <a:pt x="1595798" y="549954"/>
                  </a:lnTo>
                  <a:lnTo>
                    <a:pt x="1630189" y="515544"/>
                  </a:lnTo>
                  <a:lnTo>
                    <a:pt x="1673803" y="492985"/>
                  </a:lnTo>
                  <a:lnTo>
                    <a:pt x="1724025" y="484885"/>
                  </a:lnTo>
                  <a:lnTo>
                    <a:pt x="2035048" y="484885"/>
                  </a:lnTo>
                  <a:lnTo>
                    <a:pt x="2739898" y="484885"/>
                  </a:lnTo>
                  <a:lnTo>
                    <a:pt x="4225671" y="484885"/>
                  </a:lnTo>
                  <a:lnTo>
                    <a:pt x="4275892" y="492985"/>
                  </a:lnTo>
                  <a:lnTo>
                    <a:pt x="4319506" y="515544"/>
                  </a:lnTo>
                  <a:lnTo>
                    <a:pt x="4353897" y="549954"/>
                  </a:lnTo>
                  <a:lnTo>
                    <a:pt x="4376449" y="593606"/>
                  </a:lnTo>
                  <a:lnTo>
                    <a:pt x="4384548" y="643889"/>
                  </a:lnTo>
                  <a:lnTo>
                    <a:pt x="4384548" y="643762"/>
                  </a:lnTo>
                  <a:lnTo>
                    <a:pt x="4384548" y="882192"/>
                  </a:lnTo>
                  <a:lnTo>
                    <a:pt x="4384548" y="1279461"/>
                  </a:lnTo>
                  <a:lnTo>
                    <a:pt x="4376449" y="1329686"/>
                  </a:lnTo>
                  <a:lnTo>
                    <a:pt x="4353897" y="1373306"/>
                  </a:lnTo>
                  <a:lnTo>
                    <a:pt x="4319506" y="1407704"/>
                  </a:lnTo>
                  <a:lnTo>
                    <a:pt x="4275892" y="1430262"/>
                  </a:lnTo>
                  <a:lnTo>
                    <a:pt x="4225671" y="1438363"/>
                  </a:lnTo>
                  <a:lnTo>
                    <a:pt x="2739898" y="1438363"/>
                  </a:lnTo>
                  <a:lnTo>
                    <a:pt x="2035048" y="1438363"/>
                  </a:lnTo>
                  <a:lnTo>
                    <a:pt x="1724025" y="1438363"/>
                  </a:lnTo>
                  <a:lnTo>
                    <a:pt x="1673803" y="1430262"/>
                  </a:lnTo>
                  <a:lnTo>
                    <a:pt x="1630189" y="1407704"/>
                  </a:lnTo>
                  <a:lnTo>
                    <a:pt x="1595798" y="1373306"/>
                  </a:lnTo>
                  <a:lnTo>
                    <a:pt x="1573246" y="1329686"/>
                  </a:lnTo>
                  <a:lnTo>
                    <a:pt x="1565148" y="1279461"/>
                  </a:lnTo>
                  <a:lnTo>
                    <a:pt x="1565148" y="882192"/>
                  </a:lnTo>
                  <a:lnTo>
                    <a:pt x="0" y="0"/>
                  </a:lnTo>
                  <a:lnTo>
                    <a:pt x="1565148" y="643762"/>
                  </a:lnTo>
                  <a:lnTo>
                    <a:pt x="1565148" y="643889"/>
                  </a:lnTo>
                  <a:close/>
                </a:path>
              </a:pathLst>
            </a:custGeom>
            <a:ln w="6349">
              <a:solidFill>
                <a:srgbClr val="DCD7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60720" y="5263896"/>
              <a:ext cx="2363724" cy="6797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77940" y="5644896"/>
              <a:ext cx="1062228" cy="6797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38773" y="5331663"/>
            <a:ext cx="191579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EBFFD2"/>
                </a:solidFill>
                <a:latin typeface="Calibri"/>
                <a:cs typeface="Calibri"/>
              </a:rPr>
              <a:t>Value</a:t>
            </a:r>
            <a:r>
              <a:rPr sz="2400" b="1" spc="-65" dirty="0">
                <a:solidFill>
                  <a:srgbClr val="EBFFD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BFFD2"/>
                </a:solidFill>
                <a:latin typeface="Calibri"/>
                <a:cs typeface="Calibri"/>
              </a:rPr>
              <a:t>returned</a:t>
            </a:r>
            <a:endParaRPr sz="240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120"/>
              </a:spcBef>
            </a:pPr>
            <a:r>
              <a:rPr sz="2400" b="1" spc="-10" dirty="0">
                <a:solidFill>
                  <a:srgbClr val="EBFFD2"/>
                </a:solidFill>
                <a:latin typeface="Calibri"/>
                <a:cs typeface="Calibri"/>
              </a:rPr>
              <a:t>here.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4066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295400"/>
            <a:ext cx="7772400" cy="5111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1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JavaScript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 a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front-end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scripting language developed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by  </a:t>
            </a:r>
            <a:r>
              <a:rPr lang="en-US" sz="2400" b="1" spc="-10" dirty="0">
                <a:solidFill>
                  <a:srgbClr val="2E2B1F"/>
                </a:solidFill>
                <a:latin typeface="Calibri"/>
                <a:cs typeface="Calibri"/>
              </a:rPr>
              <a:t>Brendan </a:t>
            </a:r>
            <a:r>
              <a:rPr lang="en-US" sz="2400" b="1" spc="-10" dirty="0" err="1">
                <a:solidFill>
                  <a:srgbClr val="2E2B1F"/>
                </a:solidFill>
                <a:latin typeface="Calibri"/>
                <a:cs typeface="Calibri"/>
              </a:rPr>
              <a:t>Eich</a:t>
            </a:r>
            <a:r>
              <a:rPr lang="en-US" sz="24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at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Netscape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dynamic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content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019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Lightweight,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but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limited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capabilities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Can be used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object-oriented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Client-side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technology</a:t>
            </a:r>
            <a:r>
              <a:rPr lang="en-US" sz="2400" b="1" spc="-1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b="1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Embedded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your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 or create an External </a:t>
            </a:r>
            <a:r>
              <a:rPr lang="en-US" sz="2400" i="1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lang="en-US" sz="2400" i="1" spc="-10" dirty="0" err="1">
                <a:solidFill>
                  <a:srgbClr val="2E2B1F"/>
                </a:solidFill>
                <a:latin typeface="Calibri"/>
                <a:cs typeface="Calibri"/>
              </a:rPr>
              <a:t>js</a:t>
            </a:r>
            <a:r>
              <a:rPr lang="en-US" sz="2400" i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lang="en-US" sz="2400" spc="-15" dirty="0">
                <a:solidFill>
                  <a:srgbClr val="2E2B1F"/>
                </a:solidFill>
                <a:latin typeface="Calibri"/>
                <a:cs typeface="Calibri"/>
              </a:rPr>
              <a:t> are </a:t>
            </a:r>
            <a:r>
              <a:rPr lang="en-US" sz="2400" spc="-15" dirty="0">
                <a:solidFill>
                  <a:srgbClr val="2E2B1F"/>
                </a:solidFill>
                <a:cs typeface="Calibri"/>
              </a:rPr>
              <a:t>equipped with JavaScript interpreter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Simple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, un-typed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high-level language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Powerful to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manipulate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err="1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lang="en-US" sz="2400" spc="-5" dirty="0" err="1">
                <a:solidFill>
                  <a:srgbClr val="2E2B1F"/>
                </a:solidFill>
                <a:latin typeface="Calibri"/>
                <a:cs typeface="Calibri"/>
              </a:rPr>
              <a:t>ocument</a:t>
            </a:r>
            <a:r>
              <a:rPr sz="2400" spc="-5" dirty="0" err="1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lang="en-US" sz="2400" spc="-5" dirty="0" err="1">
                <a:solidFill>
                  <a:srgbClr val="2E2B1F"/>
                </a:solidFill>
                <a:latin typeface="Calibri"/>
                <a:cs typeface="Calibri"/>
              </a:rPr>
              <a:t>bject</a:t>
            </a:r>
            <a:r>
              <a:rPr sz="2400" spc="-5" dirty="0" err="1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lang="en-US" sz="2400" spc="-5" dirty="0" err="1">
                <a:solidFill>
                  <a:srgbClr val="2E2B1F"/>
                </a:solidFill>
                <a:latin typeface="Calibri"/>
                <a:cs typeface="Calibri"/>
              </a:rPr>
              <a:t>odel</a:t>
            </a:r>
            <a:endParaRPr lang="en-US" sz="24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Every browser use some DOM to make web pages accessible via JS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867098"/>
            <a:ext cx="178435" cy="1028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3322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 </a:t>
            </a:r>
            <a:r>
              <a:rPr spc="-100" dirty="0"/>
              <a:t>Function</a:t>
            </a:r>
            <a:r>
              <a:rPr spc="-335" dirty="0"/>
              <a:t> </a:t>
            </a:r>
            <a:r>
              <a:rPr spc="-10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95400"/>
            <a:ext cx="7579360" cy="4936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function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parameter1, parameter2, parameter3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10" dirty="0">
                <a:solidFill>
                  <a:srgbClr val="2E2B1F"/>
                </a:solidFill>
                <a:latin typeface="Calibri"/>
                <a:cs typeface="Calibri"/>
              </a:rPr>
              <a:t>  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200" dirty="0">
              <a:latin typeface="Calibri"/>
              <a:cs typeface="Calibri"/>
            </a:endParaRPr>
          </a:p>
          <a:p>
            <a:pPr marL="495934">
              <a:lnSpc>
                <a:spcPct val="100000"/>
              </a:lnSpc>
            </a:pPr>
            <a:r>
              <a:rPr sz="2200" i="1" spc="-15" dirty="0">
                <a:solidFill>
                  <a:srgbClr val="2E2B1F"/>
                </a:solidFill>
                <a:latin typeface="Calibri"/>
                <a:cs typeface="Calibri"/>
              </a:rPr>
              <a:t>code to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i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2E2B1F"/>
                </a:solidFill>
                <a:latin typeface="Calibri"/>
                <a:cs typeface="Calibri"/>
              </a:rPr>
              <a:t>executed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32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// 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Function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is 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called, return value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will 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be stored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in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 variable </a:t>
            </a:r>
            <a:r>
              <a:rPr lang="en-US" sz="2000" i="1" spc="-5" dirty="0">
                <a:solidFill>
                  <a:srgbClr val="2E2B1F"/>
                </a:solidFill>
                <a:cs typeface="Calibri"/>
              </a:rPr>
              <a:t>x</a:t>
            </a:r>
            <a:endParaRPr sz="30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  <a:tab pos="3545840" algn="l"/>
              </a:tabLst>
            </a:pP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var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x =</a:t>
            </a:r>
            <a:r>
              <a:rPr sz="2200" spc="4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myFunction(4,</a:t>
            </a:r>
            <a:r>
              <a:rPr sz="2200" spc="2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3);</a:t>
            </a:r>
            <a:endParaRPr lang="en-US" sz="2200" spc="-5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  <a:tab pos="3545840" algn="l"/>
              </a:tabLst>
            </a:pPr>
            <a:r>
              <a:rPr lang="en-US" sz="2000" dirty="0"/>
              <a:t>	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document.getElementById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(“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demoelementID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").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innerHTML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= x;</a:t>
            </a:r>
            <a:endParaRPr sz="2200" i="1" dirty="0">
              <a:solidFill>
                <a:schemeClr val="accent5">
                  <a:lumMod val="75000"/>
                </a:schemeClr>
              </a:solidFill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function myFunction(a,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b)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lang="en-US" sz="22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5080" indent="254635">
              <a:lnSpc>
                <a:spcPct val="100000"/>
              </a:lnSpc>
              <a:spcBef>
                <a:spcPts val="95"/>
              </a:spcBef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 return </a:t>
            </a:r>
            <a:r>
              <a:rPr lang="en-US" sz="2200" spc="-5" dirty="0">
                <a:solidFill>
                  <a:srgbClr val="2E2B1F"/>
                </a:solidFill>
                <a:cs typeface="Calibri"/>
              </a:rPr>
              <a:t>a *</a:t>
            </a:r>
            <a:r>
              <a:rPr lang="en-US" sz="2200" spc="-8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>
                <a:solidFill>
                  <a:srgbClr val="2E2B1F"/>
                </a:solidFill>
                <a:cs typeface="Calibri"/>
              </a:rPr>
              <a:t>b; </a:t>
            </a:r>
            <a:endParaRPr lang="en-US" sz="2200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200" spc="-5" dirty="0">
                <a:solidFill>
                  <a:srgbClr val="2E2B1F"/>
                </a:solidFill>
                <a:cs typeface="Calibri"/>
              </a:rPr>
              <a:t>    }</a:t>
            </a:r>
            <a:endParaRPr lang="en-US" sz="2200" dirty="0">
              <a:cs typeface="Calibri"/>
            </a:endParaRPr>
          </a:p>
          <a:p>
            <a:pPr marL="241300"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600" y="5181600"/>
            <a:ext cx="4495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Function returns the product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&amp; b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52400"/>
            <a:ext cx="7427595" cy="827710"/>
          </a:xfrm>
        </p:spPr>
        <p:txBody>
          <a:bodyPr/>
          <a:lstStyle/>
          <a:p>
            <a:r>
              <a:rPr lang="en-US" b="1" dirty="0"/>
              <a:t>Function Invocation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796290"/>
            <a:ext cx="7639050" cy="590931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 code inside the function will execute when "</a:t>
            </a:r>
            <a:r>
              <a:rPr lang="en-US" sz="2400" b="1" dirty="0"/>
              <a:t>something</a:t>
            </a:r>
            <a:r>
              <a:rPr lang="en-US" sz="2400" dirty="0"/>
              <a:t>" </a:t>
            </a:r>
            <a:r>
              <a:rPr lang="en-US" sz="2400" b="1" dirty="0"/>
              <a:t>invokes</a:t>
            </a:r>
            <a:r>
              <a:rPr lang="en-US" sz="2400" dirty="0"/>
              <a:t> (calls) the function:</a:t>
            </a:r>
          </a:p>
          <a:p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When an event occurs (when a user clicks a button)</a:t>
            </a:r>
          </a:p>
          <a:p>
            <a:pPr>
              <a:buFontTx/>
              <a:buChar char="-"/>
            </a:pPr>
            <a:r>
              <a:rPr lang="en-US" sz="2400" dirty="0"/>
              <a:t>When it is invoked (called) from JavaScript code</a:t>
            </a:r>
          </a:p>
          <a:p>
            <a:pPr>
              <a:buFontTx/>
              <a:buChar char="-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Automatically (self invoked):</a:t>
            </a:r>
          </a:p>
          <a:p>
            <a:r>
              <a:rPr lang="en-US" sz="2400" dirty="0"/>
              <a:t>	(function () {</a:t>
            </a:r>
            <a:br>
              <a:rPr lang="en-US" sz="2400" dirty="0"/>
            </a:br>
            <a:r>
              <a:rPr lang="en-US" sz="2400" dirty="0"/>
              <a:t>  		</a:t>
            </a:r>
            <a:r>
              <a:rPr lang="en-US" sz="2400" dirty="0" err="1"/>
              <a:t>var</a:t>
            </a:r>
            <a:r>
              <a:rPr lang="en-US" sz="2400" dirty="0"/>
              <a:t> x = "Hello!!";   </a:t>
            </a:r>
            <a:br>
              <a:rPr lang="en-US" sz="2400" dirty="0"/>
            </a:br>
            <a:r>
              <a:rPr lang="en-US" sz="2400" dirty="0"/>
              <a:t>	})();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After the function has been initialized, it will be immediately invoked and executed.</a:t>
            </a:r>
          </a:p>
          <a:p>
            <a:pPr algn="just"/>
            <a:r>
              <a:rPr lang="en-US" sz="2400" dirty="0"/>
              <a:t>For example, if we have a web page in which we want to </a:t>
            </a:r>
            <a:r>
              <a:rPr lang="en-US" sz="2400" b="1" dirty="0"/>
              <a:t>attach event listeners to DOM elements </a:t>
            </a:r>
            <a:r>
              <a:rPr lang="en-US" sz="2400" dirty="0"/>
              <a:t>and other initialization work, then self-invoking functions would be the best tool to make this arrangement when the page loads at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246329"/>
            <a:ext cx="82124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Function Arguments </a:t>
            </a:r>
            <a:r>
              <a:rPr sz="4400" dirty="0"/>
              <a:t>&amp; </a:t>
            </a:r>
            <a:r>
              <a:rPr sz="4400" spc="-95" dirty="0"/>
              <a:t>Return</a:t>
            </a:r>
            <a:r>
              <a:rPr sz="4400" spc="-745" dirty="0"/>
              <a:t> </a:t>
            </a:r>
            <a:r>
              <a:rPr sz="4400" spc="-130" dirty="0"/>
              <a:t>Value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8696731" y="2789047"/>
            <a:ext cx="178435" cy="180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8620" y="3392170"/>
            <a:ext cx="7844155" cy="2399030"/>
            <a:chOff x="388620" y="3314700"/>
            <a:chExt cx="7844155" cy="2399030"/>
          </a:xfrm>
        </p:grpSpPr>
        <p:sp>
          <p:nvSpPr>
            <p:cNvPr id="5" name="object 5"/>
            <p:cNvSpPr/>
            <p:nvPr/>
          </p:nvSpPr>
          <p:spPr>
            <a:xfrm>
              <a:off x="457200" y="3352812"/>
              <a:ext cx="7769225" cy="2247265"/>
            </a:xfrm>
            <a:custGeom>
              <a:avLst/>
              <a:gdLst/>
              <a:ahLst/>
              <a:cxnLst/>
              <a:rect l="l" t="t" r="r" b="b"/>
              <a:pathLst>
                <a:path w="7769225" h="2247265">
                  <a:moveTo>
                    <a:pt x="7769225" y="0"/>
                  </a:moveTo>
                  <a:lnTo>
                    <a:pt x="0" y="0"/>
                  </a:lnTo>
                  <a:lnTo>
                    <a:pt x="0" y="2246757"/>
                  </a:lnTo>
                  <a:lnTo>
                    <a:pt x="7769225" y="2246757"/>
                  </a:lnTo>
                  <a:lnTo>
                    <a:pt x="7769225" y="0"/>
                  </a:lnTo>
                  <a:close/>
                </a:path>
              </a:pathLst>
            </a:custGeom>
            <a:solidFill>
              <a:srgbClr val="E9D9B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3352812"/>
              <a:ext cx="7769225" cy="2247265"/>
            </a:xfrm>
            <a:custGeom>
              <a:avLst/>
              <a:gdLst/>
              <a:ahLst/>
              <a:cxnLst/>
              <a:rect l="l" t="t" r="r" b="b"/>
              <a:pathLst>
                <a:path w="7769225" h="2247265">
                  <a:moveTo>
                    <a:pt x="0" y="2246757"/>
                  </a:moveTo>
                  <a:lnTo>
                    <a:pt x="7769225" y="2246757"/>
                  </a:lnTo>
                  <a:lnTo>
                    <a:pt x="7769225" y="0"/>
                  </a:lnTo>
                  <a:lnTo>
                    <a:pt x="0" y="0"/>
                  </a:lnTo>
                  <a:lnTo>
                    <a:pt x="0" y="2246757"/>
                  </a:lnTo>
                  <a:close/>
                </a:path>
              </a:pathLst>
            </a:custGeom>
            <a:ln w="12700">
              <a:solidFill>
                <a:srgbClr val="DEC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620" y="3314700"/>
              <a:ext cx="1600200" cy="5699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7444" y="3314700"/>
              <a:ext cx="1316736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9036" y="3619500"/>
              <a:ext cx="2016252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036" y="3924300"/>
              <a:ext cx="6345936" cy="5699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7928" y="4229100"/>
              <a:ext cx="4530852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9036" y="4533900"/>
              <a:ext cx="1876044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20" y="4838700"/>
              <a:ext cx="481584" cy="5699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" y="5143500"/>
              <a:ext cx="3134868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7201" y="1295400"/>
            <a:ext cx="7924800" cy="208582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Functions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not required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return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declaring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function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 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obligatory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specify all of its</a:t>
            </a:r>
            <a:r>
              <a:rPr sz="2200" spc="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arguments</a:t>
            </a:r>
            <a:endParaRPr lang="en-US"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The function has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access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all 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arguments passed  via </a:t>
            </a:r>
            <a:r>
              <a:rPr sz="2800" b="1" spc="-10" dirty="0">
                <a:solidFill>
                  <a:srgbClr val="00AFEF"/>
                </a:solidFill>
                <a:latin typeface="Consolas"/>
                <a:cs typeface="Consolas"/>
              </a:rPr>
              <a:t>arguments</a:t>
            </a:r>
            <a:r>
              <a:rPr sz="2800" spc="-88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Debugger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1371600"/>
            <a:ext cx="7639050" cy="452431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All modern browsers have a built-in JavaScript debugger.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We can use </a:t>
            </a:r>
            <a:r>
              <a:rPr lang="en-US" sz="2000" b="1" i="1" dirty="0">
                <a:solidFill>
                  <a:srgbClr val="C00000"/>
                </a:solidFill>
              </a:rPr>
              <a:t>console.log() </a:t>
            </a:r>
            <a:r>
              <a:rPr lang="en-US" sz="2000" dirty="0"/>
              <a:t>to display JavaScript values in the debugger window: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&lt;p&gt;Activate debugging in your browser (Chrome, IE, Firefox) with F12, and select "Console" in the debugger menu.&lt;/p&gt;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a = 5;</a:t>
            </a:r>
          </a:p>
          <a:p>
            <a:r>
              <a:rPr lang="en-US" dirty="0"/>
              <a:t>b = 6;</a:t>
            </a:r>
          </a:p>
          <a:p>
            <a:r>
              <a:rPr lang="en-US" dirty="0"/>
              <a:t>c = a + b;</a:t>
            </a:r>
          </a:p>
          <a:p>
            <a:r>
              <a:rPr lang="en-US" dirty="0">
                <a:solidFill>
                  <a:srgbClr val="C00000"/>
                </a:solidFill>
              </a:rPr>
              <a:t>console.log(c);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381000"/>
            <a:ext cx="7427595" cy="707886"/>
          </a:xfrm>
        </p:spPr>
        <p:txBody>
          <a:bodyPr/>
          <a:lstStyle/>
          <a:p>
            <a:r>
              <a:rPr lang="en-US" b="1" dirty="0"/>
              <a:t>The debugger keyword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7715250" cy="566308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The debugger keyword stops the execution of JavaScript, and calls (if available) the debugging function.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This has the same function as setting a breakpoint in the debugger.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If no debugging is available, the debugger statement has no effect.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With the debugger turned on, following code will stop executing before it executes the third line: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&lt;p id="demo" &gt; &lt;/p&gt;</a:t>
            </a:r>
          </a:p>
          <a:p>
            <a:r>
              <a:rPr lang="en-US" dirty="0"/>
              <a:t>&lt;p&gt;With the debugger turned on, the code below should stop executing before it executes the third line.&lt;/p&gt;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let x = 15 * 5;</a:t>
            </a:r>
          </a:p>
          <a:p>
            <a:r>
              <a:rPr lang="en-US" b="1" dirty="0">
                <a:solidFill>
                  <a:srgbClr val="7030A0"/>
                </a:solidFill>
              </a:rPr>
              <a:t>debugger</a:t>
            </a:r>
            <a:r>
              <a:rPr lang="en-US" dirty="0"/>
              <a:t>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x;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939035"/>
            <a:ext cx="7645400" cy="4123054"/>
            <a:chOff x="444500" y="1939035"/>
            <a:chExt cx="7645400" cy="4123054"/>
          </a:xfrm>
        </p:grpSpPr>
        <p:sp>
          <p:nvSpPr>
            <p:cNvPr id="4" name="object 4"/>
            <p:cNvSpPr/>
            <p:nvPr/>
          </p:nvSpPr>
          <p:spPr>
            <a:xfrm>
              <a:off x="457200" y="1951735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66"/>
                  </a:lnTo>
                  <a:lnTo>
                    <a:pt x="134341" y="17277"/>
                  </a:lnTo>
                  <a:lnTo>
                    <a:pt x="96977" y="37551"/>
                  </a:lnTo>
                  <a:lnTo>
                    <a:pt x="64423" y="64404"/>
                  </a:lnTo>
                  <a:lnTo>
                    <a:pt x="37564" y="96955"/>
                  </a:lnTo>
                  <a:lnTo>
                    <a:pt x="17285" y="134320"/>
                  </a:lnTo>
                  <a:lnTo>
                    <a:pt x="4468" y="175617"/>
                  </a:lnTo>
                  <a:lnTo>
                    <a:pt x="0" y="219963"/>
                  </a:lnTo>
                  <a:lnTo>
                    <a:pt x="0" y="1099819"/>
                  </a:lnTo>
                  <a:lnTo>
                    <a:pt x="4468" y="1144130"/>
                  </a:lnTo>
                  <a:lnTo>
                    <a:pt x="17285" y="1185410"/>
                  </a:lnTo>
                  <a:lnTo>
                    <a:pt x="37564" y="1222772"/>
                  </a:lnTo>
                  <a:lnTo>
                    <a:pt x="64423" y="1255331"/>
                  </a:lnTo>
                  <a:lnTo>
                    <a:pt x="96977" y="1282198"/>
                  </a:lnTo>
                  <a:lnTo>
                    <a:pt x="134341" y="1302488"/>
                  </a:lnTo>
                  <a:lnTo>
                    <a:pt x="175632" y="1315312"/>
                  </a:lnTo>
                  <a:lnTo>
                    <a:pt x="219964" y="1319784"/>
                  </a:lnTo>
                  <a:lnTo>
                    <a:pt x="7400035" y="1319784"/>
                  </a:lnTo>
                  <a:lnTo>
                    <a:pt x="7444382" y="1315312"/>
                  </a:lnTo>
                  <a:lnTo>
                    <a:pt x="7485679" y="1302488"/>
                  </a:lnTo>
                  <a:lnTo>
                    <a:pt x="7523044" y="1282198"/>
                  </a:lnTo>
                  <a:lnTo>
                    <a:pt x="7555595" y="1255331"/>
                  </a:lnTo>
                  <a:lnTo>
                    <a:pt x="7582448" y="1222772"/>
                  </a:lnTo>
                  <a:lnTo>
                    <a:pt x="7602722" y="1185410"/>
                  </a:lnTo>
                  <a:lnTo>
                    <a:pt x="7615533" y="1144130"/>
                  </a:lnTo>
                  <a:lnTo>
                    <a:pt x="7620000" y="1099819"/>
                  </a:lnTo>
                  <a:lnTo>
                    <a:pt x="7620000" y="219963"/>
                  </a:lnTo>
                  <a:lnTo>
                    <a:pt x="7615533" y="175617"/>
                  </a:lnTo>
                  <a:lnTo>
                    <a:pt x="7602722" y="134320"/>
                  </a:lnTo>
                  <a:lnTo>
                    <a:pt x="7582448" y="96955"/>
                  </a:lnTo>
                  <a:lnTo>
                    <a:pt x="7555595" y="64404"/>
                  </a:lnTo>
                  <a:lnTo>
                    <a:pt x="7523044" y="37551"/>
                  </a:lnTo>
                  <a:lnTo>
                    <a:pt x="7485679" y="17277"/>
                  </a:lnTo>
                  <a:lnTo>
                    <a:pt x="7444382" y="4466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94A2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951735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3"/>
                  </a:moveTo>
                  <a:lnTo>
                    <a:pt x="4468" y="175617"/>
                  </a:lnTo>
                  <a:lnTo>
                    <a:pt x="17285" y="134320"/>
                  </a:lnTo>
                  <a:lnTo>
                    <a:pt x="37564" y="96955"/>
                  </a:lnTo>
                  <a:lnTo>
                    <a:pt x="64423" y="64404"/>
                  </a:lnTo>
                  <a:lnTo>
                    <a:pt x="96977" y="37551"/>
                  </a:lnTo>
                  <a:lnTo>
                    <a:pt x="134341" y="17277"/>
                  </a:lnTo>
                  <a:lnTo>
                    <a:pt x="175632" y="4466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66"/>
                  </a:lnTo>
                  <a:lnTo>
                    <a:pt x="7485679" y="17277"/>
                  </a:lnTo>
                  <a:lnTo>
                    <a:pt x="7523044" y="37551"/>
                  </a:lnTo>
                  <a:lnTo>
                    <a:pt x="7555595" y="64404"/>
                  </a:lnTo>
                  <a:lnTo>
                    <a:pt x="7582448" y="96955"/>
                  </a:lnTo>
                  <a:lnTo>
                    <a:pt x="7602722" y="134320"/>
                  </a:lnTo>
                  <a:lnTo>
                    <a:pt x="7615533" y="175617"/>
                  </a:lnTo>
                  <a:lnTo>
                    <a:pt x="7620000" y="219963"/>
                  </a:lnTo>
                  <a:lnTo>
                    <a:pt x="7620000" y="1099819"/>
                  </a:lnTo>
                  <a:lnTo>
                    <a:pt x="7615533" y="1144130"/>
                  </a:lnTo>
                  <a:lnTo>
                    <a:pt x="7602722" y="1185410"/>
                  </a:lnTo>
                  <a:lnTo>
                    <a:pt x="7582448" y="1222772"/>
                  </a:lnTo>
                  <a:lnTo>
                    <a:pt x="7555595" y="1255331"/>
                  </a:lnTo>
                  <a:lnTo>
                    <a:pt x="7523044" y="1282198"/>
                  </a:lnTo>
                  <a:lnTo>
                    <a:pt x="7485679" y="1302488"/>
                  </a:lnTo>
                  <a:lnTo>
                    <a:pt x="7444382" y="1315312"/>
                  </a:lnTo>
                  <a:lnTo>
                    <a:pt x="7400035" y="1319784"/>
                  </a:lnTo>
                  <a:lnTo>
                    <a:pt x="219964" y="1319784"/>
                  </a:lnTo>
                  <a:lnTo>
                    <a:pt x="175632" y="1315312"/>
                  </a:lnTo>
                  <a:lnTo>
                    <a:pt x="134341" y="1302488"/>
                  </a:lnTo>
                  <a:lnTo>
                    <a:pt x="96977" y="1282198"/>
                  </a:lnTo>
                  <a:lnTo>
                    <a:pt x="64423" y="1255331"/>
                  </a:lnTo>
                  <a:lnTo>
                    <a:pt x="37564" y="1222772"/>
                  </a:lnTo>
                  <a:lnTo>
                    <a:pt x="17285" y="1185410"/>
                  </a:lnTo>
                  <a:lnTo>
                    <a:pt x="4468" y="1144130"/>
                  </a:lnTo>
                  <a:lnTo>
                    <a:pt x="0" y="1099819"/>
                  </a:lnTo>
                  <a:lnTo>
                    <a:pt x="0" y="2199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3340607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71"/>
                  </a:lnTo>
                  <a:lnTo>
                    <a:pt x="134341" y="17295"/>
                  </a:lnTo>
                  <a:lnTo>
                    <a:pt x="96977" y="37585"/>
                  </a:lnTo>
                  <a:lnTo>
                    <a:pt x="64423" y="64452"/>
                  </a:lnTo>
                  <a:lnTo>
                    <a:pt x="37564" y="97011"/>
                  </a:lnTo>
                  <a:lnTo>
                    <a:pt x="17285" y="134373"/>
                  </a:lnTo>
                  <a:lnTo>
                    <a:pt x="4468" y="175653"/>
                  </a:lnTo>
                  <a:lnTo>
                    <a:pt x="0" y="219963"/>
                  </a:lnTo>
                  <a:lnTo>
                    <a:pt x="0" y="1099819"/>
                  </a:lnTo>
                  <a:lnTo>
                    <a:pt x="4468" y="1144130"/>
                  </a:lnTo>
                  <a:lnTo>
                    <a:pt x="17285" y="1185410"/>
                  </a:lnTo>
                  <a:lnTo>
                    <a:pt x="37564" y="1222772"/>
                  </a:lnTo>
                  <a:lnTo>
                    <a:pt x="64423" y="1255331"/>
                  </a:lnTo>
                  <a:lnTo>
                    <a:pt x="96977" y="1282198"/>
                  </a:lnTo>
                  <a:lnTo>
                    <a:pt x="134341" y="1302488"/>
                  </a:lnTo>
                  <a:lnTo>
                    <a:pt x="175632" y="1315312"/>
                  </a:lnTo>
                  <a:lnTo>
                    <a:pt x="219964" y="1319783"/>
                  </a:lnTo>
                  <a:lnTo>
                    <a:pt x="7400035" y="1319783"/>
                  </a:lnTo>
                  <a:lnTo>
                    <a:pt x="7444382" y="1315312"/>
                  </a:lnTo>
                  <a:lnTo>
                    <a:pt x="7485679" y="1302488"/>
                  </a:lnTo>
                  <a:lnTo>
                    <a:pt x="7523044" y="1282198"/>
                  </a:lnTo>
                  <a:lnTo>
                    <a:pt x="7555595" y="1255331"/>
                  </a:lnTo>
                  <a:lnTo>
                    <a:pt x="7582448" y="1222772"/>
                  </a:lnTo>
                  <a:lnTo>
                    <a:pt x="7602722" y="1185410"/>
                  </a:lnTo>
                  <a:lnTo>
                    <a:pt x="7615533" y="1144130"/>
                  </a:lnTo>
                  <a:lnTo>
                    <a:pt x="7620000" y="1099819"/>
                  </a:lnTo>
                  <a:lnTo>
                    <a:pt x="7620000" y="219963"/>
                  </a:lnTo>
                  <a:lnTo>
                    <a:pt x="7615533" y="175653"/>
                  </a:lnTo>
                  <a:lnTo>
                    <a:pt x="7602722" y="134373"/>
                  </a:lnTo>
                  <a:lnTo>
                    <a:pt x="7582448" y="97011"/>
                  </a:lnTo>
                  <a:lnTo>
                    <a:pt x="7555595" y="64452"/>
                  </a:lnTo>
                  <a:lnTo>
                    <a:pt x="7523044" y="37585"/>
                  </a:lnTo>
                  <a:lnTo>
                    <a:pt x="7485679" y="17295"/>
                  </a:lnTo>
                  <a:lnTo>
                    <a:pt x="7444382" y="4471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92B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3340607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3"/>
                  </a:moveTo>
                  <a:lnTo>
                    <a:pt x="4468" y="175653"/>
                  </a:lnTo>
                  <a:lnTo>
                    <a:pt x="17285" y="134373"/>
                  </a:lnTo>
                  <a:lnTo>
                    <a:pt x="37564" y="97011"/>
                  </a:lnTo>
                  <a:lnTo>
                    <a:pt x="64423" y="64452"/>
                  </a:lnTo>
                  <a:lnTo>
                    <a:pt x="96977" y="37585"/>
                  </a:lnTo>
                  <a:lnTo>
                    <a:pt x="134341" y="17295"/>
                  </a:lnTo>
                  <a:lnTo>
                    <a:pt x="175632" y="4471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71"/>
                  </a:lnTo>
                  <a:lnTo>
                    <a:pt x="7485679" y="17295"/>
                  </a:lnTo>
                  <a:lnTo>
                    <a:pt x="7523044" y="37585"/>
                  </a:lnTo>
                  <a:lnTo>
                    <a:pt x="7555595" y="64452"/>
                  </a:lnTo>
                  <a:lnTo>
                    <a:pt x="7582448" y="97011"/>
                  </a:lnTo>
                  <a:lnTo>
                    <a:pt x="7602722" y="134373"/>
                  </a:lnTo>
                  <a:lnTo>
                    <a:pt x="7615533" y="175653"/>
                  </a:lnTo>
                  <a:lnTo>
                    <a:pt x="7620000" y="219963"/>
                  </a:lnTo>
                  <a:lnTo>
                    <a:pt x="7620000" y="1099819"/>
                  </a:lnTo>
                  <a:lnTo>
                    <a:pt x="7615533" y="1144130"/>
                  </a:lnTo>
                  <a:lnTo>
                    <a:pt x="7602722" y="1185410"/>
                  </a:lnTo>
                  <a:lnTo>
                    <a:pt x="7582448" y="1222772"/>
                  </a:lnTo>
                  <a:lnTo>
                    <a:pt x="7555595" y="1255331"/>
                  </a:lnTo>
                  <a:lnTo>
                    <a:pt x="7523044" y="1282198"/>
                  </a:lnTo>
                  <a:lnTo>
                    <a:pt x="7485679" y="1302488"/>
                  </a:lnTo>
                  <a:lnTo>
                    <a:pt x="7444382" y="1315312"/>
                  </a:lnTo>
                  <a:lnTo>
                    <a:pt x="7400035" y="1319783"/>
                  </a:lnTo>
                  <a:lnTo>
                    <a:pt x="219964" y="1319783"/>
                  </a:lnTo>
                  <a:lnTo>
                    <a:pt x="175632" y="1315312"/>
                  </a:lnTo>
                  <a:lnTo>
                    <a:pt x="134341" y="1302488"/>
                  </a:lnTo>
                  <a:lnTo>
                    <a:pt x="96977" y="1282198"/>
                  </a:lnTo>
                  <a:lnTo>
                    <a:pt x="64423" y="1255331"/>
                  </a:lnTo>
                  <a:lnTo>
                    <a:pt x="37564" y="1222772"/>
                  </a:lnTo>
                  <a:lnTo>
                    <a:pt x="17285" y="1185410"/>
                  </a:lnTo>
                  <a:lnTo>
                    <a:pt x="4468" y="1144130"/>
                  </a:lnTo>
                  <a:lnTo>
                    <a:pt x="0" y="1099819"/>
                  </a:lnTo>
                  <a:lnTo>
                    <a:pt x="0" y="2199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4729479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71"/>
                  </a:lnTo>
                  <a:lnTo>
                    <a:pt x="134341" y="17295"/>
                  </a:lnTo>
                  <a:lnTo>
                    <a:pt x="96977" y="37585"/>
                  </a:lnTo>
                  <a:lnTo>
                    <a:pt x="64423" y="64452"/>
                  </a:lnTo>
                  <a:lnTo>
                    <a:pt x="37564" y="97011"/>
                  </a:lnTo>
                  <a:lnTo>
                    <a:pt x="17285" y="134373"/>
                  </a:lnTo>
                  <a:lnTo>
                    <a:pt x="4468" y="175653"/>
                  </a:lnTo>
                  <a:lnTo>
                    <a:pt x="0" y="219964"/>
                  </a:lnTo>
                  <a:lnTo>
                    <a:pt x="0" y="1099820"/>
                  </a:lnTo>
                  <a:lnTo>
                    <a:pt x="4468" y="1144148"/>
                  </a:lnTo>
                  <a:lnTo>
                    <a:pt x="17285" y="1185436"/>
                  </a:lnTo>
                  <a:lnTo>
                    <a:pt x="37564" y="1222800"/>
                  </a:lnTo>
                  <a:lnTo>
                    <a:pt x="64423" y="1255355"/>
                  </a:lnTo>
                  <a:lnTo>
                    <a:pt x="96977" y="1282215"/>
                  </a:lnTo>
                  <a:lnTo>
                    <a:pt x="134341" y="1302497"/>
                  </a:lnTo>
                  <a:lnTo>
                    <a:pt x="175632" y="1315314"/>
                  </a:lnTo>
                  <a:lnTo>
                    <a:pt x="219964" y="1319784"/>
                  </a:lnTo>
                  <a:lnTo>
                    <a:pt x="7400035" y="1319784"/>
                  </a:lnTo>
                  <a:lnTo>
                    <a:pt x="7444382" y="1315314"/>
                  </a:lnTo>
                  <a:lnTo>
                    <a:pt x="7485679" y="1302497"/>
                  </a:lnTo>
                  <a:lnTo>
                    <a:pt x="7523044" y="1282215"/>
                  </a:lnTo>
                  <a:lnTo>
                    <a:pt x="7555595" y="1255355"/>
                  </a:lnTo>
                  <a:lnTo>
                    <a:pt x="7582448" y="1222800"/>
                  </a:lnTo>
                  <a:lnTo>
                    <a:pt x="7602722" y="1185436"/>
                  </a:lnTo>
                  <a:lnTo>
                    <a:pt x="7615533" y="1144148"/>
                  </a:lnTo>
                  <a:lnTo>
                    <a:pt x="7620000" y="1099820"/>
                  </a:lnTo>
                  <a:lnTo>
                    <a:pt x="7620000" y="219964"/>
                  </a:lnTo>
                  <a:lnTo>
                    <a:pt x="7615533" y="175653"/>
                  </a:lnTo>
                  <a:lnTo>
                    <a:pt x="7602722" y="134373"/>
                  </a:lnTo>
                  <a:lnTo>
                    <a:pt x="7582448" y="97011"/>
                  </a:lnTo>
                  <a:lnTo>
                    <a:pt x="7555595" y="64452"/>
                  </a:lnTo>
                  <a:lnTo>
                    <a:pt x="7523044" y="37585"/>
                  </a:lnTo>
                  <a:lnTo>
                    <a:pt x="7485679" y="17295"/>
                  </a:lnTo>
                  <a:lnTo>
                    <a:pt x="7444382" y="4471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4729479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4"/>
                  </a:moveTo>
                  <a:lnTo>
                    <a:pt x="4468" y="175653"/>
                  </a:lnTo>
                  <a:lnTo>
                    <a:pt x="17285" y="134373"/>
                  </a:lnTo>
                  <a:lnTo>
                    <a:pt x="37564" y="97011"/>
                  </a:lnTo>
                  <a:lnTo>
                    <a:pt x="64423" y="64452"/>
                  </a:lnTo>
                  <a:lnTo>
                    <a:pt x="96977" y="37585"/>
                  </a:lnTo>
                  <a:lnTo>
                    <a:pt x="134341" y="17295"/>
                  </a:lnTo>
                  <a:lnTo>
                    <a:pt x="175632" y="4471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71"/>
                  </a:lnTo>
                  <a:lnTo>
                    <a:pt x="7485679" y="17295"/>
                  </a:lnTo>
                  <a:lnTo>
                    <a:pt x="7523044" y="37585"/>
                  </a:lnTo>
                  <a:lnTo>
                    <a:pt x="7555595" y="64452"/>
                  </a:lnTo>
                  <a:lnTo>
                    <a:pt x="7582448" y="97011"/>
                  </a:lnTo>
                  <a:lnTo>
                    <a:pt x="7602722" y="134373"/>
                  </a:lnTo>
                  <a:lnTo>
                    <a:pt x="7615533" y="175653"/>
                  </a:lnTo>
                  <a:lnTo>
                    <a:pt x="7620000" y="219964"/>
                  </a:lnTo>
                  <a:lnTo>
                    <a:pt x="7620000" y="1099820"/>
                  </a:lnTo>
                  <a:lnTo>
                    <a:pt x="7615533" y="1144148"/>
                  </a:lnTo>
                  <a:lnTo>
                    <a:pt x="7602722" y="1185436"/>
                  </a:lnTo>
                  <a:lnTo>
                    <a:pt x="7582448" y="1222800"/>
                  </a:lnTo>
                  <a:lnTo>
                    <a:pt x="7555595" y="1255355"/>
                  </a:lnTo>
                  <a:lnTo>
                    <a:pt x="7523044" y="1282215"/>
                  </a:lnTo>
                  <a:lnTo>
                    <a:pt x="7485679" y="1302497"/>
                  </a:lnTo>
                  <a:lnTo>
                    <a:pt x="7444382" y="1315314"/>
                  </a:lnTo>
                  <a:lnTo>
                    <a:pt x="7400035" y="1319784"/>
                  </a:lnTo>
                  <a:lnTo>
                    <a:pt x="219964" y="1319784"/>
                  </a:lnTo>
                  <a:lnTo>
                    <a:pt x="175632" y="1315314"/>
                  </a:lnTo>
                  <a:lnTo>
                    <a:pt x="134341" y="1302497"/>
                  </a:lnTo>
                  <a:lnTo>
                    <a:pt x="96977" y="1282215"/>
                  </a:lnTo>
                  <a:lnTo>
                    <a:pt x="64423" y="1255355"/>
                  </a:lnTo>
                  <a:lnTo>
                    <a:pt x="37564" y="1222800"/>
                  </a:lnTo>
                  <a:lnTo>
                    <a:pt x="17285" y="1185436"/>
                  </a:lnTo>
                  <a:lnTo>
                    <a:pt x="4468" y="1144148"/>
                  </a:lnTo>
                  <a:lnTo>
                    <a:pt x="0" y="1099820"/>
                  </a:lnTo>
                  <a:lnTo>
                    <a:pt x="0" y="21996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0557" y="1906199"/>
            <a:ext cx="7120255" cy="418980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364490">
              <a:lnSpc>
                <a:spcPct val="91500"/>
              </a:lnSpc>
              <a:spcBef>
                <a:spcPts val="345"/>
              </a:spcBef>
            </a:pP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JavaScript: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Overview of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JavaScript,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JS in an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HTML  (Embedded, External),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types,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Control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Structures,  </a:t>
            </a:r>
            <a:r>
              <a:rPr sz="2400" spc="-20" dirty="0">
                <a:solidFill>
                  <a:srgbClr val="7E7E7E"/>
                </a:solidFill>
                <a:latin typeface="Calibri"/>
                <a:cs typeface="Calibri"/>
              </a:rPr>
              <a:t>Arrays,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Functions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Scopes,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Objects in</a:t>
            </a:r>
            <a:r>
              <a:rPr sz="240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JS,</a:t>
            </a:r>
            <a:r>
              <a:rPr lang="en-US" sz="2400" dirty="0">
                <a:solidFill>
                  <a:srgbClr val="7E7E7E"/>
                </a:solidFill>
                <a:latin typeface="Calibri"/>
                <a:cs typeface="Calibri"/>
              </a:rPr>
              <a:t> JavaScript debugger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2640"/>
              </a:lnSpc>
              <a:spcBef>
                <a:spcPts val="1465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DOM: DOM levels, DOM Objects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their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properties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methods, Manipulating DOM,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 dirty="0">
              <a:latin typeface="Calibri"/>
              <a:cs typeface="Calibri"/>
            </a:endParaRPr>
          </a:p>
          <a:p>
            <a:pPr marL="12700" marR="34290" algn="just">
              <a:lnSpc>
                <a:spcPct val="915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JQuery: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Introduction to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JQuery,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Loading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JQuery,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Selecting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changing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styles,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appending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removing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elements, handling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events.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4650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DOM- </a:t>
            </a:r>
            <a:r>
              <a:rPr b="1" spc="-90" dirty="0">
                <a:latin typeface="Cambria"/>
                <a:cs typeface="Cambria"/>
              </a:rPr>
              <a:t>D</a:t>
            </a:r>
            <a:r>
              <a:rPr spc="-90" dirty="0"/>
              <a:t>ocument </a:t>
            </a:r>
            <a:r>
              <a:rPr b="1" spc="-85" dirty="0">
                <a:latin typeface="Cambria"/>
                <a:cs typeface="Cambria"/>
              </a:rPr>
              <a:t>O</a:t>
            </a:r>
            <a:r>
              <a:rPr spc="-85" dirty="0"/>
              <a:t>bject</a:t>
            </a:r>
            <a:r>
              <a:rPr spc="-535" dirty="0"/>
              <a:t> </a:t>
            </a:r>
            <a:r>
              <a:rPr b="1" spc="-80" dirty="0">
                <a:latin typeface="Cambria"/>
                <a:cs typeface="Cambria"/>
              </a:rPr>
              <a:t>M</a:t>
            </a:r>
            <a:r>
              <a:rPr spc="-80" dirty="0"/>
              <a:t>ode</a:t>
            </a:r>
            <a:r>
              <a:rPr lang="en-US" spc="-80" dirty="0"/>
              <a:t>l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371600"/>
            <a:ext cx="7202170" cy="1833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When 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web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page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loaded,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browser creates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ocument 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bject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odel of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page.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DOM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model is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constructed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tree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Objects</a:t>
            </a:r>
            <a:r>
              <a:rPr lang="en-US" sz="22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(HTML tags)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lang="en-US" sz="22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Nested tags are called children of enclosing tags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3200400"/>
            <a:ext cx="6477000" cy="3505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2754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What </a:t>
            </a:r>
            <a:r>
              <a:rPr spc="-55" dirty="0"/>
              <a:t>is </a:t>
            </a:r>
            <a:r>
              <a:rPr spc="-70" dirty="0"/>
              <a:t>the</a:t>
            </a:r>
            <a:r>
              <a:rPr spc="-525" dirty="0"/>
              <a:t> </a:t>
            </a:r>
            <a:r>
              <a:rPr spc="-80" dirty="0"/>
              <a:t>DOM?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47801"/>
            <a:ext cx="7318375" cy="4244238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DOM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a W3C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(World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Wide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Web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Consortium)</a:t>
            </a:r>
            <a:r>
              <a:rPr sz="2200" spc="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standard</a:t>
            </a:r>
            <a:r>
              <a:rPr lang="en-US"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accessing</a:t>
            </a:r>
            <a:r>
              <a:rPr sz="220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documents: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i="1" spc="-5" dirty="0">
                <a:solidFill>
                  <a:srgbClr val="006FC0"/>
                </a:solidFill>
                <a:latin typeface="Calibri"/>
                <a:cs typeface="Calibri"/>
              </a:rPr>
              <a:t>"The </a:t>
            </a:r>
            <a:r>
              <a:rPr sz="2200" i="1" spc="-10" dirty="0">
                <a:solidFill>
                  <a:srgbClr val="006FC0"/>
                </a:solidFill>
                <a:latin typeface="Calibri"/>
                <a:cs typeface="Calibri"/>
              </a:rPr>
              <a:t>W3C Document </a:t>
            </a:r>
            <a:r>
              <a:rPr sz="2200" i="1" spc="-5" dirty="0">
                <a:solidFill>
                  <a:srgbClr val="006FC0"/>
                </a:solidFill>
                <a:latin typeface="Calibri"/>
                <a:cs typeface="Calibri"/>
              </a:rPr>
              <a:t>Object </a:t>
            </a:r>
            <a:r>
              <a:rPr sz="2200" i="1" spc="-10" dirty="0">
                <a:solidFill>
                  <a:srgbClr val="006FC0"/>
                </a:solidFill>
                <a:latin typeface="Calibri"/>
                <a:cs typeface="Calibri"/>
              </a:rPr>
              <a:t>Model (DOM) </a:t>
            </a:r>
            <a:r>
              <a:rPr sz="2200" i="1" spc="-5" dirty="0">
                <a:solidFill>
                  <a:srgbClr val="006FC0"/>
                </a:solidFill>
                <a:latin typeface="Calibri"/>
                <a:cs typeface="Calibri"/>
              </a:rPr>
              <a:t>is a </a:t>
            </a:r>
            <a:r>
              <a:rPr sz="2200" i="1" spc="-10" dirty="0">
                <a:solidFill>
                  <a:srgbClr val="006FC0"/>
                </a:solidFill>
                <a:latin typeface="Calibri"/>
                <a:cs typeface="Calibri"/>
              </a:rPr>
              <a:t>platform and  </a:t>
            </a:r>
            <a:r>
              <a:rPr sz="2200" b="1" i="1" spc="-5" dirty="0">
                <a:solidFill>
                  <a:srgbClr val="006FC0"/>
                </a:solidFill>
                <a:latin typeface="Calibri"/>
                <a:cs typeface="Calibri"/>
              </a:rPr>
              <a:t>language-neutral </a:t>
            </a:r>
            <a:r>
              <a:rPr sz="2200" b="1" i="1" spc="-15" dirty="0">
                <a:solidFill>
                  <a:srgbClr val="006FC0"/>
                </a:solidFill>
                <a:latin typeface="Calibri"/>
                <a:cs typeface="Calibri"/>
              </a:rPr>
              <a:t>interface </a:t>
            </a:r>
            <a:r>
              <a:rPr sz="2200" i="1" spc="-5" dirty="0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sz="2200" i="1" spc="-10" dirty="0">
                <a:solidFill>
                  <a:srgbClr val="006FC0"/>
                </a:solidFill>
                <a:latin typeface="Calibri"/>
                <a:cs typeface="Calibri"/>
              </a:rPr>
              <a:t>allows programs and scripts </a:t>
            </a:r>
            <a:r>
              <a:rPr sz="2200" i="1" spc="-20" dirty="0">
                <a:solidFill>
                  <a:srgbClr val="006FC0"/>
                </a:solidFill>
                <a:latin typeface="Calibri"/>
                <a:cs typeface="Calibri"/>
              </a:rPr>
              <a:t>to  </a:t>
            </a:r>
            <a:r>
              <a:rPr sz="2200" b="1" i="1" spc="-10" dirty="0">
                <a:solidFill>
                  <a:srgbClr val="006FC0"/>
                </a:solidFill>
                <a:latin typeface="Calibri"/>
                <a:cs typeface="Calibri"/>
              </a:rPr>
              <a:t>dynamically </a:t>
            </a:r>
            <a:r>
              <a:rPr sz="2200" b="1" i="1" spc="-15" dirty="0">
                <a:solidFill>
                  <a:srgbClr val="006FC0"/>
                </a:solidFill>
                <a:latin typeface="Calibri"/>
                <a:cs typeface="Calibri"/>
              </a:rPr>
              <a:t>access </a:t>
            </a:r>
            <a:r>
              <a:rPr sz="2200" b="1" i="1" spc="-1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b="1" i="1" spc="-15" dirty="0">
                <a:solidFill>
                  <a:srgbClr val="006FC0"/>
                </a:solidFill>
                <a:latin typeface="Calibri"/>
                <a:cs typeface="Calibri"/>
              </a:rPr>
              <a:t>update </a:t>
            </a:r>
            <a:r>
              <a:rPr sz="2200" b="1" i="1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200" b="1" i="1" spc="-20" dirty="0">
                <a:solidFill>
                  <a:srgbClr val="006FC0"/>
                </a:solidFill>
                <a:latin typeface="Calibri"/>
                <a:cs typeface="Calibri"/>
              </a:rPr>
              <a:t>content, </a:t>
            </a:r>
            <a:r>
              <a:rPr sz="2200" b="1" i="1" spc="-10" dirty="0">
                <a:solidFill>
                  <a:srgbClr val="006FC0"/>
                </a:solidFill>
                <a:latin typeface="Calibri"/>
                <a:cs typeface="Calibri"/>
              </a:rPr>
              <a:t>structure and  style </a:t>
            </a:r>
            <a:r>
              <a:rPr sz="2200" b="1" i="1" spc="-5" dirty="0">
                <a:solidFill>
                  <a:srgbClr val="006FC0"/>
                </a:solidFill>
                <a:latin typeface="Calibri"/>
                <a:cs typeface="Calibri"/>
              </a:rPr>
              <a:t>of a</a:t>
            </a:r>
            <a:r>
              <a:rPr sz="2200" b="1" i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i="1" spc="-55" dirty="0">
                <a:solidFill>
                  <a:srgbClr val="006FC0"/>
                </a:solidFill>
                <a:latin typeface="Calibri"/>
                <a:cs typeface="Calibri"/>
              </a:rPr>
              <a:t>document</a:t>
            </a:r>
            <a:r>
              <a:rPr sz="2200" i="1" spc="-55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lang="en-US" sz="2200" i="1" spc="-55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W3C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DOM standard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separated into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3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2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parts:</a:t>
            </a:r>
            <a:endParaRPr sz="2200" dirty="0">
              <a:latin typeface="Calibri"/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Core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DOM -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standard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model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all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document</a:t>
            </a:r>
            <a:r>
              <a:rPr sz="20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types</a:t>
            </a:r>
            <a:endParaRPr sz="2000" dirty="0">
              <a:latin typeface="Calibri"/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XML DOM -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standard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model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XML</a:t>
            </a:r>
            <a:r>
              <a:rPr sz="20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documents</a:t>
            </a:r>
            <a:endParaRPr sz="2000" dirty="0">
              <a:latin typeface="Calibri"/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HTML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DOM -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standard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model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HTML</a:t>
            </a:r>
            <a:r>
              <a:rPr sz="20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documents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0434"/>
            <a:ext cx="807466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DOM </a:t>
            </a:r>
            <a:r>
              <a:rPr spc="-90" dirty="0"/>
              <a:t>Objects </a:t>
            </a:r>
            <a:r>
              <a:rPr spc="-70" dirty="0"/>
              <a:t>and </a:t>
            </a:r>
            <a:r>
              <a:rPr spc="-85" dirty="0"/>
              <a:t>their </a:t>
            </a:r>
            <a:r>
              <a:rPr spc="-100" dirty="0"/>
              <a:t>properties </a:t>
            </a:r>
            <a:r>
              <a:rPr spc="-70" dirty="0"/>
              <a:t>and</a:t>
            </a:r>
            <a:r>
              <a:rPr spc="-355" dirty="0"/>
              <a:t> </a:t>
            </a:r>
            <a:r>
              <a:rPr spc="-9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828801"/>
            <a:ext cx="7426960" cy="28584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DOM,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HTML elements are defined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400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objects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programming interface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 the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properties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 methods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associated with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DOM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object.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HTML DOM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properties are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values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attributes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Elements)</a:t>
            </a:r>
            <a:r>
              <a:rPr sz="24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4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change.</a:t>
            </a:r>
            <a:endParaRPr sz="2400" dirty="0">
              <a:latin typeface="Calibri"/>
              <a:cs typeface="Calibri"/>
            </a:endParaRPr>
          </a:p>
          <a:p>
            <a:pPr marL="241300" marR="381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HTML DOM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methods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actions </a:t>
            </a:r>
            <a:r>
              <a:rPr lang="en-US" sz="2400" spc="-25" dirty="0">
                <a:solidFill>
                  <a:srgbClr val="2E2B1F"/>
                </a:solidFill>
                <a:cs typeface="Calibri"/>
              </a:rPr>
              <a:t>(like </a:t>
            </a:r>
            <a:r>
              <a:rPr lang="en-US" sz="2400" spc="-5" dirty="0">
                <a:solidFill>
                  <a:srgbClr val="2E2B1F"/>
                </a:solidFill>
                <a:cs typeface="Calibri"/>
              </a:rPr>
              <a:t>add </a:t>
            </a:r>
            <a:r>
              <a:rPr lang="en-US" sz="2400" spc="-10" dirty="0">
                <a:solidFill>
                  <a:srgbClr val="2E2B1F"/>
                </a:solidFill>
                <a:cs typeface="Calibri"/>
              </a:rPr>
              <a:t>or  deleting </a:t>
            </a:r>
            <a:r>
              <a:rPr lang="en-US" sz="2400" spc="-5" dirty="0">
                <a:solidFill>
                  <a:srgbClr val="2E2B1F"/>
                </a:solidFill>
                <a:cs typeface="Calibri"/>
              </a:rPr>
              <a:t>an </a:t>
            </a:r>
            <a:r>
              <a:rPr lang="en-US" sz="2400" spc="-10" dirty="0">
                <a:solidFill>
                  <a:srgbClr val="2E2B1F"/>
                </a:solidFill>
                <a:cs typeface="Calibri"/>
              </a:rPr>
              <a:t>HTML</a:t>
            </a:r>
            <a:r>
              <a:rPr lang="en-US" sz="2400" spc="2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10" dirty="0">
                <a:solidFill>
                  <a:srgbClr val="2E2B1F"/>
                </a:solidFill>
                <a:cs typeface="Calibri"/>
              </a:rPr>
              <a:t>element) </a:t>
            </a:r>
            <a:r>
              <a:rPr lang="en-US" sz="2400" spc="-15" dirty="0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can perform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on HTML  Elements. </a:t>
            </a:r>
            <a:endParaRPr lang="en-US" sz="2400" spc="-10" dirty="0">
              <a:solidFill>
                <a:srgbClr val="2E2B1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551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Benefits </a:t>
            </a:r>
            <a:r>
              <a:rPr spc="-55" dirty="0"/>
              <a:t>of </a:t>
            </a:r>
            <a:r>
              <a:rPr spc="-70" dirty="0"/>
              <a:t>DOM to</a:t>
            </a:r>
            <a:r>
              <a:rPr spc="-650" dirty="0"/>
              <a:t> </a:t>
            </a:r>
            <a:r>
              <a:rPr spc="-114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47800"/>
            <a:ext cx="7111365" cy="45236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With the object model, </a:t>
            </a:r>
            <a:r>
              <a:rPr sz="2200" spc="-1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JavaScript gets </a:t>
            </a:r>
            <a:r>
              <a:rPr sz="22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all the </a:t>
            </a:r>
            <a:r>
              <a:rPr sz="2200" spc="-1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power </a:t>
            </a:r>
            <a:r>
              <a:rPr sz="22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it </a:t>
            </a:r>
            <a:r>
              <a:rPr sz="2200" spc="-1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needs  </a:t>
            </a:r>
            <a:r>
              <a:rPr sz="2200" spc="-2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to create </a:t>
            </a:r>
            <a:r>
              <a:rPr sz="2200" spc="-1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dynamic</a:t>
            </a:r>
            <a:r>
              <a:rPr sz="2200" spc="5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HTML:</a:t>
            </a:r>
            <a:endParaRPr sz="2200" dirty="0">
              <a:solidFill>
                <a:schemeClr val="accent4">
                  <a:lumMod val="75000"/>
                </a:schemeClr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change all the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HTML elements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 the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change all the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lang="en-US" sz="2200" b="1" spc="-5" dirty="0">
                <a:solidFill>
                  <a:srgbClr val="2E2B1F"/>
                </a:solidFill>
                <a:latin typeface="Calibri"/>
                <a:cs typeface="Calibri"/>
              </a:rPr>
              <a:t>elements’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attributes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 the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change all the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CSS styles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 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remove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existing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HTML elements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attributes</a:t>
            </a:r>
            <a:endParaRPr sz="2200" b="1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add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new HTML elements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attributes</a:t>
            </a:r>
            <a:endParaRPr sz="2200" b="1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can react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existing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events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 the</a:t>
            </a:r>
            <a:r>
              <a:rPr sz="22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new HTML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events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 the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705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</a:t>
            </a:r>
            <a:r>
              <a:rPr spc="-240" dirty="0"/>
              <a:t> </a:t>
            </a:r>
            <a:r>
              <a:rPr spc="-114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630425"/>
            <a:ext cx="7198360" cy="47006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allows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interactivity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such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as: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Implementing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validation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React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actions,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e.g.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ighlight paragraphs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Changing 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image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 moving mouse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over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Sections of 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page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appearing and</a:t>
            </a:r>
            <a:r>
              <a:rPr sz="22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disappearing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loading 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changing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dynamically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Performing complex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calculations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Custom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controls,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e.g.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scrollable</a:t>
            </a:r>
            <a:r>
              <a:rPr sz="22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15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Implementing AJAX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functionality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867098"/>
            <a:ext cx="178435" cy="1028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8506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DOM </a:t>
            </a:r>
            <a:r>
              <a:rPr spc="-95" dirty="0"/>
              <a:t>Example</a:t>
            </a:r>
            <a:r>
              <a:rPr spc="-41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83181"/>
            <a:ext cx="7399655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following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example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changes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content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innerHTML) of 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&lt;p&gt; element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id="demo":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219985"/>
            <a:ext cx="7655560" cy="3257943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26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-10" dirty="0">
                <a:solidFill>
                  <a:srgbClr val="A42A2A"/>
                </a:solidFill>
                <a:latin typeface="Calibri"/>
                <a:cs typeface="Calibri"/>
              </a:rPr>
              <a:t>html</a:t>
            </a:r>
            <a:r>
              <a:rPr sz="2200" spc="-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sz="22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-5" dirty="0">
                <a:solidFill>
                  <a:srgbClr val="A42A2A"/>
                </a:solidFill>
                <a:latin typeface="Calibri"/>
                <a:cs typeface="Calibri"/>
              </a:rPr>
              <a:t>body</a:t>
            </a:r>
            <a:r>
              <a:rPr sz="2200" spc="-5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lang="en-US" sz="2200" spc="-5" dirty="0">
              <a:solidFill>
                <a:srgbClr val="0000CD"/>
              </a:solidFill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lang="en-US" sz="2200" spc="-5" dirty="0">
                <a:solidFill>
                  <a:srgbClr val="0000CD"/>
                </a:solidFill>
                <a:latin typeface="Calibri"/>
                <a:cs typeface="Calibri"/>
              </a:rPr>
              <a:t>&lt;h1&gt;My First Page&lt;/h1&gt;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sz="22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-5" dirty="0">
                <a:solidFill>
                  <a:srgbClr val="A42A2A"/>
                </a:solidFill>
                <a:latin typeface="Calibri"/>
                <a:cs typeface="Calibri"/>
              </a:rPr>
              <a:t>p</a:t>
            </a:r>
            <a:r>
              <a:rPr sz="2200" spc="-75" dirty="0">
                <a:solidFill>
                  <a:srgbClr val="A42A2A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r>
              <a:rPr sz="2200" spc="-5" dirty="0">
                <a:solidFill>
                  <a:srgbClr val="0000CD"/>
                </a:solidFill>
                <a:latin typeface="Calibri"/>
                <a:cs typeface="Calibri"/>
              </a:rPr>
              <a:t>="demo"&gt;&lt;</a:t>
            </a:r>
            <a:r>
              <a:rPr sz="2200" spc="-5" dirty="0">
                <a:solidFill>
                  <a:srgbClr val="A42A2A"/>
                </a:solidFill>
                <a:latin typeface="Calibri"/>
                <a:cs typeface="Calibri"/>
              </a:rPr>
              <a:t>/p</a:t>
            </a:r>
            <a:r>
              <a:rPr sz="2200" spc="-5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200" spc="-10" dirty="0">
                <a:solidFill>
                  <a:srgbClr val="A42A2A"/>
                </a:solidFill>
                <a:latin typeface="Calibri"/>
                <a:cs typeface="Calibri"/>
              </a:rPr>
              <a:t>script</a:t>
            </a:r>
            <a:r>
              <a:rPr sz="2200" spc="-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lang="en-US" sz="2200" spc="-10" dirty="0">
              <a:solidFill>
                <a:srgbClr val="0000CD"/>
              </a:solidFill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  <a:spcBef>
                <a:spcPts val="95"/>
              </a:spcBef>
            </a:pPr>
            <a:r>
              <a:rPr lang="en-US" sz="2200" spc="-10" dirty="0" err="1">
                <a:cs typeface="Calibri"/>
              </a:rPr>
              <a:t>document.getElementById</a:t>
            </a:r>
            <a:r>
              <a:rPr lang="en-US" sz="2200" spc="-10" dirty="0">
                <a:cs typeface="Calibri"/>
              </a:rPr>
              <a:t>(</a:t>
            </a:r>
            <a:r>
              <a:rPr lang="en-US" sz="2200" spc="-10" dirty="0">
                <a:solidFill>
                  <a:srgbClr val="A42A2A"/>
                </a:solidFill>
                <a:cs typeface="Calibri"/>
              </a:rPr>
              <a:t>"demo"</a:t>
            </a:r>
            <a:r>
              <a:rPr lang="en-US" sz="2200" spc="-10" dirty="0">
                <a:cs typeface="Calibri"/>
              </a:rPr>
              <a:t>).</a:t>
            </a:r>
            <a:r>
              <a:rPr lang="en-US" sz="2200" spc="-10" dirty="0" err="1">
                <a:cs typeface="Calibri"/>
              </a:rPr>
              <a:t>innerHTML</a:t>
            </a:r>
            <a:r>
              <a:rPr lang="en-US" sz="2200" spc="-10" dirty="0">
                <a:cs typeface="Calibri"/>
              </a:rPr>
              <a:t> </a:t>
            </a:r>
            <a:r>
              <a:rPr lang="en-US" sz="2200" spc="-5" dirty="0">
                <a:cs typeface="Calibri"/>
              </a:rPr>
              <a:t>= </a:t>
            </a:r>
            <a:r>
              <a:rPr lang="en-US" sz="2200" spc="-5" dirty="0">
                <a:solidFill>
                  <a:srgbClr val="A42A2A"/>
                </a:solidFill>
                <a:cs typeface="Calibri"/>
              </a:rPr>
              <a:t>"Hello</a:t>
            </a:r>
            <a:r>
              <a:rPr lang="en-US" sz="2200" spc="200" dirty="0">
                <a:solidFill>
                  <a:srgbClr val="A42A2A"/>
                </a:solidFill>
                <a:cs typeface="Calibri"/>
              </a:rPr>
              <a:t> </a:t>
            </a:r>
            <a:r>
              <a:rPr lang="en-US" sz="2200" spc="-15" dirty="0">
                <a:solidFill>
                  <a:srgbClr val="A42A2A"/>
                </a:solidFill>
                <a:cs typeface="Calibri"/>
              </a:rPr>
              <a:t>World!"</a:t>
            </a:r>
            <a:r>
              <a:rPr lang="en-US" sz="2200" spc="-15" dirty="0">
                <a:cs typeface="Calibri"/>
              </a:rPr>
              <a:t>;</a:t>
            </a:r>
            <a:endParaRPr lang="en-US" sz="2200" dirty="0"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lang="en-US" sz="2200" spc="-10" dirty="0">
                <a:solidFill>
                  <a:srgbClr val="0000CD"/>
                </a:solidFill>
                <a:cs typeface="Calibri"/>
              </a:rPr>
              <a:t>&lt;</a:t>
            </a:r>
            <a:r>
              <a:rPr lang="en-US" sz="2200" spc="-10" dirty="0">
                <a:solidFill>
                  <a:srgbClr val="A42A2A"/>
                </a:solidFill>
                <a:cs typeface="Calibri"/>
              </a:rPr>
              <a:t>/script</a:t>
            </a:r>
            <a:r>
              <a:rPr lang="en-US" sz="2200" spc="-10" dirty="0">
                <a:solidFill>
                  <a:srgbClr val="0000CD"/>
                </a:solidFill>
                <a:cs typeface="Calibri"/>
              </a:rPr>
              <a:t>&gt;</a:t>
            </a:r>
            <a:endParaRPr lang="en-US" sz="2200" dirty="0"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lang="en-US" sz="2200" spc="-5" dirty="0">
                <a:solidFill>
                  <a:srgbClr val="0000CD"/>
                </a:solidFill>
                <a:cs typeface="Calibri"/>
              </a:rPr>
              <a:t>&lt;</a:t>
            </a:r>
            <a:r>
              <a:rPr lang="en-US" sz="2200" spc="-5" dirty="0">
                <a:solidFill>
                  <a:srgbClr val="A42A2A"/>
                </a:solidFill>
                <a:cs typeface="Calibri"/>
              </a:rPr>
              <a:t>/body</a:t>
            </a:r>
            <a:r>
              <a:rPr lang="en-US" sz="2200" spc="-5" dirty="0">
                <a:solidFill>
                  <a:srgbClr val="0000CD"/>
                </a:solidFill>
                <a:cs typeface="Calibri"/>
              </a:rPr>
              <a:t>&gt;</a:t>
            </a:r>
            <a:endParaRPr lang="en-US" sz="2200" dirty="0"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lang="en-US" sz="2200" spc="-10" dirty="0">
                <a:solidFill>
                  <a:srgbClr val="0000CD"/>
                </a:solidFill>
                <a:cs typeface="Calibri"/>
              </a:rPr>
              <a:t>&lt;</a:t>
            </a:r>
            <a:r>
              <a:rPr lang="en-US" sz="2200" spc="-10" dirty="0">
                <a:solidFill>
                  <a:srgbClr val="A42A2A"/>
                </a:solidFill>
                <a:cs typeface="Calibri"/>
              </a:rPr>
              <a:t>/html</a:t>
            </a:r>
            <a:r>
              <a:rPr lang="en-US" sz="2200" spc="-10" dirty="0">
                <a:solidFill>
                  <a:srgbClr val="0000CD"/>
                </a:solidFill>
                <a:cs typeface="Calibri"/>
              </a:rPr>
              <a:t>&gt;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5342177"/>
            <a:ext cx="7960360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Calibri"/>
              <a:cs typeface="Calibri"/>
            </a:endParaRPr>
          </a:p>
          <a:p>
            <a:pPr marL="241300" marR="894080" indent="-228600">
              <a:lnSpc>
                <a:spcPts val="238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example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above, </a:t>
            </a:r>
            <a:r>
              <a:rPr sz="2200" spc="-10" dirty="0" err="1">
                <a:solidFill>
                  <a:srgbClr val="2E2B1F"/>
                </a:solidFill>
                <a:latin typeface="Calibri"/>
                <a:cs typeface="Calibri"/>
              </a:rPr>
              <a:t>getElementById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 ()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a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while  innerHTML is a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property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19928" y="2319527"/>
            <a:ext cx="2493645" cy="1644650"/>
            <a:chOff x="5519928" y="2319527"/>
            <a:chExt cx="2493645" cy="1644650"/>
          </a:xfrm>
        </p:grpSpPr>
        <p:sp>
          <p:nvSpPr>
            <p:cNvPr id="7" name="object 7"/>
            <p:cNvSpPr/>
            <p:nvPr/>
          </p:nvSpPr>
          <p:spPr>
            <a:xfrm>
              <a:off x="5519928" y="2319527"/>
              <a:ext cx="2493264" cy="1644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5000" y="2514638"/>
              <a:ext cx="1905000" cy="10571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19265" y="2163571"/>
            <a:ext cx="70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put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25550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getElementById </a:t>
            </a:r>
            <a:r>
              <a:rPr spc="-5" dirty="0"/>
              <a:t>&amp;</a:t>
            </a:r>
            <a:r>
              <a:rPr spc="-350" dirty="0"/>
              <a:t> </a:t>
            </a:r>
            <a:r>
              <a:rPr spc="-90" dirty="0"/>
              <a:t>innerHTML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129145" cy="304570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10" dirty="0" err="1">
                <a:solidFill>
                  <a:srgbClr val="2E2B1F"/>
                </a:solidFill>
                <a:latin typeface="Calibri"/>
                <a:cs typeface="Calibri"/>
              </a:rPr>
              <a:t>getElementById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241300" marR="7112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most common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way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access 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 element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 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i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attribute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element.</a:t>
            </a:r>
            <a:endParaRPr sz="2200" dirty="0">
              <a:latin typeface="Calibri"/>
              <a:cs typeface="Calibri"/>
            </a:endParaRPr>
          </a:p>
          <a:p>
            <a:pPr marL="241300" marR="58356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example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above 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getElementById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used  id="demo"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find the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 target</a:t>
            </a:r>
            <a:r>
              <a:rPr sz="22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10" dirty="0" err="1">
                <a:solidFill>
                  <a:srgbClr val="2E2B1F"/>
                </a:solidFill>
                <a:latin typeface="Calibri"/>
                <a:cs typeface="Calibri"/>
              </a:rPr>
              <a:t>innerHTML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Property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241300" marR="108585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easiest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way </a:t>
            </a:r>
            <a:r>
              <a:rPr lang="en-US" sz="2200" spc="-20" dirty="0">
                <a:solidFill>
                  <a:srgbClr val="2E2B1F"/>
                </a:solidFill>
                <a:cs typeface="Calibri"/>
              </a:rPr>
              <a:t>for </a:t>
            </a:r>
            <a:r>
              <a:rPr lang="en-US" sz="2200" b="1" spc="-15" dirty="0">
                <a:solidFill>
                  <a:srgbClr val="2E2B1F"/>
                </a:solidFill>
                <a:cs typeface="Calibri"/>
              </a:rPr>
              <a:t>getting </a:t>
            </a:r>
            <a:r>
              <a:rPr lang="en-US" sz="2200" b="1" spc="-5" dirty="0">
                <a:solidFill>
                  <a:srgbClr val="2E2B1F"/>
                </a:solidFill>
                <a:cs typeface="Calibri"/>
              </a:rPr>
              <a:t>or replacing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content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 an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by using 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innerHTML</a:t>
            </a:r>
            <a:r>
              <a:rPr sz="22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property.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8587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DOM</a:t>
            </a:r>
            <a:r>
              <a:rPr spc="-280" dirty="0"/>
              <a:t> </a:t>
            </a:r>
            <a:r>
              <a:rPr spc="-105" dirty="0"/>
              <a:t>Levels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812280" cy="122469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DOM Level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DOM Level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DOM Level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0435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DOM </a:t>
            </a:r>
            <a:r>
              <a:rPr spc="-105" dirty="0"/>
              <a:t>Level</a:t>
            </a:r>
            <a:r>
              <a:rPr spc="-44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548824"/>
            <a:ext cx="7655560" cy="265585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DOM Level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separated into two</a:t>
            </a:r>
            <a:r>
              <a:rPr sz="2200" spc="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parts:</a:t>
            </a:r>
            <a:endParaRPr lang="en-US"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	Core &amp; HTML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DOM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Level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provides </a:t>
            </a:r>
            <a:r>
              <a:rPr lang="en-US" sz="2200" spc="-10" dirty="0">
                <a:solidFill>
                  <a:srgbClr val="2E2B1F"/>
                </a:solidFill>
                <a:cs typeface="Calibri"/>
              </a:rPr>
              <a:t>low-level (Core) and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higher-level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5" dirty="0">
                <a:solidFill>
                  <a:srgbClr val="2E2B1F"/>
                </a:solidFill>
                <a:cs typeface="Calibri"/>
              </a:rPr>
              <a:t>(HTML)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interfaces</a:t>
            </a:r>
            <a:r>
              <a:rPr lang="en-US"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  are used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more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convenient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view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  document. </a:t>
            </a:r>
            <a:endParaRPr lang="en-US"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Interfaces introduced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DOM1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include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: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Document,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Node, 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Attr,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Element,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Text 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interfaces.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0435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DOM </a:t>
            </a:r>
            <a:r>
              <a:rPr spc="-105" dirty="0"/>
              <a:t>Level</a:t>
            </a:r>
            <a:r>
              <a:rPr spc="-44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6875780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80137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DOM Level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2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specification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six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different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specifications: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DOM2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Core,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Views,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Events,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Style,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Traversal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Range,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DOM2 HTML. 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0435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DOM </a:t>
            </a:r>
            <a:r>
              <a:rPr spc="-105" dirty="0"/>
              <a:t>Level</a:t>
            </a:r>
            <a:r>
              <a:rPr spc="-440" dirty="0"/>
              <a:t> </a:t>
            </a:r>
            <a:r>
              <a:rPr spc="-5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1593850"/>
          <a:ext cx="7848600" cy="4485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Specification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Level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41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helps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access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update 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structure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document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dynamically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Level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Views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 to dynamically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1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update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 or XML</a:t>
                      </a:r>
                      <a:r>
                        <a:rPr sz="1800" spc="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Level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Events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12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provides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generic event 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Level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Style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dynamically access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update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style</a:t>
                      </a:r>
                      <a:r>
                        <a:rPr sz="1800" spc="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sheets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0805" marR="43243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Level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 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Traversal 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03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dynamically 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traverse 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identify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range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Level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5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dynamically access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update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structure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HTML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4.01 and 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XHTML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1.0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0435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DOM </a:t>
            </a:r>
            <a:r>
              <a:rPr spc="-105" dirty="0"/>
              <a:t>Level</a:t>
            </a:r>
            <a:r>
              <a:rPr spc="-440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619823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DOM Level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3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specification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contains five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different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specifications: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DOM3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Core,</a:t>
            </a:r>
            <a:endParaRPr sz="2200">
              <a:latin typeface="Calibri"/>
              <a:cs typeface="Calibri"/>
            </a:endParaRPr>
          </a:p>
          <a:p>
            <a:pPr marL="305435" indent="-29337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Load and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Save,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Validation,</a:t>
            </a:r>
            <a:endParaRPr sz="2200">
              <a:latin typeface="Calibri"/>
              <a:cs typeface="Calibri"/>
            </a:endParaRPr>
          </a:p>
          <a:p>
            <a:pPr marL="305435" indent="-29337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Events,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305435" indent="-29337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XPath.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0435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DOM </a:t>
            </a:r>
            <a:r>
              <a:rPr spc="-105" dirty="0"/>
              <a:t>Level</a:t>
            </a:r>
            <a:r>
              <a:rPr spc="-440" dirty="0"/>
              <a:t> </a:t>
            </a:r>
            <a:r>
              <a:rPr spc="-5" dirty="0"/>
              <a:t>3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620000" cy="2565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Specification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Level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82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dynamically access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update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content, structure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1800" spc="6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style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Level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Load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 to dynamically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load</a:t>
                      </a:r>
                      <a:r>
                        <a:rPr sz="1800" spc="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XML document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into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925194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DOM Level</a:t>
                      </a:r>
                      <a:r>
                        <a:rPr sz="1800" spc="-8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 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Validation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47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scripts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dynamically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update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structure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documents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ensures that 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 remains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7969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Finding </a:t>
            </a:r>
            <a:r>
              <a:rPr spc="-75" dirty="0"/>
              <a:t>HTML</a:t>
            </a:r>
            <a:r>
              <a:rPr spc="-390" dirty="0"/>
              <a:t> </a:t>
            </a:r>
            <a:r>
              <a:rPr spc="-90" dirty="0"/>
              <a:t>Elements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905000"/>
          <a:ext cx="762000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document.getElementById(</a:t>
                      </a:r>
                      <a:r>
                        <a:rPr sz="18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Find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 by element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document.getElementsByTagName(</a:t>
                      </a:r>
                      <a:r>
                        <a:rPr sz="1800" i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Find elements by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document.getElementsByClassName(</a:t>
                      </a:r>
                      <a:r>
                        <a:rPr sz="18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Find elements by class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2109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Changing </a:t>
            </a:r>
            <a:r>
              <a:rPr spc="-75" dirty="0"/>
              <a:t>HTML</a:t>
            </a:r>
            <a:r>
              <a:rPr spc="-385" dirty="0"/>
              <a:t> </a:t>
            </a:r>
            <a:r>
              <a:rPr spc="-90" dirty="0"/>
              <a:t>Elements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1898650"/>
          <a:ext cx="7620000" cy="2931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.innerHTML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lang="en-US" sz="1800" i="1" dirty="0" err="1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new_</a:t>
                      </a:r>
                      <a:r>
                        <a:rPr sz="1800" i="1" spc="-5" dirty="0" err="1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lang="en-US" sz="1800" i="1" spc="30" dirty="0" err="1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i="1" spc="-15" dirty="0" err="1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Change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inner HTML of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i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800" i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attribute </a:t>
                      </a:r>
                      <a:r>
                        <a:rPr sz="1800" i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i="1" spc="-5" dirty="0" err="1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lang="en-US" sz="1800" i="1" spc="15" dirty="0" err="1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i="1" spc="-5" dirty="0" err="1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33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Change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attribute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 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i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.setAttribute</a:t>
                      </a:r>
                      <a:r>
                        <a:rPr sz="1800" i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(attribute,</a:t>
                      </a:r>
                      <a:r>
                        <a:rPr sz="1800" i="1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33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Change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attribute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 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.style.</a:t>
                      </a:r>
                      <a:r>
                        <a:rPr sz="18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property </a:t>
                      </a:r>
                      <a:r>
                        <a:rPr sz="1800" i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i="1" spc="-5" dirty="0" err="1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lang="en-US" sz="1800" i="1" spc="-20" dirty="0" err="1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i="1" spc="-10" dirty="0" err="1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style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905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Change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style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 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8547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What </a:t>
            </a:r>
            <a:r>
              <a:rPr spc="-70" dirty="0"/>
              <a:t>Can </a:t>
            </a:r>
            <a:r>
              <a:rPr spc="-114" dirty="0"/>
              <a:t>JavaScript</a:t>
            </a:r>
            <a:r>
              <a:rPr spc="-484" dirty="0"/>
              <a:t> </a:t>
            </a:r>
            <a:r>
              <a:rPr spc="-70" dirty="0"/>
              <a:t>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472844"/>
            <a:ext cx="5408930" cy="32448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handle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events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read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write HTML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validate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Can access / modify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cookies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detect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user’s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browser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Can be used as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object-oriented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handle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exceptions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perform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asynchronous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(AJAX)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731" y="2867098"/>
            <a:ext cx="178435" cy="1028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2072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Adding </a:t>
            </a:r>
            <a:r>
              <a:rPr spc="-70" dirty="0"/>
              <a:t>and </a:t>
            </a:r>
            <a:r>
              <a:rPr spc="-90" dirty="0"/>
              <a:t>Deleting</a:t>
            </a:r>
            <a:r>
              <a:rPr spc="-515" dirty="0"/>
              <a:t> </a:t>
            </a:r>
            <a:r>
              <a:rPr spc="-90" dirty="0"/>
              <a:t>Elements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051050"/>
          <a:ext cx="7620000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document.createElement(</a:t>
                      </a:r>
                      <a:r>
                        <a:rPr sz="18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Create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document.removeChild(</a:t>
                      </a:r>
                      <a:r>
                        <a:rPr sz="18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Remove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1800" spc="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document.appendChild(</a:t>
                      </a:r>
                      <a:r>
                        <a:rPr sz="18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Add 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document.replaceChild(</a:t>
                      </a:r>
                      <a:r>
                        <a:rPr sz="18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Replace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1800" spc="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document.write(</a:t>
                      </a:r>
                      <a:r>
                        <a:rPr sz="1800" i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text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Write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into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HTML output</a:t>
                      </a:r>
                      <a:r>
                        <a:rPr sz="1800" spc="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stream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7416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Adding </a:t>
            </a:r>
            <a:r>
              <a:rPr spc="-110" dirty="0"/>
              <a:t>Event</a:t>
            </a:r>
            <a:r>
              <a:rPr spc="-430" dirty="0"/>
              <a:t> </a:t>
            </a:r>
            <a:r>
              <a:rPr spc="-90" dirty="0"/>
              <a:t>Handlers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127250"/>
          <a:ext cx="7620000" cy="2468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document.getElementById(</a:t>
                      </a:r>
                      <a:r>
                        <a:rPr sz="24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).onclick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function(){</a:t>
                      </a:r>
                      <a:r>
                        <a:rPr sz="2400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42570">
                        <a:lnSpc>
                          <a:spcPts val="432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Adding </a:t>
                      </a:r>
                      <a:r>
                        <a:rPr sz="24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event 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handler </a:t>
                      </a:r>
                      <a:r>
                        <a:rPr lang="en-US" sz="2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&amp; its </a:t>
                      </a:r>
                      <a:r>
                        <a:rPr sz="2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code </a:t>
                      </a:r>
                      <a:r>
                        <a:rPr sz="24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400" spc="-8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2400" b="1" i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onclick</a:t>
                      </a:r>
                      <a:r>
                        <a:rPr sz="24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event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331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Finding </a:t>
            </a:r>
            <a:r>
              <a:rPr spc="-75" dirty="0"/>
              <a:t>HTML</a:t>
            </a:r>
            <a:r>
              <a:rPr spc="-415" dirty="0"/>
              <a:t> </a:t>
            </a:r>
            <a:r>
              <a:rPr spc="-85" dirty="0"/>
              <a:t>Objects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620000" cy="3235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Property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document.baseURI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88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absolute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base URI 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document.body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&lt;body&gt;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document.cookie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document's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cookie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document.doctype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document's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document.forms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&lt;form&gt;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document.head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&lt;head&gt;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document.images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all &lt;img&gt;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8642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Changing </a:t>
            </a:r>
            <a:r>
              <a:rPr spc="-75" dirty="0"/>
              <a:t>HTML</a:t>
            </a:r>
            <a:r>
              <a:rPr spc="-385" dirty="0"/>
              <a:t> </a:t>
            </a:r>
            <a:r>
              <a:rPr spc="-95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96841"/>
            <a:ext cx="6429375" cy="52216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&lt;h2&gt;JavaScript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Change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HTML&lt;/h2&gt;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&lt;p id="p1"&gt;Hello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World!&lt;/p&gt;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&lt;script&gt;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document.getElementById("p1").innerHTML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"New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text!";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&lt;/script&gt;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&lt;p&gt;The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paragraph above was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changed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script.&lt;/p&gt;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Output</a:t>
            </a:r>
            <a:endParaRPr sz="22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4"/>
              </a:spcBef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JavaScript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Change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text!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paragraph above was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changed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script.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31089"/>
            <a:ext cx="720344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85" dirty="0"/>
              <a:t>Changing</a:t>
            </a:r>
            <a:r>
              <a:rPr sz="4100" spc="-254" dirty="0"/>
              <a:t> </a:t>
            </a:r>
            <a:r>
              <a:rPr sz="4100" spc="-65" dirty="0"/>
              <a:t>the</a:t>
            </a:r>
            <a:r>
              <a:rPr sz="4100" spc="-225" dirty="0"/>
              <a:t> </a:t>
            </a:r>
            <a:r>
              <a:rPr sz="4100" spc="-130" dirty="0"/>
              <a:t>Value</a:t>
            </a:r>
            <a:r>
              <a:rPr sz="4100" spc="-235" dirty="0"/>
              <a:t> </a:t>
            </a:r>
            <a:r>
              <a:rPr sz="4100" spc="-45" dirty="0"/>
              <a:t>of</a:t>
            </a:r>
            <a:r>
              <a:rPr sz="4100" spc="-229" dirty="0"/>
              <a:t> </a:t>
            </a:r>
            <a:r>
              <a:rPr sz="4100" spc="-50" dirty="0"/>
              <a:t>an</a:t>
            </a:r>
            <a:r>
              <a:rPr sz="4100" spc="-225" dirty="0"/>
              <a:t> </a:t>
            </a:r>
            <a:r>
              <a:rPr sz="4100" spc="-100" dirty="0"/>
              <a:t>Attribute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650240" y="1396841"/>
            <a:ext cx="6987540" cy="439928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&lt;html&gt;&lt;body&gt;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&lt;img id="image"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src="smiley.gif"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width="160"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height="120"&gt;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&lt;script&gt;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document.getElementById("image").src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"landscape.jpg";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&lt;/script&gt;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&lt;p&gt;The original image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was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smiley.gif,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but 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script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changed it</a:t>
            </a:r>
            <a:r>
              <a:rPr sz="20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landscape.jpg</a:t>
            </a: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&lt;/p&gt;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&lt;/body&gt;&lt;/html&gt;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Output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5029200"/>
            <a:ext cx="6096000" cy="1828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846060" cy="609600"/>
          </a:xfrm>
        </p:spPr>
        <p:txBody>
          <a:bodyPr/>
          <a:lstStyle/>
          <a:p>
            <a:r>
              <a:rPr lang="en-US" sz="3000" b="1" dirty="0"/>
              <a:t>Sample DOM manipulations using 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1066800"/>
            <a:ext cx="7639050" cy="513986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Access and change text content of an HTML element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Access and change the text color &amp; background color of text content of an HTML element:</a:t>
            </a:r>
          </a:p>
          <a:p>
            <a:r>
              <a:rPr lang="it-IT" sz="2000" dirty="0"/>
              <a:t>document.getElementsByTagName("LI")[1].style.color="red";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Access element by class:</a:t>
            </a:r>
          </a:p>
          <a:p>
            <a:r>
              <a:rPr lang="en-US" sz="2000" dirty="0"/>
              <a:t>&lt;div class="example"&gt; First div element with class as "example".&lt;/div&gt;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var</a:t>
            </a:r>
            <a:r>
              <a:rPr lang="en-US" sz="2000" dirty="0">
                <a:solidFill>
                  <a:srgbClr val="C00000"/>
                </a:solidFill>
              </a:rPr>
              <a:t> x</a:t>
            </a:r>
            <a:r>
              <a:rPr lang="en-US" sz="2000" dirty="0"/>
              <a:t> = </a:t>
            </a:r>
            <a:r>
              <a:rPr lang="en-US" sz="2000" dirty="0" err="1"/>
              <a:t>document.getElementsByClassName</a:t>
            </a:r>
            <a:r>
              <a:rPr lang="en-US" sz="2000" dirty="0"/>
              <a:t>("example");</a:t>
            </a:r>
          </a:p>
          <a:p>
            <a:r>
              <a:rPr lang="en-US" sz="2000" dirty="0"/>
              <a:t>  x[0].</a:t>
            </a:r>
            <a:r>
              <a:rPr lang="en-US" sz="2000" dirty="0" err="1"/>
              <a:t>innerHTML</a:t>
            </a:r>
            <a:r>
              <a:rPr lang="en-US" sz="2000" dirty="0"/>
              <a:t> = "Hello World!";+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Access the URI of HTML document:</a:t>
            </a:r>
          </a:p>
          <a:p>
            <a:r>
              <a:rPr lang="it-IT" sz="2000" dirty="0"/>
              <a:t>	var x = document.;</a:t>
            </a:r>
          </a:p>
          <a:p>
            <a:r>
              <a:rPr lang="it-IT" sz="2000" dirty="0"/>
              <a:t>	document.getElementById("dedocumentURImo").innerHTML = x;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846060" cy="609600"/>
          </a:xfrm>
        </p:spPr>
        <p:txBody>
          <a:bodyPr/>
          <a:lstStyle/>
          <a:p>
            <a:r>
              <a:rPr lang="en-US" sz="3000" b="1" dirty="0"/>
              <a:t>Sample DOM manipulations using 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1066800"/>
            <a:ext cx="7639050" cy="563231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Access the URI of HTML document: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&lt;p&gt;Click the button to display the domain name of the server that loaded this document.&lt;/p&gt;</a:t>
            </a:r>
          </a:p>
          <a:p>
            <a:endParaRPr lang="en-US" dirty="0"/>
          </a:p>
          <a:p>
            <a:r>
              <a:rPr lang="en-US" dirty="0"/>
              <a:t>&lt;button onclick="</a:t>
            </a:r>
            <a:r>
              <a:rPr lang="en-US" dirty="0" err="1"/>
              <a:t>myFunction</a:t>
            </a:r>
            <a:r>
              <a:rPr lang="en-US" dirty="0"/>
              <a:t>()"&gt;Try it&lt;/button&gt;</a:t>
            </a:r>
          </a:p>
          <a:p>
            <a:endParaRPr lang="en-US" dirty="0"/>
          </a:p>
          <a:p>
            <a:r>
              <a:rPr lang="en-US" dirty="0"/>
              <a:t>&lt;p id="demo"&gt;&lt;/p&gt;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document.documentURI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645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46060" cy="609600"/>
          </a:xfrm>
        </p:spPr>
        <p:txBody>
          <a:bodyPr/>
          <a:lstStyle/>
          <a:p>
            <a:r>
              <a:rPr lang="en-US" sz="3000" b="1" dirty="0"/>
              <a:t>Sample DOM manipulations using 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57200"/>
            <a:ext cx="7639050" cy="674030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Print number of Input Elements on webpage: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getElements</a:t>
            </a:r>
            <a:r>
              <a:rPr lang="en-US" dirty="0"/>
              <a:t>() {</a:t>
            </a:r>
          </a:p>
          <a:p>
            <a:r>
              <a:rPr lang="en-US" dirty="0"/>
              <a:t>  var x = </a:t>
            </a:r>
            <a:r>
              <a:rPr lang="en-US" dirty="0" err="1"/>
              <a:t>document.getElementsByTagName</a:t>
            </a:r>
            <a:r>
              <a:rPr lang="en-US" dirty="0"/>
              <a:t>("input");</a:t>
            </a:r>
          </a:p>
          <a:p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x.length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&lt;input type="text" size="20"&gt;&lt;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&lt;input type="text" size="20"&gt;&lt;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&lt;input type="text" size="20"&gt;&lt;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&lt;input type="button" onclick="</a:t>
            </a:r>
            <a:r>
              <a:rPr lang="en-US" dirty="0" err="1"/>
              <a:t>getElements</a:t>
            </a:r>
            <a:r>
              <a:rPr lang="en-US" dirty="0"/>
              <a:t>()" value="How many input elements?"&gt;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&lt;p id="demo"&gt;&lt;/p&gt;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27595" cy="615553"/>
          </a:xfrm>
        </p:spPr>
        <p:txBody>
          <a:bodyPr/>
          <a:lstStyle/>
          <a:p>
            <a:r>
              <a:rPr lang="en-US" sz="4000" dirty="0"/>
              <a:t>continued..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7639050" cy="517064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Create an element through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("BUTTON");  </a:t>
            </a:r>
          </a:p>
          <a:p>
            <a:r>
              <a:rPr lang="en-US" dirty="0"/>
              <a:t>  </a:t>
            </a:r>
            <a:r>
              <a:rPr lang="en-US" dirty="0" err="1"/>
              <a:t>btn.innerHTML</a:t>
            </a:r>
            <a:r>
              <a:rPr lang="en-US" dirty="0"/>
              <a:t> = "CLICK ME";               </a:t>
            </a:r>
          </a:p>
          <a:p>
            <a:r>
              <a:rPr lang="en-US" dirty="0"/>
              <a:t>  </a:t>
            </a:r>
            <a:r>
              <a:rPr lang="en-US" dirty="0" err="1"/>
              <a:t>document.body.appendChild</a:t>
            </a:r>
            <a:r>
              <a:rPr lang="en-US" dirty="0"/>
              <a:t>(</a:t>
            </a:r>
            <a:r>
              <a:rPr lang="en-US" dirty="0" err="1"/>
              <a:t>btn</a:t>
            </a:r>
            <a:r>
              <a:rPr lang="en-US" dirty="0"/>
              <a:t>);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Create an attribute for any element:</a:t>
            </a:r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li</a:t>
            </a:r>
            <a:r>
              <a:rPr lang="es-ES" dirty="0"/>
              <a:t>= </a:t>
            </a:r>
            <a:r>
              <a:rPr lang="es-ES" dirty="0" err="1"/>
              <a:t>document.getElementsByTagName</a:t>
            </a:r>
            <a:r>
              <a:rPr lang="es-ES" dirty="0"/>
              <a:t>("LI")[0];</a:t>
            </a:r>
          </a:p>
          <a:p>
            <a:r>
              <a:rPr lang="es-ES" dirty="0"/>
              <a:t>  </a:t>
            </a: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attri</a:t>
            </a:r>
            <a:r>
              <a:rPr lang="es-ES" dirty="0"/>
              <a:t> = </a:t>
            </a:r>
            <a:r>
              <a:rPr lang="es-ES" dirty="0" err="1"/>
              <a:t>document.createAttribute</a:t>
            </a:r>
            <a:r>
              <a:rPr lang="es-ES" dirty="0"/>
              <a:t>("</a:t>
            </a:r>
            <a:r>
              <a:rPr lang="es-ES" dirty="0" err="1"/>
              <a:t>class</a:t>
            </a:r>
            <a:r>
              <a:rPr lang="es-ES" dirty="0"/>
              <a:t>");</a:t>
            </a:r>
          </a:p>
          <a:p>
            <a:r>
              <a:rPr lang="es-ES" dirty="0"/>
              <a:t>  </a:t>
            </a:r>
            <a:r>
              <a:rPr lang="es-ES" dirty="0" err="1"/>
              <a:t>attri.value</a:t>
            </a:r>
            <a:r>
              <a:rPr lang="es-ES" dirty="0"/>
              <a:t> = "</a:t>
            </a:r>
            <a:r>
              <a:rPr lang="es-ES" dirty="0" err="1"/>
              <a:t>democlass</a:t>
            </a:r>
            <a:r>
              <a:rPr lang="es-ES" dirty="0"/>
              <a:t>";</a:t>
            </a:r>
          </a:p>
          <a:p>
            <a:r>
              <a:rPr lang="es-ES" dirty="0"/>
              <a:t>  </a:t>
            </a:r>
            <a:r>
              <a:rPr lang="es-ES" dirty="0" err="1"/>
              <a:t>li.setAttributeNode</a:t>
            </a:r>
            <a:r>
              <a:rPr lang="es-ES" dirty="0"/>
              <a:t>(</a:t>
            </a:r>
            <a:r>
              <a:rPr lang="es-ES" dirty="0" err="1"/>
              <a:t>attri</a:t>
            </a:r>
            <a:r>
              <a:rPr lang="es-ES" dirty="0"/>
              <a:t>);</a:t>
            </a:r>
          </a:p>
          <a:p>
            <a:endParaRPr lang="es-ES" dirty="0"/>
          </a:p>
          <a:p>
            <a:r>
              <a:rPr lang="es-ES" dirty="0"/>
              <a:t>&lt;</a:t>
            </a:r>
            <a:r>
              <a:rPr lang="es-ES" dirty="0" err="1"/>
              <a:t>style</a:t>
            </a:r>
            <a:r>
              <a:rPr lang="es-ES" dirty="0"/>
              <a:t>&gt;</a:t>
            </a:r>
          </a:p>
          <a:p>
            <a:r>
              <a:rPr lang="es-ES" dirty="0"/>
              <a:t>.</a:t>
            </a:r>
            <a:r>
              <a:rPr lang="es-ES" dirty="0" err="1"/>
              <a:t>democlass</a:t>
            </a:r>
            <a:r>
              <a:rPr lang="es-ES" dirty="0"/>
              <a:t> {</a:t>
            </a:r>
          </a:p>
          <a:p>
            <a:r>
              <a:rPr lang="es-ES" dirty="0"/>
              <a:t>  color: red;</a:t>
            </a:r>
          </a:p>
          <a:p>
            <a:r>
              <a:rPr lang="es-ES" dirty="0"/>
              <a:t>}</a:t>
            </a:r>
          </a:p>
          <a:p>
            <a:r>
              <a:rPr lang="es-ES" dirty="0"/>
              <a:t>&lt;/</a:t>
            </a:r>
            <a:r>
              <a:rPr lang="es-ES" dirty="0" err="1"/>
              <a:t>style</a:t>
            </a:r>
            <a:r>
              <a:rPr lang="es-ES" dirty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467690"/>
            <a:ext cx="7427595" cy="492443"/>
          </a:xfrm>
        </p:spPr>
        <p:txBody>
          <a:bodyPr/>
          <a:lstStyle/>
          <a:p>
            <a:r>
              <a:rPr lang="en-US" sz="3200" dirty="0"/>
              <a:t>continued…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1143000"/>
            <a:ext cx="7639050" cy="5078313"/>
          </a:xfrm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Create the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onmouseover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attribute to simulate hover effect:</a:t>
            </a:r>
          </a:p>
          <a:p>
            <a:r>
              <a:rPr lang="en-US" dirty="0"/>
              <a:t>&lt;p id="demo"&gt;Hover over this paragraph to see the change...&lt;/p&gt;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(function() {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p= </a:t>
            </a:r>
            <a:r>
              <a:rPr lang="en-US" dirty="0" err="1"/>
              <a:t>document.getElementById</a:t>
            </a:r>
            <a:r>
              <a:rPr lang="en-US" dirty="0"/>
              <a:t>("demo");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attri</a:t>
            </a:r>
            <a:r>
              <a:rPr lang="en-US" dirty="0"/>
              <a:t>= </a:t>
            </a:r>
            <a:r>
              <a:rPr lang="en-US" dirty="0" err="1"/>
              <a:t>document.createAttribute</a:t>
            </a:r>
            <a:r>
              <a:rPr lang="en-US" dirty="0"/>
              <a:t>("</a:t>
            </a:r>
            <a:r>
              <a:rPr lang="en-US" dirty="0" err="1"/>
              <a:t>onmouseover</a:t>
            </a:r>
            <a:r>
              <a:rPr lang="en-US" dirty="0"/>
              <a:t>");</a:t>
            </a:r>
          </a:p>
          <a:p>
            <a:r>
              <a:rPr lang="en-US" dirty="0"/>
              <a:t>  </a:t>
            </a:r>
            <a:r>
              <a:rPr lang="en-US" dirty="0" err="1"/>
              <a:t>attri.value</a:t>
            </a:r>
            <a:r>
              <a:rPr lang="en-US" dirty="0"/>
              <a:t>="</a:t>
            </a:r>
            <a:r>
              <a:rPr lang="en-US" dirty="0" err="1"/>
              <a:t>myFunction</a:t>
            </a:r>
            <a:r>
              <a:rPr lang="en-US" dirty="0"/>
              <a:t>()";</a:t>
            </a:r>
          </a:p>
          <a:p>
            <a:r>
              <a:rPr lang="en-US" dirty="0"/>
              <a:t>  </a:t>
            </a:r>
            <a:r>
              <a:rPr lang="en-US" dirty="0" err="1"/>
              <a:t>p.setAttributeNode</a:t>
            </a:r>
            <a:r>
              <a:rPr lang="en-US" dirty="0"/>
              <a:t>(</a:t>
            </a:r>
            <a:r>
              <a:rPr lang="en-US" dirty="0" err="1"/>
              <a:t>attri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})();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="See..!! I changed....";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761746"/>
            <a:ext cx="49993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0" dirty="0">
                <a:solidFill>
                  <a:srgbClr val="675E46"/>
                </a:solidFill>
                <a:latin typeface="Cambria"/>
                <a:cs typeface="Cambria"/>
              </a:rPr>
              <a:t>The</a:t>
            </a:r>
            <a:r>
              <a:rPr sz="6600" spc="-27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6600" spc="-114" dirty="0">
                <a:solidFill>
                  <a:srgbClr val="675E46"/>
                </a:solidFill>
                <a:latin typeface="Cambria"/>
                <a:cs typeface="Cambria"/>
              </a:rPr>
              <a:t>JavaScript</a:t>
            </a:r>
            <a:endParaRPr sz="6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447622"/>
            <a:ext cx="235267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229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6600" spc="-100" dirty="0">
                <a:solidFill>
                  <a:srgbClr val="675E46"/>
                </a:solidFill>
                <a:latin typeface="Cambria"/>
                <a:cs typeface="Cambria"/>
              </a:rPr>
              <a:t>yn</a:t>
            </a:r>
            <a:r>
              <a:rPr sz="6600" spc="-95" dirty="0">
                <a:solidFill>
                  <a:srgbClr val="675E46"/>
                </a:solidFill>
                <a:latin typeface="Cambria"/>
                <a:cs typeface="Cambria"/>
              </a:rPr>
              <a:t>ta</a:t>
            </a:r>
            <a:r>
              <a:rPr sz="6600" dirty="0">
                <a:solidFill>
                  <a:srgbClr val="675E46"/>
                </a:solidFill>
                <a:latin typeface="Cambria"/>
                <a:cs typeface="Cambria"/>
              </a:rPr>
              <a:t>x</a:t>
            </a:r>
            <a:endParaRPr sz="66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548" y="2938272"/>
            <a:ext cx="4055364" cy="3374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545580" y="1522475"/>
            <a:ext cx="2106295" cy="2342515"/>
            <a:chOff x="6545580" y="1522475"/>
            <a:chExt cx="2106295" cy="2342515"/>
          </a:xfrm>
        </p:grpSpPr>
        <p:sp>
          <p:nvSpPr>
            <p:cNvPr id="6" name="object 6"/>
            <p:cNvSpPr/>
            <p:nvPr/>
          </p:nvSpPr>
          <p:spPr>
            <a:xfrm>
              <a:off x="6571488" y="1548383"/>
              <a:ext cx="2080259" cy="23164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5580" y="1522475"/>
              <a:ext cx="2080260" cy="2318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330952" y="4206240"/>
            <a:ext cx="3295015" cy="2209800"/>
            <a:chOff x="5330952" y="4206240"/>
            <a:chExt cx="3295015" cy="2209800"/>
          </a:xfrm>
        </p:grpSpPr>
        <p:sp>
          <p:nvSpPr>
            <p:cNvPr id="9" name="object 9"/>
            <p:cNvSpPr/>
            <p:nvPr/>
          </p:nvSpPr>
          <p:spPr>
            <a:xfrm>
              <a:off x="5356860" y="4232148"/>
              <a:ext cx="3268980" cy="21838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0952" y="4206240"/>
              <a:ext cx="3268979" cy="21838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94960" y="4270248"/>
              <a:ext cx="3140964" cy="20558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467690"/>
            <a:ext cx="7427595" cy="553998"/>
          </a:xfrm>
        </p:spPr>
        <p:txBody>
          <a:bodyPr/>
          <a:lstStyle/>
          <a:p>
            <a:r>
              <a:rPr lang="en-US" sz="3600" dirty="0"/>
              <a:t>continued…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1295401"/>
            <a:ext cx="7639050" cy="4247317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Give focus to an element:</a:t>
            </a:r>
          </a:p>
          <a:p>
            <a:r>
              <a:rPr lang="en-US" dirty="0"/>
              <a:t>&lt;input type="text" id= "textfield1" &gt;</a:t>
            </a: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dirty="0" err="1"/>
              <a:t>document.getElementById</a:t>
            </a:r>
            <a:r>
              <a:rPr lang="en-US" dirty="0"/>
              <a:t>(“textfield1").focus();</a:t>
            </a:r>
          </a:p>
          <a:p>
            <a:endParaRPr lang="en-US" dirty="0"/>
          </a:p>
          <a:p>
            <a:pPr algn="just"/>
            <a:endParaRPr lang="en-US" sz="2000" dirty="0"/>
          </a:p>
          <a:p>
            <a:pPr algn="just"/>
            <a:r>
              <a:rPr lang="en-US" sz="2000" b="1" u="sng" dirty="0"/>
              <a:t>Assignment 2:</a:t>
            </a:r>
          </a:p>
          <a:p>
            <a:pPr algn="just"/>
            <a:endParaRPr lang="en-US" sz="2000" dirty="0"/>
          </a:p>
          <a:p>
            <a:pPr algn="just"/>
            <a:r>
              <a:rPr lang="en-US" sz="2400" dirty="0"/>
              <a:t>Use </a:t>
            </a:r>
            <a:r>
              <a:rPr lang="en-US" sz="2400" i="1" dirty="0" err="1"/>
              <a:t>document.images</a:t>
            </a:r>
            <a:r>
              <a:rPr lang="en-US" sz="2400" dirty="0"/>
              <a:t> and </a:t>
            </a:r>
            <a:r>
              <a:rPr lang="en-US" sz="2400" i="1" dirty="0" err="1"/>
              <a:t>document.scripts</a:t>
            </a:r>
            <a:r>
              <a:rPr lang="en-US" sz="2400" dirty="0"/>
              <a:t> and print the sources of the images and external scripts used in an HTML document. (dynamically create an unordered list for these sources)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951735"/>
            <a:ext cx="7696200" cy="4321430"/>
            <a:chOff x="457200" y="1951735"/>
            <a:chExt cx="7696200" cy="4321430"/>
          </a:xfrm>
        </p:grpSpPr>
        <p:sp>
          <p:nvSpPr>
            <p:cNvPr id="4" name="object 4"/>
            <p:cNvSpPr/>
            <p:nvPr/>
          </p:nvSpPr>
          <p:spPr>
            <a:xfrm>
              <a:off x="457200" y="1951735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66"/>
                  </a:lnTo>
                  <a:lnTo>
                    <a:pt x="134341" y="17277"/>
                  </a:lnTo>
                  <a:lnTo>
                    <a:pt x="96977" y="37551"/>
                  </a:lnTo>
                  <a:lnTo>
                    <a:pt x="64423" y="64404"/>
                  </a:lnTo>
                  <a:lnTo>
                    <a:pt x="37564" y="96955"/>
                  </a:lnTo>
                  <a:lnTo>
                    <a:pt x="17285" y="134320"/>
                  </a:lnTo>
                  <a:lnTo>
                    <a:pt x="4468" y="175617"/>
                  </a:lnTo>
                  <a:lnTo>
                    <a:pt x="0" y="219963"/>
                  </a:lnTo>
                  <a:lnTo>
                    <a:pt x="0" y="1099819"/>
                  </a:lnTo>
                  <a:lnTo>
                    <a:pt x="4468" y="1144130"/>
                  </a:lnTo>
                  <a:lnTo>
                    <a:pt x="17285" y="1185410"/>
                  </a:lnTo>
                  <a:lnTo>
                    <a:pt x="37564" y="1222772"/>
                  </a:lnTo>
                  <a:lnTo>
                    <a:pt x="64423" y="1255331"/>
                  </a:lnTo>
                  <a:lnTo>
                    <a:pt x="96977" y="1282198"/>
                  </a:lnTo>
                  <a:lnTo>
                    <a:pt x="134341" y="1302488"/>
                  </a:lnTo>
                  <a:lnTo>
                    <a:pt x="175632" y="1315312"/>
                  </a:lnTo>
                  <a:lnTo>
                    <a:pt x="219964" y="1319784"/>
                  </a:lnTo>
                  <a:lnTo>
                    <a:pt x="7400035" y="1319784"/>
                  </a:lnTo>
                  <a:lnTo>
                    <a:pt x="7444382" y="1315312"/>
                  </a:lnTo>
                  <a:lnTo>
                    <a:pt x="7485679" y="1302488"/>
                  </a:lnTo>
                  <a:lnTo>
                    <a:pt x="7523044" y="1282198"/>
                  </a:lnTo>
                  <a:lnTo>
                    <a:pt x="7555595" y="1255331"/>
                  </a:lnTo>
                  <a:lnTo>
                    <a:pt x="7582448" y="1222772"/>
                  </a:lnTo>
                  <a:lnTo>
                    <a:pt x="7602722" y="1185410"/>
                  </a:lnTo>
                  <a:lnTo>
                    <a:pt x="7615533" y="1144130"/>
                  </a:lnTo>
                  <a:lnTo>
                    <a:pt x="7620000" y="1099819"/>
                  </a:lnTo>
                  <a:lnTo>
                    <a:pt x="7620000" y="219963"/>
                  </a:lnTo>
                  <a:lnTo>
                    <a:pt x="7615533" y="175617"/>
                  </a:lnTo>
                  <a:lnTo>
                    <a:pt x="7602722" y="134320"/>
                  </a:lnTo>
                  <a:lnTo>
                    <a:pt x="7582448" y="96955"/>
                  </a:lnTo>
                  <a:lnTo>
                    <a:pt x="7555595" y="64404"/>
                  </a:lnTo>
                  <a:lnTo>
                    <a:pt x="7523044" y="37551"/>
                  </a:lnTo>
                  <a:lnTo>
                    <a:pt x="7485679" y="17277"/>
                  </a:lnTo>
                  <a:lnTo>
                    <a:pt x="7444382" y="4466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94A2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951735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3"/>
                  </a:moveTo>
                  <a:lnTo>
                    <a:pt x="4468" y="175617"/>
                  </a:lnTo>
                  <a:lnTo>
                    <a:pt x="17285" y="134320"/>
                  </a:lnTo>
                  <a:lnTo>
                    <a:pt x="37564" y="96955"/>
                  </a:lnTo>
                  <a:lnTo>
                    <a:pt x="64423" y="64404"/>
                  </a:lnTo>
                  <a:lnTo>
                    <a:pt x="96977" y="37551"/>
                  </a:lnTo>
                  <a:lnTo>
                    <a:pt x="134341" y="17277"/>
                  </a:lnTo>
                  <a:lnTo>
                    <a:pt x="175632" y="4466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66"/>
                  </a:lnTo>
                  <a:lnTo>
                    <a:pt x="7485679" y="17277"/>
                  </a:lnTo>
                  <a:lnTo>
                    <a:pt x="7523044" y="37551"/>
                  </a:lnTo>
                  <a:lnTo>
                    <a:pt x="7555595" y="64404"/>
                  </a:lnTo>
                  <a:lnTo>
                    <a:pt x="7582448" y="96955"/>
                  </a:lnTo>
                  <a:lnTo>
                    <a:pt x="7602722" y="134320"/>
                  </a:lnTo>
                  <a:lnTo>
                    <a:pt x="7615533" y="175617"/>
                  </a:lnTo>
                  <a:lnTo>
                    <a:pt x="7620000" y="219963"/>
                  </a:lnTo>
                  <a:lnTo>
                    <a:pt x="7620000" y="1099819"/>
                  </a:lnTo>
                  <a:lnTo>
                    <a:pt x="7615533" y="1144130"/>
                  </a:lnTo>
                  <a:lnTo>
                    <a:pt x="7602722" y="1185410"/>
                  </a:lnTo>
                  <a:lnTo>
                    <a:pt x="7582448" y="1222772"/>
                  </a:lnTo>
                  <a:lnTo>
                    <a:pt x="7555595" y="1255331"/>
                  </a:lnTo>
                  <a:lnTo>
                    <a:pt x="7523044" y="1282198"/>
                  </a:lnTo>
                  <a:lnTo>
                    <a:pt x="7485679" y="1302488"/>
                  </a:lnTo>
                  <a:lnTo>
                    <a:pt x="7444382" y="1315312"/>
                  </a:lnTo>
                  <a:lnTo>
                    <a:pt x="7400035" y="1319784"/>
                  </a:lnTo>
                  <a:lnTo>
                    <a:pt x="219964" y="1319784"/>
                  </a:lnTo>
                  <a:lnTo>
                    <a:pt x="175632" y="1315312"/>
                  </a:lnTo>
                  <a:lnTo>
                    <a:pt x="134341" y="1302488"/>
                  </a:lnTo>
                  <a:lnTo>
                    <a:pt x="96977" y="1282198"/>
                  </a:lnTo>
                  <a:lnTo>
                    <a:pt x="64423" y="1255331"/>
                  </a:lnTo>
                  <a:lnTo>
                    <a:pt x="37564" y="1222772"/>
                  </a:lnTo>
                  <a:lnTo>
                    <a:pt x="17285" y="1185410"/>
                  </a:lnTo>
                  <a:lnTo>
                    <a:pt x="4468" y="1144130"/>
                  </a:lnTo>
                  <a:lnTo>
                    <a:pt x="0" y="1099819"/>
                  </a:lnTo>
                  <a:lnTo>
                    <a:pt x="0" y="2199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3340607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71"/>
                  </a:lnTo>
                  <a:lnTo>
                    <a:pt x="134341" y="17295"/>
                  </a:lnTo>
                  <a:lnTo>
                    <a:pt x="96977" y="37585"/>
                  </a:lnTo>
                  <a:lnTo>
                    <a:pt x="64423" y="64452"/>
                  </a:lnTo>
                  <a:lnTo>
                    <a:pt x="37564" y="97011"/>
                  </a:lnTo>
                  <a:lnTo>
                    <a:pt x="17285" y="134373"/>
                  </a:lnTo>
                  <a:lnTo>
                    <a:pt x="4468" y="175653"/>
                  </a:lnTo>
                  <a:lnTo>
                    <a:pt x="0" y="219963"/>
                  </a:lnTo>
                  <a:lnTo>
                    <a:pt x="0" y="1099819"/>
                  </a:lnTo>
                  <a:lnTo>
                    <a:pt x="4468" y="1144130"/>
                  </a:lnTo>
                  <a:lnTo>
                    <a:pt x="17285" y="1185410"/>
                  </a:lnTo>
                  <a:lnTo>
                    <a:pt x="37564" y="1222772"/>
                  </a:lnTo>
                  <a:lnTo>
                    <a:pt x="64423" y="1255331"/>
                  </a:lnTo>
                  <a:lnTo>
                    <a:pt x="96977" y="1282198"/>
                  </a:lnTo>
                  <a:lnTo>
                    <a:pt x="134341" y="1302488"/>
                  </a:lnTo>
                  <a:lnTo>
                    <a:pt x="175632" y="1315312"/>
                  </a:lnTo>
                  <a:lnTo>
                    <a:pt x="219964" y="1319783"/>
                  </a:lnTo>
                  <a:lnTo>
                    <a:pt x="7400035" y="1319783"/>
                  </a:lnTo>
                  <a:lnTo>
                    <a:pt x="7444382" y="1315312"/>
                  </a:lnTo>
                  <a:lnTo>
                    <a:pt x="7485679" y="1302488"/>
                  </a:lnTo>
                  <a:lnTo>
                    <a:pt x="7523044" y="1282198"/>
                  </a:lnTo>
                  <a:lnTo>
                    <a:pt x="7555595" y="1255331"/>
                  </a:lnTo>
                  <a:lnTo>
                    <a:pt x="7582448" y="1222772"/>
                  </a:lnTo>
                  <a:lnTo>
                    <a:pt x="7602722" y="1185410"/>
                  </a:lnTo>
                  <a:lnTo>
                    <a:pt x="7615533" y="1144130"/>
                  </a:lnTo>
                  <a:lnTo>
                    <a:pt x="7620000" y="1099819"/>
                  </a:lnTo>
                  <a:lnTo>
                    <a:pt x="7620000" y="219963"/>
                  </a:lnTo>
                  <a:lnTo>
                    <a:pt x="7615533" y="175653"/>
                  </a:lnTo>
                  <a:lnTo>
                    <a:pt x="7602722" y="134373"/>
                  </a:lnTo>
                  <a:lnTo>
                    <a:pt x="7582448" y="97011"/>
                  </a:lnTo>
                  <a:lnTo>
                    <a:pt x="7555595" y="64452"/>
                  </a:lnTo>
                  <a:lnTo>
                    <a:pt x="7523044" y="37585"/>
                  </a:lnTo>
                  <a:lnTo>
                    <a:pt x="7485679" y="17295"/>
                  </a:lnTo>
                  <a:lnTo>
                    <a:pt x="7444382" y="4471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92B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3340607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3"/>
                  </a:moveTo>
                  <a:lnTo>
                    <a:pt x="4468" y="175653"/>
                  </a:lnTo>
                  <a:lnTo>
                    <a:pt x="17285" y="134373"/>
                  </a:lnTo>
                  <a:lnTo>
                    <a:pt x="37564" y="97011"/>
                  </a:lnTo>
                  <a:lnTo>
                    <a:pt x="64423" y="64452"/>
                  </a:lnTo>
                  <a:lnTo>
                    <a:pt x="96977" y="37585"/>
                  </a:lnTo>
                  <a:lnTo>
                    <a:pt x="134341" y="17295"/>
                  </a:lnTo>
                  <a:lnTo>
                    <a:pt x="175632" y="4471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71"/>
                  </a:lnTo>
                  <a:lnTo>
                    <a:pt x="7485679" y="17295"/>
                  </a:lnTo>
                  <a:lnTo>
                    <a:pt x="7523044" y="37585"/>
                  </a:lnTo>
                  <a:lnTo>
                    <a:pt x="7555595" y="64452"/>
                  </a:lnTo>
                  <a:lnTo>
                    <a:pt x="7582448" y="97011"/>
                  </a:lnTo>
                  <a:lnTo>
                    <a:pt x="7602722" y="134373"/>
                  </a:lnTo>
                  <a:lnTo>
                    <a:pt x="7615533" y="175653"/>
                  </a:lnTo>
                  <a:lnTo>
                    <a:pt x="7620000" y="219963"/>
                  </a:lnTo>
                  <a:lnTo>
                    <a:pt x="7620000" y="1099819"/>
                  </a:lnTo>
                  <a:lnTo>
                    <a:pt x="7615533" y="1144130"/>
                  </a:lnTo>
                  <a:lnTo>
                    <a:pt x="7602722" y="1185410"/>
                  </a:lnTo>
                  <a:lnTo>
                    <a:pt x="7582448" y="1222772"/>
                  </a:lnTo>
                  <a:lnTo>
                    <a:pt x="7555595" y="1255331"/>
                  </a:lnTo>
                  <a:lnTo>
                    <a:pt x="7523044" y="1282198"/>
                  </a:lnTo>
                  <a:lnTo>
                    <a:pt x="7485679" y="1302488"/>
                  </a:lnTo>
                  <a:lnTo>
                    <a:pt x="7444382" y="1315312"/>
                  </a:lnTo>
                  <a:lnTo>
                    <a:pt x="7400035" y="1319783"/>
                  </a:lnTo>
                  <a:lnTo>
                    <a:pt x="219964" y="1319783"/>
                  </a:lnTo>
                  <a:lnTo>
                    <a:pt x="175632" y="1315312"/>
                  </a:lnTo>
                  <a:lnTo>
                    <a:pt x="134341" y="1302488"/>
                  </a:lnTo>
                  <a:lnTo>
                    <a:pt x="96977" y="1282198"/>
                  </a:lnTo>
                  <a:lnTo>
                    <a:pt x="64423" y="1255331"/>
                  </a:lnTo>
                  <a:lnTo>
                    <a:pt x="37564" y="1222772"/>
                  </a:lnTo>
                  <a:lnTo>
                    <a:pt x="17285" y="1185410"/>
                  </a:lnTo>
                  <a:lnTo>
                    <a:pt x="4468" y="1144130"/>
                  </a:lnTo>
                  <a:lnTo>
                    <a:pt x="0" y="1099819"/>
                  </a:lnTo>
                  <a:lnTo>
                    <a:pt x="0" y="2199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400" y="4953000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7400035" y="0"/>
                  </a:moveTo>
                  <a:lnTo>
                    <a:pt x="219964" y="0"/>
                  </a:lnTo>
                  <a:lnTo>
                    <a:pt x="175632" y="4471"/>
                  </a:lnTo>
                  <a:lnTo>
                    <a:pt x="134341" y="17295"/>
                  </a:lnTo>
                  <a:lnTo>
                    <a:pt x="96977" y="37585"/>
                  </a:lnTo>
                  <a:lnTo>
                    <a:pt x="64423" y="64452"/>
                  </a:lnTo>
                  <a:lnTo>
                    <a:pt x="37564" y="97011"/>
                  </a:lnTo>
                  <a:lnTo>
                    <a:pt x="17285" y="134373"/>
                  </a:lnTo>
                  <a:lnTo>
                    <a:pt x="4468" y="175653"/>
                  </a:lnTo>
                  <a:lnTo>
                    <a:pt x="0" y="219964"/>
                  </a:lnTo>
                  <a:lnTo>
                    <a:pt x="0" y="1099820"/>
                  </a:lnTo>
                  <a:lnTo>
                    <a:pt x="4468" y="1144148"/>
                  </a:lnTo>
                  <a:lnTo>
                    <a:pt x="17285" y="1185436"/>
                  </a:lnTo>
                  <a:lnTo>
                    <a:pt x="37564" y="1222800"/>
                  </a:lnTo>
                  <a:lnTo>
                    <a:pt x="64423" y="1255355"/>
                  </a:lnTo>
                  <a:lnTo>
                    <a:pt x="96977" y="1282215"/>
                  </a:lnTo>
                  <a:lnTo>
                    <a:pt x="134341" y="1302497"/>
                  </a:lnTo>
                  <a:lnTo>
                    <a:pt x="175632" y="1315314"/>
                  </a:lnTo>
                  <a:lnTo>
                    <a:pt x="219964" y="1319784"/>
                  </a:lnTo>
                  <a:lnTo>
                    <a:pt x="7400035" y="1319784"/>
                  </a:lnTo>
                  <a:lnTo>
                    <a:pt x="7444382" y="1315314"/>
                  </a:lnTo>
                  <a:lnTo>
                    <a:pt x="7485679" y="1302497"/>
                  </a:lnTo>
                  <a:lnTo>
                    <a:pt x="7523044" y="1282215"/>
                  </a:lnTo>
                  <a:lnTo>
                    <a:pt x="7555595" y="1255355"/>
                  </a:lnTo>
                  <a:lnTo>
                    <a:pt x="7582448" y="1222800"/>
                  </a:lnTo>
                  <a:lnTo>
                    <a:pt x="7602722" y="1185436"/>
                  </a:lnTo>
                  <a:lnTo>
                    <a:pt x="7615533" y="1144148"/>
                  </a:lnTo>
                  <a:lnTo>
                    <a:pt x="7620000" y="1099820"/>
                  </a:lnTo>
                  <a:lnTo>
                    <a:pt x="7620000" y="219964"/>
                  </a:lnTo>
                  <a:lnTo>
                    <a:pt x="7615533" y="175653"/>
                  </a:lnTo>
                  <a:lnTo>
                    <a:pt x="7602722" y="134373"/>
                  </a:lnTo>
                  <a:lnTo>
                    <a:pt x="7582448" y="97011"/>
                  </a:lnTo>
                  <a:lnTo>
                    <a:pt x="7555595" y="64452"/>
                  </a:lnTo>
                  <a:lnTo>
                    <a:pt x="7523044" y="37585"/>
                  </a:lnTo>
                  <a:lnTo>
                    <a:pt x="7485679" y="17295"/>
                  </a:lnTo>
                  <a:lnTo>
                    <a:pt x="7444382" y="4471"/>
                  </a:lnTo>
                  <a:lnTo>
                    <a:pt x="7400035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4729479"/>
              <a:ext cx="7620000" cy="1320165"/>
            </a:xfrm>
            <a:custGeom>
              <a:avLst/>
              <a:gdLst/>
              <a:ahLst/>
              <a:cxnLst/>
              <a:rect l="l" t="t" r="r" b="b"/>
              <a:pathLst>
                <a:path w="7620000" h="1320164">
                  <a:moveTo>
                    <a:pt x="0" y="219964"/>
                  </a:moveTo>
                  <a:lnTo>
                    <a:pt x="4468" y="175653"/>
                  </a:lnTo>
                  <a:lnTo>
                    <a:pt x="17285" y="134373"/>
                  </a:lnTo>
                  <a:lnTo>
                    <a:pt x="37564" y="97011"/>
                  </a:lnTo>
                  <a:lnTo>
                    <a:pt x="64423" y="64452"/>
                  </a:lnTo>
                  <a:lnTo>
                    <a:pt x="96977" y="37585"/>
                  </a:lnTo>
                  <a:lnTo>
                    <a:pt x="134341" y="17295"/>
                  </a:lnTo>
                  <a:lnTo>
                    <a:pt x="175632" y="4471"/>
                  </a:lnTo>
                  <a:lnTo>
                    <a:pt x="219964" y="0"/>
                  </a:lnTo>
                  <a:lnTo>
                    <a:pt x="7400035" y="0"/>
                  </a:lnTo>
                  <a:lnTo>
                    <a:pt x="7444382" y="4471"/>
                  </a:lnTo>
                  <a:lnTo>
                    <a:pt x="7485679" y="17295"/>
                  </a:lnTo>
                  <a:lnTo>
                    <a:pt x="7523044" y="37585"/>
                  </a:lnTo>
                  <a:lnTo>
                    <a:pt x="7555595" y="64452"/>
                  </a:lnTo>
                  <a:lnTo>
                    <a:pt x="7582448" y="97011"/>
                  </a:lnTo>
                  <a:lnTo>
                    <a:pt x="7602722" y="134373"/>
                  </a:lnTo>
                  <a:lnTo>
                    <a:pt x="7615533" y="175653"/>
                  </a:lnTo>
                  <a:lnTo>
                    <a:pt x="7620000" y="219964"/>
                  </a:lnTo>
                  <a:lnTo>
                    <a:pt x="7620000" y="1099820"/>
                  </a:lnTo>
                  <a:lnTo>
                    <a:pt x="7615533" y="1144148"/>
                  </a:lnTo>
                  <a:lnTo>
                    <a:pt x="7602722" y="1185436"/>
                  </a:lnTo>
                  <a:lnTo>
                    <a:pt x="7582448" y="1222800"/>
                  </a:lnTo>
                  <a:lnTo>
                    <a:pt x="7555595" y="1255355"/>
                  </a:lnTo>
                  <a:lnTo>
                    <a:pt x="7523044" y="1282215"/>
                  </a:lnTo>
                  <a:lnTo>
                    <a:pt x="7485679" y="1302497"/>
                  </a:lnTo>
                  <a:lnTo>
                    <a:pt x="7444382" y="1315314"/>
                  </a:lnTo>
                  <a:lnTo>
                    <a:pt x="7400035" y="1319784"/>
                  </a:lnTo>
                  <a:lnTo>
                    <a:pt x="219964" y="1319784"/>
                  </a:lnTo>
                  <a:lnTo>
                    <a:pt x="175632" y="1315314"/>
                  </a:lnTo>
                  <a:lnTo>
                    <a:pt x="134341" y="1302497"/>
                  </a:lnTo>
                  <a:lnTo>
                    <a:pt x="96977" y="1282215"/>
                  </a:lnTo>
                  <a:lnTo>
                    <a:pt x="64423" y="1255355"/>
                  </a:lnTo>
                  <a:lnTo>
                    <a:pt x="37564" y="1222800"/>
                  </a:lnTo>
                  <a:lnTo>
                    <a:pt x="17285" y="1185436"/>
                  </a:lnTo>
                  <a:lnTo>
                    <a:pt x="4468" y="1144148"/>
                  </a:lnTo>
                  <a:lnTo>
                    <a:pt x="0" y="1099820"/>
                  </a:lnTo>
                  <a:lnTo>
                    <a:pt x="0" y="21996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0557" y="2045334"/>
            <a:ext cx="7120255" cy="432438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364490">
              <a:lnSpc>
                <a:spcPct val="91500"/>
              </a:lnSpc>
              <a:spcBef>
                <a:spcPts val="345"/>
              </a:spcBef>
            </a:pP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JavaScript: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Overview of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JavaScript,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JS in an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HTML  (Embedded, External),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types, </a:t>
            </a:r>
            <a:r>
              <a:rPr sz="2400" spc="-15" dirty="0">
                <a:solidFill>
                  <a:srgbClr val="7E7E7E"/>
                </a:solidFill>
                <a:latin typeface="Calibri"/>
                <a:cs typeface="Calibri"/>
              </a:rPr>
              <a:t>Control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Structures,  </a:t>
            </a:r>
            <a:r>
              <a:rPr sz="2400" spc="-20" dirty="0">
                <a:solidFill>
                  <a:srgbClr val="7E7E7E"/>
                </a:solidFill>
                <a:latin typeface="Calibri"/>
                <a:cs typeface="Calibri"/>
              </a:rPr>
              <a:t>Arrays,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Functions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Scopes,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Objects in</a:t>
            </a:r>
            <a:r>
              <a:rPr sz="240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JS,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2640"/>
              </a:lnSpc>
              <a:spcBef>
                <a:spcPts val="1465"/>
              </a:spcBef>
            </a:pP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DOM: DOM levels, DOM Objects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and their </a:t>
            </a:r>
            <a:r>
              <a:rPr sz="2400" spc="-10" dirty="0">
                <a:solidFill>
                  <a:srgbClr val="7E7E7E"/>
                </a:solidFill>
                <a:latin typeface="Calibri"/>
                <a:cs typeface="Calibri"/>
              </a:rPr>
              <a:t>properties </a:t>
            </a:r>
            <a:r>
              <a:rPr sz="2400" dirty="0">
                <a:solidFill>
                  <a:srgbClr val="7E7E7E"/>
                </a:solidFill>
                <a:latin typeface="Calibri"/>
                <a:cs typeface="Calibri"/>
              </a:rPr>
              <a:t>and  </a:t>
            </a:r>
            <a:r>
              <a:rPr sz="2400" spc="-5" dirty="0">
                <a:solidFill>
                  <a:srgbClr val="7E7E7E"/>
                </a:solidFill>
                <a:latin typeface="Calibri"/>
                <a:cs typeface="Calibri"/>
              </a:rPr>
              <a:t>methods, </a:t>
            </a:r>
            <a:r>
              <a:rPr lang="en-US" sz="2400" spc="-5" dirty="0">
                <a:solidFill>
                  <a:srgbClr val="7E7E7E"/>
                </a:solidFill>
                <a:latin typeface="Calibri"/>
                <a:cs typeface="Calibri"/>
              </a:rPr>
              <a:t>modifying element style, the document tree, DOM event handling </a:t>
            </a:r>
            <a:r>
              <a:rPr lang="en-US" sz="2400" dirty="0"/>
              <a:t>	</a:t>
            </a:r>
          </a:p>
          <a:p>
            <a:pPr marL="12700" marR="34290" algn="just">
              <a:lnSpc>
                <a:spcPct val="915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12700" marR="34290" algn="just">
              <a:lnSpc>
                <a:spcPct val="91500"/>
              </a:lnSpc>
            </a:pPr>
            <a:r>
              <a:rPr sz="2400" dirty="0" err="1">
                <a:solidFill>
                  <a:srgbClr val="FF0000"/>
                </a:solidFill>
                <a:latin typeface="Calibri"/>
                <a:cs typeface="Calibri"/>
              </a:rPr>
              <a:t>JQuery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Introduction to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JQuery,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Loading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JQuery,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Selecting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elements,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changing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styles,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creating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elements,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appending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elements,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removing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elements, handling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events</a:t>
            </a:r>
            <a:r>
              <a:rPr lang="en-US" sz="2400" spc="-10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lang="en-US" sz="2400" spc="-10" dirty="0" err="1">
                <a:solidFill>
                  <a:srgbClr val="FF0000"/>
                </a:solidFill>
                <a:latin typeface="Calibri"/>
                <a:cs typeface="Calibri"/>
              </a:rPr>
              <a:t>AngularJS</a:t>
            </a:r>
            <a:r>
              <a:rPr lang="en-US" sz="2400" spc="-10" dirty="0">
                <a:solidFill>
                  <a:srgbClr val="FF0000"/>
                </a:solidFill>
                <a:latin typeface="Calibri"/>
                <a:cs typeface="Calibri"/>
              </a:rPr>
              <a:t> overview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0609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jQuery </a:t>
            </a:r>
            <a:r>
              <a:rPr spc="-5" dirty="0"/>
              <a:t>-</a:t>
            </a:r>
            <a:r>
              <a:rPr spc="-405" dirty="0"/>
              <a:t> </a:t>
            </a:r>
            <a:r>
              <a:rPr spc="-10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782434" cy="382540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jQuery is 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Library.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jQuery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greatly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simplifies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programming.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 err="1">
                <a:solidFill>
                  <a:srgbClr val="2E2B1F"/>
                </a:solidFill>
                <a:latin typeface="Calibri"/>
                <a:cs typeface="Calibri"/>
              </a:rPr>
              <a:t>jQuery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also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simplifies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lot of 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complicated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things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JavaScript,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like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AJAX calls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DOM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manipulation.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jQuery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library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features: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HTML/DOM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manipulation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CSS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manipulation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event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methods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Effects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animations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AJAX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70531"/>
            <a:ext cx="79248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Adding </a:t>
            </a:r>
            <a:r>
              <a:rPr spc="-85" dirty="0"/>
              <a:t>jQuery </a:t>
            </a:r>
            <a:r>
              <a:rPr spc="-70" dirty="0"/>
              <a:t>to </a:t>
            </a:r>
            <a:r>
              <a:rPr spc="-180" dirty="0"/>
              <a:t>Your</a:t>
            </a:r>
            <a:r>
              <a:rPr spc="-695" dirty="0"/>
              <a:t> </a:t>
            </a:r>
            <a:r>
              <a:rPr spc="-160" dirty="0"/>
              <a:t>Web </a:t>
            </a:r>
            <a:r>
              <a:rPr spc="-100" dirty="0"/>
              <a:t>Pages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524000"/>
            <a:ext cx="7259955" cy="164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Following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lang="en-US" sz="2400" spc="-1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ways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to start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using jQuery on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eb</a:t>
            </a:r>
            <a:r>
              <a:rPr lang="en-US" sz="2400" dirty="0"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ite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</a:p>
          <a:p>
            <a:pPr marL="5384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Download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jQuery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library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jQuery.com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Include jQuery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CDN,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Google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9466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Downloading</a:t>
            </a:r>
            <a:r>
              <a:rPr spc="-295" dirty="0"/>
              <a:t> </a:t>
            </a:r>
            <a:r>
              <a:rPr spc="-85" dirty="0"/>
              <a:t>jQuery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71600"/>
            <a:ext cx="7219950" cy="508472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There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two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versions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jQuery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available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downloading:</a:t>
            </a:r>
            <a:endParaRPr sz="2200" dirty="0">
              <a:latin typeface="Calibri"/>
              <a:cs typeface="Calibri"/>
            </a:endParaRPr>
          </a:p>
          <a:p>
            <a:pPr marL="538480" marR="273685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Production </a:t>
            </a:r>
            <a:r>
              <a:rPr sz="20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version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- this is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live website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because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has  been minified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compressed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Development </a:t>
            </a:r>
            <a:r>
              <a:rPr sz="20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version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- this is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testing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b="1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development</a:t>
            </a:r>
            <a:endParaRPr sz="20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Both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versions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downloaded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35" dirty="0">
                <a:solidFill>
                  <a:srgbClr val="D25713"/>
                </a:solidFill>
                <a:latin typeface="Calibri"/>
                <a:cs typeface="Calibri"/>
              </a:rPr>
              <a:t> </a:t>
            </a:r>
            <a:r>
              <a:rPr sz="2200" u="heavy" spc="-2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Calibri"/>
                <a:cs typeface="Calibri"/>
                <a:hlinkClick r:id="rId2"/>
              </a:rPr>
              <a:t>jQuery.com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jQuery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library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is a </a:t>
            </a:r>
            <a:r>
              <a:rPr sz="2200" b="1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single </a:t>
            </a:r>
            <a:r>
              <a:rPr sz="2200" b="1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JavaScript </a:t>
            </a:r>
            <a:r>
              <a:rPr sz="2200" b="1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file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and </a:t>
            </a:r>
            <a:r>
              <a:rPr lang="en-US"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we </a:t>
            </a:r>
            <a:r>
              <a:rPr sz="2200" spc="-2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reference 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it with</a:t>
            </a:r>
            <a:r>
              <a:rPr lang="en-US"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the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HTML &lt;script&gt; </a:t>
            </a: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tag </a:t>
            </a:r>
            <a:endParaRPr lang="en-US" sz="2200" spc="-15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(note that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&lt;script&gt;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tag 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should be inside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&lt;head&gt;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section):</a:t>
            </a:r>
            <a:endParaRPr sz="22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9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&lt;head&gt;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&lt;script</a:t>
            </a:r>
            <a:r>
              <a:rPr sz="2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src="jquery-3.2.1.min.js"&gt;&lt;/script&gt;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&lt;/head&gt;</a:t>
            </a:r>
            <a:endParaRPr sz="2000" dirty="0">
              <a:latin typeface="Calibri"/>
              <a:cs typeface="Calibri"/>
            </a:endParaRPr>
          </a:p>
          <a:p>
            <a:pPr marL="241300" marR="321945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Tip: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Place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downloaded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 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same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directory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 pages where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wish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2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8308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jQuery</a:t>
            </a:r>
            <a:r>
              <a:rPr spc="-310" dirty="0"/>
              <a:t> </a:t>
            </a:r>
            <a:r>
              <a:rPr spc="-70" dirty="0"/>
              <a:t>CDN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447800"/>
            <a:ext cx="7701915" cy="405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98755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don't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want to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download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host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jQuery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yourself,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you can 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include it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 CDN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(Content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Delivery</a:t>
            </a:r>
            <a:r>
              <a:rPr sz="24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Network).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Both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Google and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Microsoft host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jQuery.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use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jQuery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Google or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Microsoft, use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it in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2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following: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Google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CDN:</a:t>
            </a:r>
            <a:endParaRPr sz="22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&lt;head&gt;</a:t>
            </a:r>
            <a:endParaRPr sz="2000" dirty="0">
              <a:latin typeface="Calibri"/>
              <a:cs typeface="Calibri"/>
            </a:endParaRPr>
          </a:p>
          <a:p>
            <a:pPr marL="309880" marR="508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&lt;script 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src="https://ajax.googleapis.com/ajax/libs/jquery/3.2.1/jquery.min.js"&gt;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&lt;/script&gt;</a:t>
            </a:r>
            <a:endParaRPr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&lt;/head&gt;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34835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jQuery</a:t>
            </a:r>
            <a:r>
              <a:rPr spc="-285" dirty="0"/>
              <a:t> </a:t>
            </a:r>
            <a:r>
              <a:rPr spc="-10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7350760" cy="49007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With jQuery </a:t>
            </a:r>
            <a:r>
              <a:rPr sz="22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you 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select </a:t>
            </a: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</a:t>
            </a:r>
            <a:r>
              <a:rPr lang="en-US"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find and </a:t>
            </a: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query) </a:t>
            </a:r>
            <a:r>
              <a:rPr lang="en-US"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HTML elements </a:t>
            </a: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 </a:t>
            </a:r>
            <a:r>
              <a:rPr sz="22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perform  </a:t>
            </a:r>
            <a:r>
              <a:rPr lang="en-US" sz="22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certain </a:t>
            </a: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"actions" on</a:t>
            </a:r>
            <a:r>
              <a:rPr sz="22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them.</a:t>
            </a:r>
            <a:endParaRPr sz="2200" b="1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syntax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94995" lvl="1" indent="-285750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94995" algn="l"/>
                <a:tab pos="595630" algn="l"/>
              </a:tabLst>
            </a:pP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$(</a:t>
            </a:r>
            <a:r>
              <a:rPr sz="2000" b="1" i="1" spc="-5" dirty="0">
                <a:solidFill>
                  <a:srgbClr val="001F5F"/>
                </a:solidFill>
                <a:latin typeface="Calibri"/>
                <a:cs typeface="Calibri"/>
              </a:rPr>
              <a:t>selector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).</a:t>
            </a:r>
            <a:r>
              <a:rPr sz="2000" b="1" i="1" spc="-5" dirty="0">
                <a:solidFill>
                  <a:srgbClr val="001F5F"/>
                </a:solidFill>
                <a:latin typeface="Calibri"/>
                <a:cs typeface="Calibri"/>
              </a:rPr>
              <a:t>action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()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$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sign 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define/access</a:t>
            </a:r>
            <a:r>
              <a:rPr sz="22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jQuery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selector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) 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"query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(or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find) HTML</a:t>
            </a:r>
            <a:r>
              <a:rPr sz="22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i="1" spc="-10" dirty="0">
                <a:solidFill>
                  <a:srgbClr val="2E2B1F"/>
                </a:solidFill>
                <a:cs typeface="Calibri"/>
              </a:rPr>
              <a:t>action</a:t>
            </a:r>
            <a:r>
              <a:rPr lang="en-US" sz="2200" spc="-10" dirty="0">
                <a:solidFill>
                  <a:srgbClr val="2E2B1F"/>
                </a:solidFill>
                <a:cs typeface="Calibri"/>
              </a:rPr>
              <a:t>() specifies any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err="1">
                <a:solidFill>
                  <a:srgbClr val="2E2B1F"/>
                </a:solidFill>
                <a:latin typeface="Calibri"/>
                <a:cs typeface="Calibri"/>
              </a:rPr>
              <a:t>jQuery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action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performed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 the</a:t>
            </a:r>
            <a:r>
              <a:rPr sz="22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60" dirty="0">
                <a:solidFill>
                  <a:srgbClr val="2E2B1F"/>
                </a:solidFill>
                <a:latin typeface="Calibri"/>
                <a:cs typeface="Calibri"/>
              </a:rPr>
              <a:t>selected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(s)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Examples: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$(this).hide() -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hides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element.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$("p").hide() -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hides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&lt;p&gt;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elements.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$(".test").hide()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hides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elements with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class="test".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$("#test").hide()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hides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id="test".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81000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85" dirty="0" err="1"/>
              <a:t>jQuery</a:t>
            </a:r>
            <a:r>
              <a:rPr sz="4000" spc="-245" dirty="0"/>
              <a:t> </a:t>
            </a:r>
            <a:r>
              <a:rPr sz="4000" spc="-100" dirty="0"/>
              <a:t>Selectors-</a:t>
            </a:r>
            <a:r>
              <a:rPr lang="en-US" sz="4000" spc="-100" dirty="0"/>
              <a:t> </a:t>
            </a:r>
            <a:r>
              <a:rPr lang="en-US" sz="2800" spc="-100" dirty="0">
                <a:solidFill>
                  <a:srgbClr val="FF0000"/>
                </a:solidFill>
              </a:rPr>
              <a:t>for s</a:t>
            </a:r>
            <a:r>
              <a:rPr sz="2800" spc="-100" dirty="0">
                <a:solidFill>
                  <a:srgbClr val="FF0000"/>
                </a:solidFill>
              </a:rPr>
              <a:t>electing </a:t>
            </a:r>
            <a:r>
              <a:rPr lang="en-US" sz="2800" spc="-100" dirty="0">
                <a:solidFill>
                  <a:srgbClr val="FF0000"/>
                </a:solidFill>
              </a:rPr>
              <a:t>the target </a:t>
            </a:r>
            <a:r>
              <a:rPr sz="2800" spc="-90" dirty="0">
                <a:solidFill>
                  <a:srgbClr val="FF0000"/>
                </a:solidFill>
              </a:rPr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7426960" cy="3528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37211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jQuery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selectors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allow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further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manipulate HTML  element(s).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jQuery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selectors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are used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"find" (or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select)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 the target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HTML elements 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based on their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name,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id, class</a:t>
            </a:r>
            <a:r>
              <a:rPr lang="en-US" sz="24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type,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attributes,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of 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attributes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much more. </a:t>
            </a:r>
            <a:endParaRPr lang="en-US" sz="24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It's based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existing</a:t>
            </a:r>
            <a:r>
              <a:rPr lang="en-US"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b="1" spc="-15" dirty="0">
                <a:solidFill>
                  <a:srgbClr val="2E2B1F"/>
                </a:solidFill>
                <a:latin typeface="Calibri"/>
                <a:cs typeface="Calibri"/>
              </a:rPr>
              <a:t>CSS selectors</a:t>
            </a:r>
            <a:r>
              <a:rPr sz="2400" b="1" spc="-15" dirty="0">
                <a:solidFill>
                  <a:srgbClr val="D2571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 in addition, it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has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some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own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custom</a:t>
            </a:r>
            <a:r>
              <a:rPr sz="24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selectors.</a:t>
            </a:r>
            <a:endParaRPr sz="2400" dirty="0">
              <a:latin typeface="Calibri"/>
              <a:cs typeface="Calibri"/>
            </a:endParaRPr>
          </a:p>
          <a:p>
            <a:pPr marL="241300" marR="117665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selectors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 jQuery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start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with the dollar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sign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are included in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parentheses: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$().</a:t>
            </a:r>
            <a:endParaRPr sz="2400" b="1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0078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The </a:t>
            </a:r>
            <a:r>
              <a:rPr spc="-85" dirty="0"/>
              <a:t>element</a:t>
            </a:r>
            <a:r>
              <a:rPr spc="-405" dirty="0"/>
              <a:t> </a:t>
            </a:r>
            <a:r>
              <a:rPr spc="-95" dirty="0"/>
              <a:t>Selector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7350760" cy="48101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jQuery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selector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selects elements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based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lang="en-US" sz="2200" b="1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element</a:t>
            </a:r>
            <a:r>
              <a:rPr lang="en-US" sz="2200" b="1" spc="-10" dirty="0">
                <a:solidFill>
                  <a:srgbClr val="2E2B1F"/>
                </a:solidFill>
                <a:latin typeface="Calibri"/>
                <a:cs typeface="Calibri"/>
              </a:rPr>
              <a:t>'s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name.</a:t>
            </a:r>
            <a:endParaRPr sz="22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60" dirty="0">
                <a:solidFill>
                  <a:srgbClr val="2E2B1F"/>
                </a:solidFill>
                <a:latin typeface="Calibri"/>
                <a:cs typeface="Calibri"/>
              </a:rPr>
              <a:t>With element selector y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ou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&lt;p&gt; elements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 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page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2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this: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				</a:t>
            </a:r>
            <a:r>
              <a:rPr sz="2200" b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$("p")</a:t>
            </a:r>
            <a:endParaRPr sz="220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r>
              <a:rPr lang="en-US" sz="2200" b="1" spc="-1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When a user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clicks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 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button,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all &lt;p&gt;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2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hidden:</a:t>
            </a:r>
            <a:endParaRPr sz="2200" dirty="0">
              <a:latin typeface="Calibri"/>
              <a:cs typeface="Calibri"/>
            </a:endParaRPr>
          </a:p>
          <a:p>
            <a:pPr marL="227965" marR="3256915" indent="-227965" algn="r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27965" algn="l"/>
                <a:tab pos="228600" algn="l"/>
              </a:tabLst>
            </a:pPr>
            <a:r>
              <a:rPr sz="2200" spc="-5" dirty="0">
                <a:latin typeface="Calibri"/>
                <a:cs typeface="Calibri"/>
              </a:rPr>
              <a:t>$(docum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)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eady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spc="-10" dirty="0">
                <a:solidFill>
                  <a:srgbClr val="0000CD"/>
                </a:solidFill>
                <a:latin typeface="Calibri"/>
                <a:cs typeface="Calibri"/>
              </a:rPr>
              <a:t>func</a:t>
            </a:r>
            <a:r>
              <a:rPr sz="2200" spc="-15" dirty="0">
                <a:solidFill>
                  <a:srgbClr val="0000CD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0000CD"/>
                </a:solidFill>
                <a:latin typeface="Calibri"/>
                <a:cs typeface="Calibri"/>
              </a:rPr>
              <a:t>ion</a:t>
            </a:r>
            <a:r>
              <a:rPr sz="2200" spc="-15" dirty="0">
                <a:latin typeface="Calibri"/>
                <a:cs typeface="Calibri"/>
              </a:rPr>
              <a:t>(){</a:t>
            </a:r>
            <a:endParaRPr sz="2200" dirty="0">
              <a:latin typeface="Calibri"/>
              <a:cs typeface="Calibri"/>
            </a:endParaRPr>
          </a:p>
          <a:p>
            <a:pPr marR="3321050" algn="r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$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5" dirty="0">
                <a:solidFill>
                  <a:srgbClr val="A42A2A"/>
                </a:solidFill>
                <a:latin typeface="Calibri"/>
                <a:cs typeface="Calibri"/>
              </a:rPr>
              <a:t>"bu</a:t>
            </a:r>
            <a:r>
              <a:rPr sz="2200" spc="-55" dirty="0">
                <a:solidFill>
                  <a:srgbClr val="A42A2A"/>
                </a:solidFill>
                <a:latin typeface="Calibri"/>
                <a:cs typeface="Calibri"/>
              </a:rPr>
              <a:t>t</a:t>
            </a:r>
            <a:r>
              <a:rPr sz="2200" spc="-35" dirty="0">
                <a:solidFill>
                  <a:srgbClr val="A42A2A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A42A2A"/>
                </a:solidFill>
                <a:latin typeface="Calibri"/>
                <a:cs typeface="Calibri"/>
              </a:rPr>
              <a:t>o</a:t>
            </a:r>
            <a:r>
              <a:rPr sz="2200" spc="-10" dirty="0">
                <a:solidFill>
                  <a:srgbClr val="A42A2A"/>
                </a:solidFill>
                <a:latin typeface="Calibri"/>
                <a:cs typeface="Calibri"/>
              </a:rPr>
              <a:t>n"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-15" dirty="0">
                <a:latin typeface="Calibri"/>
                <a:cs typeface="Calibri"/>
              </a:rPr>
              <a:t>.</a:t>
            </a:r>
            <a:r>
              <a:rPr sz="2200" spc="-5" dirty="0">
                <a:latin typeface="Calibri"/>
                <a:cs typeface="Calibri"/>
              </a:rPr>
              <a:t>cl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k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spc="-10" dirty="0">
                <a:solidFill>
                  <a:srgbClr val="0000CD"/>
                </a:solidFill>
                <a:latin typeface="Calibri"/>
                <a:cs typeface="Calibri"/>
              </a:rPr>
              <a:t>func</a:t>
            </a:r>
            <a:r>
              <a:rPr sz="2200" spc="-15" dirty="0">
                <a:solidFill>
                  <a:srgbClr val="0000CD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0000CD"/>
                </a:solidFill>
                <a:latin typeface="Calibri"/>
                <a:cs typeface="Calibri"/>
              </a:rPr>
              <a:t>ion</a:t>
            </a:r>
            <a:r>
              <a:rPr sz="2200" spc="-15" dirty="0">
                <a:latin typeface="Calibri"/>
                <a:cs typeface="Calibri"/>
              </a:rPr>
              <a:t>(){</a:t>
            </a:r>
            <a:endParaRPr sz="2200" dirty="0">
              <a:latin typeface="Calibri"/>
              <a:cs typeface="Calibri"/>
            </a:endParaRPr>
          </a:p>
          <a:p>
            <a:pPr marL="748665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$(</a:t>
            </a:r>
            <a:r>
              <a:rPr sz="2200" spc="-10" dirty="0">
                <a:solidFill>
                  <a:srgbClr val="A42A2A"/>
                </a:solidFill>
                <a:latin typeface="Calibri"/>
                <a:cs typeface="Calibri"/>
              </a:rPr>
              <a:t>"p"</a:t>
            </a:r>
            <a:r>
              <a:rPr sz="2200" spc="-10" dirty="0">
                <a:latin typeface="Calibri"/>
                <a:cs typeface="Calibri"/>
              </a:rPr>
              <a:t>).hide();</a:t>
            </a:r>
            <a:endParaRPr sz="2200" dirty="0">
              <a:latin typeface="Calibri"/>
              <a:cs typeface="Calibri"/>
            </a:endParaRPr>
          </a:p>
          <a:p>
            <a:pPr marL="495934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});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});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9179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The #id</a:t>
            </a:r>
            <a:r>
              <a:rPr spc="-405" dirty="0"/>
              <a:t> </a:t>
            </a:r>
            <a:r>
              <a:rPr spc="-95" dirty="0"/>
              <a:t>Selector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95400"/>
            <a:ext cx="7696200" cy="51054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 algn="just">
              <a:lnSpc>
                <a:spcPts val="2160"/>
              </a:lnSpc>
              <a:spcBef>
                <a:spcPts val="37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jQuery #id selector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uses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the id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attribute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tag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find 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specific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marR="346710" indent="-228600" algn="just">
              <a:lnSpc>
                <a:spcPts val="216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unique 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at least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within 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page, so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should use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#id  selector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want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find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single,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unique </a:t>
            </a: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element.</a:t>
            </a:r>
            <a:endParaRPr sz="2200" dirty="0">
              <a:latin typeface="Calibri"/>
              <a:cs typeface="Calibri"/>
            </a:endParaRPr>
          </a:p>
          <a:p>
            <a:pPr marL="241300" marR="742950" indent="-228600" algn="just">
              <a:lnSpc>
                <a:spcPts val="216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9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find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specific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id,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write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 hash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character</a:t>
            </a:r>
            <a:r>
              <a:rPr lang="en-US"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i="1" spc="-25" dirty="0">
                <a:solidFill>
                  <a:srgbClr val="FF0000"/>
                </a:solidFill>
                <a:latin typeface="Calibri"/>
                <a:cs typeface="Calibri"/>
              </a:rPr>
              <a:t>(#)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, 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followed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element: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1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5" dirty="0">
                <a:solidFill>
                  <a:srgbClr val="001F5F"/>
                </a:solidFill>
                <a:latin typeface="Calibri"/>
                <a:cs typeface="Calibri"/>
              </a:rPr>
              <a:t>					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$("#test")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  <a:p>
            <a:pPr marL="241300" marR="128270" indent="-228600">
              <a:lnSpc>
                <a:spcPts val="2160"/>
              </a:lnSpc>
              <a:spcBef>
                <a:spcPts val="51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When 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user clicks 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button,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element with id="test" will be  hidden: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204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spc="-5" dirty="0">
                <a:latin typeface="Calibri"/>
                <a:cs typeface="Calibri"/>
              </a:rPr>
              <a:t>	</a:t>
            </a:r>
            <a:r>
              <a:rPr sz="2000" spc="-5" dirty="0">
                <a:latin typeface="Calibri"/>
                <a:cs typeface="Calibri"/>
              </a:rPr>
              <a:t>$(document).ready(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function</a:t>
            </a:r>
            <a:r>
              <a:rPr sz="2000" spc="-5" dirty="0">
                <a:latin typeface="Calibri"/>
                <a:cs typeface="Calibri"/>
              </a:rPr>
              <a:t>(){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$(</a:t>
            </a:r>
            <a:r>
              <a:rPr sz="2000" spc="-5" dirty="0">
                <a:solidFill>
                  <a:srgbClr val="A42A2A"/>
                </a:solidFill>
                <a:latin typeface="Calibri"/>
                <a:cs typeface="Calibri"/>
              </a:rPr>
              <a:t>"button"</a:t>
            </a:r>
            <a:r>
              <a:rPr sz="2000" spc="-5" dirty="0">
                <a:latin typeface="Calibri"/>
                <a:cs typeface="Calibri"/>
              </a:rPr>
              <a:t>).click(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function</a:t>
            </a:r>
            <a:r>
              <a:rPr sz="2000" spc="-5" dirty="0">
                <a:latin typeface="Calibri"/>
                <a:cs typeface="Calibri"/>
              </a:rPr>
              <a:t>(){</a:t>
            </a:r>
            <a:endParaRPr sz="2000" dirty="0">
              <a:latin typeface="Calibri"/>
              <a:cs typeface="Calibri"/>
            </a:endParaRPr>
          </a:p>
          <a:p>
            <a:pPr marL="69850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$(</a:t>
            </a:r>
            <a:r>
              <a:rPr sz="2000" spc="-5" dirty="0">
                <a:solidFill>
                  <a:srgbClr val="A42A2A"/>
                </a:solidFill>
                <a:latin typeface="Calibri"/>
                <a:cs typeface="Calibri"/>
              </a:rPr>
              <a:t>"#test"</a:t>
            </a:r>
            <a:r>
              <a:rPr sz="2000" spc="-5" dirty="0">
                <a:latin typeface="Calibri"/>
                <a:cs typeface="Calibri"/>
              </a:rPr>
              <a:t>).hide();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});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});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25043"/>
            <a:ext cx="411352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</a:t>
            </a:r>
            <a:r>
              <a:rPr spc="-229" dirty="0"/>
              <a:t> </a:t>
            </a:r>
            <a:r>
              <a:rPr spc="-10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311910"/>
            <a:ext cx="7987030" cy="300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JavaScript can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implemented using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&lt;script&gt;...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&lt;/script&gt;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 tags 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page.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  <a:tab pos="299212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Place the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&lt;script&gt;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tags,	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within the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&lt;head&gt;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tags.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Syntax:</a:t>
            </a:r>
            <a:endParaRPr sz="2200" dirty="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&lt;script 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type="text/javascript"&gt;</a:t>
            </a:r>
            <a:endParaRPr sz="2000" dirty="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tabLst>
                <a:tab pos="537845" algn="l"/>
                <a:tab pos="538480" algn="l"/>
              </a:tabLst>
            </a:pP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			</a:t>
            </a:r>
            <a:r>
              <a:rPr lang="en-US" sz="2000" spc="-10" dirty="0">
                <a:solidFill>
                  <a:srgbClr val="00B0F0"/>
                </a:solidFill>
                <a:latin typeface="Calibri"/>
                <a:cs typeface="Calibri"/>
              </a:rPr>
              <a:t>// J</a:t>
            </a:r>
            <a:r>
              <a:rPr sz="2000" spc="-10" dirty="0">
                <a:solidFill>
                  <a:srgbClr val="00B0F0"/>
                </a:solidFill>
                <a:latin typeface="Calibri"/>
                <a:cs typeface="Calibri"/>
              </a:rPr>
              <a:t>avaScript</a:t>
            </a:r>
            <a:r>
              <a:rPr sz="2000" spc="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B0F0"/>
                </a:solidFill>
                <a:latin typeface="Calibri"/>
                <a:cs typeface="Calibri"/>
              </a:rPr>
              <a:t>code</a:t>
            </a:r>
            <a:endParaRPr sz="20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&lt;/script&gt;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001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jQuery css() </a:t>
            </a:r>
            <a:r>
              <a:rPr sz="4400" spc="-85" dirty="0"/>
              <a:t>Method-</a:t>
            </a:r>
            <a:r>
              <a:rPr lang="en-US" sz="3400" spc="-95" dirty="0">
                <a:solidFill>
                  <a:srgbClr val="FF0000"/>
                </a:solidFill>
              </a:rPr>
              <a:t>for c</a:t>
            </a:r>
            <a:r>
              <a:rPr sz="3400" spc="-95" dirty="0">
                <a:solidFill>
                  <a:srgbClr val="FF0000"/>
                </a:solidFill>
              </a:rPr>
              <a:t>hanging Style</a:t>
            </a:r>
            <a:endParaRPr sz="3400" dirty="0"/>
          </a:p>
        </p:txBody>
      </p:sp>
      <p:sp>
        <p:nvSpPr>
          <p:cNvPr id="4" name="object 4"/>
          <p:cNvSpPr txBox="1"/>
          <p:nvPr/>
        </p:nvSpPr>
        <p:spPr>
          <a:xfrm>
            <a:off x="650240" y="1540506"/>
            <a:ext cx="7197725" cy="441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jQuery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css()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css() method sets or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returns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one or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style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properties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selected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 HTML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elements.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Return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CSS</a:t>
            </a:r>
            <a:r>
              <a:rPr sz="2800" b="1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Property</a:t>
            </a:r>
            <a:endParaRPr sz="2800" dirty="0">
              <a:latin typeface="Calibri"/>
              <a:cs typeface="Calibri"/>
            </a:endParaRPr>
          </a:p>
          <a:p>
            <a:pPr marL="241300" marR="200025" indent="-228600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114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return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value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specified CSS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property,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syntax: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css("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propertyname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");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Set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CSS</a:t>
            </a:r>
            <a:r>
              <a:rPr sz="2800" b="1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Property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114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specified CSS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property,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40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syntax: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css("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propertyname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","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");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5438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>
                <a:solidFill>
                  <a:srgbClr val="FF0000"/>
                </a:solidFill>
              </a:rPr>
              <a:t>Changing</a:t>
            </a:r>
            <a:r>
              <a:rPr sz="4000" spc="-235" dirty="0">
                <a:solidFill>
                  <a:srgbClr val="FF0000"/>
                </a:solidFill>
              </a:rPr>
              <a:t> </a:t>
            </a:r>
            <a:r>
              <a:rPr sz="4000" spc="-95" dirty="0">
                <a:solidFill>
                  <a:srgbClr val="FF0000"/>
                </a:solidFill>
              </a:rPr>
              <a:t>Style-</a:t>
            </a:r>
            <a:endParaRPr sz="4000" dirty="0"/>
          </a:p>
          <a:p>
            <a:pPr marL="12700">
              <a:lnSpc>
                <a:spcPct val="100000"/>
              </a:lnSpc>
            </a:pPr>
            <a:r>
              <a:rPr lang="en-US" sz="4000" spc="-95" dirty="0">
                <a:solidFill>
                  <a:srgbClr val="001F5F"/>
                </a:solidFill>
              </a:rPr>
              <a:t>Example to </a:t>
            </a:r>
            <a:r>
              <a:rPr sz="4000" spc="-95" dirty="0">
                <a:solidFill>
                  <a:srgbClr val="001F5F"/>
                </a:solidFill>
              </a:rPr>
              <a:t>Return </a:t>
            </a:r>
            <a:r>
              <a:rPr sz="4000" spc="-5" dirty="0">
                <a:solidFill>
                  <a:srgbClr val="001F5F"/>
                </a:solidFill>
              </a:rPr>
              <a:t>a</a:t>
            </a:r>
            <a:r>
              <a:rPr sz="4000" spc="-670" dirty="0">
                <a:solidFill>
                  <a:srgbClr val="001F5F"/>
                </a:solidFill>
              </a:rPr>
              <a:t> </a:t>
            </a:r>
            <a:r>
              <a:rPr sz="4000" spc="-80" dirty="0">
                <a:solidFill>
                  <a:srgbClr val="001F5F"/>
                </a:solidFill>
              </a:rPr>
              <a:t>CSS </a:t>
            </a:r>
            <a:r>
              <a:rPr sz="4000" spc="-95" dirty="0">
                <a:solidFill>
                  <a:srgbClr val="001F5F"/>
                </a:solidFill>
              </a:rPr>
              <a:t>Property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650240" y="1572514"/>
            <a:ext cx="7586345" cy="48545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&lt;html&gt;&lt;head&gt;</a:t>
            </a:r>
            <a:endParaRPr sz="18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&lt;script  src="https://ajax.googleapis.com/ajax/libs/jquery/3.2.1/jquery.min.js"&gt;&lt;/sc  </a:t>
            </a: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ript&gt;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&lt;script&gt;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$(document).ready(function(){</a:t>
            </a:r>
            <a:endParaRPr sz="1800" dirty="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$("button").click(function(){</a:t>
            </a:r>
            <a:endParaRPr sz="1800" dirty="0">
              <a:latin typeface="Cambria"/>
              <a:cs typeface="Cambria"/>
            </a:endParaRPr>
          </a:p>
          <a:p>
            <a:pPr marL="419734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alert("Background color </a:t>
            </a:r>
            <a:r>
              <a:rPr lang="en-US" b="1" dirty="0">
                <a:solidFill>
                  <a:srgbClr val="001F5F"/>
                </a:solidFill>
                <a:latin typeface="Cambria"/>
                <a:cs typeface="Cambria"/>
              </a:rPr>
              <a:t>is-</a:t>
            </a: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 " +</a:t>
            </a:r>
            <a:r>
              <a:rPr sz="1800" b="1" spc="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$("p").css("background</a:t>
            </a:r>
            <a:r>
              <a:rPr lang="en-US" b="1" spc="-10" dirty="0">
                <a:solidFill>
                  <a:srgbClr val="001F5F"/>
                </a:solidFill>
                <a:latin typeface="Cambria"/>
                <a:cs typeface="Cambria"/>
              </a:rPr>
              <a:t>-color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"));</a:t>
            </a:r>
            <a:endParaRPr sz="1800" dirty="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});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});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&lt;/script&gt;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&lt;/head&gt;&lt;body&gt;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6F2F9F"/>
                </a:solidFill>
                <a:latin typeface="Cambria"/>
                <a:cs typeface="Cambria"/>
              </a:rPr>
              <a:t>&lt;p </a:t>
            </a:r>
            <a:r>
              <a:rPr sz="1800" b="1" spc="-5" dirty="0">
                <a:solidFill>
                  <a:srgbClr val="6F2F9F"/>
                </a:solidFill>
                <a:latin typeface="Cambria"/>
                <a:cs typeface="Cambria"/>
              </a:rPr>
              <a:t>style="background</a:t>
            </a:r>
            <a:r>
              <a:rPr lang="en-US" b="1" spc="-5" dirty="0">
                <a:solidFill>
                  <a:srgbClr val="6F2F9F"/>
                </a:solidFill>
                <a:latin typeface="Cambria"/>
                <a:cs typeface="Cambria"/>
              </a:rPr>
              <a:t>-color</a:t>
            </a:r>
            <a:r>
              <a:rPr sz="1800" b="1" spc="-5" dirty="0">
                <a:solidFill>
                  <a:srgbClr val="6F2F9F"/>
                </a:solidFill>
                <a:latin typeface="Cambria"/>
                <a:cs typeface="Cambria"/>
              </a:rPr>
              <a:t>:#ff0000"&gt;This is </a:t>
            </a:r>
            <a:r>
              <a:rPr sz="1800" b="1" dirty="0">
                <a:solidFill>
                  <a:srgbClr val="6F2F9F"/>
                </a:solidFill>
                <a:latin typeface="Cambria"/>
                <a:cs typeface="Cambria"/>
              </a:rPr>
              <a:t>a</a:t>
            </a:r>
            <a:r>
              <a:rPr sz="1800" b="1" spc="-5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mbria"/>
                <a:cs typeface="Cambria"/>
              </a:rPr>
              <a:t>paragraph.&lt;/p&gt;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rgbClr val="6F2F9F"/>
                </a:solidFill>
                <a:latin typeface="Cambria"/>
                <a:cs typeface="Cambria"/>
              </a:rPr>
              <a:t>&lt;button&gt;Return </a:t>
            </a:r>
            <a:r>
              <a:rPr sz="1800" b="1" spc="-5" dirty="0">
                <a:solidFill>
                  <a:srgbClr val="6F2F9F"/>
                </a:solidFill>
                <a:latin typeface="Cambria"/>
                <a:cs typeface="Cambria"/>
              </a:rPr>
              <a:t>background-color of</a:t>
            </a:r>
            <a:r>
              <a:rPr sz="1800" b="1" spc="-2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mbria"/>
                <a:cs typeface="Cambria"/>
              </a:rPr>
              <a:t>p&lt;/button&gt;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&lt;/body&gt;&lt;/html&gt;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785" y="187960"/>
            <a:ext cx="7892415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90" dirty="0">
                <a:solidFill>
                  <a:srgbClr val="FF0000"/>
                </a:solidFill>
                <a:latin typeface="Cambria"/>
                <a:cs typeface="Cambria"/>
              </a:rPr>
              <a:t>Changing</a:t>
            </a:r>
            <a:r>
              <a:rPr sz="43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300" spc="-95" dirty="0">
                <a:solidFill>
                  <a:srgbClr val="FF0000"/>
                </a:solidFill>
                <a:latin typeface="Cambria"/>
                <a:cs typeface="Cambria"/>
              </a:rPr>
              <a:t>Style-</a:t>
            </a:r>
            <a:endParaRPr sz="4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4300" spc="-100" dirty="0">
                <a:solidFill>
                  <a:srgbClr val="001F5F"/>
                </a:solidFill>
                <a:latin typeface="Cambria"/>
                <a:cs typeface="Cambria"/>
              </a:rPr>
              <a:t>Return </a:t>
            </a:r>
            <a:r>
              <a:rPr sz="43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4300" spc="-6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300" spc="-80" dirty="0">
                <a:solidFill>
                  <a:srgbClr val="001F5F"/>
                </a:solidFill>
                <a:latin typeface="Cambria"/>
                <a:cs typeface="Cambria"/>
              </a:rPr>
              <a:t>CSS </a:t>
            </a:r>
            <a:r>
              <a:rPr sz="4300" spc="-100" dirty="0">
                <a:solidFill>
                  <a:srgbClr val="001F5F"/>
                </a:solidFill>
                <a:latin typeface="Cambria"/>
                <a:cs typeface="Cambria"/>
              </a:rPr>
              <a:t>Property </a:t>
            </a:r>
            <a:r>
              <a:rPr sz="4300" spc="-100" dirty="0">
                <a:solidFill>
                  <a:srgbClr val="FF0000"/>
                </a:solidFill>
                <a:latin typeface="Cambria"/>
                <a:cs typeface="Cambria"/>
              </a:rPr>
              <a:t>Example </a:t>
            </a:r>
            <a:r>
              <a:rPr sz="4300" spc="-70" dirty="0">
                <a:solidFill>
                  <a:srgbClr val="FF0000"/>
                </a:solidFill>
                <a:latin typeface="Cambria"/>
                <a:cs typeface="Cambria"/>
              </a:rPr>
              <a:t>o/p</a:t>
            </a:r>
            <a:endParaRPr sz="43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627378"/>
            <a:ext cx="2557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Cambria"/>
                <a:cs typeface="Cambria"/>
              </a:rPr>
              <a:t>Output of </a:t>
            </a:r>
            <a:r>
              <a:rPr sz="1800" b="1" spc="-10" dirty="0">
                <a:solidFill>
                  <a:srgbClr val="2E2B1F"/>
                </a:solidFill>
                <a:latin typeface="Cambria"/>
                <a:cs typeface="Cambria"/>
              </a:rPr>
              <a:t>Previous</a:t>
            </a:r>
            <a:r>
              <a:rPr sz="1800" b="1" spc="-6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mbria"/>
                <a:cs typeface="Cambria"/>
              </a:rPr>
              <a:t>Code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66544" y="1903476"/>
            <a:ext cx="4495800" cy="4814570"/>
            <a:chOff x="2066544" y="1903476"/>
            <a:chExt cx="4495800" cy="4814570"/>
          </a:xfrm>
        </p:grpSpPr>
        <p:sp>
          <p:nvSpPr>
            <p:cNvPr id="5" name="object 5"/>
            <p:cNvSpPr/>
            <p:nvPr/>
          </p:nvSpPr>
          <p:spPr>
            <a:xfrm>
              <a:off x="2066544" y="1903476"/>
              <a:ext cx="4495800" cy="1577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4620" y="4300727"/>
              <a:ext cx="3686555" cy="24170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0200" y="4495800"/>
              <a:ext cx="3098800" cy="1828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0000" y="3352800"/>
              <a:ext cx="609600" cy="1295400"/>
            </a:xfrm>
            <a:custGeom>
              <a:avLst/>
              <a:gdLst/>
              <a:ahLst/>
              <a:cxnLst/>
              <a:rect l="l" t="t" r="r" b="b"/>
              <a:pathLst>
                <a:path w="609600" h="1295400">
                  <a:moveTo>
                    <a:pt x="457200" y="0"/>
                  </a:moveTo>
                  <a:lnTo>
                    <a:pt x="152400" y="0"/>
                  </a:lnTo>
                  <a:lnTo>
                    <a:pt x="152400" y="990600"/>
                  </a:lnTo>
                  <a:lnTo>
                    <a:pt x="0" y="990600"/>
                  </a:lnTo>
                  <a:lnTo>
                    <a:pt x="304800" y="1295400"/>
                  </a:lnTo>
                  <a:lnTo>
                    <a:pt x="609600" y="990600"/>
                  </a:lnTo>
                  <a:lnTo>
                    <a:pt x="457200" y="990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2D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0000" y="3352800"/>
              <a:ext cx="609600" cy="1295400"/>
            </a:xfrm>
            <a:custGeom>
              <a:avLst/>
              <a:gdLst/>
              <a:ahLst/>
              <a:cxnLst/>
              <a:rect l="l" t="t" r="r" b="b"/>
              <a:pathLst>
                <a:path w="609600" h="1295400">
                  <a:moveTo>
                    <a:pt x="0" y="990600"/>
                  </a:moveTo>
                  <a:lnTo>
                    <a:pt x="152400" y="990600"/>
                  </a:lnTo>
                  <a:lnTo>
                    <a:pt x="152400" y="0"/>
                  </a:lnTo>
                  <a:lnTo>
                    <a:pt x="457200" y="0"/>
                  </a:lnTo>
                  <a:lnTo>
                    <a:pt x="457200" y="990600"/>
                  </a:lnTo>
                  <a:lnTo>
                    <a:pt x="609600" y="990600"/>
                  </a:lnTo>
                  <a:lnTo>
                    <a:pt x="304800" y="1295400"/>
                  </a:lnTo>
                  <a:lnTo>
                    <a:pt x="0" y="990600"/>
                  </a:lnTo>
                  <a:close/>
                </a:path>
              </a:pathLst>
            </a:custGeom>
            <a:ln w="12700">
              <a:solidFill>
                <a:srgbClr val="C59C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" y="0"/>
            <a:ext cx="6283960" cy="1684020"/>
            <a:chOff x="82296" y="0"/>
            <a:chExt cx="6283960" cy="1684020"/>
          </a:xfrm>
        </p:grpSpPr>
        <p:sp>
          <p:nvSpPr>
            <p:cNvPr id="3" name="object 3"/>
            <p:cNvSpPr/>
            <p:nvPr/>
          </p:nvSpPr>
          <p:spPr>
            <a:xfrm>
              <a:off x="82296" y="0"/>
              <a:ext cx="3683508" cy="1074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01340" y="0"/>
              <a:ext cx="821436" cy="10744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96" y="562355"/>
              <a:ext cx="2577084" cy="1121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4916" y="562355"/>
              <a:ext cx="2589276" cy="11216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9728" y="562355"/>
              <a:ext cx="2446020" cy="11216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8150" y="127000"/>
            <a:ext cx="74866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>
                <a:solidFill>
                  <a:srgbClr val="FF0000"/>
                </a:solidFill>
              </a:rPr>
              <a:t>Changing</a:t>
            </a:r>
            <a:r>
              <a:rPr sz="4000" spc="-240" dirty="0">
                <a:solidFill>
                  <a:srgbClr val="FF0000"/>
                </a:solidFill>
              </a:rPr>
              <a:t> </a:t>
            </a:r>
            <a:r>
              <a:rPr sz="4000" spc="-95" dirty="0">
                <a:solidFill>
                  <a:srgbClr val="FF0000"/>
                </a:solidFill>
              </a:rPr>
              <a:t>Style-</a:t>
            </a:r>
            <a:endParaRPr sz="4000" dirty="0"/>
          </a:p>
          <a:p>
            <a:pPr marL="12700">
              <a:lnSpc>
                <a:spcPct val="100000"/>
              </a:lnSpc>
            </a:pPr>
            <a:r>
              <a:rPr sz="4000" spc="-75" dirty="0">
                <a:solidFill>
                  <a:srgbClr val="001F5F"/>
                </a:solidFill>
              </a:rPr>
              <a:t>Set </a:t>
            </a:r>
            <a:r>
              <a:rPr sz="4000" spc="-5" dirty="0">
                <a:solidFill>
                  <a:srgbClr val="001F5F"/>
                </a:solidFill>
              </a:rPr>
              <a:t>a</a:t>
            </a:r>
            <a:r>
              <a:rPr sz="4000" spc="-670" dirty="0">
                <a:solidFill>
                  <a:srgbClr val="001F5F"/>
                </a:solidFill>
              </a:rPr>
              <a:t> </a:t>
            </a:r>
            <a:r>
              <a:rPr sz="4000" spc="-80" dirty="0">
                <a:solidFill>
                  <a:srgbClr val="001F5F"/>
                </a:solidFill>
              </a:rPr>
              <a:t>CSS </a:t>
            </a:r>
            <a:r>
              <a:rPr sz="4000" spc="-95" dirty="0">
                <a:solidFill>
                  <a:srgbClr val="001F5F"/>
                </a:solidFill>
              </a:rPr>
              <a:t>Property </a:t>
            </a:r>
            <a:r>
              <a:rPr sz="4000" spc="-95" dirty="0">
                <a:solidFill>
                  <a:srgbClr val="FF0000"/>
                </a:solidFill>
              </a:rPr>
              <a:t>Example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345440" y="1572514"/>
            <a:ext cx="8075295" cy="49098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&lt;html&gt;&lt;head&gt;</a:t>
            </a:r>
            <a:endParaRPr sz="18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&lt;script  src="https://ajax.googleapis.com/ajax/libs/jquery/3.2.1/jquery.min.js"&gt;&lt;/script&gt;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&lt;script&gt;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$(document).ready(function(){</a:t>
            </a:r>
            <a:endParaRPr sz="1800" dirty="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$("button").click(function(){</a:t>
            </a:r>
            <a:endParaRPr sz="1800" dirty="0">
              <a:latin typeface="Cambria"/>
              <a:cs typeface="Cambria"/>
            </a:endParaRPr>
          </a:p>
          <a:p>
            <a:pPr marL="419100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$("p").css("background-color",</a:t>
            </a:r>
            <a:r>
              <a:rPr sz="1800" b="1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15" dirty="0">
                <a:solidFill>
                  <a:srgbClr val="001F5F"/>
                </a:solidFill>
                <a:latin typeface="Cambria"/>
                <a:cs typeface="Cambria"/>
              </a:rPr>
              <a:t>"yellow");</a:t>
            </a:r>
            <a:endParaRPr sz="1800" dirty="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});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});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&lt;/script&gt;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&lt;/head&gt;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2E2B1F"/>
                </a:solidFill>
                <a:latin typeface="Cambria"/>
                <a:cs typeface="Cambria"/>
              </a:rPr>
              <a:t>&lt;body&gt;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6F2F9F"/>
                </a:solidFill>
                <a:latin typeface="Cambria"/>
                <a:cs typeface="Cambria"/>
              </a:rPr>
              <a:t>&lt;p style="background-color:#ff0000"&gt;This is </a:t>
            </a:r>
            <a:r>
              <a:rPr sz="1800" b="1" dirty="0">
                <a:solidFill>
                  <a:srgbClr val="6F2F9F"/>
                </a:solidFill>
                <a:latin typeface="Cambria"/>
                <a:cs typeface="Cambria"/>
              </a:rPr>
              <a:t>a</a:t>
            </a:r>
            <a:r>
              <a:rPr sz="1800" b="1" spc="-4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mbria"/>
                <a:cs typeface="Cambria"/>
              </a:rPr>
              <a:t>paragraph.&lt;/p&gt;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6F2F9F"/>
                </a:solidFill>
                <a:latin typeface="Cambria"/>
                <a:cs typeface="Cambria"/>
              </a:rPr>
              <a:t>&lt;button&gt;Set </a:t>
            </a:r>
            <a:r>
              <a:rPr sz="1800" b="1" spc="-10" dirty="0">
                <a:solidFill>
                  <a:srgbClr val="6F2F9F"/>
                </a:solidFill>
                <a:latin typeface="Cambria"/>
                <a:cs typeface="Cambria"/>
              </a:rPr>
              <a:t>background-color </a:t>
            </a:r>
            <a:r>
              <a:rPr sz="1800" b="1" spc="-5" dirty="0">
                <a:solidFill>
                  <a:srgbClr val="6F2F9F"/>
                </a:solidFill>
                <a:latin typeface="Cambria"/>
                <a:cs typeface="Cambria"/>
              </a:rPr>
              <a:t>of</a:t>
            </a:r>
            <a:r>
              <a:rPr sz="1800" b="1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mbria"/>
                <a:cs typeface="Cambria"/>
              </a:rPr>
              <a:t>p&lt;/button&gt;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&lt;/body&gt;&lt;/html&gt;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311" y="18288"/>
            <a:ext cx="7714615" cy="1859280"/>
            <a:chOff x="210311" y="18288"/>
            <a:chExt cx="7714615" cy="1859280"/>
          </a:xfrm>
        </p:grpSpPr>
        <p:sp>
          <p:nvSpPr>
            <p:cNvPr id="3" name="object 3"/>
            <p:cNvSpPr/>
            <p:nvPr/>
          </p:nvSpPr>
          <p:spPr>
            <a:xfrm>
              <a:off x="210311" y="18288"/>
              <a:ext cx="3974591" cy="12039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71671" y="18288"/>
              <a:ext cx="882396" cy="12039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0311" y="673607"/>
              <a:ext cx="1505712" cy="12039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2792" y="673607"/>
              <a:ext cx="3965448" cy="12039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0164" y="673607"/>
              <a:ext cx="3564636" cy="12039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9755" y="187960"/>
            <a:ext cx="7040245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90" dirty="0">
                <a:solidFill>
                  <a:srgbClr val="FF0000"/>
                </a:solidFill>
              </a:rPr>
              <a:t>Changing</a:t>
            </a:r>
            <a:r>
              <a:rPr sz="4300" spc="-210" dirty="0">
                <a:solidFill>
                  <a:srgbClr val="FF0000"/>
                </a:solidFill>
              </a:rPr>
              <a:t> </a:t>
            </a:r>
            <a:r>
              <a:rPr sz="4300" spc="-95" dirty="0">
                <a:solidFill>
                  <a:srgbClr val="FF0000"/>
                </a:solidFill>
              </a:rPr>
              <a:t>Style-</a:t>
            </a:r>
            <a:endParaRPr sz="4300" dirty="0"/>
          </a:p>
          <a:p>
            <a:pPr marL="12700">
              <a:lnSpc>
                <a:spcPct val="100000"/>
              </a:lnSpc>
            </a:pPr>
            <a:r>
              <a:rPr sz="4300" spc="-70" dirty="0">
                <a:solidFill>
                  <a:srgbClr val="001F5F"/>
                </a:solidFill>
              </a:rPr>
              <a:t>Set </a:t>
            </a:r>
            <a:r>
              <a:rPr sz="4300" spc="-5" dirty="0">
                <a:solidFill>
                  <a:srgbClr val="001F5F"/>
                </a:solidFill>
              </a:rPr>
              <a:t>a</a:t>
            </a:r>
            <a:r>
              <a:rPr sz="4300" spc="-695" dirty="0">
                <a:solidFill>
                  <a:srgbClr val="001F5F"/>
                </a:solidFill>
              </a:rPr>
              <a:t> </a:t>
            </a:r>
            <a:r>
              <a:rPr sz="4300" spc="-80" dirty="0">
                <a:solidFill>
                  <a:srgbClr val="001F5F"/>
                </a:solidFill>
              </a:rPr>
              <a:t>CSS </a:t>
            </a:r>
            <a:r>
              <a:rPr sz="4300" spc="-100" dirty="0">
                <a:solidFill>
                  <a:srgbClr val="001F5F"/>
                </a:solidFill>
              </a:rPr>
              <a:t>Property </a:t>
            </a:r>
            <a:r>
              <a:rPr sz="4300" spc="-100" dirty="0">
                <a:solidFill>
                  <a:srgbClr val="FF0000"/>
                </a:solidFill>
              </a:rPr>
              <a:t>Example </a:t>
            </a:r>
            <a:r>
              <a:rPr sz="4300" spc="-70" dirty="0">
                <a:solidFill>
                  <a:srgbClr val="FF0000"/>
                </a:solidFill>
              </a:rPr>
              <a:t>o/p</a:t>
            </a:r>
            <a:endParaRPr sz="4300" dirty="0"/>
          </a:p>
        </p:txBody>
      </p:sp>
      <p:sp>
        <p:nvSpPr>
          <p:cNvPr id="9" name="object 9"/>
          <p:cNvSpPr txBox="1"/>
          <p:nvPr/>
        </p:nvSpPr>
        <p:spPr>
          <a:xfrm>
            <a:off x="650240" y="1627378"/>
            <a:ext cx="2557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Cambria"/>
                <a:cs typeface="Cambria"/>
              </a:rPr>
              <a:t>Output of </a:t>
            </a:r>
            <a:r>
              <a:rPr sz="1800" b="1" spc="-10" dirty="0">
                <a:solidFill>
                  <a:srgbClr val="2E2B1F"/>
                </a:solidFill>
                <a:latin typeface="Cambria"/>
                <a:cs typeface="Cambria"/>
              </a:rPr>
              <a:t>Previous</a:t>
            </a:r>
            <a:r>
              <a:rPr sz="1800" b="1" spc="-6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mbria"/>
                <a:cs typeface="Cambria"/>
              </a:rPr>
              <a:t>Code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90216" y="2065020"/>
            <a:ext cx="3923029" cy="4642485"/>
            <a:chOff x="2490216" y="2065020"/>
            <a:chExt cx="3923029" cy="4642485"/>
          </a:xfrm>
        </p:grpSpPr>
        <p:sp>
          <p:nvSpPr>
            <p:cNvPr id="11" name="object 11"/>
            <p:cNvSpPr/>
            <p:nvPr/>
          </p:nvSpPr>
          <p:spPr>
            <a:xfrm>
              <a:off x="4019550" y="3714496"/>
              <a:ext cx="609600" cy="1295400"/>
            </a:xfrm>
            <a:custGeom>
              <a:avLst/>
              <a:gdLst/>
              <a:ahLst/>
              <a:cxnLst/>
              <a:rect l="l" t="t" r="r" b="b"/>
              <a:pathLst>
                <a:path w="609600" h="1295400">
                  <a:moveTo>
                    <a:pt x="457200" y="0"/>
                  </a:moveTo>
                  <a:lnTo>
                    <a:pt x="152400" y="0"/>
                  </a:lnTo>
                  <a:lnTo>
                    <a:pt x="152400" y="990599"/>
                  </a:lnTo>
                  <a:lnTo>
                    <a:pt x="0" y="990599"/>
                  </a:lnTo>
                  <a:lnTo>
                    <a:pt x="304800" y="1295399"/>
                  </a:lnTo>
                  <a:lnTo>
                    <a:pt x="609600" y="990599"/>
                  </a:lnTo>
                  <a:lnTo>
                    <a:pt x="457200" y="9905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2D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9550" y="3714496"/>
              <a:ext cx="609600" cy="1295400"/>
            </a:xfrm>
            <a:custGeom>
              <a:avLst/>
              <a:gdLst/>
              <a:ahLst/>
              <a:cxnLst/>
              <a:rect l="l" t="t" r="r" b="b"/>
              <a:pathLst>
                <a:path w="609600" h="1295400">
                  <a:moveTo>
                    <a:pt x="0" y="990599"/>
                  </a:moveTo>
                  <a:lnTo>
                    <a:pt x="152400" y="990599"/>
                  </a:lnTo>
                  <a:lnTo>
                    <a:pt x="152400" y="0"/>
                  </a:lnTo>
                  <a:lnTo>
                    <a:pt x="457200" y="0"/>
                  </a:lnTo>
                  <a:lnTo>
                    <a:pt x="457200" y="990599"/>
                  </a:lnTo>
                  <a:lnTo>
                    <a:pt x="609600" y="990599"/>
                  </a:lnTo>
                  <a:lnTo>
                    <a:pt x="304800" y="1295399"/>
                  </a:lnTo>
                  <a:lnTo>
                    <a:pt x="0" y="990599"/>
                  </a:lnTo>
                  <a:close/>
                </a:path>
              </a:pathLst>
            </a:custGeom>
            <a:ln w="12700">
              <a:solidFill>
                <a:srgbClr val="C59C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0216" y="2065020"/>
              <a:ext cx="3864863" cy="20756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86050" y="2260600"/>
              <a:ext cx="3276600" cy="14866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71572" y="4843272"/>
              <a:ext cx="3741420" cy="18638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67279" y="5039017"/>
              <a:ext cx="3152521" cy="12746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32628" y="4380992"/>
            <a:ext cx="2252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After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clicking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b="1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button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61746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85" dirty="0" err="1"/>
              <a:t>jQuery</a:t>
            </a:r>
            <a:r>
              <a:rPr sz="4400" spc="-85" dirty="0"/>
              <a:t> </a:t>
            </a:r>
            <a:r>
              <a:rPr lang="en-US" sz="4400" spc="-5" dirty="0"/>
              <a:t>–</a:t>
            </a:r>
            <a:r>
              <a:rPr sz="4400" spc="-80" dirty="0"/>
              <a:t>Add</a:t>
            </a:r>
            <a:r>
              <a:rPr sz="4400" spc="-595" dirty="0"/>
              <a:t> </a:t>
            </a:r>
            <a:r>
              <a:rPr sz="4400" spc="-9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341870" cy="3180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939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look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 four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jQuery methods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 are used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add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new 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content:</a:t>
            </a:r>
            <a:endParaRPr sz="2200" dirty="0">
              <a:latin typeface="Calibri"/>
              <a:cs typeface="Calibri"/>
            </a:endParaRPr>
          </a:p>
          <a:p>
            <a:pPr marL="538480" marR="311785" lvl="1" indent="-228600">
              <a:lnSpc>
                <a:spcPct val="100000"/>
              </a:lnSpc>
              <a:spcBef>
                <a:spcPts val="56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append()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Inserts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content at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end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selected  elements</a:t>
            </a:r>
            <a:endParaRPr sz="2400" dirty="0">
              <a:latin typeface="Calibri"/>
              <a:cs typeface="Calibri"/>
            </a:endParaRPr>
          </a:p>
          <a:p>
            <a:pPr marL="538480" marR="564515" lvl="1" indent="-22860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prepend()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Inserts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content at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beginning of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selected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after()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Inserts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content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after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selected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before()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Inserts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content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before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selected</a:t>
            </a:r>
            <a:r>
              <a:rPr sz="24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3267" y="257556"/>
            <a:ext cx="2446019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431800"/>
            <a:ext cx="7388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jQuery </a:t>
            </a:r>
            <a:r>
              <a:rPr sz="4000" spc="-90" dirty="0"/>
              <a:t>append(</a:t>
            </a:r>
            <a:r>
              <a:rPr lang="en-US" sz="4000" spc="-90" dirty="0"/>
              <a:t> </a:t>
            </a:r>
            <a:r>
              <a:rPr sz="4000" spc="-90" dirty="0"/>
              <a:t>) </a:t>
            </a:r>
            <a:r>
              <a:rPr sz="4000" spc="-85" dirty="0"/>
              <a:t>Method-</a:t>
            </a:r>
            <a:r>
              <a:rPr sz="4000" spc="-520" dirty="0"/>
              <a:t> </a:t>
            </a:r>
            <a:r>
              <a:rPr sz="4000" spc="-100" dirty="0">
                <a:solidFill>
                  <a:srgbClr val="FF0000"/>
                </a:solidFill>
              </a:rPr>
              <a:t>Example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1143001"/>
            <a:ext cx="8153400" cy="590033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&lt;html&gt;&lt;head&gt;</a:t>
            </a:r>
            <a:endParaRPr sz="18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&lt;script  src="https://ajax.googleapis.com/ajax/libs/jquery/3.2.1/jquery.min.js"&gt;&lt;/scrip</a:t>
            </a: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&lt;script&gt;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$(document).ready(function(){</a:t>
            </a:r>
            <a:endParaRPr sz="1800" dirty="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$("#btn1").click(function(){</a:t>
            </a:r>
            <a:endParaRPr sz="1800" dirty="0">
              <a:latin typeface="Cambria"/>
              <a:cs typeface="Cambria"/>
            </a:endParaRPr>
          </a:p>
          <a:p>
            <a:pPr marL="4191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$("ol").append("&lt;li&gt; </a:t>
            </a:r>
            <a:r>
              <a:rPr lang="en-US" sz="1800" b="1" spc="-5" dirty="0">
                <a:solidFill>
                  <a:srgbClr val="001F5F"/>
                </a:solidFill>
                <a:latin typeface="Cambria"/>
                <a:cs typeface="Cambria"/>
              </a:rPr>
              <a:t>New </a:t>
            </a: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List 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item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 &lt;/li&gt;");</a:t>
            </a:r>
            <a:endParaRPr sz="1800" dirty="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}); });</a:t>
            </a:r>
            <a:r>
              <a:rPr sz="1800" b="1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endParaRPr lang="en-US" b="1" spc="15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&lt;/script&gt;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&lt;/head&gt;</a:t>
            </a:r>
            <a:endParaRPr lang="en-US" sz="1800" dirty="0">
              <a:solidFill>
                <a:srgbClr val="2E2B1F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it-IT" spc="-10" dirty="0">
                <a:solidFill>
                  <a:srgbClr val="2E2B1F"/>
                </a:solidFill>
                <a:latin typeface="Cambria"/>
                <a:cs typeface="Cambria"/>
              </a:rPr>
              <a:t>&lt;body&gt;</a:t>
            </a:r>
            <a:endParaRPr lang="it-IT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it-IT" spc="-5" dirty="0">
                <a:solidFill>
                  <a:srgbClr val="2E2B1F"/>
                </a:solidFill>
                <a:latin typeface="Cambria"/>
                <a:cs typeface="Cambria"/>
              </a:rPr>
              <a:t>&lt;ol&gt;</a:t>
            </a:r>
            <a:endParaRPr lang="it-IT" dirty="0">
              <a:latin typeface="Cambria"/>
              <a:cs typeface="Cambria"/>
            </a:endParaRPr>
          </a:p>
          <a:p>
            <a:pPr marL="114300">
              <a:lnSpc>
                <a:spcPct val="100000"/>
              </a:lnSpc>
              <a:spcBef>
                <a:spcPts val="439"/>
              </a:spcBef>
            </a:pPr>
            <a:r>
              <a:rPr lang="it-IT" dirty="0">
                <a:solidFill>
                  <a:srgbClr val="2E2B1F"/>
                </a:solidFill>
                <a:latin typeface="Cambria"/>
                <a:cs typeface="Cambria"/>
              </a:rPr>
              <a:t>&lt;li&gt;List </a:t>
            </a:r>
            <a:r>
              <a:rPr lang="it-IT" spc="-5" dirty="0">
                <a:solidFill>
                  <a:srgbClr val="2E2B1F"/>
                </a:solidFill>
                <a:latin typeface="Cambria"/>
                <a:cs typeface="Cambria"/>
              </a:rPr>
              <a:t>item</a:t>
            </a:r>
            <a:r>
              <a:rPr lang="it-IT" spc="-9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it-IT" dirty="0">
                <a:solidFill>
                  <a:srgbClr val="2E2B1F"/>
                </a:solidFill>
                <a:latin typeface="Cambria"/>
                <a:cs typeface="Cambria"/>
              </a:rPr>
              <a:t>1&lt;/li&gt;</a:t>
            </a:r>
            <a:endParaRPr lang="it-IT" dirty="0">
              <a:latin typeface="Cambria"/>
              <a:cs typeface="Cambria"/>
            </a:endParaRPr>
          </a:p>
          <a:p>
            <a:pPr marL="114300">
              <a:lnSpc>
                <a:spcPct val="100000"/>
              </a:lnSpc>
              <a:spcBef>
                <a:spcPts val="430"/>
              </a:spcBef>
            </a:pPr>
            <a:r>
              <a:rPr lang="it-IT" dirty="0">
                <a:solidFill>
                  <a:srgbClr val="2E2B1F"/>
                </a:solidFill>
                <a:latin typeface="Cambria"/>
                <a:cs typeface="Cambria"/>
              </a:rPr>
              <a:t>&lt;li&gt;List </a:t>
            </a:r>
            <a:r>
              <a:rPr lang="it-IT" spc="-5" dirty="0">
                <a:solidFill>
                  <a:srgbClr val="2E2B1F"/>
                </a:solidFill>
                <a:latin typeface="Cambria"/>
                <a:cs typeface="Cambria"/>
              </a:rPr>
              <a:t>item</a:t>
            </a:r>
            <a:r>
              <a:rPr lang="it-IT" spc="-8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it-IT" spc="-5" dirty="0">
                <a:solidFill>
                  <a:srgbClr val="2E2B1F"/>
                </a:solidFill>
                <a:latin typeface="Cambria"/>
                <a:cs typeface="Cambria"/>
              </a:rPr>
              <a:t>2&lt;/li&gt;</a:t>
            </a:r>
            <a:endParaRPr lang="it-IT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it-IT" dirty="0">
                <a:solidFill>
                  <a:srgbClr val="2E2B1F"/>
                </a:solidFill>
                <a:latin typeface="Cambria"/>
                <a:cs typeface="Cambria"/>
              </a:rPr>
              <a:t>&lt;/ol&gt;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b="1" spc="-5" dirty="0">
                <a:solidFill>
                  <a:srgbClr val="001F5F"/>
                </a:solidFill>
                <a:latin typeface="Cambria"/>
                <a:cs typeface="Cambria"/>
              </a:rPr>
              <a:t>&lt;button id="btn1"&gt;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Append list items</a:t>
            </a:r>
            <a:r>
              <a:rPr lang="en-US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&lt;/button&gt;</a:t>
            </a:r>
            <a:endParaRPr lang="en-US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US" spc="-5" dirty="0">
                <a:solidFill>
                  <a:srgbClr val="2E2B1F"/>
                </a:solidFill>
                <a:latin typeface="Cambria"/>
                <a:cs typeface="Cambria"/>
              </a:rPr>
              <a:t>&lt;/body&gt;&lt;/html&gt;</a:t>
            </a:r>
            <a:endParaRPr lang="it-IT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1800" dirty="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29528" y="2362200"/>
            <a:ext cx="2525395" cy="4157979"/>
            <a:chOff x="6129528" y="2700527"/>
            <a:chExt cx="2525395" cy="4157979"/>
          </a:xfrm>
        </p:grpSpPr>
        <p:sp>
          <p:nvSpPr>
            <p:cNvPr id="8" name="object 8"/>
            <p:cNvSpPr/>
            <p:nvPr/>
          </p:nvSpPr>
          <p:spPr>
            <a:xfrm>
              <a:off x="6129528" y="2700527"/>
              <a:ext cx="2493264" cy="20101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4600" y="2895599"/>
              <a:ext cx="1905000" cy="14220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90488" y="4834126"/>
              <a:ext cx="2464308" cy="2023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85814" y="5029250"/>
              <a:ext cx="1876424" cy="15114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10400" y="4317619"/>
              <a:ext cx="313690" cy="711835"/>
            </a:xfrm>
            <a:custGeom>
              <a:avLst/>
              <a:gdLst/>
              <a:ahLst/>
              <a:cxnLst/>
              <a:rect l="l" t="t" r="r" b="b"/>
              <a:pathLst>
                <a:path w="313690" h="711835">
                  <a:moveTo>
                    <a:pt x="235203" y="0"/>
                  </a:moveTo>
                  <a:lnTo>
                    <a:pt x="78358" y="0"/>
                  </a:lnTo>
                  <a:lnTo>
                    <a:pt x="78358" y="554735"/>
                  </a:lnTo>
                  <a:lnTo>
                    <a:pt x="0" y="554735"/>
                  </a:lnTo>
                  <a:lnTo>
                    <a:pt x="156845" y="711580"/>
                  </a:lnTo>
                  <a:lnTo>
                    <a:pt x="313690" y="554735"/>
                  </a:lnTo>
                  <a:lnTo>
                    <a:pt x="235203" y="554735"/>
                  </a:lnTo>
                  <a:lnTo>
                    <a:pt x="235203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0400" y="4317619"/>
              <a:ext cx="313690" cy="711835"/>
            </a:xfrm>
            <a:custGeom>
              <a:avLst/>
              <a:gdLst/>
              <a:ahLst/>
              <a:cxnLst/>
              <a:rect l="l" t="t" r="r" b="b"/>
              <a:pathLst>
                <a:path w="313690" h="711835">
                  <a:moveTo>
                    <a:pt x="0" y="554735"/>
                  </a:moveTo>
                  <a:lnTo>
                    <a:pt x="78358" y="554735"/>
                  </a:lnTo>
                  <a:lnTo>
                    <a:pt x="78358" y="0"/>
                  </a:lnTo>
                  <a:lnTo>
                    <a:pt x="235203" y="0"/>
                  </a:lnTo>
                  <a:lnTo>
                    <a:pt x="235203" y="554735"/>
                  </a:lnTo>
                  <a:lnTo>
                    <a:pt x="313690" y="554735"/>
                  </a:lnTo>
                  <a:lnTo>
                    <a:pt x="156845" y="711580"/>
                  </a:lnTo>
                  <a:lnTo>
                    <a:pt x="0" y="554735"/>
                  </a:lnTo>
                  <a:close/>
                </a:path>
              </a:pathLst>
            </a:custGeom>
            <a:ln w="25400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98975" y="4168521"/>
            <a:ext cx="227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After Clicking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b="1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button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3157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jQuery </a:t>
            </a:r>
            <a:r>
              <a:rPr spc="-5" dirty="0"/>
              <a:t>- </a:t>
            </a:r>
            <a:r>
              <a:rPr spc="-125" dirty="0"/>
              <a:t>Remove</a:t>
            </a:r>
            <a:r>
              <a:rPr spc="-585" dirty="0"/>
              <a:t> </a:t>
            </a:r>
            <a:r>
              <a:rPr spc="-9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310120" cy="3161122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Remove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Elements/Content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remove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content,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there are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mainly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two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jQuery  methods:</a:t>
            </a:r>
            <a:endParaRPr sz="2200" dirty="0">
              <a:latin typeface="Calibri"/>
              <a:cs typeface="Calibri"/>
            </a:endParaRPr>
          </a:p>
          <a:p>
            <a:pPr marL="538480" marR="589280" lvl="1" indent="-228600">
              <a:lnSpc>
                <a:spcPct val="100000"/>
              </a:lnSpc>
              <a:spcBef>
                <a:spcPts val="55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remove()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Removes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selected element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, its contents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also all 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child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empty() </a:t>
            </a:r>
            <a:r>
              <a:rPr lang="en-US" sz="2400" b="1" dirty="0">
                <a:solidFill>
                  <a:srgbClr val="2E2B1F"/>
                </a:solidFill>
                <a:latin typeface="Calibri"/>
                <a:cs typeface="Calibri"/>
              </a:rPr>
              <a:t>–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Removes</a:t>
            </a:r>
            <a:r>
              <a:rPr lang="en-US"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2E2B1F"/>
                </a:solidFill>
                <a:cs typeface="Calibri"/>
              </a:rPr>
              <a:t>the contents from</a:t>
            </a:r>
            <a:r>
              <a:rPr lang="en-US" sz="2400" spc="-4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2E2B1F"/>
                </a:solidFill>
                <a:cs typeface="Calibri"/>
              </a:rPr>
              <a:t>the</a:t>
            </a:r>
            <a:r>
              <a:rPr lang="en-US" sz="2400" dirty="0">
                <a:cs typeface="Calibri"/>
              </a:rPr>
              <a:t> </a:t>
            </a:r>
            <a:r>
              <a:rPr lang="en-US" sz="2400" spc="-5" dirty="0">
                <a:solidFill>
                  <a:srgbClr val="2E2B1F"/>
                </a:solidFill>
                <a:cs typeface="Calibri"/>
              </a:rPr>
              <a:t>selected</a:t>
            </a:r>
            <a:r>
              <a:rPr lang="en-US" sz="2400" spc="-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2E2B1F"/>
                </a:solidFill>
                <a:cs typeface="Calibri"/>
              </a:rPr>
              <a:t>element &amp; also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child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elements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(but selected element remains)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4791" y="379475"/>
            <a:ext cx="2446019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389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jQuery </a:t>
            </a:r>
            <a:r>
              <a:rPr sz="4000" spc="-114" dirty="0"/>
              <a:t>remove(</a:t>
            </a:r>
            <a:r>
              <a:rPr lang="en-US" sz="4000" spc="-114" dirty="0"/>
              <a:t> </a:t>
            </a:r>
            <a:r>
              <a:rPr sz="4000" spc="-114" dirty="0"/>
              <a:t>) </a:t>
            </a:r>
            <a:r>
              <a:rPr sz="4000" spc="-85" dirty="0"/>
              <a:t>Method-</a:t>
            </a:r>
            <a:r>
              <a:rPr sz="4000" spc="-495" dirty="0"/>
              <a:t> </a:t>
            </a:r>
            <a:r>
              <a:rPr sz="4000" spc="-100" dirty="0">
                <a:solidFill>
                  <a:srgbClr val="FF0000"/>
                </a:solidFill>
              </a:rPr>
              <a:t>Example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650240" y="1371600"/>
            <a:ext cx="6323965" cy="464742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&lt;html &gt;</a:t>
            </a:r>
            <a:r>
              <a:rPr sz="20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&lt;head&gt;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ts val="228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&lt;script</a:t>
            </a:r>
            <a:r>
              <a:rPr sz="20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src="https://code.jquery.com/jquery-1.10.2.js"&gt;</a:t>
            </a:r>
            <a:endParaRPr sz="2000" dirty="0">
              <a:latin typeface="Cambria"/>
              <a:cs typeface="Cambria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&lt;/script&gt;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&lt;/head&gt;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&lt;body&gt;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6F2F9F"/>
                </a:solidFill>
                <a:latin typeface="Cambria"/>
                <a:cs typeface="Cambria"/>
              </a:rPr>
              <a:t>&lt;p&gt;</a:t>
            </a:r>
            <a:r>
              <a:rPr lang="en-US" sz="2000" b="1" spc="-5" dirty="0">
                <a:solidFill>
                  <a:srgbClr val="6F2F9F"/>
                </a:solidFill>
                <a:latin typeface="Cambria"/>
                <a:cs typeface="Cambria"/>
              </a:rPr>
              <a:t> Hello </a:t>
            </a:r>
            <a:r>
              <a:rPr lang="en-US" b="1" spc="-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&lt;button&gt;</a:t>
            </a:r>
            <a:r>
              <a:rPr lang="en-US" b="1" spc="-5" dirty="0">
                <a:latin typeface="Cambria"/>
                <a:cs typeface="Cambria"/>
              </a:rPr>
              <a:t>I will disappear..&lt;/</a:t>
            </a:r>
            <a:r>
              <a:rPr lang="en-US" b="1" spc="-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button&gt;</a:t>
            </a:r>
            <a:r>
              <a:rPr sz="2000" b="1" spc="-5" dirty="0">
                <a:solidFill>
                  <a:srgbClr val="6F2F9F"/>
                </a:solidFill>
                <a:latin typeface="Cambria"/>
                <a:cs typeface="Cambria"/>
              </a:rPr>
              <a:t>&lt;/p&gt;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6F2F9F"/>
                </a:solidFill>
                <a:latin typeface="Cambria"/>
                <a:cs typeface="Cambria"/>
              </a:rPr>
              <a:t>how </a:t>
            </a:r>
            <a:r>
              <a:rPr sz="2000" b="1" spc="-15" dirty="0">
                <a:solidFill>
                  <a:srgbClr val="6F2F9F"/>
                </a:solidFill>
                <a:latin typeface="Cambria"/>
                <a:cs typeface="Cambria"/>
              </a:rPr>
              <a:t>are</a:t>
            </a:r>
            <a:r>
              <a:rPr sz="2000" b="1" spc="-2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-20" dirty="0">
                <a:solidFill>
                  <a:srgbClr val="6F2F9F"/>
                </a:solidFill>
                <a:latin typeface="Cambria"/>
                <a:cs typeface="Cambria"/>
              </a:rPr>
              <a:t>you?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b="1" spc="-15" dirty="0">
                <a:solidFill>
                  <a:srgbClr val="6F2F9F"/>
                </a:solidFill>
                <a:latin typeface="Cambria"/>
                <a:cs typeface="Cambria"/>
              </a:rPr>
              <a:t>&lt;button</a:t>
            </a:r>
            <a:r>
              <a:rPr lang="en-US" sz="2000" b="1" spc="-15" dirty="0">
                <a:solidFill>
                  <a:srgbClr val="6F2F9F"/>
                </a:solidFill>
                <a:latin typeface="Cambria"/>
                <a:cs typeface="Cambria"/>
              </a:rPr>
              <a:t> id="b1"</a:t>
            </a:r>
            <a:r>
              <a:rPr sz="2000" b="1" spc="-15" dirty="0">
                <a:solidFill>
                  <a:srgbClr val="6F2F9F"/>
                </a:solidFill>
                <a:latin typeface="Cambria"/>
                <a:cs typeface="Cambria"/>
              </a:rPr>
              <a:t>&gt;Remove</a:t>
            </a:r>
            <a:r>
              <a:rPr sz="2000" b="1" spc="-4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mbria"/>
                <a:cs typeface="Cambria"/>
              </a:rPr>
              <a:t>&lt;/button&gt;</a:t>
            </a:r>
            <a:endParaRPr lang="en-US" sz="2000" b="1" spc="-5" dirty="0">
              <a:solidFill>
                <a:srgbClr val="6F2F9F"/>
              </a:solidFill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001F5F"/>
                </a:solidFill>
                <a:latin typeface="Cambria"/>
                <a:cs typeface="Cambria"/>
              </a:rPr>
              <a:t>&lt;script&gt;</a:t>
            </a:r>
            <a:endParaRPr lang="en-US"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dirty="0">
                <a:solidFill>
                  <a:srgbClr val="001F5F"/>
                </a:solidFill>
                <a:latin typeface="Cambria"/>
                <a:cs typeface="Cambria"/>
              </a:rPr>
              <a:t>$( </a:t>
            </a:r>
            <a:r>
              <a:rPr lang="en-US" sz="2000" b="1" spc="-10" dirty="0">
                <a:solidFill>
                  <a:srgbClr val="001F5F"/>
                </a:solidFill>
                <a:latin typeface="Cambria"/>
                <a:cs typeface="Cambria"/>
              </a:rPr>
              <a:t>"button" </a:t>
            </a:r>
            <a:r>
              <a:rPr lang="en-US" sz="2000" b="1" spc="-5" dirty="0">
                <a:solidFill>
                  <a:srgbClr val="001F5F"/>
                </a:solidFill>
                <a:latin typeface="Cambria"/>
                <a:cs typeface="Cambria"/>
              </a:rPr>
              <a:t>).click(function()</a:t>
            </a:r>
            <a:r>
              <a:rPr lang="en-US" sz="2000" b="1" spc="-11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lang="en-US" sz="2000" b="1" dirty="0">
                <a:solidFill>
                  <a:srgbClr val="001F5F"/>
                </a:solidFill>
                <a:latin typeface="Cambria"/>
                <a:cs typeface="Cambria"/>
              </a:rPr>
              <a:t>{</a:t>
            </a:r>
            <a:endParaRPr lang="en-US"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dirty="0">
                <a:solidFill>
                  <a:srgbClr val="001F5F"/>
                </a:solidFill>
                <a:latin typeface="Cambria"/>
                <a:cs typeface="Cambria"/>
              </a:rPr>
              <a:t>$( </a:t>
            </a:r>
            <a:r>
              <a:rPr lang="en-US" sz="2000" b="1" spc="-20" dirty="0">
                <a:solidFill>
                  <a:srgbClr val="001F5F"/>
                </a:solidFill>
                <a:latin typeface="Cambria"/>
                <a:cs typeface="Cambria"/>
              </a:rPr>
              <a:t>"p" </a:t>
            </a:r>
            <a:r>
              <a:rPr lang="en-US" sz="2000" b="1" spc="-15" dirty="0">
                <a:solidFill>
                  <a:srgbClr val="001F5F"/>
                </a:solidFill>
                <a:latin typeface="Cambria"/>
                <a:cs typeface="Cambria"/>
              </a:rPr>
              <a:t>).remove();</a:t>
            </a:r>
            <a:endParaRPr lang="en-US"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dirty="0">
                <a:solidFill>
                  <a:srgbClr val="001F5F"/>
                </a:solidFill>
                <a:latin typeface="Cambria"/>
                <a:cs typeface="Cambria"/>
              </a:rPr>
              <a:t>});</a:t>
            </a:r>
            <a:endParaRPr lang="en-US"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001F5F"/>
                </a:solidFill>
                <a:latin typeface="Cambria"/>
                <a:cs typeface="Cambria"/>
              </a:rPr>
              <a:t>&lt;/script&gt;</a:t>
            </a:r>
            <a:endParaRPr lang="en-US"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rgbClr val="2E2B1F"/>
                </a:solidFill>
                <a:latin typeface="Cambria"/>
                <a:cs typeface="Cambria"/>
              </a:rPr>
              <a:t>&lt;/body&gt;&lt;/html&gt;</a:t>
            </a:r>
            <a:endParaRPr lang="en-US"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1593850"/>
            <a:ext cx="7639050" cy="1754326"/>
          </a:xfrm>
        </p:spPr>
        <p:txBody>
          <a:bodyPr/>
          <a:lstStyle/>
          <a:p>
            <a:r>
              <a:rPr lang="en-US" sz="2400" dirty="0" err="1"/>
              <a:t>jQuery</a:t>
            </a:r>
            <a:r>
              <a:rPr lang="en-US" sz="2400" dirty="0"/>
              <a:t> Quiz link: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https://forms.office.com/r/JntqnShZHq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25043"/>
            <a:ext cx="411352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JavaScript</a:t>
            </a:r>
            <a:r>
              <a:rPr spc="-229" dirty="0"/>
              <a:t> </a:t>
            </a:r>
            <a:r>
              <a:rPr spc="-10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066800"/>
            <a:ext cx="7903209" cy="531235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mbria"/>
                <a:cs typeface="Cambria"/>
              </a:rPr>
              <a:t>Example:</a:t>
            </a:r>
            <a:endParaRPr sz="2200" dirty="0">
              <a:latin typeface="Cambria"/>
              <a:cs typeface="Cambria"/>
            </a:endParaRPr>
          </a:p>
          <a:p>
            <a:pPr marL="67564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&lt;html&gt;</a:t>
            </a:r>
            <a:endParaRPr sz="2000" dirty="0">
              <a:latin typeface="Cambria"/>
              <a:cs typeface="Cambria"/>
            </a:endParaRPr>
          </a:p>
          <a:p>
            <a:pPr marL="73025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&lt;body&gt;</a:t>
            </a:r>
            <a:endParaRPr sz="2000" dirty="0">
              <a:latin typeface="Cambria"/>
              <a:cs typeface="Cambria"/>
            </a:endParaRPr>
          </a:p>
          <a:p>
            <a:pPr marL="67564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1F5F"/>
                </a:solidFill>
                <a:latin typeface="Cambria"/>
                <a:cs typeface="Cambria"/>
              </a:rPr>
              <a:t>&lt;script </a:t>
            </a:r>
            <a:r>
              <a:rPr sz="2000" b="1" spc="-10" dirty="0">
                <a:solidFill>
                  <a:srgbClr val="001F5F"/>
                </a:solidFill>
                <a:latin typeface="Cambria"/>
                <a:cs typeface="Cambria"/>
              </a:rPr>
              <a:t>type="text/javascript"&gt;</a:t>
            </a:r>
            <a:endParaRPr sz="2000" dirty="0">
              <a:latin typeface="Cambria"/>
              <a:cs typeface="Cambria"/>
            </a:endParaRPr>
          </a:p>
          <a:p>
            <a:pPr marL="675640">
              <a:lnSpc>
                <a:spcPct val="100000"/>
              </a:lnSpc>
              <a:spcBef>
                <a:spcPts val="480"/>
              </a:spcBef>
            </a:pPr>
            <a:r>
              <a:rPr lang="en-US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// </a:t>
            </a:r>
            <a:r>
              <a:rPr lang="en-US" sz="20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document.write</a:t>
            </a:r>
            <a:r>
              <a:rPr lang="en-US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("Hello World!")</a:t>
            </a:r>
          </a:p>
          <a:p>
            <a:pPr marL="675640">
              <a:spcBef>
                <a:spcPts val="480"/>
              </a:spcBef>
            </a:pPr>
            <a:r>
              <a:rPr lang="en-US" sz="2000" b="1" spc="-10" dirty="0" err="1">
                <a:solidFill>
                  <a:srgbClr val="6F2F9F"/>
                </a:solidFill>
                <a:cs typeface="Calibri"/>
              </a:rPr>
              <a:t>document.write</a:t>
            </a:r>
            <a:r>
              <a:rPr lang="en-US" sz="2000" b="1" spc="-10" dirty="0">
                <a:solidFill>
                  <a:srgbClr val="6F2F9F"/>
                </a:solidFill>
                <a:cs typeface="Calibri"/>
              </a:rPr>
              <a:t>(“Introducing JavaScript..</a:t>
            </a:r>
            <a:r>
              <a:rPr lang="en-US" sz="2000" b="1" spc="-15" dirty="0">
                <a:solidFill>
                  <a:srgbClr val="6F2F9F"/>
                </a:solidFill>
                <a:cs typeface="Calibri"/>
              </a:rPr>
              <a:t>")</a:t>
            </a:r>
            <a:endParaRPr sz="2000" dirty="0">
              <a:latin typeface="Cambria"/>
              <a:cs typeface="Cambria"/>
            </a:endParaRPr>
          </a:p>
          <a:p>
            <a:pPr marL="73025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1F5F"/>
                </a:solidFill>
                <a:latin typeface="Cambria"/>
                <a:cs typeface="Cambria"/>
              </a:rPr>
              <a:t>&lt;/script&gt;</a:t>
            </a:r>
          </a:p>
          <a:p>
            <a:pPr marL="67564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&lt;/body&gt;</a:t>
            </a:r>
            <a:endParaRPr sz="2000" dirty="0">
              <a:latin typeface="Cambria"/>
              <a:cs typeface="Cambria"/>
            </a:endParaRPr>
          </a:p>
          <a:p>
            <a:pPr marL="73025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&lt;/html&gt;</a:t>
            </a:r>
            <a:endParaRPr lang="en-US" sz="2000" spc="-5" dirty="0">
              <a:solidFill>
                <a:srgbClr val="2E2B1F"/>
              </a:solidFill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10" dirty="0">
                <a:solidFill>
                  <a:srgbClr val="001F5F"/>
                </a:solidFill>
                <a:latin typeface="Cambria"/>
                <a:cs typeface="Cambria"/>
              </a:rPr>
              <a:t>Output</a:t>
            </a:r>
            <a:endParaRPr lang="en-US" sz="2000" dirty="0">
              <a:latin typeface="Cambria"/>
              <a:cs typeface="Cambria"/>
            </a:endParaRPr>
          </a:p>
          <a:p>
            <a:pPr marL="508000">
              <a:lnSpc>
                <a:spcPct val="100000"/>
              </a:lnSpc>
              <a:spcBef>
                <a:spcPts val="525"/>
              </a:spcBef>
            </a:pPr>
            <a:r>
              <a:rPr lang="en-US" sz="2000" spc="-5" dirty="0">
                <a:solidFill>
                  <a:srgbClr val="001F5F"/>
                </a:solidFill>
                <a:latin typeface="Cambria"/>
                <a:cs typeface="Cambria"/>
              </a:rPr>
              <a:t>Hello</a:t>
            </a:r>
            <a:r>
              <a:rPr lang="en-US" sz="20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lang="en-US" sz="2000" spc="-30" dirty="0">
                <a:solidFill>
                  <a:srgbClr val="001F5F"/>
                </a:solidFill>
                <a:latin typeface="Cambria"/>
                <a:cs typeface="Cambria"/>
              </a:rPr>
              <a:t>World!</a:t>
            </a:r>
            <a:endParaRPr lang="en-US" sz="2000" dirty="0">
              <a:latin typeface="Cambria"/>
              <a:cs typeface="Cambria"/>
            </a:endParaRPr>
          </a:p>
          <a:p>
            <a:pPr marL="730250">
              <a:lnSpc>
                <a:spcPct val="100000"/>
              </a:lnSpc>
              <a:spcBef>
                <a:spcPts val="480"/>
              </a:spcBef>
            </a:pPr>
            <a:endParaRPr sz="2000" dirty="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i="1" dirty="0"/>
              <a:t>Comments are made in JavaScript by adding // before a single line, or /* before and */ after multiple lines.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13653</TotalTime>
  <Words>6158</Words>
  <Application>Microsoft Office PowerPoint</Application>
  <PresentationFormat>On-screen Show (4:3)</PresentationFormat>
  <Paragraphs>923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6" baseType="lpstr">
      <vt:lpstr>Arial</vt:lpstr>
      <vt:lpstr>Calibri</vt:lpstr>
      <vt:lpstr>Cambria</vt:lpstr>
      <vt:lpstr>Consolas</vt:lpstr>
      <vt:lpstr>Corbel</vt:lpstr>
      <vt:lpstr>Times New Roman</vt:lpstr>
      <vt:lpstr>Office Theme</vt:lpstr>
      <vt:lpstr>Unit-II Client-side Technologies: JavaScript &amp; DOM</vt:lpstr>
      <vt:lpstr>Outline</vt:lpstr>
      <vt:lpstr>Introduction to JavaScript</vt:lpstr>
      <vt:lpstr>JavaScript</vt:lpstr>
      <vt:lpstr>JavaScript Advantages</vt:lpstr>
      <vt:lpstr>What Can JavaScript Do?</vt:lpstr>
      <vt:lpstr>PowerPoint Presentation</vt:lpstr>
      <vt:lpstr>JavaScript Syntax</vt:lpstr>
      <vt:lpstr>JavaScript Syntax</vt:lpstr>
      <vt:lpstr>JavaScript Syntax</vt:lpstr>
      <vt:lpstr>JavaScript Editor and Extension</vt:lpstr>
      <vt:lpstr>JavaScript - Placement  in  HTML File</vt:lpstr>
      <vt:lpstr>JavaScript in &lt;head&gt;...&lt;/head&gt; section</vt:lpstr>
      <vt:lpstr>JavaScript in &lt;body&gt;...&lt;/body&gt; section</vt:lpstr>
      <vt:lpstr>JavaScript in &lt;body&gt; and &lt;head&gt;</vt:lpstr>
      <vt:lpstr>JavaScript in External File</vt:lpstr>
      <vt:lpstr>The First Script</vt:lpstr>
      <vt:lpstr>Another Small Example</vt:lpstr>
      <vt:lpstr>Using JavaScript Code</vt:lpstr>
      <vt:lpstr>JavaScript – When is Executed?</vt:lpstr>
      <vt:lpstr>Calling a JavaScript Function from an Event Handler attribute</vt:lpstr>
      <vt:lpstr>Using External Script Files</vt:lpstr>
      <vt:lpstr>Data Types &amp; Variables</vt:lpstr>
      <vt:lpstr>Everything is Object</vt:lpstr>
      <vt:lpstr>String Operations</vt:lpstr>
      <vt:lpstr>Arrays Operations and Properties</vt:lpstr>
      <vt:lpstr>Standard Popup Boxes</vt:lpstr>
      <vt:lpstr>JavaScript Variables</vt:lpstr>
      <vt:lpstr>4 Ways to Declare a JavaScript Variable:</vt:lpstr>
      <vt:lpstr>Sum of Numbers – Example</vt:lpstr>
      <vt:lpstr>PowerPoint Presentation</vt:lpstr>
      <vt:lpstr>JavaScript Prompt – Example</vt:lpstr>
      <vt:lpstr>JavaScript - Operators</vt:lpstr>
      <vt:lpstr>Conditional Statement (if)</vt:lpstr>
      <vt:lpstr>Switch Statement</vt:lpstr>
      <vt:lpstr>Switch case Example</vt:lpstr>
      <vt:lpstr>Loops</vt:lpstr>
      <vt:lpstr>While-loop Example</vt:lpstr>
      <vt:lpstr>Functions: Code structure – splitting code into parts</vt:lpstr>
      <vt:lpstr>JavaScript Function Syntax</vt:lpstr>
      <vt:lpstr>Function Invocation </vt:lpstr>
      <vt:lpstr>Function Arguments &amp; Return Value</vt:lpstr>
      <vt:lpstr>JavaScript Debugger</vt:lpstr>
      <vt:lpstr>The debugger keyword</vt:lpstr>
      <vt:lpstr>Outline</vt:lpstr>
      <vt:lpstr>DOM- Document Object Model</vt:lpstr>
      <vt:lpstr>What is the DOM?</vt:lpstr>
      <vt:lpstr>DOM Objects and their properties and methods</vt:lpstr>
      <vt:lpstr>Benefits of DOM to JavaScript</vt:lpstr>
      <vt:lpstr>DOM Example 1</vt:lpstr>
      <vt:lpstr>getElementById &amp; innerHTML</vt:lpstr>
      <vt:lpstr>DOM Levels</vt:lpstr>
      <vt:lpstr>DOM Level 1</vt:lpstr>
      <vt:lpstr>DOM Level 2</vt:lpstr>
      <vt:lpstr>DOM Level 2</vt:lpstr>
      <vt:lpstr>DOM Level 3</vt:lpstr>
      <vt:lpstr>DOM Level 3</vt:lpstr>
      <vt:lpstr>Finding HTML Elements</vt:lpstr>
      <vt:lpstr>Changing HTML Elements</vt:lpstr>
      <vt:lpstr>Adding and Deleting Elements</vt:lpstr>
      <vt:lpstr>Adding Event Handlers</vt:lpstr>
      <vt:lpstr>Finding HTML Objects</vt:lpstr>
      <vt:lpstr>Changing HTML Content</vt:lpstr>
      <vt:lpstr>Changing the Value of an Attribute</vt:lpstr>
      <vt:lpstr>Sample DOM manipulations using JavaScript</vt:lpstr>
      <vt:lpstr>Sample DOM manipulations using JavaScript</vt:lpstr>
      <vt:lpstr>Sample DOM manipulations using JavaScript</vt:lpstr>
      <vt:lpstr>continued..</vt:lpstr>
      <vt:lpstr>continued…</vt:lpstr>
      <vt:lpstr>continued…</vt:lpstr>
      <vt:lpstr>Outline</vt:lpstr>
      <vt:lpstr>jQuery - Introduction</vt:lpstr>
      <vt:lpstr>Adding jQuery to Your Web Pages</vt:lpstr>
      <vt:lpstr>Downloading jQuery</vt:lpstr>
      <vt:lpstr>jQuery CDN</vt:lpstr>
      <vt:lpstr>jQuery Syntax</vt:lpstr>
      <vt:lpstr>jQuery Selectors- for selecting the target elements</vt:lpstr>
      <vt:lpstr>The element Selector</vt:lpstr>
      <vt:lpstr>The #id Selector</vt:lpstr>
      <vt:lpstr>jQuery css() Method-for changing Style</vt:lpstr>
      <vt:lpstr>Changing Style- Example to Return a CSS Property</vt:lpstr>
      <vt:lpstr>PowerPoint Presentation</vt:lpstr>
      <vt:lpstr>Changing Style- Set a CSS Property Example</vt:lpstr>
      <vt:lpstr>Changing Style- Set a CSS Property Example o/p</vt:lpstr>
      <vt:lpstr>jQuery –Add Elements</vt:lpstr>
      <vt:lpstr>jQuery append( ) Method- Example</vt:lpstr>
      <vt:lpstr>jQuery - Remove Elements</vt:lpstr>
      <vt:lpstr>jQuery remove( ) Method-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cp:lastModifiedBy>Parag Jambhulkar</cp:lastModifiedBy>
  <cp:revision>475</cp:revision>
  <dcterms:created xsi:type="dcterms:W3CDTF">2021-02-02T15:13:13Z</dcterms:created>
  <dcterms:modified xsi:type="dcterms:W3CDTF">2024-01-16T04:32:15Z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2021-02-02T00:00:00Z</vt:filetime>
  </property>
</Properties>
</file>