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405" r:id="rId4"/>
    <p:sldId id="260" r:id="rId5"/>
    <p:sldId id="420" r:id="rId6"/>
    <p:sldId id="262" r:id="rId7"/>
    <p:sldId id="411" r:id="rId8"/>
    <p:sldId id="264" r:id="rId9"/>
    <p:sldId id="419" r:id="rId10"/>
    <p:sldId id="265" r:id="rId11"/>
    <p:sldId id="266" r:id="rId12"/>
    <p:sldId id="267" r:id="rId13"/>
    <p:sldId id="268" r:id="rId14"/>
    <p:sldId id="269" r:id="rId15"/>
    <p:sldId id="273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407" r:id="rId93"/>
    <p:sldId id="355" r:id="rId94"/>
    <p:sldId id="408" r:id="rId95"/>
    <p:sldId id="409" r:id="rId9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2410"/>
            <a:ext cx="65925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746250"/>
            <a:ext cx="771525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133600"/>
            <a:ext cx="627634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600" spc="-100" dirty="0"/>
              <a:t>Unit 3:</a:t>
            </a:r>
            <a:br>
              <a:rPr lang="en-US" sz="6600" spc="-100" dirty="0"/>
            </a:br>
            <a:r>
              <a:rPr lang="en-US" sz="6600" b="1" dirty="0"/>
              <a:t>Java </a:t>
            </a:r>
            <a:r>
              <a:rPr lang="en-US" sz="6600" b="1" dirty="0" err="1"/>
              <a:t>Servlets</a:t>
            </a:r>
            <a:r>
              <a:rPr lang="en-US" sz="6600" b="1" dirty="0"/>
              <a:t> and XML 	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449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0" dirty="0"/>
              <a:t>i</a:t>
            </a:r>
            <a:r>
              <a:rPr spc="-105" dirty="0"/>
              <a:t>t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204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7393305" cy="45720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only once. 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only when the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000" b="1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afterwards.</a:t>
            </a:r>
            <a:endParaRPr sz="2000" dirty="0">
              <a:latin typeface="Calibri"/>
              <a:cs typeface="Calibri"/>
            </a:endParaRPr>
          </a:p>
          <a:p>
            <a:pPr marL="241300" marR="82550" indent="-228600" algn="just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invokes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ny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servlet,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instance</a:t>
            </a:r>
            <a:r>
              <a:rPr sz="20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0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gets </a:t>
            </a:r>
            <a:r>
              <a:rPr sz="2000" b="1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user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resulting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 a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new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thread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handed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off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 err="1">
                <a:solidFill>
                  <a:srgbClr val="2E2B1F"/>
                </a:solidFill>
                <a:latin typeface="Calibri"/>
                <a:cs typeface="Calibri"/>
              </a:rPr>
              <a:t>doGet</a:t>
            </a:r>
            <a:r>
              <a:rPr lang="en-US" sz="2000" b="1" spc="-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 err="1">
                <a:solidFill>
                  <a:srgbClr val="2E2B1F"/>
                </a:solidFill>
                <a:latin typeface="Calibri"/>
                <a:cs typeface="Calibri"/>
              </a:rPr>
              <a:t>doPost</a:t>
            </a:r>
            <a:r>
              <a:rPr lang="en-US" sz="2000" b="1" spc="-1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appropriate.</a:t>
            </a:r>
            <a:endParaRPr sz="2000" dirty="0">
              <a:latin typeface="Calibri"/>
              <a:cs typeface="Calibri"/>
            </a:endParaRPr>
          </a:p>
          <a:p>
            <a:pPr marL="241300" marR="45339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init()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simply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creates</a:t>
            </a:r>
            <a:r>
              <a:rPr sz="2000" b="1" spc="2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loads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some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sz="2000" b="1" spc="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that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will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000" b="1" spc="-434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used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throughout</a:t>
            </a:r>
            <a:r>
              <a:rPr sz="2000" b="1" spc="-3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life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servlet.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  <a:buClr>
                <a:srgbClr val="A9A47B"/>
              </a:buClr>
              <a:buFont typeface="Arial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 definition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looks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−</a:t>
            </a:r>
            <a:endParaRPr sz="2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</a:pP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9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9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init()</a:t>
            </a:r>
            <a:r>
              <a:rPr sz="19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1F5F"/>
                </a:solidFill>
                <a:latin typeface="Calibri"/>
                <a:cs typeface="Calibri"/>
              </a:rPr>
              <a:t>throws</a:t>
            </a:r>
            <a:r>
              <a:rPr sz="19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libri"/>
                <a:cs typeface="Calibri"/>
              </a:rPr>
              <a:t>ServletException</a:t>
            </a:r>
            <a:r>
              <a:rPr sz="19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900" dirty="0">
              <a:latin typeface="Calibri"/>
              <a:cs typeface="Calibri"/>
            </a:endParaRPr>
          </a:p>
          <a:p>
            <a:pPr marL="471170" algn="just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19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libri"/>
                <a:cs typeface="Calibri"/>
              </a:rPr>
              <a:t>Initialization</a:t>
            </a:r>
            <a:r>
              <a:rPr sz="19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libri"/>
                <a:cs typeface="Calibri"/>
              </a:rPr>
              <a:t>code...</a:t>
            </a:r>
            <a:endParaRPr sz="19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136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5" dirty="0"/>
              <a:t>v</a:t>
            </a:r>
            <a:r>
              <a:rPr spc="-110" dirty="0"/>
              <a:t>i</a:t>
            </a:r>
            <a:r>
              <a:rPr spc="-105" dirty="0"/>
              <a:t>ce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204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97634"/>
            <a:ext cx="7315200" cy="36490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server)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service() 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coming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browsers)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formatted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response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back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client.</a:t>
            </a:r>
            <a:endParaRPr sz="2200" dirty="0">
              <a:latin typeface="Calibri"/>
              <a:cs typeface="Calibri"/>
            </a:endParaRPr>
          </a:p>
          <a:p>
            <a:pPr marL="241300" marR="8636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receives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service()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checks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type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(GET,</a:t>
            </a:r>
            <a:r>
              <a:rPr sz="2200" spc="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POST)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calls </a:t>
            </a:r>
            <a:r>
              <a:rPr sz="2200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doGet</a:t>
            </a:r>
            <a:r>
              <a:rPr lang="en-US"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() or </a:t>
            </a:r>
            <a:r>
              <a:rPr sz="2200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oPost</a:t>
            </a:r>
            <a:r>
              <a:rPr lang="en-US"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()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method</a:t>
            </a:r>
            <a:r>
              <a:rPr sz="2200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appropriate.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Here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signature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public void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service(ServletRequest</a:t>
            </a:r>
            <a:r>
              <a:rPr sz="2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request,</a:t>
            </a:r>
            <a:r>
              <a:rPr sz="2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ServletResponse </a:t>
            </a:r>
            <a:r>
              <a:rPr sz="2200" spc="-4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response)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throws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ServletException,</a:t>
            </a:r>
            <a:r>
              <a:rPr sz="2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 err="1">
                <a:solidFill>
                  <a:srgbClr val="001F5F"/>
                </a:solidFill>
                <a:latin typeface="Calibri"/>
                <a:cs typeface="Calibri"/>
              </a:rPr>
              <a:t>IOException</a:t>
            </a:r>
            <a:r>
              <a:rPr sz="2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lang="en-US" sz="2200" spc="-5" dirty="0">
                <a:solidFill>
                  <a:srgbClr val="001F5F"/>
                </a:solidFill>
                <a:latin typeface="Calibri"/>
                <a:cs typeface="Calibri"/>
              </a:rPr>
              <a:t>…..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 }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602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do</a:t>
            </a:r>
            <a:r>
              <a:rPr spc="-105" dirty="0"/>
              <a:t>Ge</a:t>
            </a:r>
            <a:r>
              <a:rPr spc="-95" dirty="0"/>
              <a:t>t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190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04405" cy="355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GET request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results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normal request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has no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 specified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doGet()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309880" marR="12147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doGet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HttpServletRequest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request,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HttpServletResponse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response)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throws</a:t>
            </a:r>
            <a:r>
              <a:rPr sz="24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ServletException,</a:t>
            </a:r>
            <a:r>
              <a:rPr sz="24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IOException</a:t>
            </a:r>
            <a:r>
              <a:rPr sz="24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Servlet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0857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do</a:t>
            </a:r>
            <a:r>
              <a:rPr spc="-180" dirty="0"/>
              <a:t>P</a:t>
            </a:r>
            <a:r>
              <a:rPr spc="-110" dirty="0"/>
              <a:t>o</a:t>
            </a:r>
            <a:r>
              <a:rPr spc="-100" dirty="0"/>
              <a:t>st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215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6936740" cy="355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results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specifically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handled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doPost()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309880" marR="7613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doPost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HttpServletRequest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request,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HttpServletResponse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response)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throws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ServletException,</a:t>
            </a:r>
            <a:r>
              <a:rPr sz="24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IOException</a:t>
            </a:r>
            <a:r>
              <a:rPr sz="24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Servlet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63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d</a:t>
            </a:r>
            <a:r>
              <a:rPr spc="-105" dirty="0"/>
              <a:t>e</a:t>
            </a:r>
            <a:r>
              <a:rPr spc="-100" dirty="0"/>
              <a:t>st</a:t>
            </a:r>
            <a:r>
              <a:rPr spc="-180" dirty="0"/>
              <a:t>ro</a:t>
            </a:r>
            <a:r>
              <a:rPr spc="-105" dirty="0"/>
              <a:t>y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190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3181"/>
            <a:ext cx="7343140" cy="4617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34620" indent="-228600" algn="just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once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life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cycle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 servlet.</a:t>
            </a:r>
            <a:endParaRPr sz="2200" b="1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200" spc="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gives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servlet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 chance</a:t>
            </a:r>
            <a:r>
              <a:rPr sz="220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close</a:t>
            </a:r>
            <a:r>
              <a:rPr sz="2200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database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connections,</a:t>
            </a:r>
            <a:r>
              <a:rPr sz="2200" spc="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halt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background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threads,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perform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other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such </a:t>
            </a:r>
            <a:r>
              <a:rPr sz="2200" spc="-484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cleanup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activities.</a:t>
            </a:r>
            <a:endParaRPr sz="220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ts val="2510"/>
              </a:lnSpc>
              <a:spcBef>
                <a:spcPts val="2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called,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ts val="251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marked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garbage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collection.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method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definition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looks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 −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destroy()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Finalization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code...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3953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5" dirty="0"/>
              <a:t>e</a:t>
            </a:r>
            <a:r>
              <a:rPr spc="-110" dirty="0"/>
              <a:t>q</a:t>
            </a:r>
            <a:r>
              <a:rPr spc="-100" dirty="0"/>
              <a:t>u</a:t>
            </a:r>
            <a:r>
              <a:rPr spc="-110" dirty="0"/>
              <a:t>i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00" dirty="0"/>
              <a:t>nt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100" y="2100198"/>
            <a:ext cx="8102600" cy="2152015"/>
            <a:chOff x="292100" y="2100198"/>
            <a:chExt cx="8102600" cy="2152015"/>
          </a:xfrm>
        </p:grpSpPr>
        <p:sp>
          <p:nvSpPr>
            <p:cNvPr id="4" name="object 4"/>
            <p:cNvSpPr/>
            <p:nvPr/>
          </p:nvSpPr>
          <p:spPr>
            <a:xfrm>
              <a:off x="304800" y="2112898"/>
              <a:ext cx="8077200" cy="2126615"/>
            </a:xfrm>
            <a:custGeom>
              <a:avLst/>
              <a:gdLst/>
              <a:ahLst/>
              <a:cxnLst/>
              <a:rect l="l" t="t" r="r" b="b"/>
              <a:pathLst>
                <a:path w="8077200" h="2126615">
                  <a:moveTo>
                    <a:pt x="7722870" y="0"/>
                  </a:moveTo>
                  <a:lnTo>
                    <a:pt x="354355" y="0"/>
                  </a:lnTo>
                  <a:lnTo>
                    <a:pt x="306271" y="3234"/>
                  </a:lnTo>
                  <a:lnTo>
                    <a:pt x="260153" y="12655"/>
                  </a:lnTo>
                  <a:lnTo>
                    <a:pt x="216423" y="27842"/>
                  </a:lnTo>
                  <a:lnTo>
                    <a:pt x="175504" y="48372"/>
                  </a:lnTo>
                  <a:lnTo>
                    <a:pt x="137818" y="73824"/>
                  </a:lnTo>
                  <a:lnTo>
                    <a:pt x="103787" y="103774"/>
                  </a:lnTo>
                  <a:lnTo>
                    <a:pt x="73833" y="137802"/>
                  </a:lnTo>
                  <a:lnTo>
                    <a:pt x="48379" y="175485"/>
                  </a:lnTo>
                  <a:lnTo>
                    <a:pt x="27846" y="216402"/>
                  </a:lnTo>
                  <a:lnTo>
                    <a:pt x="12657" y="260129"/>
                  </a:lnTo>
                  <a:lnTo>
                    <a:pt x="3234" y="306246"/>
                  </a:lnTo>
                  <a:lnTo>
                    <a:pt x="0" y="354329"/>
                  </a:lnTo>
                  <a:lnTo>
                    <a:pt x="0" y="1771777"/>
                  </a:lnTo>
                  <a:lnTo>
                    <a:pt x="3234" y="1819860"/>
                  </a:lnTo>
                  <a:lnTo>
                    <a:pt x="12657" y="1865977"/>
                  </a:lnTo>
                  <a:lnTo>
                    <a:pt x="27846" y="1909704"/>
                  </a:lnTo>
                  <a:lnTo>
                    <a:pt x="48379" y="1950621"/>
                  </a:lnTo>
                  <a:lnTo>
                    <a:pt x="73833" y="1988304"/>
                  </a:lnTo>
                  <a:lnTo>
                    <a:pt x="103787" y="2022332"/>
                  </a:lnTo>
                  <a:lnTo>
                    <a:pt x="137818" y="2052282"/>
                  </a:lnTo>
                  <a:lnTo>
                    <a:pt x="175504" y="2077734"/>
                  </a:lnTo>
                  <a:lnTo>
                    <a:pt x="216423" y="2098264"/>
                  </a:lnTo>
                  <a:lnTo>
                    <a:pt x="260153" y="2113451"/>
                  </a:lnTo>
                  <a:lnTo>
                    <a:pt x="306271" y="2122872"/>
                  </a:lnTo>
                  <a:lnTo>
                    <a:pt x="354355" y="2126107"/>
                  </a:lnTo>
                  <a:lnTo>
                    <a:pt x="7722870" y="2126107"/>
                  </a:lnTo>
                  <a:lnTo>
                    <a:pt x="7770953" y="2122872"/>
                  </a:lnTo>
                  <a:lnTo>
                    <a:pt x="7817070" y="2113451"/>
                  </a:lnTo>
                  <a:lnTo>
                    <a:pt x="7860797" y="2098264"/>
                  </a:lnTo>
                  <a:lnTo>
                    <a:pt x="7901714" y="2077734"/>
                  </a:lnTo>
                  <a:lnTo>
                    <a:pt x="7939397" y="2052282"/>
                  </a:lnTo>
                  <a:lnTo>
                    <a:pt x="7973425" y="2022332"/>
                  </a:lnTo>
                  <a:lnTo>
                    <a:pt x="8003375" y="1988304"/>
                  </a:lnTo>
                  <a:lnTo>
                    <a:pt x="8028827" y="1950621"/>
                  </a:lnTo>
                  <a:lnTo>
                    <a:pt x="8049357" y="1909704"/>
                  </a:lnTo>
                  <a:lnTo>
                    <a:pt x="8064544" y="1865977"/>
                  </a:lnTo>
                  <a:lnTo>
                    <a:pt x="8073965" y="1819860"/>
                  </a:lnTo>
                  <a:lnTo>
                    <a:pt x="8077200" y="1771777"/>
                  </a:lnTo>
                  <a:lnTo>
                    <a:pt x="8077200" y="354329"/>
                  </a:lnTo>
                  <a:lnTo>
                    <a:pt x="8073965" y="306246"/>
                  </a:lnTo>
                  <a:lnTo>
                    <a:pt x="8064544" y="260129"/>
                  </a:lnTo>
                  <a:lnTo>
                    <a:pt x="8049357" y="216402"/>
                  </a:lnTo>
                  <a:lnTo>
                    <a:pt x="8028827" y="175485"/>
                  </a:lnTo>
                  <a:lnTo>
                    <a:pt x="8003375" y="137802"/>
                  </a:lnTo>
                  <a:lnTo>
                    <a:pt x="7973425" y="103774"/>
                  </a:lnTo>
                  <a:lnTo>
                    <a:pt x="7939397" y="73824"/>
                  </a:lnTo>
                  <a:lnTo>
                    <a:pt x="7901714" y="48372"/>
                  </a:lnTo>
                  <a:lnTo>
                    <a:pt x="7860797" y="27842"/>
                  </a:lnTo>
                  <a:lnTo>
                    <a:pt x="7817070" y="12655"/>
                  </a:lnTo>
                  <a:lnTo>
                    <a:pt x="7770953" y="3234"/>
                  </a:lnTo>
                  <a:lnTo>
                    <a:pt x="772287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112898"/>
              <a:ext cx="8077200" cy="2126615"/>
            </a:xfrm>
            <a:custGeom>
              <a:avLst/>
              <a:gdLst/>
              <a:ahLst/>
              <a:cxnLst/>
              <a:rect l="l" t="t" r="r" b="b"/>
              <a:pathLst>
                <a:path w="8077200" h="2126615">
                  <a:moveTo>
                    <a:pt x="0" y="354329"/>
                  </a:moveTo>
                  <a:lnTo>
                    <a:pt x="3234" y="306246"/>
                  </a:lnTo>
                  <a:lnTo>
                    <a:pt x="12657" y="260129"/>
                  </a:lnTo>
                  <a:lnTo>
                    <a:pt x="27846" y="216402"/>
                  </a:lnTo>
                  <a:lnTo>
                    <a:pt x="48379" y="175485"/>
                  </a:lnTo>
                  <a:lnTo>
                    <a:pt x="73833" y="137802"/>
                  </a:lnTo>
                  <a:lnTo>
                    <a:pt x="103787" y="103774"/>
                  </a:lnTo>
                  <a:lnTo>
                    <a:pt x="137818" y="73824"/>
                  </a:lnTo>
                  <a:lnTo>
                    <a:pt x="175504" y="48372"/>
                  </a:lnTo>
                  <a:lnTo>
                    <a:pt x="216423" y="27842"/>
                  </a:lnTo>
                  <a:lnTo>
                    <a:pt x="260153" y="12655"/>
                  </a:lnTo>
                  <a:lnTo>
                    <a:pt x="306271" y="3234"/>
                  </a:lnTo>
                  <a:lnTo>
                    <a:pt x="354355" y="0"/>
                  </a:lnTo>
                  <a:lnTo>
                    <a:pt x="7722870" y="0"/>
                  </a:lnTo>
                  <a:lnTo>
                    <a:pt x="7770953" y="3234"/>
                  </a:lnTo>
                  <a:lnTo>
                    <a:pt x="7817070" y="12655"/>
                  </a:lnTo>
                  <a:lnTo>
                    <a:pt x="7860797" y="27842"/>
                  </a:lnTo>
                  <a:lnTo>
                    <a:pt x="7901714" y="48372"/>
                  </a:lnTo>
                  <a:lnTo>
                    <a:pt x="7939397" y="73824"/>
                  </a:lnTo>
                  <a:lnTo>
                    <a:pt x="7973425" y="103774"/>
                  </a:lnTo>
                  <a:lnTo>
                    <a:pt x="8003375" y="137802"/>
                  </a:lnTo>
                  <a:lnTo>
                    <a:pt x="8028827" y="175485"/>
                  </a:lnTo>
                  <a:lnTo>
                    <a:pt x="8049357" y="216402"/>
                  </a:lnTo>
                  <a:lnTo>
                    <a:pt x="8064544" y="260129"/>
                  </a:lnTo>
                  <a:lnTo>
                    <a:pt x="8073965" y="306246"/>
                  </a:lnTo>
                  <a:lnTo>
                    <a:pt x="8077200" y="354329"/>
                  </a:lnTo>
                  <a:lnTo>
                    <a:pt x="8077200" y="1771777"/>
                  </a:lnTo>
                  <a:lnTo>
                    <a:pt x="8073965" y="1819860"/>
                  </a:lnTo>
                  <a:lnTo>
                    <a:pt x="8064544" y="1865977"/>
                  </a:lnTo>
                  <a:lnTo>
                    <a:pt x="8049357" y="1909704"/>
                  </a:lnTo>
                  <a:lnTo>
                    <a:pt x="8028827" y="1950621"/>
                  </a:lnTo>
                  <a:lnTo>
                    <a:pt x="8003375" y="1988304"/>
                  </a:lnTo>
                  <a:lnTo>
                    <a:pt x="7973425" y="2022332"/>
                  </a:lnTo>
                  <a:lnTo>
                    <a:pt x="7939397" y="2052282"/>
                  </a:lnTo>
                  <a:lnTo>
                    <a:pt x="7901714" y="2077734"/>
                  </a:lnTo>
                  <a:lnTo>
                    <a:pt x="7860797" y="2098264"/>
                  </a:lnTo>
                  <a:lnTo>
                    <a:pt x="7817070" y="2113451"/>
                  </a:lnTo>
                  <a:lnTo>
                    <a:pt x="7770953" y="2122872"/>
                  </a:lnTo>
                  <a:lnTo>
                    <a:pt x="7722870" y="2126107"/>
                  </a:lnTo>
                  <a:lnTo>
                    <a:pt x="354355" y="2126107"/>
                  </a:lnTo>
                  <a:lnTo>
                    <a:pt x="306271" y="2122872"/>
                  </a:lnTo>
                  <a:lnTo>
                    <a:pt x="260153" y="2113451"/>
                  </a:lnTo>
                  <a:lnTo>
                    <a:pt x="216423" y="2098264"/>
                  </a:lnTo>
                  <a:lnTo>
                    <a:pt x="175504" y="2077734"/>
                  </a:lnTo>
                  <a:lnTo>
                    <a:pt x="137818" y="2052282"/>
                  </a:lnTo>
                  <a:lnTo>
                    <a:pt x="103787" y="2022332"/>
                  </a:lnTo>
                  <a:lnTo>
                    <a:pt x="73833" y="1988304"/>
                  </a:lnTo>
                  <a:lnTo>
                    <a:pt x="48379" y="1950621"/>
                  </a:lnTo>
                  <a:lnTo>
                    <a:pt x="27846" y="1909704"/>
                  </a:lnTo>
                  <a:lnTo>
                    <a:pt x="12657" y="1865977"/>
                  </a:lnTo>
                  <a:lnTo>
                    <a:pt x="3234" y="1819860"/>
                  </a:lnTo>
                  <a:lnTo>
                    <a:pt x="0" y="1771777"/>
                  </a:lnTo>
                  <a:lnTo>
                    <a:pt x="0" y="35432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676" y="2453716"/>
            <a:ext cx="7419340" cy="13112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ts val="4840"/>
              </a:lnSpc>
              <a:spcBef>
                <a:spcPts val="635"/>
              </a:spcBef>
            </a:pP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running Servlet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741" y="4399501"/>
            <a:ext cx="7421880" cy="11506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299720" algn="l"/>
              </a:tabLst>
            </a:pP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1&gt; 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33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(IDE-integrated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environment)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75"/>
              </a:spcBef>
              <a:buChar char="•"/>
              <a:tabLst>
                <a:tab pos="299720" algn="l"/>
              </a:tabLst>
            </a:pP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2&gt;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65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(Web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7172959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100" spc="-100" dirty="0"/>
              <a:t>H</a:t>
            </a:r>
            <a:r>
              <a:rPr sz="4100" spc="-114" dirty="0"/>
              <a:t>o</a:t>
            </a:r>
            <a:r>
              <a:rPr sz="4100" spc="5" dirty="0"/>
              <a:t>w</a:t>
            </a:r>
            <a:r>
              <a:rPr sz="4100" spc="-229" dirty="0"/>
              <a:t> </a:t>
            </a:r>
            <a:r>
              <a:rPr sz="4100" spc="-130" dirty="0"/>
              <a:t>t</a:t>
            </a:r>
            <a:r>
              <a:rPr sz="4100" dirty="0"/>
              <a:t>o</a:t>
            </a:r>
            <a:r>
              <a:rPr sz="4100" spc="-220" dirty="0"/>
              <a:t> </a:t>
            </a:r>
            <a:r>
              <a:rPr sz="4100" spc="-95" dirty="0"/>
              <a:t>con</a:t>
            </a:r>
            <a:r>
              <a:rPr sz="4100" spc="-90" dirty="0"/>
              <a:t>f</a:t>
            </a:r>
            <a:r>
              <a:rPr sz="4100" spc="-114" dirty="0"/>
              <a:t>i</a:t>
            </a:r>
            <a:r>
              <a:rPr sz="4100" spc="-100" dirty="0"/>
              <a:t>g</a:t>
            </a:r>
            <a:r>
              <a:rPr sz="4100" spc="-110" dirty="0"/>
              <a:t>u</a:t>
            </a:r>
            <a:r>
              <a:rPr sz="4100" spc="-165" dirty="0"/>
              <a:t>r</a:t>
            </a:r>
            <a:r>
              <a:rPr sz="4100" dirty="0"/>
              <a:t>e</a:t>
            </a:r>
            <a:r>
              <a:rPr sz="4100" spc="-245" dirty="0"/>
              <a:t> </a:t>
            </a:r>
            <a:r>
              <a:rPr sz="4100" spc="-130" dirty="0"/>
              <a:t>t</a:t>
            </a:r>
            <a:r>
              <a:rPr sz="4100" spc="-95" dirty="0"/>
              <a:t>omc</a:t>
            </a:r>
            <a:r>
              <a:rPr sz="4100" spc="-100" dirty="0"/>
              <a:t>a</a:t>
            </a:r>
            <a:r>
              <a:rPr sz="4100" dirty="0"/>
              <a:t>t</a:t>
            </a:r>
            <a:r>
              <a:rPr sz="4100" spc="-254" dirty="0"/>
              <a:t> </a:t>
            </a:r>
            <a:r>
              <a:rPr sz="4100" spc="-100" dirty="0"/>
              <a:t>s</a:t>
            </a:r>
            <a:r>
              <a:rPr sz="4100" spc="-95" dirty="0"/>
              <a:t>e</a:t>
            </a:r>
            <a:r>
              <a:rPr sz="4100" spc="-105" dirty="0"/>
              <a:t>r</a:t>
            </a:r>
            <a:r>
              <a:rPr sz="4100" spc="-185" dirty="0"/>
              <a:t>v</a:t>
            </a:r>
            <a:r>
              <a:rPr sz="4100" spc="-95" dirty="0"/>
              <a:t>e</a:t>
            </a:r>
            <a:r>
              <a:rPr sz="4100" dirty="0"/>
              <a:t>r</a:t>
            </a:r>
            <a:r>
              <a:rPr sz="4100" spc="-215" dirty="0"/>
              <a:t> </a:t>
            </a:r>
            <a:r>
              <a:rPr sz="4100" spc="-100" dirty="0"/>
              <a:t>i</a:t>
            </a:r>
            <a:r>
              <a:rPr sz="4100" dirty="0"/>
              <a:t>n  </a:t>
            </a:r>
            <a:r>
              <a:rPr sz="4100" spc="-120" dirty="0"/>
              <a:t>E</a:t>
            </a:r>
            <a:r>
              <a:rPr sz="4100" spc="-95" dirty="0"/>
              <a:t>cl</a:t>
            </a:r>
            <a:r>
              <a:rPr sz="4100" spc="-100" dirty="0"/>
              <a:t>ips</a:t>
            </a:r>
            <a:r>
              <a:rPr sz="4100" dirty="0"/>
              <a:t>e</a:t>
            </a:r>
            <a:r>
              <a:rPr sz="4100" spc="-245" dirty="0"/>
              <a:t> </a:t>
            </a:r>
            <a:r>
              <a:rPr sz="4100" dirty="0"/>
              <a:t>?</a:t>
            </a:r>
            <a:r>
              <a:rPr sz="4100" spc="-200" dirty="0"/>
              <a:t> </a:t>
            </a:r>
            <a:r>
              <a:rPr sz="4100" spc="-90" dirty="0"/>
              <a:t>(</a:t>
            </a:r>
            <a:r>
              <a:rPr sz="4100" spc="-100" dirty="0"/>
              <a:t>O</a:t>
            </a:r>
            <a:r>
              <a:rPr sz="4100" spc="-95" dirty="0"/>
              <a:t>n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95" dirty="0"/>
              <a:t>t</a:t>
            </a:r>
            <a:r>
              <a:rPr sz="4100" spc="-100" dirty="0"/>
              <a:t>i</a:t>
            </a:r>
            <a:r>
              <a:rPr sz="4100" spc="-90" dirty="0"/>
              <a:t>m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75" dirty="0"/>
              <a:t>R</a:t>
            </a:r>
            <a:r>
              <a:rPr sz="4100" spc="-95" dirty="0"/>
              <a:t>e</a:t>
            </a:r>
            <a:r>
              <a:rPr sz="4100" spc="-100" dirty="0"/>
              <a:t>qui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m</a:t>
            </a:r>
            <a:r>
              <a:rPr sz="4100" spc="-110" dirty="0"/>
              <a:t>en</a:t>
            </a:r>
            <a:r>
              <a:rPr sz="4100" spc="-95" dirty="0"/>
              <a:t>t</a:t>
            </a:r>
            <a:r>
              <a:rPr sz="410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93265"/>
            <a:ext cx="7343140" cy="368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9565" indent="-228600">
              <a:lnSpc>
                <a:spcPct val="15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IDE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4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configuring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eclipse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IDE,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tab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bottom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side of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IDE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click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blank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area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choose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its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version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click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Browse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apache </a:t>
            </a:r>
            <a:r>
              <a:rPr sz="2200" b="1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bin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addAll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Finish.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87" y="1704975"/>
            <a:ext cx="606742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87" y="1695450"/>
            <a:ext cx="60674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0" y="1704975"/>
            <a:ext cx="60579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4621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10" dirty="0"/>
              <a:t>h</a:t>
            </a:r>
            <a:r>
              <a:rPr spc="-105" dirty="0"/>
              <a:t>a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5" dirty="0"/>
              <a:t>a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185" dirty="0"/>
              <a:t> </a:t>
            </a: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ts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01840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747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Servlets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programs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act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middle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layer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coming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databases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endParaRPr lang="en-US" sz="2200" spc="-3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7747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Through 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forms,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retrieve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another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source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dynamically.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49506" name="AutoShape 2" descr="Introduction to Java Servlets - GeeksforGeeks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08" name="AutoShape 4" descr="Introduction to Java Servlets - GeeksforGeeks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0" name="AutoShape 6" descr="Introduction to Java Servlets - GeeksforGeeks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962" y="1719262"/>
            <a:ext cx="608647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0" y="1709737"/>
            <a:ext cx="60579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19262"/>
            <a:ext cx="609600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962" y="1700212"/>
            <a:ext cx="608647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012" y="1709737"/>
            <a:ext cx="604837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452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C00000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C00000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C00000"/>
                </a:solidFill>
                <a:latin typeface="Calibri"/>
                <a:cs typeface="Calibri"/>
              </a:rPr>
              <a:t>project</a:t>
            </a:r>
            <a:endParaRPr sz="45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 dirty="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05790"/>
            <a:ext cx="667575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100" spc="-16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spc="-100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100" spc="-13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th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180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100" spc="-105" dirty="0">
                <a:solidFill>
                  <a:srgbClr val="675E46"/>
                </a:solidFill>
                <a:latin typeface="Cambria"/>
                <a:cs typeface="Cambria"/>
              </a:rPr>
              <a:t>y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100" spc="-100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100" spc="-90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100" spc="-114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100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140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b</a:t>
            </a:r>
            <a:r>
              <a:rPr sz="4100" spc="-23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10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100" spc="-16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ojec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743187"/>
            <a:ext cx="6600825" cy="3716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244" y="1835277"/>
            <a:ext cx="593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 In Menu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Web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667575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3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6491351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667702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2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49" y="1838325"/>
            <a:ext cx="5743575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667702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2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49" y="1800225"/>
            <a:ext cx="5743575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495A15-40E0-B3FA-0B33-A64B0489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71600"/>
            <a:ext cx="814443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667702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2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776412"/>
            <a:ext cx="6667500" cy="4448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6200" y="3704450"/>
            <a:ext cx="3372485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94A29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7700" y="3721100"/>
            <a:ext cx="711200" cy="336550"/>
            <a:chOff x="3187700" y="3721100"/>
            <a:chExt cx="711200" cy="336550"/>
          </a:xfrm>
        </p:grpSpPr>
        <p:sp>
          <p:nvSpPr>
            <p:cNvPr id="6" name="object 6"/>
            <p:cNvSpPr/>
            <p:nvPr/>
          </p:nvSpPr>
          <p:spPr>
            <a:xfrm>
              <a:off x="3200400" y="3733800"/>
              <a:ext cx="685800" cy="311150"/>
            </a:xfrm>
            <a:custGeom>
              <a:avLst/>
              <a:gdLst/>
              <a:ahLst/>
              <a:cxnLst/>
              <a:rect l="l" t="t" r="r" b="b"/>
              <a:pathLst>
                <a:path w="685800" h="311150">
                  <a:moveTo>
                    <a:pt x="155321" y="0"/>
                  </a:moveTo>
                  <a:lnTo>
                    <a:pt x="0" y="155320"/>
                  </a:lnTo>
                  <a:lnTo>
                    <a:pt x="155321" y="310642"/>
                  </a:lnTo>
                  <a:lnTo>
                    <a:pt x="155321" y="233044"/>
                  </a:lnTo>
                  <a:lnTo>
                    <a:pt x="685800" y="233044"/>
                  </a:lnTo>
                  <a:lnTo>
                    <a:pt x="685800" y="77724"/>
                  </a:lnTo>
                  <a:lnTo>
                    <a:pt x="155321" y="77724"/>
                  </a:lnTo>
                  <a:lnTo>
                    <a:pt x="155321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3733800"/>
              <a:ext cx="685800" cy="311150"/>
            </a:xfrm>
            <a:custGeom>
              <a:avLst/>
              <a:gdLst/>
              <a:ahLst/>
              <a:cxnLst/>
              <a:rect l="l" t="t" r="r" b="b"/>
              <a:pathLst>
                <a:path w="685800" h="311150">
                  <a:moveTo>
                    <a:pt x="0" y="155320"/>
                  </a:moveTo>
                  <a:lnTo>
                    <a:pt x="155321" y="0"/>
                  </a:lnTo>
                  <a:lnTo>
                    <a:pt x="155321" y="77724"/>
                  </a:lnTo>
                  <a:lnTo>
                    <a:pt x="685800" y="77724"/>
                  </a:lnTo>
                  <a:lnTo>
                    <a:pt x="685800" y="233044"/>
                  </a:lnTo>
                  <a:lnTo>
                    <a:pt x="155321" y="233044"/>
                  </a:lnTo>
                  <a:lnTo>
                    <a:pt x="155321" y="310642"/>
                  </a:lnTo>
                  <a:lnTo>
                    <a:pt x="0" y="155320"/>
                  </a:lnTo>
                  <a:close/>
                </a:path>
              </a:pathLst>
            </a:custGeom>
            <a:ln w="25400">
              <a:solidFill>
                <a:srgbClr val="708A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7E7E7E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8554"/>
            <a:ext cx="3698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5713095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1594" y="1352550"/>
            <a:ext cx="320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Src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Sevlet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3698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50" y="1952625"/>
            <a:ext cx="4991100" cy="4095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465579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Give</a:t>
            </a:r>
            <a:r>
              <a:rPr sz="1800" b="1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98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80" dirty="0"/>
              <a:t>r</a:t>
            </a:r>
            <a:r>
              <a:rPr spc="-105" dirty="0"/>
              <a:t>ea</a:t>
            </a:r>
            <a:r>
              <a:rPr spc="-135" dirty="0"/>
              <a:t>t</a:t>
            </a:r>
            <a:r>
              <a:rPr spc="-5" dirty="0"/>
              <a:t>e</a:t>
            </a:r>
            <a:r>
              <a:rPr spc="-185" dirty="0"/>
              <a:t> </a:t>
            </a:r>
            <a:r>
              <a:rPr spc="-5" dirty="0"/>
              <a:t>a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214" y="1600200"/>
            <a:ext cx="485609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3698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905000"/>
            <a:ext cx="4791456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1325117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Either</a:t>
            </a:r>
            <a:r>
              <a:rPr sz="18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doGet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doPost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3698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09736"/>
            <a:ext cx="7620000" cy="44575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2044" y="1553717"/>
            <a:ext cx="442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created,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code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now.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7E7E7E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571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110" dirty="0"/>
              <a:t>d</a:t>
            </a:r>
            <a:r>
              <a:rPr spc="-5" dirty="0"/>
              <a:t>d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t</a:t>
            </a:r>
            <a:r>
              <a:rPr spc="-105" dirty="0"/>
              <a:t>-ap</a:t>
            </a:r>
            <a:r>
              <a:rPr spc="-110" dirty="0"/>
              <a:t>i</a:t>
            </a:r>
            <a:r>
              <a:rPr spc="-100" dirty="0"/>
              <a:t>.</a:t>
            </a:r>
            <a:r>
              <a:rPr spc="-105" dirty="0"/>
              <a:t>ja</a:t>
            </a:r>
            <a:r>
              <a:rPr spc="-5" dirty="0"/>
              <a:t>r</a:t>
            </a:r>
            <a:r>
              <a:rPr spc="-235" dirty="0"/>
              <a:t> </a:t>
            </a:r>
            <a:r>
              <a:rPr spc="-105" dirty="0"/>
              <a:t>f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1600200"/>
            <a:ext cx="725424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565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110" dirty="0"/>
              <a:t>d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95" dirty="0"/>
              <a:t>t</a:t>
            </a:r>
            <a:r>
              <a:rPr spc="-105" dirty="0"/>
              <a:t>-ap</a:t>
            </a:r>
            <a:r>
              <a:rPr spc="-110" dirty="0"/>
              <a:t>i</a:t>
            </a:r>
            <a:r>
              <a:rPr spc="-100" dirty="0"/>
              <a:t>.</a:t>
            </a:r>
            <a:r>
              <a:rPr spc="-105" dirty="0"/>
              <a:t>ja</a:t>
            </a:r>
            <a:r>
              <a:rPr spc="-5" dirty="0"/>
              <a:t>r</a:t>
            </a:r>
            <a:r>
              <a:rPr spc="-240" dirty="0"/>
              <a:t> </a:t>
            </a:r>
            <a:r>
              <a:rPr spc="-105" dirty="0"/>
              <a:t>f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1743075"/>
            <a:ext cx="695325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59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210" dirty="0"/>
              <a:t>d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nt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5" dirty="0" err="1"/>
              <a:t>Se</a:t>
            </a:r>
            <a:r>
              <a:rPr spc="-110" dirty="0" err="1"/>
              <a:t>r</a:t>
            </a:r>
            <a:r>
              <a:rPr spc="-165" dirty="0" err="1"/>
              <a:t>v</a:t>
            </a:r>
            <a:r>
              <a:rPr spc="-100" dirty="0" err="1"/>
              <a:t>l</a:t>
            </a:r>
            <a:r>
              <a:rPr spc="-105" dirty="0" err="1"/>
              <a:t>e</a:t>
            </a:r>
            <a:r>
              <a:rPr spc="-5" dirty="0" err="1"/>
              <a:t>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71601"/>
            <a:ext cx="7324725" cy="50437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Performance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significantly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better</a:t>
            </a:r>
            <a:r>
              <a:rPr lang="en-US" sz="2200" spc="-5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execute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within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necessary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separate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 request.</a:t>
            </a:r>
            <a:endParaRPr sz="2200" dirty="0">
              <a:latin typeface="Calibri"/>
              <a:cs typeface="Calibri"/>
            </a:endParaRPr>
          </a:p>
          <a:p>
            <a:pPr marL="241300" marR="952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platform-independent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Java.</a:t>
            </a:r>
            <a:endParaRPr lang="en-US" sz="2200" spc="-2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952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can be created to support any of the protocols like FTP commands, Telnet sessions, etc.</a:t>
            </a:r>
          </a:p>
          <a:p>
            <a:pPr marL="241300" marR="952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are compatible with any web server available today.</a:t>
            </a:r>
            <a:endParaRPr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can be invoked by web server only, so they inherit all the security measures taken by the web server.</a:t>
            </a:r>
            <a:endParaRPr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07314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full functionality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class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libraries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52565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30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6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9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-ap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.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ja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24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828800"/>
            <a:ext cx="6150483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1325117"/>
            <a:ext cx="571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goto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Lib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servlet-api.jar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565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110" dirty="0"/>
              <a:t>d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95" dirty="0"/>
              <a:t>t</a:t>
            </a:r>
            <a:r>
              <a:rPr spc="-105" dirty="0"/>
              <a:t>-ap</a:t>
            </a:r>
            <a:r>
              <a:rPr spc="-110" dirty="0"/>
              <a:t>i</a:t>
            </a:r>
            <a:r>
              <a:rPr spc="-100" dirty="0"/>
              <a:t>.</a:t>
            </a:r>
            <a:r>
              <a:rPr spc="-105" dirty="0"/>
              <a:t>ja</a:t>
            </a:r>
            <a:r>
              <a:rPr spc="-5" dirty="0"/>
              <a:t>r</a:t>
            </a:r>
            <a:r>
              <a:rPr spc="-240" dirty="0"/>
              <a:t> </a:t>
            </a:r>
            <a:r>
              <a:rPr spc="-105" dirty="0"/>
              <a:t>f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703" y="1600200"/>
            <a:ext cx="612101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7E7E7E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5389"/>
            <a:ext cx="3619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9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592" y="1600200"/>
            <a:ext cx="5649213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1195196"/>
            <a:ext cx="561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project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name -&gt;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As -&gt;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188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981200"/>
            <a:ext cx="607695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188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1709737"/>
            <a:ext cx="60769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3850"/>
            <a:ext cx="271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1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8243"/>
            <a:ext cx="7653020" cy="494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290" dirty="0">
                <a:solidFill>
                  <a:srgbClr val="C00000"/>
                </a:solidFill>
                <a:latin typeface="Cambria"/>
                <a:cs typeface="Cambria"/>
              </a:rPr>
              <a:t>W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114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di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6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y</a:t>
            </a:r>
            <a:endParaRPr sz="3200" dirty="0">
              <a:latin typeface="Cambria"/>
              <a:cs typeface="Cambria"/>
            </a:endParaRPr>
          </a:p>
          <a:p>
            <a:pPr marL="127000" marR="5445125">
              <a:lnSpc>
                <a:spcPct val="120000"/>
              </a:lnSpc>
              <a:spcBef>
                <a:spcPts val="1155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java.io.*;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import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javax.servlet.*;</a:t>
            </a:r>
            <a:endParaRPr sz="18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javax.servlet.http.*;</a:t>
            </a:r>
            <a:endParaRPr sz="1800" dirty="0">
              <a:latin typeface="Calibri"/>
              <a:cs typeface="Calibri"/>
            </a:endParaRPr>
          </a:p>
          <a:p>
            <a:pPr marL="283845" marR="3256915" indent="-157480">
              <a:lnSpc>
                <a:spcPct val="12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class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HelloWorld</a:t>
            </a:r>
            <a:r>
              <a:rPr sz="180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extends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HttpServlet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init()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throws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ServletException</a:t>
            </a:r>
            <a:r>
              <a:rPr sz="180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r>
              <a:rPr sz="1800" spc="4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440690" marR="5080" indent="-106045">
              <a:lnSpc>
                <a:spcPct val="12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doGet(HttpServletRequest</a:t>
            </a:r>
            <a:r>
              <a:rPr sz="1800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request,</a:t>
            </a:r>
            <a:r>
              <a:rPr sz="180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HttpServletResponse</a:t>
            </a:r>
            <a:r>
              <a:rPr sz="180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response) </a:t>
            </a:r>
            <a:r>
              <a:rPr sz="180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throws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ServletException,</a:t>
            </a:r>
            <a:r>
              <a:rPr sz="1800" spc="3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IOException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response.setContentType("text/html");</a:t>
            </a:r>
            <a:endParaRPr sz="1800" dirty="0">
              <a:latin typeface="Calibri"/>
              <a:cs typeface="Calibri"/>
            </a:endParaRPr>
          </a:p>
          <a:p>
            <a:pPr marL="546100" marR="3422650" indent="51435">
              <a:lnSpc>
                <a:spcPct val="120000"/>
              </a:lnSpc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PrintWriter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=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response.getWriter();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out.println("&lt;h1&gt;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Hello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&lt;/h1&gt;");</a:t>
            </a:r>
            <a:endParaRPr sz="18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destroy()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5435"/>
            <a:ext cx="7315200" cy="1212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5" dirty="0"/>
              <a:t>2</a:t>
            </a:r>
            <a:r>
              <a:rPr spc="-5" dirty="0"/>
              <a:t>-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466465" algn="l"/>
              </a:tabLst>
            </a:pPr>
            <a:r>
              <a:rPr sz="3200" spc="-365" dirty="0">
                <a:solidFill>
                  <a:srgbClr val="C00000"/>
                </a:solidFill>
              </a:rPr>
              <a:t>T</a:t>
            </a:r>
            <a:r>
              <a:rPr sz="3200" dirty="0">
                <a:solidFill>
                  <a:srgbClr val="C00000"/>
                </a:solidFill>
              </a:rPr>
              <a:t>o</a:t>
            </a:r>
            <a:r>
              <a:rPr sz="3200" spc="-20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P</a:t>
            </a:r>
            <a:r>
              <a:rPr sz="3200" spc="-105" dirty="0">
                <a:solidFill>
                  <a:srgbClr val="C00000"/>
                </a:solidFill>
              </a:rPr>
              <a:t>r</a:t>
            </a:r>
            <a:r>
              <a:rPr sz="3200" spc="-100" dirty="0">
                <a:solidFill>
                  <a:srgbClr val="C00000"/>
                </a:solidFill>
              </a:rPr>
              <a:t>in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105" dirty="0">
                <a:solidFill>
                  <a:srgbClr val="C00000"/>
                </a:solidFill>
              </a:rPr>
              <a:t>H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spc="-105" dirty="0">
                <a:solidFill>
                  <a:srgbClr val="C00000"/>
                </a:solidFill>
              </a:rPr>
              <a:t>ll</a:t>
            </a:r>
            <a:r>
              <a:rPr sz="3200" dirty="0">
                <a:solidFill>
                  <a:srgbClr val="C00000"/>
                </a:solidFill>
              </a:rPr>
              <a:t>o</a:t>
            </a:r>
            <a:r>
              <a:rPr sz="3200" spc="-200" dirty="0">
                <a:solidFill>
                  <a:srgbClr val="C00000"/>
                </a:solidFill>
              </a:rPr>
              <a:t> </a:t>
            </a:r>
            <a:r>
              <a:rPr sz="3200" spc="-290" dirty="0">
                <a:solidFill>
                  <a:srgbClr val="C00000"/>
                </a:solidFill>
              </a:rPr>
              <a:t>W</a:t>
            </a:r>
            <a:r>
              <a:rPr sz="3200" spc="-95" dirty="0">
                <a:solidFill>
                  <a:srgbClr val="C00000"/>
                </a:solidFill>
              </a:rPr>
              <a:t>o</a:t>
            </a:r>
            <a:r>
              <a:rPr sz="3200" spc="-114" dirty="0">
                <a:solidFill>
                  <a:srgbClr val="C00000"/>
                </a:solidFill>
              </a:rPr>
              <a:t>r</a:t>
            </a:r>
            <a:r>
              <a:rPr sz="3200" spc="-105" dirty="0">
                <a:solidFill>
                  <a:srgbClr val="C00000"/>
                </a:solidFill>
              </a:rPr>
              <a:t>l</a:t>
            </a:r>
            <a:r>
              <a:rPr sz="3200" dirty="0">
                <a:solidFill>
                  <a:srgbClr val="C00000"/>
                </a:solidFill>
              </a:rPr>
              <a:t>d	</a:t>
            </a:r>
            <a:r>
              <a:rPr sz="3200" spc="-105" dirty="0">
                <a:solidFill>
                  <a:srgbClr val="C00000"/>
                </a:solidFill>
              </a:rPr>
              <a:t>u</a:t>
            </a:r>
            <a:r>
              <a:rPr sz="3200" spc="-95" dirty="0">
                <a:solidFill>
                  <a:srgbClr val="C00000"/>
                </a:solidFill>
              </a:rPr>
              <a:t>s</a:t>
            </a:r>
            <a:r>
              <a:rPr sz="3200" spc="-100" dirty="0">
                <a:solidFill>
                  <a:srgbClr val="C00000"/>
                </a:solidFill>
              </a:rPr>
              <a:t>in</a:t>
            </a:r>
            <a:r>
              <a:rPr sz="3200" dirty="0">
                <a:solidFill>
                  <a:srgbClr val="C00000"/>
                </a:solidFill>
              </a:rPr>
              <a:t>g</a:t>
            </a:r>
            <a:r>
              <a:rPr sz="3200" spc="-240" dirty="0">
                <a:solidFill>
                  <a:srgbClr val="C00000"/>
                </a:solidFill>
              </a:rPr>
              <a:t> </a:t>
            </a:r>
            <a:r>
              <a:rPr sz="3200" spc="-100" dirty="0">
                <a:solidFill>
                  <a:srgbClr val="C00000"/>
                </a:solidFill>
              </a:rPr>
              <a:t>ini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lang="en-US" sz="3200" dirty="0">
                <a:solidFill>
                  <a:srgbClr val="C00000"/>
                </a:solidFill>
              </a:rPr>
              <a:t>()</a:t>
            </a:r>
            <a:r>
              <a:rPr sz="3200" spc="-220" dirty="0">
                <a:solidFill>
                  <a:srgbClr val="C00000"/>
                </a:solidFill>
              </a:rPr>
              <a:t> </a:t>
            </a:r>
            <a:r>
              <a:rPr sz="3200" spc="-100" dirty="0">
                <a:solidFill>
                  <a:srgbClr val="C00000"/>
                </a:solidFill>
              </a:rPr>
              <a:t>me</a:t>
            </a:r>
            <a:r>
              <a:rPr sz="3200" spc="-105" dirty="0">
                <a:solidFill>
                  <a:srgbClr val="C00000"/>
                </a:solidFill>
              </a:rPr>
              <a:t>t</a:t>
            </a:r>
            <a:r>
              <a:rPr sz="3200" spc="-100" dirty="0">
                <a:solidFill>
                  <a:srgbClr val="C00000"/>
                </a:solidFill>
              </a:rPr>
              <a:t>h</a:t>
            </a:r>
            <a:r>
              <a:rPr sz="3200" spc="-95" dirty="0">
                <a:solidFill>
                  <a:srgbClr val="C00000"/>
                </a:solidFill>
              </a:rPr>
              <a:t>o</a:t>
            </a:r>
            <a:r>
              <a:rPr sz="3200" dirty="0">
                <a:solidFill>
                  <a:srgbClr val="C00000"/>
                </a:solidFill>
              </a:rPr>
              <a:t>d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600200"/>
            <a:ext cx="7538720" cy="464152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java.io.*;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javax.servlet.*;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javax.servlet.http.*;</a:t>
            </a:r>
            <a:endParaRPr sz="1800" dirty="0">
              <a:latin typeface="Calibri"/>
              <a:cs typeface="Calibri"/>
            </a:endParaRPr>
          </a:p>
          <a:p>
            <a:pPr marL="169545" marR="3347720" indent="-157480">
              <a:lnSpc>
                <a:spcPct val="12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HelloWorld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extends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HttpServlet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private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message;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init()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throws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ServletException</a:t>
            </a:r>
            <a:endParaRPr sz="1800" dirty="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message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"Hello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World";</a:t>
            </a:r>
            <a:r>
              <a:rPr sz="18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326390" marR="5080" indent="-106045">
              <a:lnSpc>
                <a:spcPct val="12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doGet(HttpServletRequest</a:t>
            </a:r>
            <a:r>
              <a:rPr sz="1800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request,</a:t>
            </a:r>
            <a:r>
              <a:rPr sz="180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HttpServletResponse</a:t>
            </a:r>
            <a:r>
              <a:rPr sz="180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response) </a:t>
            </a:r>
            <a:r>
              <a:rPr sz="180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throws</a:t>
            </a:r>
            <a:r>
              <a:rPr sz="1800" spc="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ServletException,</a:t>
            </a:r>
            <a:r>
              <a:rPr sz="1800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IOException</a:t>
            </a:r>
            <a:r>
              <a:rPr sz="1800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response.setContentType("text/html");</a:t>
            </a:r>
            <a:endParaRPr sz="1800" dirty="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PrintWriter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=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response.getWriter();</a:t>
            </a:r>
            <a:endParaRPr sz="1800" dirty="0">
              <a:latin typeface="Calibri"/>
              <a:cs typeface="Calibri"/>
            </a:endParaRPr>
          </a:p>
          <a:p>
            <a:pPr marL="169545" marR="2936875" indent="367030">
              <a:lnSpc>
                <a:spcPct val="120000"/>
              </a:lnSpc>
              <a:tabLst>
                <a:tab pos="45212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out.pr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1&gt;"</a:t>
            </a:r>
            <a:r>
              <a:rPr sz="1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"&lt;/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h1&gt;</a:t>
            </a:r>
            <a:r>
              <a:rPr lang="en-US">
                <a:solidFill>
                  <a:srgbClr val="001F5F"/>
                </a:solidFill>
                <a:latin typeface="Calibri"/>
                <a:cs typeface="Calibri"/>
              </a:rPr>
              <a:t>");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	} 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destroy()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}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688340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7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95" dirty="0"/>
              <a:t>d</a:t>
            </a:r>
            <a:r>
              <a:rPr sz="4100" spc="-100" dirty="0"/>
              <a:t>i</a:t>
            </a:r>
            <a:r>
              <a:rPr sz="4100" spc="-95" dirty="0"/>
              <a:t>n</a:t>
            </a:r>
            <a:r>
              <a:rPr sz="4100" dirty="0"/>
              <a:t>g</a:t>
            </a:r>
            <a:r>
              <a:rPr sz="4100" spc="-245" dirty="0"/>
              <a:t> </a:t>
            </a:r>
            <a:r>
              <a:rPr sz="4100" spc="-250" dirty="0"/>
              <a:t>F</a:t>
            </a:r>
            <a:r>
              <a:rPr sz="4100" spc="-95" dirty="0"/>
              <a:t>o</a:t>
            </a:r>
            <a:r>
              <a:rPr sz="4100" spc="-105" dirty="0"/>
              <a:t>r</a:t>
            </a:r>
            <a:r>
              <a:rPr sz="4100" spc="5" dirty="0"/>
              <a:t>m</a:t>
            </a:r>
            <a:r>
              <a:rPr sz="4100" spc="-240" dirty="0"/>
              <a:t> </a:t>
            </a:r>
            <a:r>
              <a:rPr sz="4100" spc="-105" dirty="0"/>
              <a:t>D</a:t>
            </a:r>
            <a:r>
              <a:rPr sz="4100" spc="-100" dirty="0"/>
              <a:t>a</a:t>
            </a:r>
            <a:r>
              <a:rPr sz="4100" spc="-95" dirty="0"/>
              <a:t>t</a:t>
            </a:r>
            <a:r>
              <a:rPr sz="4100" dirty="0"/>
              <a:t>a</a:t>
            </a:r>
            <a:r>
              <a:rPr sz="4100" spc="-220" dirty="0"/>
              <a:t> </a:t>
            </a:r>
            <a:r>
              <a:rPr sz="4100" spc="-100" dirty="0"/>
              <a:t>usi</a:t>
            </a:r>
            <a:r>
              <a:rPr sz="4100" spc="-95" dirty="0"/>
              <a:t>n</a:t>
            </a:r>
            <a:r>
              <a:rPr sz="4100" dirty="0"/>
              <a:t>g</a:t>
            </a:r>
            <a:r>
              <a:rPr sz="4100" spc="-250" dirty="0"/>
              <a:t> </a:t>
            </a:r>
            <a:r>
              <a:rPr sz="4100" spc="-95" dirty="0"/>
              <a:t>Se</a:t>
            </a:r>
            <a:r>
              <a:rPr sz="4100" spc="-105" dirty="0"/>
              <a:t>r</a:t>
            </a:r>
            <a:r>
              <a:rPr sz="4100" spc="-150" dirty="0"/>
              <a:t>v</a:t>
            </a:r>
            <a:r>
              <a:rPr sz="4100" spc="-100" dirty="0"/>
              <a:t>l</a:t>
            </a:r>
            <a:r>
              <a:rPr sz="4100" spc="-95" dirty="0"/>
              <a:t>e</a:t>
            </a:r>
            <a:r>
              <a:rPr sz="4100" dirty="0"/>
              <a:t>t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099934" cy="25103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getParameter()</a:t>
            </a:r>
            <a:r>
              <a:rPr sz="22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request.getParameter()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parameter.</a:t>
            </a:r>
            <a:endParaRPr sz="2200" dirty="0">
              <a:latin typeface="Calibri"/>
              <a:cs typeface="Calibri"/>
            </a:endParaRPr>
          </a:p>
          <a:p>
            <a:pPr marL="241300" marR="31559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getParameterValues()</a:t>
            </a:r>
            <a:r>
              <a:rPr sz="2200" b="1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Call 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parameter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appears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once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for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example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checkbox</a:t>
            </a:r>
            <a:r>
              <a:rPr lang="en-US" sz="2200" spc="-1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241300" marR="6604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getParameterNames()</a:t>
            </a:r>
            <a:r>
              <a:rPr sz="22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Call 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complete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3850"/>
            <a:ext cx="271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5" dirty="0"/>
              <a:t>3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8243"/>
            <a:ext cx="7203440" cy="251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fi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spc="-105" dirty="0">
                <a:solidFill>
                  <a:srgbClr val="C00000"/>
                </a:solidFill>
                <a:latin typeface="Cambria"/>
                <a:cs typeface="Cambria"/>
              </a:rPr>
              <a:t>it:</a:t>
            </a:r>
            <a:endParaRPr sz="32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57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requires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files:</a:t>
            </a:r>
            <a:endParaRPr sz="2200" dirty="0">
              <a:latin typeface="Calibri"/>
              <a:cs typeface="Calibri"/>
            </a:endParaRPr>
          </a:p>
          <a:p>
            <a:pPr marL="6527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652780" algn="l"/>
                <a:tab pos="6534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(s1.html)File</a:t>
            </a:r>
            <a:endParaRPr sz="2000" dirty="0">
              <a:latin typeface="Calibri"/>
              <a:cs typeface="Calibri"/>
            </a:endParaRPr>
          </a:p>
          <a:p>
            <a:pPr marL="6527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652780" algn="l"/>
                <a:tab pos="6534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(s2.java)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000" dirty="0">
              <a:latin typeface="Calibri"/>
              <a:cs typeface="Calibri"/>
            </a:endParaRPr>
          </a:p>
          <a:p>
            <a:pPr marL="3556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clicking 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submit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err="1">
                <a:solidFill>
                  <a:srgbClr val="2E2B1F"/>
                </a:solidFill>
                <a:latin typeface="Calibri"/>
                <a:cs typeface="Calibri"/>
              </a:rPr>
              <a:t>serv</a:t>
            </a: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let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(.java)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D7D5D-3E55-0F6F-368D-9FA88BEF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D9EB21-92A0-4065-C209-F6572D63B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59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30" dirty="0"/>
              <a:t>CGI vs</a:t>
            </a:r>
            <a:r>
              <a:rPr spc="-210" dirty="0"/>
              <a:t> </a:t>
            </a: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4D280-48CA-025A-8569-47615283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" y="1314341"/>
            <a:ext cx="9115658" cy="47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8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3850"/>
            <a:ext cx="271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3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066800"/>
            <a:ext cx="7009765" cy="4671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fi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endParaRPr sz="32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57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S1.html</a:t>
            </a:r>
            <a:r>
              <a:rPr sz="22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(html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code)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1209040" marR="1745614">
              <a:lnSpc>
                <a:spcPct val="12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method=“post”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action=“s2”&gt;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type=text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name=“t1”&gt;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type=“submit”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value=“submit”&gt;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77749"/>
            <a:ext cx="271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3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990600"/>
            <a:ext cx="7684134" cy="5394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fi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endParaRPr sz="32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67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S2.java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(Servlet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Code)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Calibri"/>
              <a:cs typeface="Calibri"/>
            </a:endParaRPr>
          </a:p>
          <a:p>
            <a:pPr marL="424180" marR="4950460">
              <a:lnSpc>
                <a:spcPct val="11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2000" dirty="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s2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ts val="228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doPost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(HttpServletRequest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endParaRPr sz="2000" dirty="0">
              <a:latin typeface="Calibri"/>
              <a:cs typeface="Calibri"/>
            </a:endParaRPr>
          </a:p>
          <a:p>
            <a:pPr marL="42418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response)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throws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ServletException, IOException</a:t>
            </a:r>
            <a:endParaRPr sz="2000" dirty="0">
              <a:latin typeface="Calibri"/>
              <a:cs typeface="Calibri"/>
            </a:endParaRPr>
          </a:p>
          <a:p>
            <a:pPr marL="4806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24180" marR="3222625">
              <a:lnSpc>
                <a:spcPct val="11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request.getParameter("t1");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PrintWriter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out= response.getWriter();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out.print("&lt;br&gt;Your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"+a);</a:t>
            </a:r>
            <a:endParaRPr sz="2000" dirty="0">
              <a:latin typeface="Calibri"/>
              <a:cs typeface="Calibri"/>
            </a:endParaRPr>
          </a:p>
          <a:p>
            <a:pPr marL="4806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88" y="291084"/>
            <a:ext cx="2700528" cy="914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23850"/>
            <a:ext cx="51530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4</a:t>
            </a:r>
            <a:r>
              <a:rPr spc="-200" dirty="0"/>
              <a:t> </a:t>
            </a:r>
            <a:r>
              <a:rPr spc="505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105" dirty="0">
                <a:solidFill>
                  <a:srgbClr val="C00000"/>
                </a:solidFill>
              </a:rPr>
              <a:t>H</a:t>
            </a:r>
            <a:r>
              <a:rPr sz="3200" spc="-100" dirty="0">
                <a:solidFill>
                  <a:srgbClr val="C00000"/>
                </a:solidFill>
              </a:rPr>
              <a:t>T</a:t>
            </a:r>
            <a:r>
              <a:rPr sz="3200" spc="-95" dirty="0">
                <a:solidFill>
                  <a:srgbClr val="C00000"/>
                </a:solidFill>
              </a:rPr>
              <a:t>M</a:t>
            </a:r>
            <a:r>
              <a:rPr sz="3200" dirty="0">
                <a:solidFill>
                  <a:srgbClr val="C00000"/>
                </a:solidFill>
              </a:rPr>
              <a:t>L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81916" y="762000"/>
            <a:ext cx="8300084" cy="125857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3200" spc="-18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0" dirty="0">
                <a:solidFill>
                  <a:srgbClr val="C00000"/>
                </a:solidFill>
                <a:latin typeface="Cambria"/>
                <a:cs typeface="Cambria"/>
              </a:rPr>
              <a:t>read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5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75" dirty="0">
                <a:solidFill>
                  <a:srgbClr val="C00000"/>
                </a:solidFill>
                <a:latin typeface="Cambria"/>
                <a:cs typeface="Cambria"/>
              </a:rPr>
              <a:t>HTML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checkbox</a:t>
            </a:r>
            <a:r>
              <a:rPr sz="3200" spc="-2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values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r>
              <a:rPr sz="3200" spc="-2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mbria"/>
                <a:cs typeface="Cambria"/>
              </a:rPr>
              <a:t>that</a:t>
            </a:r>
            <a:endParaRPr sz="3200" dirty="0">
              <a:latin typeface="Cambria"/>
              <a:cs typeface="Cambria"/>
            </a:endParaRPr>
          </a:p>
          <a:p>
            <a:pPr marL="812800" indent="-228600">
              <a:lnSpc>
                <a:spcPct val="100000"/>
              </a:lnSpc>
              <a:spcBef>
                <a:spcPts val="1310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40" y="1918233"/>
            <a:ext cx="7036434" cy="41556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"post"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action=</a:t>
            </a:r>
            <a:r>
              <a:rPr lang="en-US" sz="2200" i="1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s1</a:t>
            </a:r>
            <a:r>
              <a:rPr lang="en-US" sz="2200" i="1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Hobbies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"checkbox"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value=“Cricket"&gt;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2E2B1F"/>
                </a:solidFill>
                <a:latin typeface="Calibri"/>
                <a:cs typeface="Calibri"/>
              </a:rPr>
              <a:t>Cricket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"checkbox"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value="Music"&gt;Music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"checkbox"</a:t>
            </a:r>
            <a:r>
              <a:rPr sz="2200" i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value=“Dance"&gt;Dance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"submit"</a:t>
            </a:r>
            <a:r>
              <a:rPr sz="2200" i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value="submit"&gt;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1479" y="2220467"/>
            <a:ext cx="672465" cy="745490"/>
            <a:chOff x="4221479" y="2220467"/>
            <a:chExt cx="672465" cy="7454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79" y="2220467"/>
              <a:ext cx="672084" cy="7452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19599" y="2273807"/>
              <a:ext cx="395605" cy="469900"/>
            </a:xfrm>
            <a:custGeom>
              <a:avLst/>
              <a:gdLst/>
              <a:ahLst/>
              <a:cxnLst/>
              <a:rect l="l" t="t" r="r" b="b"/>
              <a:pathLst>
                <a:path w="395604" h="469900">
                  <a:moveTo>
                    <a:pt x="49275" y="291083"/>
                  </a:moveTo>
                  <a:lnTo>
                    <a:pt x="0" y="469518"/>
                  </a:lnTo>
                  <a:lnTo>
                    <a:pt x="46555" y="452627"/>
                  </a:lnTo>
                  <a:lnTo>
                    <a:pt x="38735" y="452627"/>
                  </a:lnTo>
                  <a:lnTo>
                    <a:pt x="9525" y="428243"/>
                  </a:lnTo>
                  <a:lnTo>
                    <a:pt x="54618" y="374131"/>
                  </a:lnTo>
                  <a:lnTo>
                    <a:pt x="64897" y="313054"/>
                  </a:lnTo>
                  <a:lnTo>
                    <a:pt x="64670" y="305532"/>
                  </a:lnTo>
                  <a:lnTo>
                    <a:pt x="61658" y="298878"/>
                  </a:lnTo>
                  <a:lnTo>
                    <a:pt x="56360" y="293820"/>
                  </a:lnTo>
                  <a:lnTo>
                    <a:pt x="49275" y="291083"/>
                  </a:lnTo>
                  <a:close/>
                </a:path>
                <a:path w="395604" h="469900">
                  <a:moveTo>
                    <a:pt x="54618" y="374131"/>
                  </a:moveTo>
                  <a:lnTo>
                    <a:pt x="9525" y="428243"/>
                  </a:lnTo>
                  <a:lnTo>
                    <a:pt x="38735" y="452627"/>
                  </a:lnTo>
                  <a:lnTo>
                    <a:pt x="46249" y="443611"/>
                  </a:lnTo>
                  <a:lnTo>
                    <a:pt x="42925" y="443611"/>
                  </a:lnTo>
                  <a:lnTo>
                    <a:pt x="17652" y="422528"/>
                  </a:lnTo>
                  <a:lnTo>
                    <a:pt x="48346" y="411398"/>
                  </a:lnTo>
                  <a:lnTo>
                    <a:pt x="54618" y="374131"/>
                  </a:lnTo>
                  <a:close/>
                </a:path>
                <a:path w="395604" h="469900">
                  <a:moveTo>
                    <a:pt x="149477" y="376281"/>
                  </a:moveTo>
                  <a:lnTo>
                    <a:pt x="141986" y="377443"/>
                  </a:lnTo>
                  <a:lnTo>
                    <a:pt x="83808" y="398540"/>
                  </a:lnTo>
                  <a:lnTo>
                    <a:pt x="38735" y="452627"/>
                  </a:lnTo>
                  <a:lnTo>
                    <a:pt x="46555" y="452627"/>
                  </a:lnTo>
                  <a:lnTo>
                    <a:pt x="155066" y="413257"/>
                  </a:lnTo>
                  <a:lnTo>
                    <a:pt x="161532" y="409267"/>
                  </a:lnTo>
                  <a:lnTo>
                    <a:pt x="165830" y="403336"/>
                  </a:lnTo>
                  <a:lnTo>
                    <a:pt x="167604" y="396238"/>
                  </a:lnTo>
                  <a:lnTo>
                    <a:pt x="166497" y="388746"/>
                  </a:lnTo>
                  <a:lnTo>
                    <a:pt x="162506" y="382337"/>
                  </a:lnTo>
                  <a:lnTo>
                    <a:pt x="156575" y="378047"/>
                  </a:lnTo>
                  <a:lnTo>
                    <a:pt x="149477" y="376281"/>
                  </a:lnTo>
                  <a:close/>
                </a:path>
                <a:path w="395604" h="469900">
                  <a:moveTo>
                    <a:pt x="48346" y="411398"/>
                  </a:moveTo>
                  <a:lnTo>
                    <a:pt x="17652" y="422528"/>
                  </a:lnTo>
                  <a:lnTo>
                    <a:pt x="42925" y="443611"/>
                  </a:lnTo>
                  <a:lnTo>
                    <a:pt x="48346" y="411398"/>
                  </a:lnTo>
                  <a:close/>
                </a:path>
                <a:path w="395604" h="469900">
                  <a:moveTo>
                    <a:pt x="83808" y="398540"/>
                  </a:moveTo>
                  <a:lnTo>
                    <a:pt x="48346" y="411398"/>
                  </a:lnTo>
                  <a:lnTo>
                    <a:pt x="42925" y="443611"/>
                  </a:lnTo>
                  <a:lnTo>
                    <a:pt x="46249" y="443611"/>
                  </a:lnTo>
                  <a:lnTo>
                    <a:pt x="83808" y="398540"/>
                  </a:lnTo>
                  <a:close/>
                </a:path>
                <a:path w="395604" h="469900">
                  <a:moveTo>
                    <a:pt x="366395" y="0"/>
                  </a:moveTo>
                  <a:lnTo>
                    <a:pt x="54618" y="374131"/>
                  </a:lnTo>
                  <a:lnTo>
                    <a:pt x="48346" y="411398"/>
                  </a:lnTo>
                  <a:lnTo>
                    <a:pt x="83808" y="398540"/>
                  </a:lnTo>
                  <a:lnTo>
                    <a:pt x="395604" y="24383"/>
                  </a:lnTo>
                  <a:lnTo>
                    <a:pt x="366395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09565" y="2016378"/>
            <a:ext cx="189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88" y="291084"/>
            <a:ext cx="2781300" cy="914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23850"/>
            <a:ext cx="5233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4</a:t>
            </a:r>
            <a:r>
              <a:rPr spc="-200" dirty="0"/>
              <a:t> </a:t>
            </a:r>
            <a:r>
              <a:rPr spc="505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95" dirty="0">
                <a:solidFill>
                  <a:srgbClr val="C00000"/>
                </a:solidFill>
              </a:rPr>
              <a:t>s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spc="-105" dirty="0">
                <a:solidFill>
                  <a:srgbClr val="C00000"/>
                </a:solidFill>
              </a:rPr>
              <a:t>r</a:t>
            </a:r>
            <a:r>
              <a:rPr sz="3200" spc="-130" dirty="0">
                <a:solidFill>
                  <a:srgbClr val="C00000"/>
                </a:solidFill>
              </a:rPr>
              <a:t>v</a:t>
            </a:r>
            <a:r>
              <a:rPr sz="3200" spc="-105" dirty="0">
                <a:solidFill>
                  <a:srgbClr val="C00000"/>
                </a:solidFill>
              </a:rPr>
              <a:t>l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0" y="990600"/>
            <a:ext cx="8300084" cy="607025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3200" spc="-18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0" dirty="0">
                <a:solidFill>
                  <a:srgbClr val="C00000"/>
                </a:solidFill>
                <a:latin typeface="Cambria"/>
                <a:cs typeface="Cambria"/>
              </a:rPr>
              <a:t>read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5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75" dirty="0">
                <a:solidFill>
                  <a:srgbClr val="C00000"/>
                </a:solidFill>
                <a:latin typeface="Cambria"/>
                <a:cs typeface="Cambria"/>
              </a:rPr>
              <a:t>HTML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checkbox</a:t>
            </a:r>
            <a:r>
              <a:rPr sz="3200" spc="-2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values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r>
              <a:rPr sz="3200" spc="-2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C00000"/>
                </a:solidFill>
                <a:latin typeface="Cambria"/>
                <a:cs typeface="Cambria"/>
              </a:rPr>
              <a:t>that</a:t>
            </a:r>
            <a:endParaRPr sz="3200" dirty="0">
              <a:latin typeface="Cambria"/>
              <a:cs typeface="Cambria"/>
            </a:endParaRPr>
          </a:p>
          <a:p>
            <a:pPr marL="812800" marR="1685925" indent="-228600">
              <a:lnSpc>
                <a:spcPts val="2380"/>
              </a:lnSpc>
              <a:spcBef>
                <a:spcPts val="160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protected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request,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endParaRPr sz="2200" dirty="0">
              <a:latin typeface="Calibri"/>
              <a:cs typeface="Calibri"/>
            </a:endParaRPr>
          </a:p>
          <a:p>
            <a:pPr marL="1067435" indent="-483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tabLst>
                <a:tab pos="1067435" algn="l"/>
                <a:tab pos="106807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throws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ServletException,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err="1">
                <a:solidFill>
                  <a:srgbClr val="2E2B1F"/>
                </a:solidFill>
                <a:latin typeface="Calibri"/>
                <a:cs typeface="Calibri"/>
              </a:rPr>
              <a:t>IOException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2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067435" indent="-483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tabLst>
                <a:tab pos="1067435" algn="l"/>
                <a:tab pos="10680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PrintWriter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out=response.getWriter();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String[]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values=request.getParameterValues("t1");</a:t>
            </a:r>
            <a:endParaRPr sz="22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265"/>
              </a:spcBef>
            </a:pPr>
            <a:endParaRPr sz="2200" dirty="0">
              <a:latin typeface="Arial"/>
              <a:cs typeface="Arial"/>
            </a:endParaRPr>
          </a:p>
          <a:p>
            <a:pPr marL="1320165" indent="-736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320165" algn="l"/>
                <a:tab pos="1320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for(int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i=0;i&lt;values.length;i++)</a:t>
            </a:r>
            <a:endParaRPr sz="2200" dirty="0">
              <a:latin typeface="Calibri"/>
              <a:cs typeface="Calibri"/>
            </a:endParaRPr>
          </a:p>
          <a:p>
            <a:pPr marL="1257935" indent="-67437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257935" algn="l"/>
                <a:tab pos="12585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1510665" indent="-9271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510665" algn="l"/>
                <a:tab pos="151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out.println("&lt;li&gt;"+values[i]+"&lt;/li&gt;");</a:t>
            </a:r>
            <a:endParaRPr sz="2200" dirty="0">
              <a:latin typeface="Calibri"/>
              <a:cs typeface="Calibri"/>
            </a:endParaRPr>
          </a:p>
          <a:p>
            <a:pPr marL="1257935" indent="-67437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257935" algn="l"/>
                <a:tab pos="12585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23850"/>
            <a:ext cx="51530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5</a:t>
            </a:r>
            <a:r>
              <a:rPr spc="-200" dirty="0"/>
              <a:t> </a:t>
            </a:r>
            <a:r>
              <a:rPr spc="500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105" dirty="0">
                <a:solidFill>
                  <a:srgbClr val="C00000"/>
                </a:solidFill>
              </a:rPr>
              <a:t>H</a:t>
            </a:r>
            <a:r>
              <a:rPr sz="3200" spc="-100" dirty="0">
                <a:solidFill>
                  <a:srgbClr val="C00000"/>
                </a:solidFill>
              </a:rPr>
              <a:t>T</a:t>
            </a:r>
            <a:r>
              <a:rPr sz="3200" spc="-95" dirty="0">
                <a:solidFill>
                  <a:srgbClr val="C00000"/>
                </a:solidFill>
              </a:rPr>
              <a:t>M</a:t>
            </a:r>
            <a:r>
              <a:rPr sz="3200" dirty="0">
                <a:solidFill>
                  <a:srgbClr val="C00000"/>
                </a:solidFill>
              </a:rPr>
              <a:t>L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38200" y="838200"/>
            <a:ext cx="6510020" cy="5403401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co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2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1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6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me</a:t>
            </a:r>
            <a:r>
              <a:rPr sz="3200" spc="-12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endParaRPr sz="3200" dirty="0">
              <a:latin typeface="Cambria"/>
              <a:cs typeface="Cambria"/>
            </a:endParaRPr>
          </a:p>
          <a:p>
            <a:pPr marL="660400" indent="-228600">
              <a:lnSpc>
                <a:spcPct val="100000"/>
              </a:lnSpc>
              <a:spcBef>
                <a:spcPts val="1310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70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"post"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action=s1&gt;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Hobbies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“text"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 &lt;input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“text"</a:t>
            </a:r>
            <a:r>
              <a:rPr sz="2200" i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name="t2"</a:t>
            </a:r>
            <a:r>
              <a:rPr sz="2200" i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i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“text"</a:t>
            </a:r>
            <a:r>
              <a:rPr sz="2200" i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name="t3"</a:t>
            </a:r>
            <a:r>
              <a:rPr sz="2200" i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"submit"</a:t>
            </a:r>
            <a:r>
              <a:rPr sz="2200" i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value="submit"&gt;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223850"/>
            <a:ext cx="52609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5</a:t>
            </a:r>
            <a:r>
              <a:rPr spc="-200" dirty="0"/>
              <a:t> </a:t>
            </a:r>
            <a:r>
              <a:rPr spc="500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105" dirty="0">
                <a:solidFill>
                  <a:srgbClr val="C00000"/>
                </a:solidFill>
              </a:rPr>
              <a:t>S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spc="-105" dirty="0">
                <a:solidFill>
                  <a:srgbClr val="C00000"/>
                </a:solidFill>
              </a:rPr>
              <a:t>r</a:t>
            </a:r>
            <a:r>
              <a:rPr sz="3200" spc="-130" dirty="0">
                <a:solidFill>
                  <a:srgbClr val="C00000"/>
                </a:solidFill>
              </a:rPr>
              <a:t>v</a:t>
            </a:r>
            <a:r>
              <a:rPr sz="3200" spc="-105" dirty="0">
                <a:solidFill>
                  <a:srgbClr val="C00000"/>
                </a:solidFill>
              </a:rPr>
              <a:t>l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sz="3200" spc="-22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304800" y="1052195"/>
            <a:ext cx="7947659" cy="5348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co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2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1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6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me</a:t>
            </a:r>
            <a:r>
              <a:rPr sz="3200" spc="-12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endParaRPr sz="3200" dirty="0">
              <a:latin typeface="Cambria"/>
              <a:cs typeface="Cambria"/>
            </a:endParaRPr>
          </a:p>
          <a:p>
            <a:pPr marL="431800" marR="5080">
              <a:lnSpc>
                <a:spcPct val="100000"/>
              </a:lnSpc>
              <a:spcBef>
                <a:spcPts val="15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protected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HttpServletResponse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throws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ServletException,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IOException</a:t>
            </a:r>
            <a:endParaRPr sz="2000" dirty="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660400" marR="3244215" indent="-58419">
              <a:lnSpc>
                <a:spcPct val="12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PrintWriter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response.getWriter();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660400" marR="2317750">
              <a:lnSpc>
                <a:spcPct val="12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Enumeration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request.getParameterNames();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while(e.hasMoreElements())</a:t>
            </a:r>
            <a:endParaRPr sz="2000" dirty="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774700" marR="3829050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Object obj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e.nextElement();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out.println((String)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obj+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"&lt;br&gt;");</a:t>
            </a:r>
            <a:endParaRPr sz="2000" dirty="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592570" cy="726440"/>
          </a:xfrm>
        </p:spPr>
        <p:txBody>
          <a:bodyPr/>
          <a:lstStyle/>
          <a:p>
            <a:r>
              <a:rPr lang="en-US" dirty="0"/>
              <a:t>Database and </a:t>
            </a:r>
            <a:r>
              <a:rPr lang="en-US" dirty="0" err="1"/>
              <a:t>Servlets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 start interfacing Java </a:t>
            </a:r>
            <a:r>
              <a:rPr lang="en-US" sz="2400" b="1" dirty="0" err="1"/>
              <a:t>Servlet</a:t>
            </a:r>
            <a:r>
              <a:rPr lang="en-US" sz="2400" b="1" dirty="0"/>
              <a:t> Program with JDBC Connection: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Proper JDBC Environment should set-up along with database creation.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To do so, download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mysql-connector.jar </a:t>
            </a:r>
            <a:r>
              <a:rPr lang="en-US" sz="2400" dirty="0"/>
              <a:t>file from the internet.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As it is downloaded, move the jar file to the apache-tomcat server folder.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Place this jar file in </a:t>
            </a:r>
            <a:r>
              <a:rPr lang="en-US" sz="2400" b="1" dirty="0"/>
              <a:t>lib</a:t>
            </a:r>
            <a:r>
              <a:rPr lang="en-US" sz="2400" dirty="0"/>
              <a:t> folder present in the apache-tomcat directory.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371600"/>
          </a:xfrm>
        </p:spPr>
        <p:txBody>
          <a:bodyPr/>
          <a:lstStyle/>
          <a:p>
            <a:r>
              <a:rPr lang="en-US" b="1" dirty="0"/>
              <a:t>Step 1: Creation of Database and Table in </a:t>
            </a:r>
            <a:r>
              <a:rPr lang="en-US" b="1" dirty="0" err="1"/>
              <a:t>MySQL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9346" y="2362200"/>
            <a:ext cx="85612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mysql</a:t>
            </a:r>
            <a:r>
              <a:rPr lang="en-US" sz="2000" dirty="0"/>
              <a:t>&gt;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create table users (username </a:t>
            </a:r>
            <a:r>
              <a:rPr lang="en-US" sz="2000" dirty="0" err="1">
                <a:latin typeface="Arial Unicode MS" pitchFamily="34" charset="-128"/>
                <a:cs typeface="Arial" pitchFamily="34" charset="0"/>
              </a:rPr>
              <a:t>varchar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(20), password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varchar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(20));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415772"/>
          </a:xfrm>
        </p:spPr>
        <p:txBody>
          <a:bodyPr/>
          <a:lstStyle/>
          <a:p>
            <a:r>
              <a:rPr lang="en-US" b="1" dirty="0"/>
              <a:t>Step 2: Implementation of required Web-pages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2222957"/>
            <a:ext cx="731520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/>
              <a:t> Create a form in HTML file, where take all the inputs required to insert data into the database.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/>
              <a:t> Specify the </a:t>
            </a:r>
            <a:r>
              <a:rPr lang="en-US" sz="2800" dirty="0" err="1"/>
              <a:t>servlet</a:t>
            </a:r>
            <a:r>
              <a:rPr lang="en-US" sz="2800" dirty="0"/>
              <a:t> name in it, with the POST method as security is important aspects in database connectivity.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38200"/>
          </a:xfrm>
        </p:spPr>
        <p:txBody>
          <a:bodyPr/>
          <a:lstStyle/>
          <a:p>
            <a:r>
              <a:rPr lang="en-US" dirty="0"/>
              <a:t>Client Side Program- HTML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ACTION="http://localhost:8080/examples/servlet/Login" METHOD="GET"&gt;</a:t>
            </a:r>
          </a:p>
          <a:p>
            <a:endParaRPr lang="en-US" dirty="0"/>
          </a:p>
          <a:p>
            <a:r>
              <a:rPr lang="en-US" dirty="0"/>
              <a:t>  username: &lt;INPUT NAME="un" TYPE=TEXT&gt; &lt;BR&gt;</a:t>
            </a:r>
          </a:p>
          <a:p>
            <a:r>
              <a:rPr lang="en-US" dirty="0"/>
              <a:t>  password: &lt;INPUT NAME="pw" TYPE=PASSWORD&gt; &lt;BR&gt;</a:t>
            </a:r>
          </a:p>
          <a:p>
            <a:endParaRPr lang="en-US" dirty="0"/>
          </a:p>
          <a:p>
            <a:r>
              <a:rPr lang="en-US" dirty="0"/>
              <a:t> &lt;INPUT TYPE="SUBMIT" VALUE="login"&gt;</a:t>
            </a:r>
          </a:p>
          <a:p>
            <a:r>
              <a:rPr lang="en-US" dirty="0"/>
              <a:t> &lt;INPUT TYPE="RESET"    VALUE="cancel"&gt;</a:t>
            </a:r>
          </a:p>
          <a:p>
            <a:endParaRPr lang="en-US" dirty="0"/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265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t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80" dirty="0"/>
              <a:t>P</a:t>
            </a:r>
            <a:r>
              <a:rPr spc="-105" dirty="0"/>
              <a:t>ac</a:t>
            </a:r>
            <a:r>
              <a:rPr spc="-140" dirty="0"/>
              <a:t>k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24700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interpreter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packages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javax.servlet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javax.servlet.http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6060" cy="707886"/>
          </a:xfrm>
        </p:spPr>
        <p:txBody>
          <a:bodyPr/>
          <a:lstStyle/>
          <a:p>
            <a:r>
              <a:rPr lang="en-US" dirty="0"/>
              <a:t>Server Side Program - </a:t>
            </a:r>
            <a:r>
              <a:rPr lang="en-US" dirty="0" err="1"/>
              <a:t>Servlet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java.sql.*;</a:t>
            </a:r>
          </a:p>
          <a:p>
            <a:r>
              <a:rPr lang="en-US" dirty="0"/>
              <a:t>public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Login extends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HttpServlet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Connection </a:t>
            </a:r>
            <a:r>
              <a:rPr lang="en-US" dirty="0" err="1"/>
              <a:t>conn</a:t>
            </a:r>
            <a:r>
              <a:rPr lang="en-US" dirty="0"/>
              <a:t>;</a:t>
            </a:r>
          </a:p>
          <a:p>
            <a:r>
              <a:rPr lang="en-US" dirty="0"/>
              <a:t>public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 res) throws     </a:t>
            </a:r>
          </a:p>
          <a:p>
            <a:r>
              <a:rPr lang="en-US" dirty="0"/>
              <a:t> 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PrintWriter</a:t>
            </a:r>
            <a:r>
              <a:rPr lang="en-US" dirty="0"/>
              <a:t> out;</a:t>
            </a:r>
          </a:p>
          <a:p>
            <a:r>
              <a:rPr lang="en-US" dirty="0"/>
              <a:t>    String u, p;</a:t>
            </a:r>
          </a:p>
          <a:p>
            <a:r>
              <a:rPr lang="en-US" dirty="0"/>
              <a:t>    u= </a:t>
            </a:r>
            <a:r>
              <a:rPr lang="en-US" dirty="0" err="1"/>
              <a:t>req.getParameter</a:t>
            </a:r>
            <a:r>
              <a:rPr lang="en-US" dirty="0"/>
              <a:t>("un");</a:t>
            </a:r>
          </a:p>
          <a:p>
            <a:r>
              <a:rPr lang="en-US" dirty="0"/>
              <a:t>    p= </a:t>
            </a:r>
            <a:r>
              <a:rPr lang="en-US" dirty="0" err="1"/>
              <a:t>req.getParameter</a:t>
            </a:r>
            <a:r>
              <a:rPr lang="en-US" dirty="0"/>
              <a:t>("pw");</a:t>
            </a:r>
          </a:p>
          <a:p>
            <a:r>
              <a:rPr lang="en-US" dirty="0"/>
              <a:t>    out=</a:t>
            </a:r>
            <a:r>
              <a:rPr lang="en-US" dirty="0" err="1"/>
              <a:t>res.getWriter</a:t>
            </a:r>
            <a:r>
              <a:rPr lang="en-US" dirty="0"/>
              <a:t>();</a:t>
            </a:r>
          </a:p>
          <a:p>
            <a:r>
              <a:rPr lang="en-US" dirty="0"/>
              <a:t>   try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592570" cy="492443"/>
          </a:xfrm>
        </p:spPr>
        <p:txBody>
          <a:bodyPr/>
          <a:lstStyle/>
          <a:p>
            <a:r>
              <a:rPr lang="en-US" sz="3200" dirty="0"/>
              <a:t>Continued…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33401"/>
            <a:ext cx="754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conn</a:t>
            </a:r>
            <a:r>
              <a:rPr lang="en-US" dirty="0"/>
              <a:t>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vij","root","admin</a:t>
            </a:r>
            <a:r>
              <a:rPr lang="en-US" dirty="0"/>
              <a:t>");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conn.prepareStatement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("select username, password from users where username = ? and password = ?");</a:t>
            </a:r>
          </a:p>
          <a:p>
            <a:r>
              <a:rPr lang="en-US" dirty="0" err="1">
                <a:solidFill>
                  <a:srgbClr val="7030A0"/>
                </a:solidFill>
              </a:rPr>
              <a:t>ps.setString</a:t>
            </a:r>
            <a:r>
              <a:rPr lang="en-US" dirty="0">
                <a:solidFill>
                  <a:srgbClr val="7030A0"/>
                </a:solidFill>
              </a:rPr>
              <a:t>(1, u);</a:t>
            </a:r>
          </a:p>
          <a:p>
            <a:r>
              <a:rPr lang="en-US" dirty="0" err="1">
                <a:solidFill>
                  <a:srgbClr val="7030A0"/>
                </a:solidFill>
              </a:rPr>
              <a:t>ps.setString</a:t>
            </a:r>
            <a:r>
              <a:rPr lang="en-US" dirty="0">
                <a:solidFill>
                  <a:srgbClr val="7030A0"/>
                </a:solidFill>
              </a:rPr>
              <a:t>(2, p);</a:t>
            </a:r>
          </a:p>
          <a:p>
            <a:r>
              <a:rPr lang="en-US" dirty="0" err="1">
                <a:solidFill>
                  <a:srgbClr val="00B050"/>
                </a:solidFill>
              </a:rPr>
              <a:t>ResultSet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rs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ps.executeQuery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 err="1"/>
              <a:t>res.setContentType</a:t>
            </a:r>
            <a:r>
              <a:rPr lang="en-US" dirty="0"/>
              <a:t>("text/html");</a:t>
            </a:r>
          </a:p>
          <a:p>
            <a:r>
              <a:rPr lang="en-US" dirty="0"/>
              <a:t> if 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out.println</a:t>
            </a:r>
            <a:r>
              <a:rPr lang="en-US" dirty="0"/>
              <a:t>("&lt;HTML&gt; 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("&lt;H1&gt;Welcome "+u+ "&lt;/H1&gt;");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out.println</a:t>
            </a:r>
            <a:r>
              <a:rPr lang="en-US" dirty="0"/>
              <a:t>("&lt;HTML&gt; 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("&lt;H1&gt;Invalid credentials&lt;/H1&gt;");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conn.close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592570" cy="492443"/>
          </a:xfrm>
        </p:spPr>
        <p:txBody>
          <a:bodyPr/>
          <a:lstStyle/>
          <a:p>
            <a:r>
              <a:rPr lang="en-US" sz="3200" dirty="0"/>
              <a:t>Continued…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(</a:t>
            </a:r>
            <a:r>
              <a:rPr lang="en-US" dirty="0" err="1"/>
              <a:t>ClassNotFoundException</a:t>
            </a:r>
            <a:r>
              <a:rPr lang="en-US" dirty="0"/>
              <a:t> e)</a:t>
            </a:r>
          </a:p>
          <a:p>
            <a:r>
              <a:rPr lang="en-US" dirty="0"/>
              <a:t>    { </a:t>
            </a:r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catch(</a:t>
            </a:r>
            <a:r>
              <a:rPr lang="en-US" dirty="0" err="1"/>
              <a:t>SQLException</a:t>
            </a:r>
            <a:r>
              <a:rPr lang="en-US" dirty="0"/>
              <a:t> e)</a:t>
            </a:r>
          </a:p>
          <a:p>
            <a:r>
              <a:rPr lang="en-US" dirty="0"/>
              <a:t>    { </a:t>
            </a:r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doPost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 res)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 { </a:t>
            </a:r>
          </a:p>
          <a:p>
            <a:r>
              <a:rPr lang="en-US" dirty="0"/>
              <a:t>    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 , res);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78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110" dirty="0"/>
              <a:t>(</a:t>
            </a:r>
            <a:r>
              <a:rPr spc="-105" dirty="0"/>
              <a:t>Ma</a:t>
            </a:r>
            <a:r>
              <a:rPr spc="-100" dirty="0"/>
              <a:t>n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05" dirty="0"/>
              <a:t>e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00" dirty="0"/>
              <a:t>nt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65670" cy="3897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Tracking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maintain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(data)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management</a:t>
            </a:r>
            <a:r>
              <a:rPr sz="24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400" dirty="0">
              <a:latin typeface="Calibri"/>
              <a:cs typeface="Calibri"/>
            </a:endParaRPr>
          </a:p>
          <a:p>
            <a:pPr marL="241300" marR="2349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protocol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lang="en-US"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stateless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maintain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some mechanism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81153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server,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treats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request.</a:t>
            </a:r>
            <a:endParaRPr sz="2400" dirty="0">
              <a:latin typeface="Calibri"/>
              <a:cs typeface="Calibri"/>
            </a:endParaRPr>
          </a:p>
          <a:p>
            <a:pPr marL="241300" marR="33782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maintain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recognize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particular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453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Cookies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2E2B1F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2E2B1F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16560"/>
            <a:ext cx="6487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5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0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447800"/>
            <a:ext cx="7579360" cy="46134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1247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small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stored in </a:t>
            </a:r>
            <a:r>
              <a:rPr lang="en-US" sz="2200" u="sng" spc="-5" dirty="0">
                <a:solidFill>
                  <a:srgbClr val="2E2B1F"/>
                </a:solidFill>
                <a:latin typeface="Calibri"/>
                <a:cs typeface="Calibri"/>
              </a:rPr>
              <a:t>key-value pair format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on the client browser,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persisted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requests.</a:t>
            </a:r>
            <a:endParaRPr sz="2200" dirty="0">
              <a:latin typeface="Calibri"/>
              <a:cs typeface="Calibri"/>
            </a:endParaRPr>
          </a:p>
          <a:p>
            <a:pPr marL="241300" marR="21907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optional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such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comment,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site name/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domain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qualifiers,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maximum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age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number.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How Cookie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works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cookies technique,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 with response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now,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cache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any subsequent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s are </a:t>
            </a:r>
            <a:r>
              <a:rPr lang="en-US" sz="2000" spc="15" dirty="0">
                <a:solidFill>
                  <a:srgbClr val="2E2B1F"/>
                </a:solidFill>
                <a:latin typeface="Calibri"/>
                <a:cs typeface="Calibri"/>
              </a:rPr>
              <a:t>again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sent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user,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1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1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Thus,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recognize</a:t>
            </a:r>
            <a:r>
              <a:rPr lang="en-US" sz="2000" b="1" spc="-10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old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6487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548824"/>
            <a:ext cx="7243445" cy="369973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Types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Non-persistent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Persistent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Non-persistent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259715" lvl="1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valid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only.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removed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Persistent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valid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removed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removed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log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 sign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6487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548824"/>
            <a:ext cx="6817360" cy="230960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Cookies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Simplest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maintaining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state.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are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maintained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side.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set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object.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6487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000" y="2057400"/>
          <a:ext cx="7620000" cy="3037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setMaxAge(int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expiry)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maximum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age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seconds.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 String getName()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1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changed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after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creation.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 String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getValue()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setName(String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setValue(String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7400" y="1524000"/>
            <a:ext cx="39643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Useful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Methods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4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6487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143000"/>
            <a:ext cx="7195184" cy="52969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Cookie?</a:t>
            </a:r>
            <a:endParaRPr lang="en-US" sz="2000" b="1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rgbClr val="2E2B1F"/>
                </a:solidFill>
                <a:cs typeface="Calibri"/>
              </a:rPr>
              <a:t>	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//creating</a:t>
            </a:r>
            <a:r>
              <a:rPr lang="en-US" spc="7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cookie</a:t>
            </a:r>
            <a:r>
              <a:rPr lang="en-US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object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9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ck=new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Cookie("</a:t>
            </a: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user","</a:t>
            </a:r>
            <a:r>
              <a:rPr lang="en-US" sz="1900" spc="-10" dirty="0" err="1">
                <a:solidFill>
                  <a:srgbClr val="2E2B1F"/>
                </a:solidFill>
                <a:latin typeface="Calibri"/>
                <a:cs typeface="Calibri"/>
              </a:rPr>
              <a:t>Manish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lang="en-US" sz="19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//adding</a:t>
            </a:r>
            <a:r>
              <a:rPr lang="en-US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cookie</a:t>
            </a:r>
            <a:r>
              <a:rPr lang="en-US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</a:t>
            </a:r>
            <a:r>
              <a:rPr lang="en-US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the</a:t>
            </a:r>
            <a:r>
              <a:rPr lang="en-US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response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response.addCookie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(ck);</a:t>
            </a:r>
            <a:endParaRPr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CBDBC"/>
              </a:buClr>
              <a:buFont typeface="Arial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Cookie?</a:t>
            </a:r>
            <a:endParaRPr lang="en-US" sz="2000" b="1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		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//create cookie with same name and set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value</a:t>
            </a:r>
            <a:r>
              <a:rPr lang="en-US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 empty string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ck=new Cookie("user","");</a:t>
            </a: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ck.setMaxAge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(0);</a:t>
            </a: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//changing</a:t>
            </a:r>
            <a:r>
              <a:rPr spc="7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maximum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age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seconds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response.addCookie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(ck);</a:t>
            </a:r>
            <a:r>
              <a:rPr lang="en-US" sz="1900" spc="-1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//adding</a:t>
            </a:r>
            <a:r>
              <a:rPr spc="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cookie</a:t>
            </a:r>
            <a:r>
              <a:rPr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response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CBDBC"/>
              </a:buClr>
              <a:buFont typeface="Arial"/>
              <a:buChar char="•"/>
            </a:pPr>
            <a:endParaRPr sz="1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Cookies?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9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ck[]=request.getCookies();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for(int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 err="1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=0;i&lt;</a:t>
            </a:r>
            <a:r>
              <a:rPr sz="1900" spc="-5" dirty="0" err="1">
                <a:solidFill>
                  <a:srgbClr val="2E2B1F"/>
                </a:solidFill>
                <a:latin typeface="Calibri"/>
                <a:cs typeface="Calibri"/>
              </a:rPr>
              <a:t>ck.length;i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++){</a:t>
            </a:r>
            <a:endParaRPr lang="en-US" sz="19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91820" lvl="1" indent="-282575">
              <a:lnSpc>
                <a:spcPts val="2050"/>
              </a:lnSpc>
              <a:buClr>
                <a:srgbClr val="9CBDBC"/>
              </a:buClr>
              <a:tabLst>
                <a:tab pos="591820" algn="l"/>
                <a:tab pos="592455" algn="l"/>
              </a:tabLst>
            </a:pP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 //printing</a:t>
            </a:r>
            <a:r>
              <a:rPr lang="en-US" spc="8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name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and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value</a:t>
            </a:r>
            <a:r>
              <a:rPr lang="en-US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of</a:t>
            </a:r>
            <a:r>
              <a:rPr lang="en-US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cookie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591820" lvl="1" indent="-282575">
              <a:lnSpc>
                <a:spcPts val="2050"/>
              </a:lnSpc>
              <a:buClr>
                <a:srgbClr val="9CBDBC"/>
              </a:buClr>
              <a:tabLst>
                <a:tab pos="591820" algn="l"/>
                <a:tab pos="592455" algn="l"/>
              </a:tabLst>
            </a:pPr>
            <a:r>
              <a:rPr lang="en-US" sz="1900" spc="-5" dirty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1900" spc="-5" dirty="0" err="1">
                <a:solidFill>
                  <a:srgbClr val="2E2B1F"/>
                </a:solidFill>
                <a:latin typeface="Calibri"/>
                <a:cs typeface="Calibri"/>
              </a:rPr>
              <a:t>out.print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("&lt;br&gt;"+ck[i].getName()+"</a:t>
            </a:r>
            <a:r>
              <a:rPr sz="19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"+ck[i].</a:t>
            </a: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getValue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());</a:t>
            </a:r>
            <a:endParaRPr lang="en-US" sz="19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91820" lvl="1" indent="-282575">
              <a:lnSpc>
                <a:spcPts val="2050"/>
              </a:lnSpc>
              <a:buClr>
                <a:srgbClr val="9CBDBC"/>
              </a:buClr>
              <a:tabLst>
                <a:tab pos="591820" algn="l"/>
                <a:tab pos="59245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1511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22221"/>
            <a:ext cx="3462654" cy="444224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715" indent="-228600" algn="just">
              <a:lnSpc>
                <a:spcPct val="901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HTTP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requests coming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delegated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</a:pPr>
            <a:endParaRPr sz="255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servlet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loads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&amp; initializes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servlet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 directly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invoking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service()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2500" dirty="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handles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spawning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threads,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each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thread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executing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service()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single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instance 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447800"/>
            <a:ext cx="4191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487795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3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30" dirty="0">
                <a:solidFill>
                  <a:srgbClr val="FF0000"/>
                </a:solidFill>
              </a:rPr>
              <a:t>v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62200"/>
            <a:ext cx="759269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6487795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3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30" dirty="0">
                <a:solidFill>
                  <a:srgbClr val="FF0000"/>
                </a:solidFill>
              </a:rPr>
              <a:t>v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845310"/>
            <a:ext cx="7045960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index.html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action="servlet1"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method="post"&gt;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type="text"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name="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userName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"/&gt;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&lt;br/&gt;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type="submit"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value="go"/&gt;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153035"/>
            <a:ext cx="6487795" cy="1218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95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40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mp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30" dirty="0">
                <a:solidFill>
                  <a:srgbClr val="FF0000"/>
                </a:solidFill>
              </a:rPr>
              <a:t>v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327149"/>
            <a:ext cx="6390005" cy="5413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Servlet1.java</a:t>
            </a:r>
            <a:endParaRPr sz="2200" dirty="0">
              <a:latin typeface="Calibri"/>
              <a:cs typeface="Calibri"/>
            </a:endParaRPr>
          </a:p>
          <a:p>
            <a:pPr marL="12700" marR="4642485">
              <a:lnSpc>
                <a:spcPct val="100000"/>
              </a:lnSpc>
              <a:spcBef>
                <a:spcPts val="30"/>
              </a:spcBef>
            </a:pP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javax.servlet.http.*;</a:t>
            </a:r>
            <a:endParaRPr sz="1500" dirty="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public class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FirstServlet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15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15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500" dirty="0">
              <a:latin typeface="Calibri"/>
              <a:cs typeface="Calibri"/>
            </a:endParaRPr>
          </a:p>
          <a:p>
            <a:pPr marL="182880" marR="5080">
              <a:lnSpc>
                <a:spcPct val="10000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endParaRPr lang="en-US" sz="15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82880" marR="5080">
              <a:lnSpc>
                <a:spcPct val="100000"/>
              </a:lnSpc>
            </a:pP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500" spc="-3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try{</a:t>
            </a:r>
            <a:endParaRPr sz="1500" dirty="0">
              <a:latin typeface="Calibri"/>
              <a:cs typeface="Calibri"/>
            </a:endParaRPr>
          </a:p>
          <a:p>
            <a:pPr marL="182880" marR="2694305" indent="86995">
              <a:lnSpc>
                <a:spcPct val="100000"/>
              </a:lnSpc>
            </a:pP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PrintWriter</a:t>
            </a:r>
            <a:r>
              <a:rPr sz="15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out</a:t>
            </a:r>
            <a:r>
              <a:rPr sz="1500" spc="3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=</a:t>
            </a:r>
            <a:r>
              <a:rPr sz="1500" spc="3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response.getWriter(); </a:t>
            </a:r>
            <a:r>
              <a:rPr sz="15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String n=request.getParameter("userName"); </a:t>
            </a:r>
            <a:r>
              <a:rPr sz="1500" spc="-3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out.print("Welcome</a:t>
            </a:r>
            <a:r>
              <a:rPr sz="15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"+n);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82880" marR="1609090">
              <a:lnSpc>
                <a:spcPct val="100000"/>
              </a:lnSpc>
            </a:pPr>
            <a:r>
              <a:rPr sz="15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Cookie ck=new Cookie("</a:t>
            </a:r>
            <a:r>
              <a:rPr sz="1500" spc="-5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uname",n</a:t>
            </a:r>
            <a:r>
              <a:rPr sz="15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);</a:t>
            </a:r>
            <a:endParaRPr lang="en-US" sz="1500" spc="-5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82880" marR="1609090">
              <a:lnSpc>
                <a:spcPct val="100000"/>
              </a:lnSpc>
            </a:pPr>
            <a:r>
              <a:rPr sz="1500" spc="-5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response.addCookie</a:t>
            </a:r>
            <a:r>
              <a:rPr sz="15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(ck);</a:t>
            </a:r>
            <a:r>
              <a:rPr lang="en-US" sz="15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  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//adding</a:t>
            </a:r>
            <a:r>
              <a:rPr sz="15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response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//creating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submit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r>
              <a:rPr lang="en-US" sz="1500" spc="-10" dirty="0">
                <a:solidFill>
                  <a:srgbClr val="2E2B1F"/>
                </a:solidFill>
                <a:latin typeface="Calibri"/>
                <a:cs typeface="Calibri"/>
              </a:rPr>
              <a:t> to navigate to servlet-2</a:t>
            </a:r>
            <a:endParaRPr sz="1500" dirty="0">
              <a:latin typeface="Calibri"/>
              <a:cs typeface="Calibri"/>
            </a:endParaRPr>
          </a:p>
          <a:p>
            <a:pPr marL="182880" marR="267271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out.print("&lt;form action='servlet2'&gt;"); </a:t>
            </a:r>
            <a:r>
              <a:rPr sz="15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out.print("&lt;input type='submit'</a:t>
            </a:r>
            <a:r>
              <a:rPr sz="1500" spc="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value='go'&gt;"); </a:t>
            </a:r>
            <a:r>
              <a:rPr sz="1500" spc="-32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out.print("&lt;/form&gt;");</a:t>
            </a:r>
            <a:endParaRPr sz="15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</a:pPr>
            <a:r>
              <a:rPr sz="15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out.close();</a:t>
            </a:r>
            <a:endParaRPr sz="15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}catch(Exception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e){System.out.println(e);}</a:t>
            </a:r>
            <a:endParaRPr sz="1500" dirty="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6487795" cy="12179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95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3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30" dirty="0">
                <a:solidFill>
                  <a:srgbClr val="FF0000"/>
                </a:solidFill>
              </a:rPr>
              <a:t>v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337817"/>
            <a:ext cx="7139940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2E2B1F"/>
                </a:solidFill>
                <a:latin typeface="Calibri"/>
                <a:cs typeface="Calibri"/>
              </a:rPr>
              <a:t>Servlet2.java</a:t>
            </a:r>
            <a:endParaRPr sz="1900" dirty="0">
              <a:latin typeface="Calibri"/>
              <a:cs typeface="Calibri"/>
            </a:endParaRPr>
          </a:p>
          <a:p>
            <a:pPr marL="12700" marR="5159375">
              <a:lnSpc>
                <a:spcPct val="100000"/>
              </a:lnSpc>
              <a:spcBef>
                <a:spcPts val="10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17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javax.servlet.http.*;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SecondServlet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700" dirty="0">
              <a:latin typeface="Calibri"/>
              <a:cs typeface="Calibri"/>
            </a:endParaRPr>
          </a:p>
          <a:p>
            <a:pPr marL="208915" marR="5080" indent="-9779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public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request, HttpServletResponse response){ </a:t>
            </a:r>
            <a:r>
              <a:rPr sz="1700" spc="-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try{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208915" marR="3491865">
              <a:lnSpc>
                <a:spcPct val="100000"/>
              </a:lnSpc>
            </a:pP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1700" spc="-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PrintWriter</a:t>
            </a:r>
            <a:r>
              <a:rPr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response.getWriter();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208915" marR="3783965">
              <a:lnSpc>
                <a:spcPct val="100000"/>
              </a:lnSpc>
            </a:pPr>
            <a:r>
              <a:rPr sz="17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Cookie </a:t>
            </a:r>
            <a:r>
              <a:rPr sz="17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ck[]=request.getCookies(); </a:t>
            </a:r>
            <a:r>
              <a:rPr sz="17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out.print("Hello</a:t>
            </a:r>
            <a:r>
              <a:rPr lang="en-US" sz="1700" spc="-6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sz="17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"+ck[0].getValue());</a:t>
            </a:r>
            <a:endParaRPr sz="17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out.close();</a:t>
            </a:r>
            <a:endParaRPr sz="17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}catch(Exception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e){System.out.println(e);}</a:t>
            </a:r>
            <a:endParaRPr sz="17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453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Cookies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2E2B1F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40473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</a:t>
            </a:r>
            <a:r>
              <a:rPr spc="-22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Hidden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Form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Fields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50240" y="1447800"/>
            <a:ext cx="7185025" cy="3772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8605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hidden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(invisible)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textfield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maintaining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case,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field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Syn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ax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&lt;input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type="hidden"</a:t>
            </a:r>
            <a:r>
              <a:rPr sz="22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name="u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ser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name"</a:t>
            </a:r>
            <a:r>
              <a:rPr sz="22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value=“Bhavana"&gt;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lang="en-US"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ser</a:t>
            </a: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hidden field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2E2B1F"/>
                </a:solidFill>
                <a:latin typeface="Calibri"/>
                <a:cs typeface="Calibri"/>
              </a:rPr>
              <a:t>Bhavana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's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740473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</a:t>
            </a:r>
            <a:r>
              <a:rPr spc="-22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Hidden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Form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Fields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548824"/>
            <a:ext cx="5993765" cy="26612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lang="en-US"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whether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cookie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not.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CBDBC"/>
              </a:buClr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Field: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maintained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side.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Extra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submission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required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pages.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4035"/>
            <a:ext cx="74041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6835521" cy="3757549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403465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2019426"/>
            <a:ext cx="6817360" cy="27042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index.html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method="post"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action=“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type="text"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name="user"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/&gt;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&lt;br/&gt;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Password: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type="text"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name="pass"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&lt;br/&gt;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type="submit"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value="submit"&gt;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403465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553719"/>
            <a:ext cx="7264400" cy="5118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First.java</a:t>
            </a:r>
            <a:endParaRPr sz="2200" dirty="0">
              <a:latin typeface="Cambria"/>
              <a:cs typeface="Cambria"/>
            </a:endParaRPr>
          </a:p>
          <a:p>
            <a:pPr marL="12700" marR="5339080">
              <a:lnSpc>
                <a:spcPct val="120200"/>
              </a:lnSpc>
              <a:spcBef>
                <a:spcPts val="25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java.io.*;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600" spc="-6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javax.servlet.*;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javax.servlet.http.*;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class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First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extends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HttpServlet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144780" marR="5080" indent="-88900">
              <a:lnSpc>
                <a:spcPct val="120000"/>
              </a:lnSpc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protected</a:t>
            </a:r>
            <a:r>
              <a:rPr sz="16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z="1600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doPost(HttpServletRequest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request,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z="16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response) </a:t>
            </a:r>
            <a:r>
              <a:rPr sz="1600" spc="-3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throws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ServletException,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IOException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367665" marR="2149475">
              <a:lnSpc>
                <a:spcPct val="120000"/>
              </a:lnSpc>
              <a:spcBef>
                <a:spcPts val="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response.setContentType("text/html;charset=UTF-8"); </a:t>
            </a:r>
            <a:r>
              <a:rPr sz="1600" spc="-3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PrintWriter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out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response.getWriter();</a:t>
            </a:r>
            <a:endParaRPr sz="1600" dirty="0">
              <a:latin typeface="Cambria"/>
              <a:cs typeface="Cambria"/>
            </a:endParaRPr>
          </a:p>
          <a:p>
            <a:pPr marL="412115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String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user</a:t>
            </a:r>
            <a:r>
              <a:rPr sz="16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=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request.getParameter("user");</a:t>
            </a:r>
            <a:endParaRPr sz="1600" dirty="0">
              <a:latin typeface="Cambria"/>
              <a:cs typeface="Cambria"/>
            </a:endParaRPr>
          </a:p>
          <a:p>
            <a:pPr marL="367665" marR="3524885">
              <a:lnSpc>
                <a:spcPct val="120000"/>
              </a:lnSpc>
            </a:pPr>
            <a:r>
              <a:rPr sz="1600" b="1" spc="-1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//creating</a:t>
            </a:r>
            <a:r>
              <a:rPr sz="1600" b="1" spc="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a</a:t>
            </a:r>
            <a:r>
              <a:rPr sz="1600" b="1" spc="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new</a:t>
            </a:r>
            <a:r>
              <a:rPr sz="1600" b="1" spc="-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hidden</a:t>
            </a:r>
            <a:r>
              <a:rPr sz="1600" b="1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form</a:t>
            </a:r>
            <a:r>
              <a:rPr sz="1600" b="1" spc="2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field </a:t>
            </a:r>
            <a:r>
              <a:rPr sz="1600" b="1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out.println("&lt;form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action='Second'&gt;");</a:t>
            </a:r>
            <a:endParaRPr sz="1600" dirty="0">
              <a:latin typeface="Cambria"/>
              <a:cs typeface="Cambria"/>
            </a:endParaRPr>
          </a:p>
          <a:p>
            <a:pPr marL="367665" marR="60706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6FC0"/>
                </a:solidFill>
                <a:latin typeface="Cambria"/>
                <a:cs typeface="Cambria"/>
              </a:rPr>
              <a:t>out.println("&lt;input</a:t>
            </a:r>
            <a:r>
              <a:rPr sz="1600" b="1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Cambria"/>
                <a:cs typeface="Cambria"/>
              </a:rPr>
              <a:t>type='hidden' </a:t>
            </a:r>
            <a:r>
              <a:rPr sz="1600" b="1" spc="-5" dirty="0">
                <a:solidFill>
                  <a:srgbClr val="006FC0"/>
                </a:solidFill>
                <a:latin typeface="Cambria"/>
                <a:cs typeface="Cambria"/>
              </a:rPr>
              <a:t>name='user'</a:t>
            </a:r>
            <a:r>
              <a:rPr sz="1600" b="1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Cambria"/>
                <a:cs typeface="Cambria"/>
              </a:rPr>
              <a:t>value='"+user+"'&gt;"); </a:t>
            </a:r>
            <a:r>
              <a:rPr sz="1600" b="1" spc="-3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out.println("&lt;input</a:t>
            </a:r>
            <a:r>
              <a:rPr sz="16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type='submit'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value='submit'</a:t>
            </a:r>
            <a:r>
              <a:rPr sz="1600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&gt;");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out.println("&lt;/form&gt;");</a:t>
            </a:r>
            <a:endParaRPr sz="1600" dirty="0">
              <a:latin typeface="Cambria"/>
              <a:cs typeface="Cambria"/>
            </a:endParaRPr>
          </a:p>
          <a:p>
            <a:pPr marL="190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0500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65" dirty="0"/>
              <a:t>f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80" dirty="0"/>
              <a:t>C</a:t>
            </a:r>
            <a:r>
              <a:rPr spc="-185" dirty="0"/>
              <a:t>y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882B6-2534-AEE6-D4D1-31B87B5D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4953000" cy="5291962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403465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548129"/>
            <a:ext cx="7296150" cy="454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Second.java</a:t>
            </a:r>
            <a:endParaRPr sz="2400" dirty="0">
              <a:latin typeface="Calibri"/>
              <a:cs typeface="Calibri"/>
            </a:endParaRPr>
          </a:p>
          <a:p>
            <a:pPr marL="12700" marR="5315585">
              <a:lnSpc>
                <a:spcPct val="100000"/>
              </a:lnSpc>
              <a:spcBef>
                <a:spcPts val="2070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17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javax.servlet.http.*;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Second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extends HttpServlet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7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protected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doGet(HttpServletRequest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r>
              <a:rPr sz="17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endParaRPr sz="1700" dirty="0">
              <a:latin typeface="Calibri"/>
              <a:cs typeface="Calibri"/>
            </a:endParaRPr>
          </a:p>
          <a:p>
            <a:pPr marL="405765" marR="2124710" indent="-245745">
              <a:lnSpc>
                <a:spcPct val="100000"/>
              </a:lnSpc>
            </a:pP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throws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ServletException, IOException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 "); </a:t>
            </a:r>
            <a:endParaRPr lang="en-US" sz="17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405765" marR="2124710" indent="-245745">
              <a:lnSpc>
                <a:spcPct val="100000"/>
              </a:lnSpc>
            </a:pPr>
            <a:r>
              <a:rPr lang="en-US" sz="17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1700" spc="-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PrintWriter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response.getWriter();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405765" marR="2990215">
              <a:lnSpc>
                <a:spcPct val="100000"/>
              </a:lnSpc>
              <a:spcBef>
                <a:spcPts val="5"/>
              </a:spcBef>
            </a:pPr>
            <a:r>
              <a:rPr sz="17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//getting parameter from </a:t>
            </a:r>
            <a:r>
              <a:rPr sz="17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hidden </a:t>
            </a:r>
            <a:r>
              <a:rPr sz="17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field </a:t>
            </a:r>
            <a:r>
              <a:rPr sz="17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String </a:t>
            </a:r>
            <a:r>
              <a:rPr sz="1700" b="1" dirty="0">
                <a:solidFill>
                  <a:srgbClr val="006FC0"/>
                </a:solidFill>
                <a:latin typeface="Calibri"/>
                <a:cs typeface="Calibri"/>
              </a:rPr>
              <a:t>user = </a:t>
            </a:r>
            <a:r>
              <a:rPr sz="1700" b="1" spc="-10" dirty="0">
                <a:solidFill>
                  <a:srgbClr val="006FC0"/>
                </a:solidFill>
                <a:latin typeface="Calibri"/>
                <a:cs typeface="Calibri"/>
              </a:rPr>
              <a:t>request.getParameter("user"); </a:t>
            </a:r>
            <a:r>
              <a:rPr sz="1700" b="1" spc="-3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out.println("Welcome</a:t>
            </a:r>
            <a:r>
              <a:rPr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"+user);</a:t>
            </a:r>
            <a:endParaRPr sz="17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453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Cookies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BEBEBE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BEBEBE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66001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UR</a:t>
            </a:r>
            <a:r>
              <a:rPr sz="3200" dirty="0">
                <a:solidFill>
                  <a:srgbClr val="FF0000"/>
                </a:solidFill>
              </a:rPr>
              <a:t>L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90" dirty="0">
                <a:solidFill>
                  <a:srgbClr val="FF0000"/>
                </a:solidFill>
              </a:rPr>
              <a:t>w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i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371600"/>
            <a:ext cx="738759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9527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management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won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'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work.</a:t>
            </a:r>
            <a:endParaRPr sz="2200" dirty="0">
              <a:latin typeface="Calibri"/>
              <a:cs typeface="Calibri"/>
            </a:endParaRPr>
          </a:p>
          <a:p>
            <a:pPr marL="241300" marR="75120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backup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work.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rewriting,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token</a:t>
            </a:r>
            <a:r>
              <a:rPr lang="en-US"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(parameter)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URL.</a:t>
            </a:r>
            <a:endParaRPr sz="2200" dirty="0">
              <a:latin typeface="Calibri"/>
              <a:cs typeface="Calibri"/>
            </a:endParaRPr>
          </a:p>
          <a:p>
            <a:pPr marL="241300" marR="762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token</a:t>
            </a:r>
            <a:r>
              <a:rPr sz="2200" spc="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consist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lang="en-US"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value</a:t>
            </a:r>
            <a:r>
              <a:rPr sz="2200" spc="3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pair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separated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equal(=)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sign.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4114800"/>
            <a:ext cx="510540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6001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UR</a:t>
            </a:r>
            <a:r>
              <a:rPr sz="3200" dirty="0">
                <a:solidFill>
                  <a:srgbClr val="FF0000"/>
                </a:solidFill>
              </a:rPr>
              <a:t>L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90" dirty="0">
                <a:solidFill>
                  <a:srgbClr val="FF0000"/>
                </a:solidFill>
              </a:rPr>
              <a:t>w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i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447800"/>
            <a:ext cx="7124700" cy="471449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13080" indent="-228600" algn="just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User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parameters,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goes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extra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bit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5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fetch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extra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requested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management.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510"/>
              </a:lnSpc>
              <a:spcBef>
                <a:spcPts val="2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getParameter()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ts val="251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side.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224154" lvl="1" indent="-228600" algn="just">
              <a:lnSpc>
                <a:spcPts val="216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whether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cookie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(browser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independent).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0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Extra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submission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required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each pages.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only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links.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6599555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L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95" dirty="0">
                <a:solidFill>
                  <a:srgbClr val="FF0000"/>
                </a:solidFill>
              </a:rPr>
              <a:t>w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i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  </a:t>
            </a:r>
            <a:r>
              <a:rPr sz="3200" spc="-95" dirty="0">
                <a:solidFill>
                  <a:srgbClr val="FF0000"/>
                </a:solidFill>
              </a:rPr>
              <a:t>Example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2028570"/>
            <a:ext cx="637984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index.html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A9A47B"/>
              </a:buClr>
            </a:pPr>
            <a:endParaRPr sz="315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&lt;form method="post"</a:t>
            </a:r>
            <a:r>
              <a:rPr sz="22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action="validate"&gt;</a:t>
            </a:r>
            <a:endParaRPr sz="2200" dirty="0">
              <a:latin typeface="Cambria"/>
              <a:cs typeface="Cambria"/>
            </a:endParaRPr>
          </a:p>
          <a:p>
            <a:pPr marL="364490" indent="-35242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364490" algn="l"/>
                <a:tab pos="365125" algn="l"/>
              </a:tabLst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Name:&lt;input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type="text"</a:t>
            </a:r>
            <a:r>
              <a:rPr sz="22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name="user"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/&gt;</a:t>
            </a:r>
            <a:r>
              <a:rPr lang="en-US" sz="2200" spc="-5" dirty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&lt;br/&gt;</a:t>
            </a:r>
            <a:endParaRPr sz="2200" dirty="0">
              <a:latin typeface="Cambria"/>
              <a:cs typeface="Cambria"/>
            </a:endParaRPr>
          </a:p>
          <a:p>
            <a:pPr marL="364490" indent="-35242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64490" algn="l"/>
                <a:tab pos="365125" algn="l"/>
              </a:tabLst>
            </a:pP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Password:&lt;input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type="text"</a:t>
            </a:r>
            <a:r>
              <a:rPr sz="2200" spc="5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name="pass"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&gt;</a:t>
            </a:r>
            <a:r>
              <a:rPr lang="en-US" sz="2200" spc="-5" dirty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&lt;br/&gt;</a:t>
            </a:r>
            <a:endParaRPr sz="2200" dirty="0">
              <a:latin typeface="Cambria"/>
              <a:cs typeface="Cambria"/>
            </a:endParaRPr>
          </a:p>
          <a:p>
            <a:pPr marL="364490" indent="-35242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64490" algn="l"/>
                <a:tab pos="365125" algn="l"/>
              </a:tabLst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&lt;input</a:t>
            </a:r>
            <a:r>
              <a:rPr sz="22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type="submit"</a:t>
            </a:r>
            <a:r>
              <a:rPr sz="2200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value="submit"&gt;</a:t>
            </a:r>
            <a:endParaRPr sz="2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&lt;/form&gt;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162800" cy="7232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2400" spc="-220" dirty="0">
                <a:solidFill>
                  <a:srgbClr val="FF0000"/>
                </a:solidFill>
              </a:rPr>
              <a:t> </a:t>
            </a:r>
            <a:r>
              <a:rPr sz="2400" spc="-100" dirty="0">
                <a:solidFill>
                  <a:srgbClr val="FF0000"/>
                </a:solidFill>
              </a:rPr>
              <a:t>U</a:t>
            </a:r>
            <a:r>
              <a:rPr sz="2400" spc="-95" dirty="0">
                <a:solidFill>
                  <a:srgbClr val="FF0000"/>
                </a:solidFill>
              </a:rPr>
              <a:t>R</a:t>
            </a:r>
            <a:r>
              <a:rPr sz="2400" dirty="0">
                <a:solidFill>
                  <a:srgbClr val="FF0000"/>
                </a:solidFill>
              </a:rPr>
              <a:t>L</a:t>
            </a:r>
            <a:r>
              <a:rPr sz="2400" spc="-229" dirty="0">
                <a:solidFill>
                  <a:srgbClr val="FF0000"/>
                </a:solidFill>
              </a:rPr>
              <a:t> </a:t>
            </a:r>
            <a:r>
              <a:rPr sz="2400" spc="-15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e</a:t>
            </a:r>
            <a:r>
              <a:rPr sz="2400" spc="-95" dirty="0">
                <a:solidFill>
                  <a:srgbClr val="FF0000"/>
                </a:solidFill>
              </a:rPr>
              <a:t>w</a:t>
            </a:r>
            <a:r>
              <a:rPr sz="2400" spc="-10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i</a:t>
            </a:r>
            <a:r>
              <a:rPr sz="2400" spc="-105" dirty="0">
                <a:solidFill>
                  <a:srgbClr val="FF0000"/>
                </a:solidFill>
              </a:rPr>
              <a:t>t</a:t>
            </a:r>
            <a:r>
              <a:rPr sz="2400" spc="-100" dirty="0">
                <a:solidFill>
                  <a:srgbClr val="FF0000"/>
                </a:solidFill>
              </a:rPr>
              <a:t>in</a:t>
            </a:r>
            <a:r>
              <a:rPr sz="2400" dirty="0">
                <a:solidFill>
                  <a:srgbClr val="FF0000"/>
                </a:solidFill>
              </a:rPr>
              <a:t>g  </a:t>
            </a:r>
            <a:r>
              <a:rPr sz="2400" spc="-95" dirty="0">
                <a:solidFill>
                  <a:srgbClr val="FF0000"/>
                </a:solidFill>
              </a:rPr>
              <a:t>Example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066800"/>
            <a:ext cx="7264400" cy="532927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30" dirty="0">
                <a:solidFill>
                  <a:srgbClr val="2E2B1F"/>
                </a:solidFill>
                <a:latin typeface="Cambria"/>
                <a:cs typeface="Cambria"/>
              </a:rPr>
              <a:t>Validate.java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6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java.io.*;</a:t>
            </a:r>
            <a:endParaRPr sz="1600" dirty="0">
              <a:latin typeface="Cambria"/>
              <a:cs typeface="Cambria"/>
            </a:endParaRPr>
          </a:p>
          <a:p>
            <a:pPr marL="12700" marR="4935220">
              <a:lnSpc>
                <a:spcPct val="140000"/>
              </a:lnSpc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javax.servlet.*;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 import</a:t>
            </a:r>
            <a:r>
              <a:rPr sz="16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javax.servlet.http.*;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class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MyServlet</a:t>
            </a:r>
            <a:r>
              <a:rPr sz="16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extends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HttpServlet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234950" marR="5080" indent="-178435">
              <a:lnSpc>
                <a:spcPts val="2690"/>
              </a:lnSpc>
              <a:spcBef>
                <a:spcPts val="219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protected</a:t>
            </a:r>
            <a:r>
              <a:rPr sz="16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z="1600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doPost(HttpServletRequest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request,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z="16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response) </a:t>
            </a:r>
            <a:r>
              <a:rPr sz="1600" spc="-3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throws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ServletException,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IOException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367665">
              <a:lnSpc>
                <a:spcPct val="100000"/>
              </a:lnSpc>
              <a:spcBef>
                <a:spcPts val="550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response.setContentType("text/html;charset=UTF-8");</a:t>
            </a:r>
            <a:endParaRPr sz="1600" dirty="0">
              <a:latin typeface="Cambria"/>
              <a:cs typeface="Cambria"/>
            </a:endParaRPr>
          </a:p>
          <a:p>
            <a:pPr marL="367665" marR="3010535">
              <a:lnSpc>
                <a:spcPct val="140000"/>
              </a:lnSpc>
            </a:pPr>
            <a:r>
              <a:rPr sz="1600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String</a:t>
            </a:r>
            <a:r>
              <a:rPr sz="1600" spc="2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name</a:t>
            </a:r>
            <a:r>
              <a:rPr sz="1600" spc="2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=</a:t>
            </a:r>
            <a:r>
              <a:rPr sz="1600" spc="2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request.getParameter("user"); </a:t>
            </a:r>
            <a:r>
              <a:rPr sz="1600" spc="-33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String</a:t>
            </a:r>
            <a:r>
              <a:rPr sz="1600" spc="1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pass</a:t>
            </a:r>
            <a:r>
              <a:rPr sz="1600" spc="2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=</a:t>
            </a:r>
            <a:r>
              <a:rPr sz="1600" spc="2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request.getParameter("pass");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mbria"/>
              <a:cs typeface="Cambria"/>
            </a:endParaRPr>
          </a:p>
          <a:p>
            <a:pPr marL="457834">
              <a:lnSpc>
                <a:spcPct val="100000"/>
              </a:lnSpc>
              <a:spcBef>
                <a:spcPts val="770"/>
              </a:spcBef>
              <a:tabLst>
                <a:tab pos="2846070" algn="l"/>
              </a:tabLst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if(pass.equals("1234"))	{</a:t>
            </a:r>
            <a:endParaRPr sz="1600" dirty="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  <a:spcBef>
                <a:spcPts val="765"/>
              </a:spcBef>
            </a:pPr>
            <a:r>
              <a:rPr sz="1600" b="1" spc="-5" dirty="0">
                <a:solidFill>
                  <a:srgbClr val="006FC0"/>
                </a:solidFill>
                <a:latin typeface="Cambria"/>
                <a:cs typeface="Cambria"/>
              </a:rPr>
              <a:t>response.sendRedirect("First?user_name="+name);</a:t>
            </a:r>
            <a:endParaRPr sz="1600" dirty="0">
              <a:latin typeface="Cambria"/>
              <a:cs typeface="Cambria"/>
            </a:endParaRPr>
          </a:p>
          <a:p>
            <a:pPr marL="367665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190500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7232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2400" spc="-220" dirty="0">
                <a:solidFill>
                  <a:srgbClr val="FF0000"/>
                </a:solidFill>
              </a:rPr>
              <a:t> </a:t>
            </a:r>
            <a:r>
              <a:rPr sz="2400" spc="-100" dirty="0">
                <a:solidFill>
                  <a:srgbClr val="FF0000"/>
                </a:solidFill>
              </a:rPr>
              <a:t>U</a:t>
            </a:r>
            <a:r>
              <a:rPr sz="2400" spc="-95" dirty="0">
                <a:solidFill>
                  <a:srgbClr val="FF0000"/>
                </a:solidFill>
              </a:rPr>
              <a:t>R</a:t>
            </a:r>
            <a:r>
              <a:rPr sz="2400" dirty="0">
                <a:solidFill>
                  <a:srgbClr val="FF0000"/>
                </a:solidFill>
              </a:rPr>
              <a:t>L</a:t>
            </a:r>
            <a:r>
              <a:rPr sz="2400" spc="-229" dirty="0">
                <a:solidFill>
                  <a:srgbClr val="FF0000"/>
                </a:solidFill>
              </a:rPr>
              <a:t> </a:t>
            </a:r>
            <a:r>
              <a:rPr sz="2400" spc="-15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e</a:t>
            </a:r>
            <a:r>
              <a:rPr sz="2400" spc="-95" dirty="0">
                <a:solidFill>
                  <a:srgbClr val="FF0000"/>
                </a:solidFill>
              </a:rPr>
              <a:t>w</a:t>
            </a:r>
            <a:r>
              <a:rPr sz="2400" spc="-10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i</a:t>
            </a:r>
            <a:r>
              <a:rPr sz="2400" spc="-105" dirty="0">
                <a:solidFill>
                  <a:srgbClr val="FF0000"/>
                </a:solidFill>
              </a:rPr>
              <a:t>t</a:t>
            </a:r>
            <a:r>
              <a:rPr sz="2400" spc="-100" dirty="0">
                <a:solidFill>
                  <a:srgbClr val="FF0000"/>
                </a:solidFill>
              </a:rPr>
              <a:t>in</a:t>
            </a:r>
            <a:r>
              <a:rPr sz="2400" dirty="0">
                <a:solidFill>
                  <a:srgbClr val="FF0000"/>
                </a:solidFill>
              </a:rPr>
              <a:t>g  </a:t>
            </a:r>
            <a:r>
              <a:rPr sz="2400" spc="-95" dirty="0">
                <a:solidFill>
                  <a:srgbClr val="FF0000"/>
                </a:solidFill>
              </a:rPr>
              <a:t>Example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497840" y="1143000"/>
            <a:ext cx="7132955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900" b="1" spc="-15" dirty="0">
                <a:solidFill>
                  <a:srgbClr val="2E2B1F"/>
                </a:solidFill>
                <a:latin typeface="Cambria"/>
                <a:cs typeface="Cambria"/>
              </a:rPr>
              <a:t>First.java</a:t>
            </a:r>
            <a:endParaRPr sz="2900" dirty="0">
              <a:latin typeface="Cambria"/>
              <a:cs typeface="Cambria"/>
            </a:endParaRPr>
          </a:p>
          <a:p>
            <a:pPr marL="12700" marR="4850765">
              <a:lnSpc>
                <a:spcPct val="100000"/>
              </a:lnSpc>
              <a:spcBef>
                <a:spcPts val="2550"/>
              </a:spcBef>
            </a:pP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import </a:t>
            </a:r>
            <a:r>
              <a:rPr sz="1900" spc="-15" dirty="0">
                <a:solidFill>
                  <a:srgbClr val="2E2B1F"/>
                </a:solidFill>
                <a:latin typeface="Cambria"/>
                <a:cs typeface="Cambria"/>
              </a:rPr>
              <a:t>java.io.*;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900" spc="-7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javax.servlet.*;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import</a:t>
            </a:r>
            <a:r>
              <a:rPr sz="19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javax.servlet.http.*;</a:t>
            </a: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public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class</a:t>
            </a:r>
            <a:r>
              <a:rPr sz="19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First</a:t>
            </a:r>
            <a:r>
              <a:rPr sz="19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extends HttpServlet</a:t>
            </a:r>
            <a:r>
              <a:rPr sz="19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ts val="1914"/>
              </a:lnSpc>
              <a:spcBef>
                <a:spcPts val="1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protected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void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doGet(HttpServletRequest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request,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response)</a:t>
            </a:r>
            <a:endParaRPr sz="1600" dirty="0"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r>
              <a:rPr sz="1600" spc="-20" dirty="0">
                <a:solidFill>
                  <a:srgbClr val="2E2B1F"/>
                </a:solidFill>
                <a:latin typeface="Cambria"/>
                <a:cs typeface="Cambria"/>
              </a:rPr>
              <a:t>throws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ServletException,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IOException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endParaRPr lang="en-US" sz="1600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endParaRPr lang="en-US" sz="1600" spc="-10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r>
              <a:rPr lang="en-US" sz="1600" spc="-10" dirty="0">
                <a:solidFill>
                  <a:srgbClr val="2E2B1F"/>
                </a:solidFill>
                <a:latin typeface="Cambria"/>
                <a:cs typeface="Cambria"/>
              </a:rPr>
              <a:t>	</a:t>
            </a:r>
            <a:r>
              <a:rPr sz="1900" spc="-10" dirty="0" err="1">
                <a:solidFill>
                  <a:srgbClr val="2E2B1F"/>
                </a:solidFill>
                <a:latin typeface="Cambria"/>
                <a:cs typeface="Cambria"/>
              </a:rPr>
              <a:t>response.setContentType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("text/html;charset=UTF-8"); </a:t>
            </a:r>
            <a:r>
              <a:rPr sz="1900" spc="-40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PrintWriter</a:t>
            </a:r>
            <a:r>
              <a:rPr sz="19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out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= </a:t>
            </a:r>
            <a:r>
              <a:rPr sz="1900" spc="-10" dirty="0" err="1">
                <a:solidFill>
                  <a:srgbClr val="2E2B1F"/>
                </a:solidFill>
                <a:latin typeface="Cambria"/>
                <a:cs typeface="Cambria"/>
              </a:rPr>
              <a:t>response.getWriter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();</a:t>
            </a:r>
            <a:endParaRPr lang="en-US" sz="1900" spc="-10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endParaRPr sz="1900" dirty="0">
              <a:latin typeface="Cambria"/>
              <a:cs typeface="Cambria"/>
            </a:endParaRPr>
          </a:p>
          <a:p>
            <a:pPr marL="433070">
              <a:lnSpc>
                <a:spcPts val="2205"/>
              </a:lnSpc>
            </a:pPr>
            <a:r>
              <a:rPr sz="1900" b="1" spc="-5" dirty="0">
                <a:solidFill>
                  <a:srgbClr val="006FC0"/>
                </a:solidFill>
                <a:latin typeface="Cambria"/>
                <a:cs typeface="Cambria"/>
              </a:rPr>
              <a:t>String</a:t>
            </a:r>
            <a:r>
              <a:rPr sz="1900" b="1"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ambria"/>
                <a:cs typeface="Cambria"/>
              </a:rPr>
              <a:t>user =</a:t>
            </a:r>
            <a:r>
              <a:rPr sz="1900" b="1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b="1" spc="-10" dirty="0">
                <a:solidFill>
                  <a:srgbClr val="006FC0"/>
                </a:solidFill>
                <a:latin typeface="Cambria"/>
                <a:cs typeface="Cambria"/>
              </a:rPr>
              <a:t>request.getParameter("user_name");</a:t>
            </a:r>
            <a:endParaRPr sz="1900" dirty="0">
              <a:latin typeface="Cambria"/>
              <a:cs typeface="Cambria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out.println("Welcome</a:t>
            </a:r>
            <a:r>
              <a:rPr lang="en-US" sz="1900" spc="-10" dirty="0">
                <a:solidFill>
                  <a:srgbClr val="2E2B1F"/>
                </a:solidFill>
                <a:latin typeface="Cambria"/>
                <a:cs typeface="Cambria"/>
              </a:rPr>
              <a:t>,</a:t>
            </a:r>
            <a:r>
              <a:rPr sz="19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"+user);</a:t>
            </a:r>
            <a:endParaRPr sz="1900" dirty="0">
              <a:latin typeface="Cambria"/>
              <a:cs typeface="Cambria"/>
            </a:endParaRPr>
          </a:p>
          <a:p>
            <a:pPr marL="222885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453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Cookies</a:t>
            </a:r>
            <a:endParaRPr sz="4000" dirty="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BEBEBE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BEBEBE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BEBEBE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BEBEBE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HttpSession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2915" algn="l"/>
              </a:tabLst>
            </a:pPr>
            <a:r>
              <a:rPr spc="-90" dirty="0"/>
              <a:t>Session</a:t>
            </a:r>
            <a:r>
              <a:rPr spc="-20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	</a:t>
            </a:r>
            <a:r>
              <a:rPr lang="en-US" sz="3200" spc="-120" dirty="0">
                <a:solidFill>
                  <a:srgbClr val="FF0000"/>
                </a:solidFill>
              </a:rPr>
              <a:t>using </a:t>
            </a:r>
            <a:r>
              <a:rPr sz="3200" spc="-95" dirty="0" err="1">
                <a:solidFill>
                  <a:srgbClr val="FF0000"/>
                </a:solidFill>
              </a:rPr>
              <a:t>HttpSession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1371600"/>
            <a:ext cx="7298055" cy="5185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8100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interface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HTTP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and an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endParaRPr sz="2200" dirty="0">
              <a:latin typeface="Calibri"/>
              <a:cs typeface="Calibri"/>
            </a:endParaRPr>
          </a:p>
          <a:p>
            <a:pPr marL="241300" marR="26098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persists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period,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connection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lang="en-US"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60" dirty="0">
                <a:solidFill>
                  <a:srgbClr val="2E2B1F"/>
                </a:solidFill>
                <a:latin typeface="Calibri"/>
                <a:cs typeface="Calibri"/>
              </a:rPr>
              <a:t>Firstly, 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would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b="1" spc="-10" dirty="0" err="1">
                <a:solidFill>
                  <a:srgbClr val="2E2B1F"/>
                </a:solidFill>
                <a:latin typeface="Calibri"/>
                <a:cs typeface="Calibri"/>
              </a:rPr>
              <a:t>getSession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HttpServletRequest,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below −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ctr"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006FC0"/>
                </a:solidFill>
                <a:cs typeface="Calibri"/>
              </a:rPr>
              <a:t>HttpSession</a:t>
            </a:r>
            <a:r>
              <a:rPr lang="en-US" sz="2200" spc="3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spc="-5" dirty="0">
                <a:solidFill>
                  <a:srgbClr val="006FC0"/>
                </a:solidFill>
                <a:cs typeface="Calibri"/>
              </a:rPr>
              <a:t>session</a:t>
            </a:r>
            <a:r>
              <a:rPr lang="en-US" sz="220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spc="-5" dirty="0">
                <a:solidFill>
                  <a:srgbClr val="006FC0"/>
                </a:solidFill>
                <a:cs typeface="Calibri"/>
              </a:rPr>
              <a:t>=</a:t>
            </a:r>
            <a:r>
              <a:rPr lang="en-US" sz="2200" spc="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spc="-10" dirty="0" err="1">
                <a:solidFill>
                  <a:srgbClr val="006FC0"/>
                </a:solidFill>
                <a:cs typeface="Calibri"/>
              </a:rPr>
              <a:t>request.getSession</a:t>
            </a:r>
            <a:r>
              <a:rPr lang="en-US" sz="2200" spc="-10" dirty="0">
                <a:solidFill>
                  <a:srgbClr val="006FC0"/>
                </a:solidFill>
                <a:cs typeface="Calibri"/>
              </a:rPr>
              <a:t>();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Then, to store the values of the session, the values are bind with a session object (variable) using the </a:t>
            </a:r>
            <a:r>
              <a:rPr lang="en-US" sz="2200" b="1" spc="-10" dirty="0" err="1">
                <a:solidFill>
                  <a:srgbClr val="2E2B1F"/>
                </a:solidFill>
                <a:latin typeface="Calibri"/>
                <a:cs typeface="Calibri"/>
              </a:rPr>
              <a:t>setAttribute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()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method and then retrieved later using the </a:t>
            </a:r>
            <a:r>
              <a:rPr lang="en-US" sz="2200" b="1" spc="-10" dirty="0" err="1">
                <a:solidFill>
                  <a:srgbClr val="2E2B1F"/>
                </a:solidFill>
                <a:latin typeface="Calibri"/>
                <a:cs typeface="Calibri"/>
              </a:rPr>
              <a:t>getAttribute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method:</a:t>
            </a:r>
          </a:p>
          <a:p>
            <a:pPr marL="241300" indent="-228600" algn="ctr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lang="en-US" sz="2400" spc="-1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200" spc="-5" dirty="0" err="1">
                <a:solidFill>
                  <a:srgbClr val="7030A0"/>
                </a:solidFill>
                <a:cs typeface="Calibri"/>
              </a:rPr>
              <a:t>session.setAttribute</a:t>
            </a:r>
            <a:r>
              <a:rPr lang="en-US" sz="2200" spc="-5" dirty="0">
                <a:solidFill>
                  <a:srgbClr val="7030A0"/>
                </a:solidFill>
                <a:cs typeface="Calibri"/>
              </a:rPr>
              <a:t>(“</a:t>
            </a:r>
            <a:r>
              <a:rPr lang="en-US" sz="2200" spc="-5" dirty="0" err="1">
                <a:solidFill>
                  <a:srgbClr val="7030A0"/>
                </a:solidFill>
                <a:cs typeface="Calibri"/>
              </a:rPr>
              <a:t>session_variable_name</a:t>
            </a:r>
            <a:r>
              <a:rPr lang="en-US" sz="2200" spc="-5" dirty="0">
                <a:solidFill>
                  <a:srgbClr val="7030A0"/>
                </a:solidFill>
                <a:cs typeface="Calibri"/>
              </a:rPr>
              <a:t>”, </a:t>
            </a:r>
            <a:r>
              <a:rPr lang="en-US" sz="2200" spc="-5" dirty="0" err="1">
                <a:solidFill>
                  <a:srgbClr val="7030A0"/>
                </a:solidFill>
                <a:cs typeface="Calibri"/>
              </a:rPr>
              <a:t>value_object</a:t>
            </a:r>
            <a:r>
              <a:rPr lang="en-US" sz="2200" spc="-5" dirty="0">
                <a:solidFill>
                  <a:srgbClr val="7030A0"/>
                </a:solidFill>
                <a:cs typeface="Calibri"/>
              </a:rPr>
              <a:t>);</a:t>
            </a:r>
          </a:p>
          <a:p>
            <a:pPr marL="241300" indent="-228600" algn="ctr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session.getAttribute</a:t>
            </a:r>
            <a:r>
              <a:rPr lang="en-US" sz="2200" spc="-5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(“</a:t>
            </a:r>
            <a:r>
              <a:rPr lang="en-US" sz="2200" spc="-5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session_variable_name</a:t>
            </a:r>
            <a:r>
              <a:rPr lang="en-US" sz="2200" spc="-5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”);</a:t>
            </a:r>
          </a:p>
          <a:p>
            <a:pPr marR="473075" algn="just"/>
            <a:endParaRPr lang="en-US" sz="2200" spc="-15" dirty="0">
              <a:solidFill>
                <a:srgbClr val="2E2B1F"/>
              </a:solidFill>
              <a:cs typeface="Calibri"/>
            </a:endParaRPr>
          </a:p>
          <a:p>
            <a:pPr marR="473075" algn="just"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9391" y="534923"/>
            <a:ext cx="2772410" cy="914400"/>
            <a:chOff x="4279391" y="534923"/>
            <a:chExt cx="2772410" cy="914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9391" y="534923"/>
              <a:ext cx="672084" cy="914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3711" y="534923"/>
              <a:ext cx="2497836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92760"/>
            <a:ext cx="62484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2915" algn="l"/>
              </a:tabLst>
            </a:pPr>
            <a:r>
              <a:rPr spc="-90" dirty="0"/>
              <a:t>Session</a:t>
            </a:r>
            <a:r>
              <a:rPr spc="-20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	</a:t>
            </a:r>
            <a:r>
              <a:rPr sz="3200" spc="-95" dirty="0">
                <a:solidFill>
                  <a:srgbClr val="FF0000"/>
                </a:solidFill>
              </a:rPr>
              <a:t>HttpSession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557968"/>
            <a:ext cx="7334250" cy="490005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mbria"/>
                <a:cs typeface="Cambria"/>
              </a:rPr>
              <a:t>How</a:t>
            </a:r>
            <a:r>
              <a:rPr sz="22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get</a:t>
            </a:r>
            <a:r>
              <a:rPr sz="22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HttpSession </a:t>
            </a: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object</a:t>
            </a:r>
            <a:r>
              <a:rPr sz="22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?</a:t>
            </a:r>
            <a:endParaRPr sz="2200" dirty="0">
              <a:latin typeface="Cambria"/>
              <a:cs typeface="Cambria"/>
            </a:endParaRPr>
          </a:p>
          <a:p>
            <a:pPr marL="538480" marR="51435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HttpSession getSession():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current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 </a:t>
            </a:r>
            <a:r>
              <a:rPr sz="2000" spc="-4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associated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 this request,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or if the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request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does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not 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have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session,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creates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one.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Commonly</a:t>
            </a:r>
            <a:r>
              <a:rPr sz="2200" b="1" spc="4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used</a:t>
            </a:r>
            <a:r>
              <a:rPr sz="2200" b="1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methods</a:t>
            </a:r>
            <a:r>
              <a:rPr sz="2200" b="1" spc="1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of</a:t>
            </a:r>
            <a:r>
              <a:rPr sz="2200" b="1" spc="2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5" dirty="0" err="1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HttpSession</a:t>
            </a:r>
            <a:r>
              <a:rPr sz="2200" b="1" spc="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interface</a:t>
            </a:r>
            <a:r>
              <a:rPr lang="en-US" sz="2200" b="1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:</a:t>
            </a:r>
            <a:endParaRPr sz="2200" dirty="0">
              <a:solidFill>
                <a:schemeClr val="accent5">
                  <a:lumMod val="75000"/>
                </a:schemeClr>
              </a:solidFill>
              <a:latin typeface="Cambria"/>
              <a:cs typeface="Cambria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mbria"/>
                <a:cs typeface="Cambria"/>
              </a:rPr>
              <a:t>String</a:t>
            </a:r>
            <a:r>
              <a:rPr sz="2000" b="1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getId():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unique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identifier</a:t>
            </a:r>
            <a:r>
              <a:rPr sz="2000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value.</a:t>
            </a:r>
            <a:endParaRPr lang="en-US" sz="2000" spc="-15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000" b="1" spc="-5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lang="en-US" sz="2000" b="1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solidFill>
                  <a:srgbClr val="2E2B1F"/>
                </a:solidFill>
                <a:latin typeface="Cambria"/>
                <a:cs typeface="Cambria"/>
              </a:rPr>
              <a:t>String</a:t>
            </a:r>
            <a:r>
              <a:rPr lang="en-US" sz="2000" b="1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z="2000" b="1" spc="-5" dirty="0" err="1">
                <a:solidFill>
                  <a:srgbClr val="2E2B1F"/>
                </a:solidFill>
                <a:latin typeface="Cambria"/>
                <a:cs typeface="Cambria"/>
              </a:rPr>
              <a:t>getAttribute</a:t>
            </a:r>
            <a:r>
              <a:rPr lang="en-US" sz="2000" b="1" spc="-5" dirty="0">
                <a:solidFill>
                  <a:srgbClr val="2E2B1F"/>
                </a:solidFill>
                <a:latin typeface="Cambria"/>
                <a:cs typeface="Cambria"/>
              </a:rPr>
              <a:t>(): </a:t>
            </a:r>
            <a:r>
              <a:rPr lang="en-US" sz="2000" spc="-5" dirty="0">
                <a:solidFill>
                  <a:srgbClr val="2E2B1F"/>
                </a:solidFill>
                <a:latin typeface="Cambria"/>
                <a:cs typeface="Cambria"/>
              </a:rPr>
              <a:t>Returns value of the specified session variable</a:t>
            </a:r>
            <a:endParaRPr sz="2000" dirty="0">
              <a:latin typeface="Cambria"/>
              <a:cs typeface="Cambria"/>
            </a:endParaRPr>
          </a:p>
          <a:p>
            <a:pPr marL="538480" marR="27051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long getCreationTime():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time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when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this </a:t>
            </a:r>
            <a:r>
              <a:rPr sz="2000" spc="-4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was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created.</a:t>
            </a:r>
            <a:endParaRPr sz="2000" dirty="0">
              <a:latin typeface="Cambria"/>
              <a:cs typeface="Cambria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long 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getLastAccessedTime():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last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time the </a:t>
            </a:r>
            <a:r>
              <a:rPr sz="2000" spc="-4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client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sent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request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associated</a:t>
            </a:r>
            <a:r>
              <a:rPr sz="2000" spc="-4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this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session.</a:t>
            </a:r>
            <a:endParaRPr sz="2000" dirty="0">
              <a:latin typeface="Cambria"/>
              <a:cs typeface="Cambria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invalidate():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Invalidates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this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lang="en-US" sz="2000" dirty="0">
                <a:solidFill>
                  <a:srgbClr val="2E2B1F"/>
                </a:solidFill>
                <a:latin typeface="Cambria"/>
                <a:cs typeface="Cambria"/>
              </a:rPr>
              <a:t> and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then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unbinds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any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objects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bound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000" spc="-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it.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54359-407E-D714-9511-357839C6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1ACC4E-706E-DE30-26C3-903A805002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0500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65" dirty="0"/>
              <a:t>f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80" dirty="0"/>
              <a:t>C</a:t>
            </a:r>
            <a:r>
              <a:rPr spc="-185" dirty="0"/>
              <a:t>y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364854-C79C-FAED-945B-4CE6ED13A1BE}"/>
              </a:ext>
            </a:extLst>
          </p:cNvPr>
          <p:cNvSpPr txBox="1"/>
          <p:nvPr/>
        </p:nvSpPr>
        <p:spPr>
          <a:xfrm>
            <a:off x="533400" y="1295400"/>
            <a:ext cx="7426960" cy="457945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err="1"/>
              <a:t>Servlet</a:t>
            </a:r>
            <a:r>
              <a:rPr lang="en-US" sz="2400" b="1" dirty="0"/>
              <a:t> class is loaded: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class is loaded when the first request for 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is received by the web container. </a:t>
            </a:r>
          </a:p>
          <a:p>
            <a:pPr marL="241300" indent="-228600" algn="just"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err="1"/>
              <a:t>Servlet</a:t>
            </a:r>
            <a:r>
              <a:rPr lang="en-US" sz="2400" b="1" dirty="0"/>
              <a:t> instance is created: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The container creates the instance of a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after loading 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class (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instance is created only once)</a:t>
            </a:r>
          </a:p>
          <a:p>
            <a:pPr marL="241300" indent="-228600" algn="just">
              <a:spcBef>
                <a:spcPts val="6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/>
              <a:t>init method is invoked: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initialized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init()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 marL="241300" marR="899794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/>
              <a:t>service method is invoked: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lang="en-US"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service()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each time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when request for 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is received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terminated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calling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method before removing 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instance from the service</a:t>
            </a:r>
          </a:p>
        </p:txBody>
      </p:sp>
    </p:spTree>
    <p:extLst>
      <p:ext uri="{BB962C8B-B14F-4D97-AF65-F5344CB8AC3E}">
        <p14:creationId xmlns:p14="http://schemas.microsoft.com/office/powerpoint/2010/main" val="7491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086600" cy="10979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4100" spc="-95" dirty="0"/>
              <a:t>Se</a:t>
            </a:r>
            <a:r>
              <a:rPr sz="4100" spc="-100" dirty="0"/>
              <a:t>ssi</a:t>
            </a:r>
            <a:r>
              <a:rPr sz="4100" spc="-105" dirty="0"/>
              <a:t>o</a:t>
            </a:r>
            <a:r>
              <a:rPr sz="4100" dirty="0"/>
              <a:t>n</a:t>
            </a:r>
            <a:r>
              <a:rPr sz="4100" spc="-245" dirty="0"/>
              <a:t> </a:t>
            </a:r>
            <a:r>
              <a:rPr sz="4100" spc="-240" dirty="0"/>
              <a:t>T</a:t>
            </a:r>
            <a:r>
              <a:rPr sz="4100" spc="-175" dirty="0"/>
              <a:t>r</a:t>
            </a:r>
            <a:r>
              <a:rPr sz="4100" spc="-100" dirty="0"/>
              <a:t>a</a:t>
            </a:r>
            <a:r>
              <a:rPr sz="4100" spc="-95" dirty="0"/>
              <a:t>c</a:t>
            </a:r>
            <a:r>
              <a:rPr sz="4100" spc="-105" dirty="0"/>
              <a:t>k</a:t>
            </a:r>
            <a:r>
              <a:rPr sz="4100" spc="-100" dirty="0"/>
              <a:t>i</a:t>
            </a:r>
            <a:r>
              <a:rPr sz="4100" spc="-95" dirty="0"/>
              <a:t>n</a:t>
            </a:r>
            <a:r>
              <a:rPr sz="4100" spc="-100" dirty="0"/>
              <a:t>g</a:t>
            </a:r>
            <a:r>
              <a:rPr sz="2900" dirty="0">
                <a:solidFill>
                  <a:srgbClr val="FF0000"/>
                </a:solidFill>
              </a:rPr>
              <a:t>-</a:t>
            </a:r>
            <a:r>
              <a:rPr sz="2900" spc="305" dirty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H</a:t>
            </a:r>
            <a:r>
              <a:rPr sz="2900" spc="-95" dirty="0">
                <a:solidFill>
                  <a:srgbClr val="FF0000"/>
                </a:solidFill>
              </a:rPr>
              <a:t>ttp</a:t>
            </a:r>
            <a:r>
              <a:rPr sz="2900" spc="-100" dirty="0">
                <a:solidFill>
                  <a:srgbClr val="FF0000"/>
                </a:solidFill>
              </a:rPr>
              <a:t>S</a:t>
            </a:r>
            <a:r>
              <a:rPr sz="2900" spc="-110" dirty="0">
                <a:solidFill>
                  <a:srgbClr val="FF0000"/>
                </a:solidFill>
              </a:rPr>
              <a:t>e</a:t>
            </a:r>
            <a:r>
              <a:rPr sz="2900" spc="-95" dirty="0">
                <a:solidFill>
                  <a:srgbClr val="FF0000"/>
                </a:solidFill>
              </a:rPr>
              <a:t>ss</a:t>
            </a:r>
            <a:r>
              <a:rPr sz="2900" spc="-110" dirty="0">
                <a:solidFill>
                  <a:srgbClr val="FF0000"/>
                </a:solidFill>
              </a:rPr>
              <a:t>i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dirty="0">
                <a:solidFill>
                  <a:srgbClr val="FF0000"/>
                </a:solidFill>
              </a:rPr>
              <a:t>n  </a:t>
            </a:r>
            <a:r>
              <a:rPr sz="2900" spc="-100" dirty="0">
                <a:solidFill>
                  <a:srgbClr val="FF0000"/>
                </a:solidFill>
              </a:rPr>
              <a:t>E</a:t>
            </a:r>
            <a:r>
              <a:rPr sz="2900" spc="-135" dirty="0">
                <a:solidFill>
                  <a:srgbClr val="FF0000"/>
                </a:solidFill>
              </a:rPr>
              <a:t>x</a:t>
            </a:r>
            <a:r>
              <a:rPr sz="2900" spc="-100" dirty="0">
                <a:solidFill>
                  <a:srgbClr val="FF0000"/>
                </a:solidFill>
              </a:rPr>
              <a:t>am</a:t>
            </a:r>
            <a:r>
              <a:rPr sz="2900" spc="-105" dirty="0">
                <a:solidFill>
                  <a:srgbClr val="FF0000"/>
                </a:solidFill>
              </a:rPr>
              <a:t>p</a:t>
            </a:r>
            <a:r>
              <a:rPr sz="2900" spc="-95" dirty="0">
                <a:solidFill>
                  <a:srgbClr val="FF0000"/>
                </a:solidFill>
              </a:rPr>
              <a:t>l</a:t>
            </a:r>
            <a:r>
              <a:rPr sz="2900" dirty="0">
                <a:solidFill>
                  <a:srgbClr val="FF0000"/>
                </a:solidFill>
              </a:rPr>
              <a:t>e</a:t>
            </a:r>
            <a:r>
              <a:rPr sz="2900" spc="-245" dirty="0">
                <a:solidFill>
                  <a:srgbClr val="FF0000"/>
                </a:solidFill>
              </a:rPr>
              <a:t> </a:t>
            </a:r>
            <a:r>
              <a:rPr lang="en-US" sz="2900" spc="-245" dirty="0">
                <a:solidFill>
                  <a:srgbClr val="FF0000"/>
                </a:solidFill>
              </a:rPr>
              <a:t>for </a:t>
            </a:r>
            <a:r>
              <a:rPr sz="2900" spc="-100" dirty="0">
                <a:solidFill>
                  <a:srgbClr val="FF0000"/>
                </a:solidFill>
              </a:rPr>
              <a:t>Hi</a:t>
            </a:r>
            <a:r>
              <a:rPr sz="2900" dirty="0">
                <a:solidFill>
                  <a:srgbClr val="FF0000"/>
                </a:solidFill>
              </a:rPr>
              <a:t>t</a:t>
            </a:r>
            <a:r>
              <a:rPr sz="2900" spc="-220" dirty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C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spc="-95" dirty="0">
                <a:solidFill>
                  <a:srgbClr val="FF0000"/>
                </a:solidFill>
              </a:rPr>
              <a:t>u</a:t>
            </a:r>
            <a:r>
              <a:rPr sz="2900" spc="-100" dirty="0">
                <a:solidFill>
                  <a:srgbClr val="FF0000"/>
                </a:solidFill>
              </a:rPr>
              <a:t>n</a:t>
            </a:r>
            <a:r>
              <a:rPr sz="2900" dirty="0">
                <a:solidFill>
                  <a:srgbClr val="FF0000"/>
                </a:solidFill>
              </a:rPr>
              <a:t>t</a:t>
            </a:r>
            <a:endParaRPr sz="2900" dirty="0"/>
          </a:p>
        </p:txBody>
      </p:sp>
      <p:sp>
        <p:nvSpPr>
          <p:cNvPr id="9" name="object 9"/>
          <p:cNvSpPr txBox="1"/>
          <p:nvPr/>
        </p:nvSpPr>
        <p:spPr>
          <a:xfrm>
            <a:off x="650240" y="1616710"/>
            <a:ext cx="5340350" cy="317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&lt;h3&gt;Hit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Count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HttpSession&lt;/h3&gt;</a:t>
            </a:r>
            <a:endParaRPr sz="2200">
              <a:latin typeface="Calibri"/>
              <a:cs typeface="Calibri"/>
            </a:endParaRPr>
          </a:p>
          <a:p>
            <a:pPr marL="203200" marR="536575" indent="-64135">
              <a:lnSpc>
                <a:spcPct val="12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method="get"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action=“HitCount"&gt;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Hit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Count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type="submit"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value="GET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HITS"&gt;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315200" cy="10533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4000" spc="-95" dirty="0"/>
              <a:t>Se</a:t>
            </a:r>
            <a:r>
              <a:rPr sz="4000" spc="-100" dirty="0"/>
              <a:t>ssi</a:t>
            </a:r>
            <a:r>
              <a:rPr sz="4000" spc="-105" dirty="0"/>
              <a:t>o</a:t>
            </a:r>
            <a:r>
              <a:rPr sz="4000" dirty="0"/>
              <a:t>n</a:t>
            </a:r>
            <a:r>
              <a:rPr sz="4000" spc="-245" dirty="0"/>
              <a:t> </a:t>
            </a:r>
            <a:r>
              <a:rPr sz="4000" spc="-240" dirty="0"/>
              <a:t>T</a:t>
            </a:r>
            <a:r>
              <a:rPr sz="4000" spc="-175" dirty="0"/>
              <a:t>r</a:t>
            </a:r>
            <a:r>
              <a:rPr sz="4000" spc="-100" dirty="0"/>
              <a:t>a</a:t>
            </a:r>
            <a:r>
              <a:rPr sz="4000" spc="-95" dirty="0"/>
              <a:t>c</a:t>
            </a:r>
            <a:r>
              <a:rPr sz="4000" spc="-105" dirty="0"/>
              <a:t>k</a:t>
            </a:r>
            <a:r>
              <a:rPr sz="4000" spc="-100" dirty="0"/>
              <a:t>i</a:t>
            </a:r>
            <a:r>
              <a:rPr sz="4000" spc="-95" dirty="0"/>
              <a:t>n</a:t>
            </a:r>
            <a:r>
              <a:rPr sz="4000" spc="-100" dirty="0"/>
              <a:t>g</a:t>
            </a:r>
            <a:r>
              <a:rPr sz="2800" dirty="0">
                <a:solidFill>
                  <a:srgbClr val="FF0000"/>
                </a:solidFill>
              </a:rPr>
              <a:t>-</a:t>
            </a:r>
            <a:r>
              <a:rPr sz="2800" spc="305" dirty="0">
                <a:solidFill>
                  <a:srgbClr val="FF0000"/>
                </a:solidFill>
              </a:rPr>
              <a:t> </a:t>
            </a:r>
            <a:r>
              <a:rPr sz="2800" spc="-100" dirty="0">
                <a:solidFill>
                  <a:srgbClr val="FF0000"/>
                </a:solidFill>
              </a:rPr>
              <a:t>H</a:t>
            </a:r>
            <a:r>
              <a:rPr sz="2800" spc="-95" dirty="0">
                <a:solidFill>
                  <a:srgbClr val="FF0000"/>
                </a:solidFill>
              </a:rPr>
              <a:t>ttp</a:t>
            </a:r>
            <a:r>
              <a:rPr sz="2800" spc="-100" dirty="0">
                <a:solidFill>
                  <a:srgbClr val="FF0000"/>
                </a:solidFill>
              </a:rPr>
              <a:t>S</a:t>
            </a:r>
            <a:r>
              <a:rPr sz="2800" spc="-110" dirty="0">
                <a:solidFill>
                  <a:srgbClr val="FF0000"/>
                </a:solidFill>
              </a:rPr>
              <a:t>e</a:t>
            </a:r>
            <a:r>
              <a:rPr sz="2800" spc="-95" dirty="0">
                <a:solidFill>
                  <a:srgbClr val="FF0000"/>
                </a:solidFill>
              </a:rPr>
              <a:t>ss</a:t>
            </a:r>
            <a:r>
              <a:rPr sz="2800" spc="-110" dirty="0">
                <a:solidFill>
                  <a:srgbClr val="FF0000"/>
                </a:solidFill>
              </a:rPr>
              <a:t>i</a:t>
            </a:r>
            <a:r>
              <a:rPr sz="2800" spc="-105" dirty="0">
                <a:solidFill>
                  <a:srgbClr val="FF0000"/>
                </a:solidFill>
              </a:rPr>
              <a:t>o</a:t>
            </a:r>
            <a:r>
              <a:rPr sz="2800" dirty="0">
                <a:solidFill>
                  <a:srgbClr val="FF0000"/>
                </a:solidFill>
              </a:rPr>
              <a:t>n  </a:t>
            </a:r>
            <a:r>
              <a:rPr sz="2800" spc="-100" dirty="0">
                <a:solidFill>
                  <a:srgbClr val="FF0000"/>
                </a:solidFill>
              </a:rPr>
              <a:t>E</a:t>
            </a:r>
            <a:r>
              <a:rPr sz="2800" spc="-135" dirty="0">
                <a:solidFill>
                  <a:srgbClr val="FF0000"/>
                </a:solidFill>
              </a:rPr>
              <a:t>x</a:t>
            </a:r>
            <a:r>
              <a:rPr sz="2800" spc="-100" dirty="0">
                <a:solidFill>
                  <a:srgbClr val="FF0000"/>
                </a:solidFill>
              </a:rPr>
              <a:t>am</a:t>
            </a:r>
            <a:r>
              <a:rPr sz="2800" spc="-105" dirty="0">
                <a:solidFill>
                  <a:srgbClr val="FF0000"/>
                </a:solidFill>
              </a:rPr>
              <a:t>p</a:t>
            </a:r>
            <a:r>
              <a:rPr sz="2800" spc="-95" dirty="0">
                <a:solidFill>
                  <a:srgbClr val="FF0000"/>
                </a:solidFill>
              </a:rPr>
              <a:t>l</a:t>
            </a:r>
            <a:r>
              <a:rPr sz="2800" dirty="0">
                <a:solidFill>
                  <a:srgbClr val="FF0000"/>
                </a:solidFill>
              </a:rPr>
              <a:t>e</a:t>
            </a:r>
            <a:r>
              <a:rPr sz="2800" spc="-245" dirty="0">
                <a:solidFill>
                  <a:srgbClr val="FF0000"/>
                </a:solidFill>
              </a:rPr>
              <a:t> </a:t>
            </a:r>
            <a:r>
              <a:rPr lang="en-US" sz="2800" spc="-245" dirty="0">
                <a:solidFill>
                  <a:srgbClr val="FF0000"/>
                </a:solidFill>
              </a:rPr>
              <a:t>for </a:t>
            </a:r>
            <a:r>
              <a:rPr sz="2800" spc="-100" dirty="0">
                <a:solidFill>
                  <a:srgbClr val="FF0000"/>
                </a:solidFill>
              </a:rPr>
              <a:t>Hi</a:t>
            </a:r>
            <a:r>
              <a:rPr sz="2800" dirty="0">
                <a:solidFill>
                  <a:srgbClr val="FF0000"/>
                </a:solidFill>
              </a:rPr>
              <a:t>t</a:t>
            </a:r>
            <a:r>
              <a:rPr sz="2800" spc="-220" dirty="0">
                <a:solidFill>
                  <a:srgbClr val="FF0000"/>
                </a:solidFill>
              </a:rPr>
              <a:t> </a:t>
            </a:r>
            <a:r>
              <a:rPr sz="2800" spc="-100" dirty="0">
                <a:solidFill>
                  <a:srgbClr val="FF0000"/>
                </a:solidFill>
              </a:rPr>
              <a:t>C</a:t>
            </a:r>
            <a:r>
              <a:rPr sz="2800" spc="-105" dirty="0">
                <a:solidFill>
                  <a:srgbClr val="FF0000"/>
                </a:solidFill>
              </a:rPr>
              <a:t>o</a:t>
            </a:r>
            <a:r>
              <a:rPr sz="2800" spc="-95" dirty="0">
                <a:solidFill>
                  <a:srgbClr val="FF0000"/>
                </a:solidFill>
              </a:rPr>
              <a:t>u</a:t>
            </a:r>
            <a:r>
              <a:rPr sz="2800" spc="-100" dirty="0">
                <a:solidFill>
                  <a:srgbClr val="FF0000"/>
                </a:solidFill>
              </a:rPr>
              <a:t>n</a:t>
            </a:r>
            <a:r>
              <a:rPr sz="2800" dirty="0">
                <a:solidFill>
                  <a:srgbClr val="FF0000"/>
                </a:solidFill>
              </a:rPr>
              <a:t>t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225043" y="1219200"/>
            <a:ext cx="7886700" cy="55052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class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HitCount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extends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</a:t>
            </a:r>
            <a:endParaRPr sz="1600" dirty="0">
              <a:latin typeface="Cambria"/>
              <a:cs typeface="Cambria"/>
            </a:endParaRPr>
          </a:p>
          <a:p>
            <a:pPr marL="12700" marR="969010">
              <a:lnSpc>
                <a:spcPct val="120000"/>
              </a:lnSpc>
              <a:spcBef>
                <a:spcPts val="385"/>
              </a:spcBef>
              <a:tabLst>
                <a:tab pos="225425" algn="l"/>
                <a:tab pos="2842895" algn="l"/>
              </a:tabLst>
            </a:pPr>
            <a:r>
              <a:rPr lang="en-US" sz="16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	</a:t>
            </a:r>
            <a:endParaRPr lang="en-US" sz="1600" spc="-5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 marR="969010">
              <a:lnSpc>
                <a:spcPct val="120000"/>
              </a:lnSpc>
              <a:spcBef>
                <a:spcPts val="385"/>
              </a:spcBef>
              <a:tabLst>
                <a:tab pos="225425" algn="l"/>
                <a:tab pos="2842895" algn="l"/>
              </a:tabLst>
            </a:pPr>
            <a:r>
              <a:rPr lang="en-US" sz="1600" spc="-5" dirty="0">
                <a:solidFill>
                  <a:srgbClr val="2E2B1F"/>
                </a:solidFill>
                <a:latin typeface="Cambria"/>
                <a:cs typeface="Cambria"/>
              </a:rPr>
              <a:t>   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service(HttpServletRequest</a:t>
            </a:r>
            <a:r>
              <a:rPr sz="16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req,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z="16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res)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throws </a:t>
            </a:r>
            <a:r>
              <a:rPr sz="1600" spc="-3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z="1600" spc="-340" dirty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</a:p>
          <a:p>
            <a:pPr marL="12700" marR="969010">
              <a:lnSpc>
                <a:spcPct val="120000"/>
              </a:lnSpc>
              <a:spcBef>
                <a:spcPts val="385"/>
              </a:spcBef>
              <a:tabLst>
                <a:tab pos="225425" algn="l"/>
                <a:tab pos="2842895" algn="l"/>
              </a:tabLst>
            </a:pPr>
            <a:r>
              <a:rPr lang="en-US" sz="1600" spc="-340" dirty="0">
                <a:solidFill>
                  <a:srgbClr val="2E2B1F"/>
                </a:solidFill>
                <a:latin typeface="Cambria"/>
                <a:cs typeface="Cambria"/>
              </a:rPr>
              <a:t>         </a:t>
            </a:r>
            <a:r>
              <a:rPr sz="1600" spc="-10" dirty="0" err="1">
                <a:solidFill>
                  <a:srgbClr val="2E2B1F"/>
                </a:solidFill>
                <a:latin typeface="Cambria"/>
                <a:cs typeface="Cambria"/>
              </a:rPr>
              <a:t>ServletException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,</a:t>
            </a:r>
            <a:r>
              <a:rPr sz="1600" spc="39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IOException	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190500" marR="4257675">
              <a:lnSpc>
                <a:spcPct val="140000"/>
              </a:lnSpc>
              <a:spcBef>
                <a:spcPts val="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res.setContentType("text/html")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 ;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PrintWriter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out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res.getWriter(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);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mbria"/>
                <a:cs typeface="Cambria"/>
              </a:rPr>
              <a:t>HttpSession</a:t>
            </a:r>
            <a:r>
              <a:rPr sz="1600"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mbria"/>
                <a:cs typeface="Cambria"/>
              </a:rPr>
              <a:t>session</a:t>
            </a:r>
            <a:r>
              <a:rPr sz="1600"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16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mbria"/>
                <a:cs typeface="Cambria"/>
              </a:rPr>
              <a:t>req.getSession();</a:t>
            </a:r>
            <a:endParaRPr sz="1600" dirty="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765"/>
              </a:spcBef>
            </a:pPr>
            <a:r>
              <a:rPr lang="en-US" sz="1600" spc="-5" dirty="0">
                <a:solidFill>
                  <a:srgbClr val="006FC0"/>
                </a:solidFill>
                <a:latin typeface="Cambria"/>
                <a:cs typeface="Cambria"/>
              </a:rPr>
              <a:t>Integer </a:t>
            </a:r>
            <a:r>
              <a:rPr sz="1600" spc="-5" dirty="0" err="1">
                <a:solidFill>
                  <a:srgbClr val="006FC0"/>
                </a:solidFill>
                <a:latin typeface="Cambria"/>
                <a:cs typeface="Cambria"/>
              </a:rPr>
              <a:t>hitNumber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16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1600" spc="-20" dirty="0">
                <a:solidFill>
                  <a:srgbClr val="006FC0"/>
                </a:solidFill>
                <a:latin typeface="Cambria"/>
                <a:cs typeface="Cambria"/>
              </a:rPr>
              <a:t>(Integer) </a:t>
            </a:r>
            <a:r>
              <a:rPr sz="1600" spc="-10" dirty="0" err="1">
                <a:solidFill>
                  <a:srgbClr val="006FC0"/>
                </a:solidFill>
                <a:latin typeface="Cambria"/>
                <a:cs typeface="Cambria"/>
              </a:rPr>
              <a:t>session.getAttribute</a:t>
            </a:r>
            <a:r>
              <a:rPr sz="1600" spc="-10" dirty="0">
                <a:solidFill>
                  <a:srgbClr val="006FC0"/>
                </a:solidFill>
                <a:latin typeface="Cambria"/>
                <a:cs typeface="Cambria"/>
              </a:rPr>
              <a:t>("</a:t>
            </a:r>
            <a:r>
              <a:rPr lang="en-US" sz="1600" spc="-1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600" spc="-10" dirty="0">
                <a:solidFill>
                  <a:srgbClr val="006FC0"/>
                </a:solidFill>
                <a:latin typeface="Cambria"/>
                <a:cs typeface="Cambria"/>
              </a:rPr>
              <a:t>ama");</a:t>
            </a:r>
            <a:endParaRPr sz="1600" dirty="0"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if</a:t>
            </a:r>
            <a:r>
              <a:rPr sz="1600" spc="36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(hitNumber</a:t>
            </a:r>
            <a:r>
              <a:rPr sz="1600" spc="3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==</a:t>
            </a:r>
            <a:r>
              <a:rPr sz="1600" spc="1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null)	</a:t>
            </a:r>
            <a:endParaRPr lang="en-US" sz="1600" spc="-10" dirty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{	hitNumber</a:t>
            </a:r>
            <a:r>
              <a:rPr sz="1600" spc="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=</a:t>
            </a:r>
            <a:r>
              <a:rPr sz="160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new</a:t>
            </a:r>
            <a:r>
              <a:rPr sz="1600" spc="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Integer(1);	</a:t>
            </a:r>
            <a:endParaRPr lang="en-US" sz="1600" spc="-5" dirty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} </a:t>
            </a:r>
            <a:r>
              <a:rPr sz="160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endParaRPr lang="en-US" sz="1600" dirty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lang="en-US" sz="1600" spc="-5" dirty="0">
                <a:solidFill>
                  <a:srgbClr val="6F2F9F"/>
                </a:solidFill>
                <a:latin typeface="Cambria"/>
                <a:cs typeface="Cambria"/>
              </a:rPr>
              <a:t>e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lse</a:t>
            </a:r>
            <a:endParaRPr lang="en-US" sz="1600" dirty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{</a:t>
            </a:r>
            <a:r>
              <a:rPr lang="en-US" sz="1600" dirty="0">
                <a:solidFill>
                  <a:srgbClr val="6F2F9F"/>
                </a:solidFill>
                <a:latin typeface="Cambria"/>
                <a:cs typeface="Cambria"/>
              </a:rPr>
              <a:t>   </a:t>
            </a:r>
            <a:r>
              <a:rPr sz="1600" spc="-10" dirty="0" err="1">
                <a:solidFill>
                  <a:srgbClr val="6F2F9F"/>
                </a:solidFill>
                <a:latin typeface="Cambria"/>
                <a:cs typeface="Cambria"/>
              </a:rPr>
              <a:t>h</a:t>
            </a:r>
            <a:r>
              <a:rPr sz="1600" spc="-5" dirty="0" err="1">
                <a:solidFill>
                  <a:srgbClr val="6F2F9F"/>
                </a:solidFill>
                <a:latin typeface="Cambria"/>
                <a:cs typeface="Cambria"/>
              </a:rPr>
              <a:t>it</a:t>
            </a:r>
            <a:r>
              <a:rPr sz="1600" dirty="0" err="1">
                <a:solidFill>
                  <a:srgbClr val="6F2F9F"/>
                </a:solidFill>
                <a:latin typeface="Cambria"/>
                <a:cs typeface="Cambria"/>
              </a:rPr>
              <a:t>N</a:t>
            </a:r>
            <a:r>
              <a:rPr sz="1600" spc="-15" dirty="0" err="1">
                <a:solidFill>
                  <a:srgbClr val="6F2F9F"/>
                </a:solidFill>
                <a:latin typeface="Cambria"/>
                <a:cs typeface="Cambria"/>
              </a:rPr>
              <a:t>u</a:t>
            </a:r>
            <a:r>
              <a:rPr sz="1600" spc="-5" dirty="0" err="1">
                <a:solidFill>
                  <a:srgbClr val="6F2F9F"/>
                </a:solidFill>
                <a:latin typeface="Cambria"/>
                <a:cs typeface="Cambria"/>
              </a:rPr>
              <a:t>mber</a:t>
            </a:r>
            <a:r>
              <a:rPr sz="1600" spc="2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= </a:t>
            </a: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ne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w </a:t>
            </a: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I</a:t>
            </a:r>
            <a:r>
              <a:rPr sz="1600" spc="-15" dirty="0">
                <a:solidFill>
                  <a:srgbClr val="6F2F9F"/>
                </a:solidFill>
                <a:latin typeface="Cambria"/>
                <a:cs typeface="Cambria"/>
              </a:rPr>
              <a:t>n</a:t>
            </a:r>
            <a:r>
              <a:rPr sz="1600" spc="-20" dirty="0">
                <a:solidFill>
                  <a:srgbClr val="6F2F9F"/>
                </a:solidFill>
                <a:latin typeface="Cambria"/>
                <a:cs typeface="Cambria"/>
              </a:rPr>
              <a:t>t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eg</a:t>
            </a:r>
            <a:r>
              <a:rPr sz="1600" dirty="0">
                <a:solidFill>
                  <a:srgbClr val="6F2F9F"/>
                </a:solidFill>
                <a:latin typeface="Cambria"/>
                <a:cs typeface="Cambria"/>
              </a:rPr>
              <a:t>e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r(</a:t>
            </a:r>
            <a:r>
              <a:rPr sz="1600" spc="-10" dirty="0" err="1">
                <a:solidFill>
                  <a:srgbClr val="6F2F9F"/>
                </a:solidFill>
                <a:latin typeface="Cambria"/>
                <a:cs typeface="Cambria"/>
              </a:rPr>
              <a:t>h</a:t>
            </a:r>
            <a:r>
              <a:rPr sz="1600" spc="-5" dirty="0" err="1">
                <a:solidFill>
                  <a:srgbClr val="6F2F9F"/>
                </a:solidFill>
                <a:latin typeface="Cambria"/>
                <a:cs typeface="Cambria"/>
              </a:rPr>
              <a:t>it</a:t>
            </a:r>
            <a:r>
              <a:rPr sz="1600" dirty="0" err="1">
                <a:solidFill>
                  <a:srgbClr val="6F2F9F"/>
                </a:solidFill>
                <a:latin typeface="Cambria"/>
                <a:cs typeface="Cambria"/>
              </a:rPr>
              <a:t>N</a:t>
            </a:r>
            <a:r>
              <a:rPr sz="1600" spc="-15" dirty="0" err="1">
                <a:solidFill>
                  <a:srgbClr val="6F2F9F"/>
                </a:solidFill>
                <a:latin typeface="Cambria"/>
                <a:cs typeface="Cambria"/>
              </a:rPr>
              <a:t>u</a:t>
            </a:r>
            <a:r>
              <a:rPr sz="1600" spc="-5" dirty="0" err="1">
                <a:solidFill>
                  <a:srgbClr val="6F2F9F"/>
                </a:solidFill>
                <a:latin typeface="Cambria"/>
                <a:cs typeface="Cambria"/>
              </a:rPr>
              <a:t>mbe</a:t>
            </a:r>
            <a:r>
              <a:rPr sz="1600" spc="-160" dirty="0" err="1">
                <a:solidFill>
                  <a:srgbClr val="6F2F9F"/>
                </a:solidFill>
                <a:latin typeface="Cambria"/>
                <a:cs typeface="Cambria"/>
              </a:rPr>
              <a:t>r</a:t>
            </a:r>
            <a:r>
              <a:rPr lang="en-US" sz="1600" spc="-16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.int</a:t>
            </a:r>
            <a:r>
              <a:rPr sz="1600" spc="-105" dirty="0">
                <a:solidFill>
                  <a:srgbClr val="6F2F9F"/>
                </a:solidFill>
                <a:latin typeface="Cambria"/>
                <a:cs typeface="Cambria"/>
              </a:rPr>
              <a:t>V</a:t>
            </a: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alu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e()</a:t>
            </a:r>
            <a:r>
              <a:rPr sz="1600" dirty="0">
                <a:solidFill>
                  <a:srgbClr val="6F2F9F"/>
                </a:solidFill>
                <a:latin typeface="Cambria"/>
                <a:cs typeface="Cambria"/>
              </a:rPr>
              <a:t>+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1)</a:t>
            </a:r>
            <a:r>
              <a:rPr sz="1600" spc="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;</a:t>
            </a:r>
            <a:r>
              <a:rPr sz="1600" dirty="0">
                <a:solidFill>
                  <a:srgbClr val="6F2F9F"/>
                </a:solidFill>
                <a:latin typeface="Cambria"/>
                <a:cs typeface="Cambria"/>
              </a:rPr>
              <a:t>	</a:t>
            </a:r>
            <a:endParaRPr lang="en-US" sz="1600" dirty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765"/>
              </a:spcBef>
              <a:tabLst>
                <a:tab pos="4432300" algn="l"/>
              </a:tabLst>
            </a:pPr>
            <a:r>
              <a:rPr sz="1600" spc="-10" dirty="0">
                <a:solidFill>
                  <a:srgbClr val="6F2F9F"/>
                </a:solidFill>
                <a:latin typeface="Cambria"/>
                <a:cs typeface="Cambria"/>
              </a:rPr>
              <a:t>session.setAttribute("rama",</a:t>
            </a:r>
            <a:r>
              <a:rPr sz="1600" spc="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600" spc="-5" dirty="0" err="1">
                <a:solidFill>
                  <a:srgbClr val="6F2F9F"/>
                </a:solidFill>
                <a:latin typeface="Cambria"/>
                <a:cs typeface="Cambria"/>
              </a:rPr>
              <a:t>hitNumber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);</a:t>
            </a:r>
            <a:r>
              <a:rPr lang="en-US" sz="1600" spc="-5" dirty="0">
                <a:solidFill>
                  <a:srgbClr val="6F2F9F"/>
                </a:solidFill>
                <a:latin typeface="Cambria"/>
                <a:cs typeface="Cambria"/>
              </a:rPr>
              <a:t>    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//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storing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value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lang="en-US" sz="1600" spc="-10" dirty="0">
                <a:solidFill>
                  <a:srgbClr val="2E2B1F"/>
                </a:solidFill>
                <a:latin typeface="Cambria"/>
                <a:cs typeface="Cambria"/>
              </a:rPr>
              <a:t> a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 session</a:t>
            </a:r>
            <a:r>
              <a:rPr sz="16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object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153400" cy="3046988"/>
          </a:xfrm>
        </p:spPr>
        <p:txBody>
          <a:bodyPr/>
          <a:lstStyle/>
          <a:p>
            <a:r>
              <a:rPr lang="en-US" spc="-15" dirty="0" err="1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15" dirty="0">
                <a:solidFill>
                  <a:srgbClr val="2E2B1F"/>
                </a:solidFill>
                <a:latin typeface="Cambria"/>
                <a:cs typeface="Cambria"/>
              </a:rPr>
              <a:t>("Your</a:t>
            </a:r>
            <a:r>
              <a:rPr lang="en-US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ID:</a:t>
            </a:r>
            <a:r>
              <a:rPr lang="en-US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+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session.getId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());</a:t>
            </a:r>
            <a:r>
              <a:rPr lang="en-US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</a:p>
          <a:p>
            <a:endParaRPr lang="en-US" spc="20" dirty="0">
              <a:solidFill>
                <a:srgbClr val="2E2B1F"/>
              </a:solidFill>
              <a:latin typeface="Cambria"/>
              <a:cs typeface="Cambria"/>
            </a:endParaRPr>
          </a:p>
          <a:p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("&lt;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br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&gt;Session</a:t>
            </a:r>
            <a:r>
              <a:rPr lang="en-US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Creation</a:t>
            </a:r>
            <a:r>
              <a:rPr lang="en-US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Time:</a:t>
            </a:r>
            <a:r>
              <a:rPr lang="en-US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" + </a:t>
            </a:r>
            <a:r>
              <a:rPr lang="en-US" spc="-10" dirty="0">
                <a:solidFill>
                  <a:srgbClr val="2E2B1F"/>
                </a:solidFill>
                <a:latin typeface="Cambria"/>
                <a:cs typeface="Cambria"/>
              </a:rPr>
              <a:t>new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Date (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session.getCreationTime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()));</a:t>
            </a:r>
          </a:p>
          <a:p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</a:p>
          <a:p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("&lt;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br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&gt;Time</a:t>
            </a:r>
            <a:r>
              <a:rPr lang="en-US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2E2B1F"/>
                </a:solidFill>
                <a:latin typeface="Cambria"/>
                <a:cs typeface="Cambria"/>
              </a:rPr>
              <a:t>Last</a:t>
            </a:r>
            <a:r>
              <a:rPr lang="en-US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Access:</a:t>
            </a:r>
            <a:r>
              <a:rPr lang="en-US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+</a:t>
            </a:r>
            <a:r>
              <a:rPr lang="en-US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2E2B1F"/>
                </a:solidFill>
                <a:latin typeface="Cambria"/>
                <a:cs typeface="Cambria"/>
              </a:rPr>
              <a:t>new</a:t>
            </a:r>
            <a:r>
              <a:rPr lang="en-US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Date (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session.getLastAccessedTime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()) ); </a:t>
            </a:r>
            <a:r>
              <a:rPr lang="en-US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</a:p>
          <a:p>
            <a:endParaRPr lang="en-US" dirty="0">
              <a:solidFill>
                <a:srgbClr val="2E2B1F"/>
              </a:solidFill>
              <a:latin typeface="Cambria"/>
              <a:cs typeface="Cambria"/>
            </a:endParaRPr>
          </a:p>
          <a:p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("&lt;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br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&gt;Latest</a:t>
            </a:r>
            <a:r>
              <a:rPr lang="en-US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Hit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Count: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+</a:t>
            </a:r>
            <a:r>
              <a:rPr lang="en-US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err="1">
                <a:solidFill>
                  <a:srgbClr val="2E2B1F"/>
                </a:solidFill>
                <a:latin typeface="Cambria"/>
                <a:cs typeface="Cambria"/>
              </a:rPr>
              <a:t>hitNumber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);</a:t>
            </a:r>
          </a:p>
          <a:p>
            <a:endParaRPr lang="en-US" spc="-5" dirty="0">
              <a:solidFill>
                <a:srgbClr val="2E2B1F"/>
              </a:solidFill>
              <a:latin typeface="Cambria"/>
              <a:cs typeface="Cambria"/>
            </a:endParaRPr>
          </a:p>
          <a:p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</a:p>
          <a:p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}	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5569585" cy="10979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4100" spc="-95" dirty="0"/>
              <a:t>Se</a:t>
            </a:r>
            <a:r>
              <a:rPr sz="4100" spc="-100" dirty="0"/>
              <a:t>ssi</a:t>
            </a:r>
            <a:r>
              <a:rPr sz="4100" spc="-105" dirty="0"/>
              <a:t>o</a:t>
            </a:r>
            <a:r>
              <a:rPr sz="4100" dirty="0"/>
              <a:t>n</a:t>
            </a:r>
            <a:r>
              <a:rPr sz="4100" spc="-245" dirty="0"/>
              <a:t> </a:t>
            </a:r>
            <a:r>
              <a:rPr sz="4100" spc="-240" dirty="0"/>
              <a:t>T</a:t>
            </a:r>
            <a:r>
              <a:rPr sz="4100" spc="-175" dirty="0"/>
              <a:t>r</a:t>
            </a:r>
            <a:r>
              <a:rPr sz="4100" spc="-100" dirty="0"/>
              <a:t>a</a:t>
            </a:r>
            <a:r>
              <a:rPr sz="4100" spc="-95" dirty="0"/>
              <a:t>c</a:t>
            </a:r>
            <a:r>
              <a:rPr sz="4100" spc="-105" dirty="0"/>
              <a:t>k</a:t>
            </a:r>
            <a:r>
              <a:rPr sz="4100" spc="-100" dirty="0"/>
              <a:t>i</a:t>
            </a:r>
            <a:r>
              <a:rPr sz="4100" spc="-95" dirty="0"/>
              <a:t>n</a:t>
            </a:r>
            <a:r>
              <a:rPr sz="4100" spc="-100" dirty="0"/>
              <a:t>g</a:t>
            </a:r>
            <a:r>
              <a:rPr sz="2900" dirty="0">
                <a:solidFill>
                  <a:srgbClr val="FF0000"/>
                </a:solidFill>
              </a:rPr>
              <a:t>-</a:t>
            </a:r>
            <a:r>
              <a:rPr sz="2900" spc="305" dirty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H</a:t>
            </a:r>
            <a:r>
              <a:rPr sz="2900" spc="-95" dirty="0">
                <a:solidFill>
                  <a:srgbClr val="FF0000"/>
                </a:solidFill>
              </a:rPr>
              <a:t>ttp</a:t>
            </a:r>
            <a:r>
              <a:rPr sz="2900" spc="-100" dirty="0">
                <a:solidFill>
                  <a:srgbClr val="FF0000"/>
                </a:solidFill>
              </a:rPr>
              <a:t>S</a:t>
            </a:r>
            <a:r>
              <a:rPr sz="2900" spc="-110" dirty="0">
                <a:solidFill>
                  <a:srgbClr val="FF0000"/>
                </a:solidFill>
              </a:rPr>
              <a:t>e</a:t>
            </a:r>
            <a:r>
              <a:rPr sz="2900" spc="-95" dirty="0">
                <a:solidFill>
                  <a:srgbClr val="FF0000"/>
                </a:solidFill>
              </a:rPr>
              <a:t>ss</a:t>
            </a:r>
            <a:r>
              <a:rPr sz="2900" spc="-110" dirty="0">
                <a:solidFill>
                  <a:srgbClr val="FF0000"/>
                </a:solidFill>
              </a:rPr>
              <a:t>i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dirty="0">
                <a:solidFill>
                  <a:srgbClr val="FF0000"/>
                </a:solidFill>
              </a:rPr>
              <a:t>n  </a:t>
            </a:r>
            <a:r>
              <a:rPr sz="2900" spc="-100" dirty="0">
                <a:solidFill>
                  <a:srgbClr val="FF0000"/>
                </a:solidFill>
              </a:rPr>
              <a:t>E</a:t>
            </a:r>
            <a:r>
              <a:rPr sz="2900" spc="-135" dirty="0">
                <a:solidFill>
                  <a:srgbClr val="FF0000"/>
                </a:solidFill>
              </a:rPr>
              <a:t>x</a:t>
            </a:r>
            <a:r>
              <a:rPr sz="2900" spc="-100" dirty="0">
                <a:solidFill>
                  <a:srgbClr val="FF0000"/>
                </a:solidFill>
              </a:rPr>
              <a:t>am</a:t>
            </a:r>
            <a:r>
              <a:rPr sz="2900" spc="-105" dirty="0">
                <a:solidFill>
                  <a:srgbClr val="FF0000"/>
                </a:solidFill>
              </a:rPr>
              <a:t>p</a:t>
            </a:r>
            <a:r>
              <a:rPr sz="2900" spc="-95" dirty="0">
                <a:solidFill>
                  <a:srgbClr val="FF0000"/>
                </a:solidFill>
              </a:rPr>
              <a:t>l</a:t>
            </a:r>
            <a:r>
              <a:rPr sz="2900" dirty="0">
                <a:solidFill>
                  <a:srgbClr val="FF0000"/>
                </a:solidFill>
              </a:rPr>
              <a:t>e</a:t>
            </a:r>
            <a:r>
              <a:rPr sz="2900" spc="-245" dirty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Hi</a:t>
            </a:r>
            <a:r>
              <a:rPr sz="2900" dirty="0">
                <a:solidFill>
                  <a:srgbClr val="FF0000"/>
                </a:solidFill>
              </a:rPr>
              <a:t>t</a:t>
            </a:r>
            <a:r>
              <a:rPr sz="2900" spc="-220" dirty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C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spc="-95" dirty="0">
                <a:solidFill>
                  <a:srgbClr val="FF0000"/>
                </a:solidFill>
              </a:rPr>
              <a:t>u</a:t>
            </a:r>
            <a:r>
              <a:rPr sz="2900" spc="-100" dirty="0">
                <a:solidFill>
                  <a:srgbClr val="FF0000"/>
                </a:solidFill>
              </a:rPr>
              <a:t>n</a:t>
            </a:r>
            <a:r>
              <a:rPr sz="2900" dirty="0">
                <a:solidFill>
                  <a:srgbClr val="FF0000"/>
                </a:solidFill>
              </a:rPr>
              <a:t>t</a:t>
            </a:r>
            <a:r>
              <a:rPr sz="2900" spc="-225" dirty="0">
                <a:solidFill>
                  <a:srgbClr val="FF0000"/>
                </a:solidFill>
              </a:rPr>
              <a:t> 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spc="-95" dirty="0">
                <a:solidFill>
                  <a:srgbClr val="FF0000"/>
                </a:solidFill>
              </a:rPr>
              <a:t>utpu</a:t>
            </a:r>
            <a:r>
              <a:rPr sz="2900" dirty="0">
                <a:solidFill>
                  <a:srgbClr val="FF0000"/>
                </a:solidFill>
              </a:rPr>
              <a:t>t</a:t>
            </a:r>
            <a:endParaRPr sz="29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286000" y="1752600"/>
            <a:ext cx="4238625" cy="4819650"/>
            <a:chOff x="2286000" y="1752600"/>
            <a:chExt cx="4238625" cy="48196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752600"/>
              <a:ext cx="4162425" cy="2085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4495800"/>
              <a:ext cx="4238625" cy="20764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4988" y="3829811"/>
              <a:ext cx="451103" cy="675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31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14" dirty="0" err="1"/>
              <a:t>Servlet</a:t>
            </a:r>
            <a:r>
              <a:rPr lang="en-US" spc="-114" dirty="0"/>
              <a:t> Quiz Link:</a:t>
            </a:r>
            <a:endParaRPr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65034" cy="41934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https://forms.office.com/r/vVFGNz5j9G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92570" cy="726440"/>
          </a:xfrm>
        </p:spPr>
        <p:txBody>
          <a:bodyPr/>
          <a:lstStyle/>
          <a:p>
            <a:r>
              <a:rPr lang="en-US" dirty="0"/>
              <a:t>Assignment-3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848600" cy="4154984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 Create a login web page &amp; </a:t>
            </a:r>
            <a:r>
              <a:rPr lang="en-US" dirty="0" err="1"/>
              <a:t>servlet</a:t>
            </a:r>
            <a:r>
              <a:rPr lang="en-US" dirty="0"/>
              <a:t> to statically authenticate the user. After authenticating the user, the login </a:t>
            </a:r>
            <a:r>
              <a:rPr lang="en-US" dirty="0" err="1"/>
              <a:t>servlet</a:t>
            </a:r>
            <a:r>
              <a:rPr lang="en-US" dirty="0"/>
              <a:t> must set a cookie related to username and must maintain the hit-count in other cookie. Each time the user logs-in successfully, retrieve the username from the cookie and correspondingly retrieve the hit-count from the other cookie (based on the username) &amp; increment it. 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Then, redirect the user to your web-profile page (created in assignment-1) by embedding the username &amp; hit-count as URL parameters in the web-profile URL. On the web-profile page, use 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 to extract the username and hit-count from the URL and display them on top right corner of the web-profile page.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l"/>
            <a:r>
              <a:rPr lang="en-US" b="1" dirty="0"/>
              <a:t>Hint: </a:t>
            </a: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use </a:t>
            </a:r>
            <a:r>
              <a:rPr lang="en-US" b="1" dirty="0" err="1"/>
              <a:t>window.location.search</a:t>
            </a:r>
            <a:r>
              <a:rPr lang="en-US" dirty="0"/>
              <a:t> to get the URL’s parameter string. Pass this string to the constructor of </a:t>
            </a:r>
            <a:r>
              <a:rPr lang="en-US" b="1" dirty="0" err="1"/>
              <a:t>URLSearchParams</a:t>
            </a:r>
            <a:r>
              <a:rPr lang="en-US" dirty="0"/>
              <a:t> class to parse this parameter string into key-value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21718</TotalTime>
  <Words>5070</Words>
  <Application>Microsoft Office PowerPoint</Application>
  <PresentationFormat>On-screen Show (4:3)</PresentationFormat>
  <Paragraphs>606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Arial Unicode MS</vt:lpstr>
      <vt:lpstr>Calibri</vt:lpstr>
      <vt:lpstr>Cambria</vt:lpstr>
      <vt:lpstr>Times New Roman</vt:lpstr>
      <vt:lpstr>Office Theme</vt:lpstr>
      <vt:lpstr>Unit 3: Java Servlets and XML  </vt:lpstr>
      <vt:lpstr>What are Servlets?</vt:lpstr>
      <vt:lpstr>PowerPoint Presentation</vt:lpstr>
      <vt:lpstr>Advantages of Servlet</vt:lpstr>
      <vt:lpstr>CGI vs Servlet</vt:lpstr>
      <vt:lpstr>Servlets Packages</vt:lpstr>
      <vt:lpstr>Architecture Diagram</vt:lpstr>
      <vt:lpstr>Servlet Life Cycle</vt:lpstr>
      <vt:lpstr>Servlet Life Cycle</vt:lpstr>
      <vt:lpstr>The init() Method</vt:lpstr>
      <vt:lpstr>The service() Method</vt:lpstr>
      <vt:lpstr>The doGet() Method</vt:lpstr>
      <vt:lpstr>The doPost() Method</vt:lpstr>
      <vt:lpstr>The destroy() Method</vt:lpstr>
      <vt:lpstr>Requirements</vt:lpstr>
      <vt:lpstr>How to configure tomcat server in  Eclipse ? (One time Requirement)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Steps to run servlet in Eclipse</vt:lpstr>
      <vt:lpstr>PowerPoint Presentation</vt:lpstr>
      <vt:lpstr>Create the dynamic web project</vt:lpstr>
      <vt:lpstr>Create the dynamic web project</vt:lpstr>
      <vt:lpstr>Create the dynamic web project</vt:lpstr>
      <vt:lpstr>Create the dynamic web project</vt:lpstr>
      <vt:lpstr>Steps to run servlet in Eclipse</vt:lpstr>
      <vt:lpstr>PowerPoint Presentation</vt:lpstr>
      <vt:lpstr>PowerPoint Presentation</vt:lpstr>
      <vt:lpstr>Create a servlet</vt:lpstr>
      <vt:lpstr>PowerPoint Presentation</vt:lpstr>
      <vt:lpstr>PowerPoint Presentation</vt:lpstr>
      <vt:lpstr>Steps to run servlet in Eclipse</vt:lpstr>
      <vt:lpstr>Add servlet-api.jar file</vt:lpstr>
      <vt:lpstr>Add servlet-api.jar file</vt:lpstr>
      <vt:lpstr>PowerPoint Presentation</vt:lpstr>
      <vt:lpstr>Add servlet-api.jar file</vt:lpstr>
      <vt:lpstr>Steps to run servlet in Eclipse</vt:lpstr>
      <vt:lpstr>PowerPoint Presentation</vt:lpstr>
      <vt:lpstr>Run the servlet</vt:lpstr>
      <vt:lpstr>Run the servlet</vt:lpstr>
      <vt:lpstr>Example 1-</vt:lpstr>
      <vt:lpstr>Example 2- To Print Hello World using init() method</vt:lpstr>
      <vt:lpstr>Reading Form Data using Servlet</vt:lpstr>
      <vt:lpstr>Example 3-</vt:lpstr>
      <vt:lpstr>Example 3-</vt:lpstr>
      <vt:lpstr>Example 3-</vt:lpstr>
      <vt:lpstr>Example 4 –(HTML code)</vt:lpstr>
      <vt:lpstr>Example 4 –(servlet code)</vt:lpstr>
      <vt:lpstr>Example 5 –(HTML code)</vt:lpstr>
      <vt:lpstr>Example 5 –(Servlet code)</vt:lpstr>
      <vt:lpstr>Database and Servlets</vt:lpstr>
      <vt:lpstr>Step 1: Creation of Database and Table in MySQL</vt:lpstr>
      <vt:lpstr>Step 2: Implementation of required Web-pages</vt:lpstr>
      <vt:lpstr>Client Side Program- HTML Page</vt:lpstr>
      <vt:lpstr>Server Side Program - Servlet</vt:lpstr>
      <vt:lpstr>Continued…</vt:lpstr>
      <vt:lpstr>Continued…</vt:lpstr>
      <vt:lpstr>Session Tracking (Management)</vt:lpstr>
      <vt:lpstr>Session Tracking Techniques</vt:lpstr>
      <vt:lpstr>Session Tracking- Using Cookies</vt:lpstr>
      <vt:lpstr>Session Tracking- Using Cookies</vt:lpstr>
      <vt:lpstr>Session Tracking- Using Cookies</vt:lpstr>
      <vt:lpstr>Session Tracking- Using Cookies</vt:lpstr>
      <vt:lpstr>Session Tracking- Using Cookies</vt:lpstr>
      <vt:lpstr>Session Tracking- Using Cookies  Simple example of Servlet Cookies</vt:lpstr>
      <vt:lpstr>Session Tracking- Using Cookies  Simple example of Servlet Cookies</vt:lpstr>
      <vt:lpstr>Session Tracking- Using Cookies  Simple example of Servlet Cookies</vt:lpstr>
      <vt:lpstr>Session Tracking- Using Cookies  Simple example of Servlet Cookies</vt:lpstr>
      <vt:lpstr>Session Tracking Techniques</vt:lpstr>
      <vt:lpstr>Session Tracking- Hidden Form Fields</vt:lpstr>
      <vt:lpstr>Session Tracking- Hidden Form Fields</vt:lpstr>
      <vt:lpstr>Session Tracking- Hidden Form Fields  Example of passing username</vt:lpstr>
      <vt:lpstr>Session Tracking- Hidden Form Fields  Example of passing username</vt:lpstr>
      <vt:lpstr>Session Tracking- Hidden Form Fields  Example of passing username</vt:lpstr>
      <vt:lpstr>Session Tracking- Hidden Form Fields  Example of passing username</vt:lpstr>
      <vt:lpstr>Session Tracking Techniques</vt:lpstr>
      <vt:lpstr>Session Tracking- URL Rewriting</vt:lpstr>
      <vt:lpstr>Session Tracking- URL Rewriting</vt:lpstr>
      <vt:lpstr>Session Tracking- URL Rewriting  Example</vt:lpstr>
      <vt:lpstr>Session Tracking- URL Rewriting  Example</vt:lpstr>
      <vt:lpstr>Session Tracking- URL Rewriting  Example</vt:lpstr>
      <vt:lpstr>Session Tracking Techniques</vt:lpstr>
      <vt:lpstr>Session Tracking- using HttpSession</vt:lpstr>
      <vt:lpstr>Session Tracking- HttpSession</vt:lpstr>
      <vt:lpstr>Session Tracking- HttpSession  Example for Hit Count</vt:lpstr>
      <vt:lpstr>Session Tracking- HttpSession  Example for Hit Count</vt:lpstr>
      <vt:lpstr>PowerPoint Presentation</vt:lpstr>
      <vt:lpstr>Session Tracking- HttpSession  Example Hit Count output</vt:lpstr>
      <vt:lpstr>Servlet Quiz Link:</vt:lpstr>
      <vt:lpstr>Assignment-3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cp:lastModifiedBy>Parag Jambhulkar</cp:lastModifiedBy>
  <cp:revision>696</cp:revision>
  <dcterms:created xsi:type="dcterms:W3CDTF">2021-02-23T02:40:43Z</dcterms:created>
  <dcterms:modified xsi:type="dcterms:W3CDTF">2024-02-06T04:52:36Z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