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4" r:id="rId2"/>
    <p:sldId id="365" r:id="rId3"/>
    <p:sldId id="366" r:id="rId4"/>
    <p:sldId id="367" r:id="rId5"/>
    <p:sldId id="369" r:id="rId6"/>
    <p:sldId id="370" r:id="rId7"/>
    <p:sldId id="371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372" r:id="rId16"/>
    <p:sldId id="374" r:id="rId17"/>
    <p:sldId id="376" r:id="rId18"/>
    <p:sldId id="377" r:id="rId19"/>
    <p:sldId id="378" r:id="rId20"/>
    <p:sldId id="379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69" d="100"/>
          <a:sy n="69" d="100"/>
        </p:scale>
        <p:origin x="112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129841"/>
            <a:ext cx="8072119" cy="147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AFE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36191"/>
            <a:ext cx="3657600" cy="4590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7690"/>
            <a:ext cx="398907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3735" y="3048127"/>
            <a:ext cx="7545070" cy="3348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AFE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SL/Transfor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1245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X</a:t>
            </a:r>
            <a:r>
              <a:rPr spc="-105" dirty="0"/>
              <a:t>M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824"/>
            <a:ext cx="6925309" cy="33318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Introduction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endParaRPr sz="2200">
              <a:latin typeface="Calibri"/>
              <a:cs typeface="Calibri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 is 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software-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hardware-independent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tool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storing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transporting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XML?</a:t>
            </a:r>
            <a:endParaRPr sz="22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stands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eXtensible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Markup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 is 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markup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language much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was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designed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store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transport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was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designed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self-descriptive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 is a W3C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Recommendation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5560060" cy="677108"/>
          </a:xfrm>
        </p:spPr>
        <p:txBody>
          <a:bodyPr/>
          <a:lstStyle/>
          <a:p>
            <a:r>
              <a:rPr lang="en-US" sz="4400" dirty="0"/>
              <a:t>XML Namespaces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609600"/>
            <a:ext cx="7467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XML Namespaces provide a method to avoid element name conflicts.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In XML, element names are defined by the developer.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 This often results in a conflict when trying to mix XML documents from different XML applications.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484787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5638800" y="2895600"/>
            <a:ext cx="2667000" cy="2362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If these XML fragments were added together, there would be a name conflict. 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Both contain a </a:t>
            </a:r>
            <a:r>
              <a:rPr lang="en-US" b="1" dirty="0">
                <a:solidFill>
                  <a:srgbClr val="C00000"/>
                </a:solidFill>
              </a:rPr>
              <a:t>&lt;table&gt; </a:t>
            </a:r>
            <a:r>
              <a:rPr lang="en-US" dirty="0">
                <a:solidFill>
                  <a:srgbClr val="C00000"/>
                </a:solidFill>
              </a:rPr>
              <a:t>element, but the elements have different content and meaning.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6060" cy="1361110"/>
          </a:xfrm>
        </p:spPr>
        <p:txBody>
          <a:bodyPr/>
          <a:lstStyle/>
          <a:p>
            <a:r>
              <a:rPr lang="en-US" b="1" dirty="0"/>
              <a:t>Solving the Name Conflict Using a Prefix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Name conflicts in XML can easily be avoided using a name prefix.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This XML carries information about an HTML table, and a piece of furniture: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28925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541260" cy="1371600"/>
          </a:xfrm>
        </p:spPr>
        <p:txBody>
          <a:bodyPr/>
          <a:lstStyle/>
          <a:p>
            <a:r>
              <a:rPr lang="en-US" b="1" dirty="0"/>
              <a:t>XML Namespaces - </a:t>
            </a:r>
            <a:r>
              <a:rPr lang="en-US" b="1" i="1" dirty="0" err="1"/>
              <a:t>xmlns</a:t>
            </a:r>
            <a:r>
              <a:rPr lang="en-US" b="1" dirty="0"/>
              <a:t> Attribute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When using prefixes in XML, a </a:t>
            </a:r>
            <a:r>
              <a:rPr lang="en-US" sz="2400" b="1" dirty="0">
                <a:solidFill>
                  <a:srgbClr val="C00000"/>
                </a:solidFill>
              </a:rPr>
              <a:t>namespace</a:t>
            </a:r>
            <a:r>
              <a:rPr lang="en-US" sz="2400" dirty="0">
                <a:solidFill>
                  <a:srgbClr val="C00000"/>
                </a:solidFill>
              </a:rPr>
              <a:t> for the prefix must be defined.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namespace can be defined by an </a:t>
            </a:r>
            <a:r>
              <a:rPr lang="en-US" sz="2400" b="1" i="1" dirty="0" err="1"/>
              <a:t>xmlns</a:t>
            </a:r>
            <a:r>
              <a:rPr lang="en-US" sz="2400" dirty="0"/>
              <a:t> attribute in the start tag of an element.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namespace declaration has the following syntax: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</a:t>
            </a:r>
            <a:r>
              <a:rPr lang="en-US" sz="2400" dirty="0" err="1">
                <a:solidFill>
                  <a:srgbClr val="7030A0"/>
                </a:solidFill>
              </a:rPr>
              <a:t>xmlns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i="1" dirty="0">
                <a:solidFill>
                  <a:srgbClr val="7030A0"/>
                </a:solidFill>
              </a:rPr>
              <a:t>prefix</a:t>
            </a:r>
            <a:r>
              <a:rPr lang="en-US" sz="2400" dirty="0">
                <a:solidFill>
                  <a:srgbClr val="7030A0"/>
                </a:solidFill>
              </a:rPr>
              <a:t>="</a:t>
            </a:r>
            <a:r>
              <a:rPr lang="en-US" sz="2400" i="1" dirty="0">
                <a:solidFill>
                  <a:srgbClr val="7030A0"/>
                </a:solidFill>
              </a:rPr>
              <a:t>URI</a:t>
            </a:r>
            <a:r>
              <a:rPr lang="en-US" sz="2400" dirty="0">
                <a:solidFill>
                  <a:srgbClr val="7030A0"/>
                </a:solidFill>
              </a:rPr>
              <a:t>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67437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33400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Namespaces can also be declared in the XML root element: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577463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/>
              <a:t>Transforming XML documents using </a:t>
            </a:r>
            <a:r>
              <a:rPr spc="-160" dirty="0"/>
              <a:t>X</a:t>
            </a:r>
            <a:r>
              <a:rPr spc="-105" dirty="0"/>
              <a:t>S</a:t>
            </a:r>
            <a:r>
              <a:rPr spc="-565" dirty="0"/>
              <a:t>L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7294245" cy="19938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XSLT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(eXtensible Stylesheet Language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Transformations)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recommended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style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sheet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language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XSLT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far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sophisticated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20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CSS.</a:t>
            </a:r>
            <a:endParaRPr sz="2200" dirty="0">
              <a:latin typeface="Calibri"/>
              <a:cs typeface="Calibri"/>
            </a:endParaRPr>
          </a:p>
          <a:p>
            <a:pPr marL="241300" marR="137160" indent="-228600">
              <a:lnSpc>
                <a:spcPct val="11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XSLT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add/remove elements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2029"/>
            <a:ext cx="7020559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275"/>
              </a:lnSpc>
              <a:spcBef>
                <a:spcPts val="105"/>
              </a:spcBef>
            </a:pPr>
            <a:r>
              <a:rPr sz="4400" spc="-85" dirty="0"/>
              <a:t>Step</a:t>
            </a:r>
            <a:r>
              <a:rPr sz="4400" spc="-210" dirty="0"/>
              <a:t> </a:t>
            </a:r>
            <a:r>
              <a:rPr sz="4400" dirty="0"/>
              <a:t>1</a:t>
            </a:r>
            <a:r>
              <a:rPr sz="4400" spc="-200" dirty="0"/>
              <a:t> </a:t>
            </a:r>
            <a:r>
              <a:rPr sz="4400" dirty="0"/>
              <a:t>:</a:t>
            </a:r>
            <a:r>
              <a:rPr sz="4400" spc="-210" dirty="0"/>
              <a:t> </a:t>
            </a:r>
            <a:r>
              <a:rPr sz="4400" spc="-100" dirty="0"/>
              <a:t>Create</a:t>
            </a:r>
            <a:r>
              <a:rPr sz="4400" spc="-220" dirty="0"/>
              <a:t> </a:t>
            </a:r>
            <a:r>
              <a:rPr sz="4400" spc="-65" dirty="0"/>
              <a:t>XML</a:t>
            </a:r>
            <a:r>
              <a:rPr sz="4400" spc="-220" dirty="0"/>
              <a:t> </a:t>
            </a:r>
            <a:r>
              <a:rPr sz="4400" spc="-90" dirty="0"/>
              <a:t>Document:</a:t>
            </a:r>
            <a:endParaRPr sz="4400"/>
          </a:p>
          <a:p>
            <a:pPr marL="12700">
              <a:lnSpc>
                <a:spcPts val="5520"/>
              </a:lnSpc>
            </a:pPr>
            <a:r>
              <a:rPr spc="-95" dirty="0"/>
              <a:t>students.xml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4030345" cy="44526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version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"1.0"?&gt;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&lt;class&gt;</a:t>
            </a:r>
            <a:endParaRPr sz="22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530"/>
              </a:spcBef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&lt;student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rollno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b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"393"&gt;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&lt;firstname&gt;Dinkar&lt;/firstname&gt;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&lt;lastname&gt;Kad&lt;/lastname&gt;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&lt;/student&gt;</a:t>
            </a:r>
          </a:p>
          <a:p>
            <a:pPr marL="203200">
              <a:lnSpc>
                <a:spcPct val="100000"/>
              </a:lnSpc>
              <a:spcBef>
                <a:spcPts val="530"/>
              </a:spcBef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&lt;student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rollno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b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"493"&gt;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&lt;firstname&gt;Vaneet&lt;/firstname&gt;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&lt;lastname&gt;Gupta&lt;/lastname&gt;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&lt;/student&gt;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&lt;/class&gt;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0"/>
            <a:ext cx="73386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Step </a:t>
            </a:r>
            <a:r>
              <a:rPr sz="4000" spc="-55" dirty="0"/>
              <a:t>2: </a:t>
            </a:r>
            <a:r>
              <a:rPr sz="4000" spc="-100" dirty="0"/>
              <a:t>Create </a:t>
            </a:r>
            <a:r>
              <a:rPr sz="4000" spc="-195" dirty="0"/>
              <a:t>XSLT </a:t>
            </a:r>
            <a:r>
              <a:rPr sz="4000" spc="-90" dirty="0"/>
              <a:t>document  </a:t>
            </a:r>
            <a:r>
              <a:rPr sz="4000" spc="-95" dirty="0"/>
              <a:t>according </a:t>
            </a:r>
            <a:r>
              <a:rPr sz="4000" spc="-70" dirty="0"/>
              <a:t>to </a:t>
            </a:r>
            <a:r>
              <a:rPr sz="4000" spc="-85" dirty="0"/>
              <a:t>design </a:t>
            </a:r>
            <a:r>
              <a:rPr sz="4000" spc="-95" dirty="0"/>
              <a:t>criteria:</a:t>
            </a:r>
            <a:r>
              <a:rPr sz="4000" spc="-665" dirty="0"/>
              <a:t> </a:t>
            </a:r>
            <a:r>
              <a:rPr sz="2400" b="1" spc="-95" dirty="0">
                <a:solidFill>
                  <a:srgbClr val="C00000"/>
                </a:solidFill>
                <a:latin typeface="Cambria"/>
                <a:cs typeface="Cambria"/>
              </a:rPr>
              <a:t>students.xsl</a:t>
            </a:r>
            <a:endParaRPr sz="2400" dirty="0">
              <a:solidFill>
                <a:srgbClr val="C0000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1196086"/>
            <a:ext cx="7099300" cy="5634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version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"1.0" encoding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"UTF-8"?&gt;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&lt;xsl:stylesheet 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version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"1.0"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xmlns:xsl =</a:t>
            </a:r>
            <a:r>
              <a:rPr sz="16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"h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tp://www.w3.org/1999/XSL/Transform"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1600" dirty="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&lt;xsl:template match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"/"&gt;</a:t>
            </a:r>
            <a:endParaRPr sz="1600" dirty="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r>
              <a:rPr sz="16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1600" dirty="0">
              <a:latin typeface="Calibri"/>
              <a:cs typeface="Calibri"/>
            </a:endParaRPr>
          </a:p>
          <a:p>
            <a:pPr marL="56451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&lt;h2&gt;Students&lt;/h2&gt;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56451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&lt;table 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border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"1"&gt;</a:t>
            </a:r>
            <a:endParaRPr sz="1600" dirty="0">
              <a:latin typeface="Calibri"/>
              <a:cs typeface="Calibri"/>
            </a:endParaRPr>
          </a:p>
          <a:p>
            <a:pPr marL="702945">
              <a:lnSpc>
                <a:spcPct val="100000"/>
              </a:lnSpc>
            </a:pP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&lt;tr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bgcolor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"#9acd32"&gt;</a:t>
            </a:r>
            <a:endParaRPr sz="1600" dirty="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&lt;th&gt;Roll</a:t>
            </a:r>
            <a:r>
              <a:rPr sz="1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No&lt;/th&gt;</a:t>
            </a:r>
            <a:endParaRPr sz="1600" dirty="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&lt;th&gt;First</a:t>
            </a:r>
            <a:r>
              <a:rPr sz="1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Name&lt;/th&gt;</a:t>
            </a:r>
            <a:endParaRPr sz="1600" dirty="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&lt;th&gt;Last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Name&lt;/th&gt;</a:t>
            </a:r>
            <a:endParaRPr sz="1600" dirty="0">
              <a:latin typeface="Calibri"/>
              <a:cs typeface="Calibri"/>
            </a:endParaRPr>
          </a:p>
          <a:p>
            <a:pPr marL="702945">
              <a:lnSpc>
                <a:spcPct val="100000"/>
              </a:lnSpc>
            </a:pP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&lt;/tr&gt;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70294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&lt;xsl:for-each</a:t>
            </a:r>
            <a:r>
              <a:rPr sz="1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select="class/student"&gt;</a:t>
            </a:r>
            <a:endParaRPr sz="1600" dirty="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</a:pP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&lt;tr&gt;</a:t>
            </a:r>
            <a:endParaRPr sz="16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887094">
              <a:lnSpc>
                <a:spcPct val="100000"/>
              </a:lnSpc>
            </a:pP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&lt;td&gt;&lt;xsl:value-of select </a:t>
            </a: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"</a:t>
            </a:r>
            <a:r>
              <a:rPr sz="1600" spc="-10" dirty="0" err="1">
                <a:solidFill>
                  <a:srgbClr val="7030A0"/>
                </a:solidFill>
                <a:latin typeface="Calibri"/>
                <a:cs typeface="Calibri"/>
              </a:rPr>
              <a:t>rollno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"/&gt;&lt;/td&gt;</a:t>
            </a:r>
            <a:endParaRPr sz="16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&lt;td&gt;&lt;xsl:value-of </a:t>
            </a: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select =</a:t>
            </a:r>
            <a:r>
              <a:rPr sz="16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"firstname"/&gt;&lt;/td&gt;</a:t>
            </a:r>
            <a:endParaRPr sz="16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933450">
              <a:lnSpc>
                <a:spcPct val="100000"/>
              </a:lnSpc>
            </a:pP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&lt;td&gt;&lt;xsl:value-of select </a:t>
            </a: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"lastname"/&gt;&lt;/td&gt;</a:t>
            </a:r>
            <a:endParaRPr sz="16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887094">
              <a:lnSpc>
                <a:spcPct val="100000"/>
              </a:lnSpc>
            </a:pP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&lt;/tr&gt;</a:t>
            </a:r>
            <a:endParaRPr sz="16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70294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&lt;/xsl:for-each&gt;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&lt;/table&gt;</a:t>
            </a:r>
            <a:endParaRPr sz="1600" dirty="0">
              <a:latin typeface="Calibri"/>
              <a:cs typeface="Calibri"/>
            </a:endParaRPr>
          </a:p>
          <a:p>
            <a:pPr marL="42672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r>
              <a:rPr sz="16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1600" dirty="0">
              <a:latin typeface="Calibri"/>
              <a:cs typeface="Calibri"/>
            </a:endParaRPr>
          </a:p>
          <a:p>
            <a:pPr marR="5646420" algn="r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l:t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mpla</a:t>
            </a:r>
            <a:r>
              <a:rPr sz="1600" spc="-3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e&gt;</a:t>
            </a:r>
            <a:endParaRPr sz="1600" dirty="0">
              <a:latin typeface="Calibri"/>
              <a:cs typeface="Calibri"/>
            </a:endParaRPr>
          </a:p>
          <a:p>
            <a:pPr marR="5690235" algn="r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/x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sl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tyle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she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2890"/>
            <a:ext cx="7290434" cy="1337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spc="-85" dirty="0"/>
              <a:t>Step</a:t>
            </a:r>
            <a:r>
              <a:rPr spc="-210" dirty="0"/>
              <a:t> </a:t>
            </a:r>
            <a:r>
              <a:rPr spc="-55" dirty="0"/>
              <a:t>3:</a:t>
            </a:r>
            <a:r>
              <a:rPr spc="-210" dirty="0"/>
              <a:t> </a:t>
            </a:r>
            <a:r>
              <a:rPr sz="4000" spc="-75" dirty="0"/>
              <a:t>Link</a:t>
            </a:r>
            <a:r>
              <a:rPr sz="4000" spc="-215" dirty="0"/>
              <a:t> </a:t>
            </a:r>
            <a:r>
              <a:rPr sz="4000" spc="-65" dirty="0"/>
              <a:t>the</a:t>
            </a:r>
            <a:r>
              <a:rPr sz="4000" spc="-225" dirty="0"/>
              <a:t> </a:t>
            </a:r>
            <a:r>
              <a:rPr sz="4000" spc="-195" dirty="0"/>
              <a:t>XSLT</a:t>
            </a:r>
            <a:r>
              <a:rPr sz="4000" spc="-210" dirty="0"/>
              <a:t> </a:t>
            </a:r>
            <a:r>
              <a:rPr sz="4000" spc="-90" dirty="0"/>
              <a:t>Document</a:t>
            </a:r>
            <a:r>
              <a:rPr sz="4000" spc="-229" dirty="0"/>
              <a:t> </a:t>
            </a:r>
            <a:r>
              <a:rPr sz="4000" spc="-70" dirty="0"/>
              <a:t>to  the XML</a:t>
            </a:r>
            <a:r>
              <a:rPr sz="4000" spc="-360" dirty="0"/>
              <a:t> </a:t>
            </a:r>
            <a:r>
              <a:rPr sz="4000" spc="-90" dirty="0"/>
              <a:t>Document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889750" cy="20383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version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"1.0"?&gt;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&lt;?xml-stylesheet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type = 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"text/xsl" href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b="1" spc="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"students.xsl"?&gt;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&lt;class&gt;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	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...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&lt;/class&gt;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0134"/>
            <a:ext cx="70923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Step</a:t>
            </a:r>
            <a:r>
              <a:rPr sz="4000" spc="-220" dirty="0"/>
              <a:t> </a:t>
            </a:r>
            <a:r>
              <a:rPr sz="4000" spc="-55" dirty="0"/>
              <a:t>4:</a:t>
            </a:r>
            <a:r>
              <a:rPr sz="4000" spc="-215" dirty="0"/>
              <a:t> </a:t>
            </a:r>
            <a:r>
              <a:rPr sz="4000" spc="-80" dirty="0"/>
              <a:t>View</a:t>
            </a:r>
            <a:r>
              <a:rPr sz="4000" spc="-215" dirty="0"/>
              <a:t> </a:t>
            </a:r>
            <a:r>
              <a:rPr sz="4000" spc="-65" dirty="0"/>
              <a:t>the</a:t>
            </a:r>
            <a:r>
              <a:rPr sz="4000" spc="-225" dirty="0"/>
              <a:t> </a:t>
            </a:r>
            <a:r>
              <a:rPr sz="4000" spc="-70" dirty="0"/>
              <a:t>XML</a:t>
            </a:r>
            <a:r>
              <a:rPr sz="4000" spc="-215" dirty="0"/>
              <a:t> </a:t>
            </a:r>
            <a:r>
              <a:rPr sz="4000" spc="-90" dirty="0"/>
              <a:t>Document</a:t>
            </a:r>
            <a:r>
              <a:rPr sz="4000" spc="-220" dirty="0"/>
              <a:t> </a:t>
            </a:r>
            <a:r>
              <a:rPr sz="4000" spc="-50" dirty="0"/>
              <a:t>in  </a:t>
            </a:r>
            <a:r>
              <a:rPr sz="4000" spc="-95" dirty="0"/>
              <a:t>Internet</a:t>
            </a:r>
            <a:r>
              <a:rPr sz="4000" spc="-225" dirty="0"/>
              <a:t> </a:t>
            </a:r>
            <a:r>
              <a:rPr sz="4000" spc="-100" dirty="0"/>
              <a:t>Explorer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661150" cy="44526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version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"1.0"?&gt;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&lt;?xml-stylesheet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type = 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"text/xsl" href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b="1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"students.xsl"?&gt;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&lt;class&gt;</a:t>
            </a:r>
            <a:endParaRPr sz="22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&lt;student rollno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"393"&gt;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&lt;firstname&gt;Dinkar&lt;/firstname&gt;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&lt;lastname&gt;Kad&lt;/lastname&gt;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&lt;/student&gt;</a:t>
            </a:r>
            <a:endParaRPr sz="22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&lt;student rollno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"493"&gt;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6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&lt;firstname&gt;Vaneet&lt;/firstname&gt;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&lt;lastname&gt;Gupta&lt;/lastname&gt;</a:t>
            </a:r>
            <a:endParaRPr sz="2200" dirty="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  <a:spcBef>
                <a:spcPts val="26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&lt;/student&gt;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&lt;/class&gt;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5481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XML </a:t>
            </a:r>
            <a:r>
              <a:rPr spc="-80" dirty="0"/>
              <a:t>Does </a:t>
            </a:r>
            <a:r>
              <a:rPr spc="-70" dirty="0"/>
              <a:t>Not </a:t>
            </a:r>
            <a:r>
              <a:rPr spc="-55" dirty="0"/>
              <a:t>DO</a:t>
            </a:r>
            <a:r>
              <a:rPr spc="-675" dirty="0"/>
              <a:t> </a:t>
            </a:r>
            <a:r>
              <a:rPr spc="-100" dirty="0"/>
              <a:t>Anything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798309" cy="471218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Following is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note 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from </a:t>
            </a:r>
            <a:r>
              <a:rPr lang="en-US" sz="2200" spc="-5" dirty="0" err="1">
                <a:solidFill>
                  <a:srgbClr val="2E2B1F"/>
                </a:solidFill>
                <a:cs typeface="Calibri"/>
              </a:rPr>
              <a:t>Jani</a:t>
            </a:r>
            <a:r>
              <a:rPr lang="en-US" sz="22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60" dirty="0" err="1">
                <a:solidFill>
                  <a:srgbClr val="2E2B1F"/>
                </a:solidFill>
                <a:latin typeface="Calibri"/>
                <a:cs typeface="Calibri"/>
              </a:rPr>
              <a:t>Tove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stored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27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&lt;note&gt;</a:t>
            </a:r>
            <a:endParaRPr sz="2200" dirty="0">
              <a:latin typeface="Calibri"/>
              <a:cs typeface="Calibri"/>
            </a:endParaRPr>
          </a:p>
          <a:p>
            <a:pPr marL="367665">
              <a:lnSpc>
                <a:spcPts val="2375"/>
              </a:lnSpc>
            </a:pP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&lt;to&gt;Tove&lt;/to&gt;</a:t>
            </a:r>
            <a:endParaRPr sz="2200" dirty="0">
              <a:latin typeface="Calibri"/>
              <a:cs typeface="Calibri"/>
            </a:endParaRPr>
          </a:p>
          <a:p>
            <a:pPr marL="367665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&lt;from&gt;Jani&lt;/from&gt;</a:t>
            </a:r>
            <a:endParaRPr sz="2200" dirty="0">
              <a:latin typeface="Calibri"/>
              <a:cs typeface="Calibri"/>
            </a:endParaRPr>
          </a:p>
          <a:p>
            <a:pPr marL="367665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&lt;heading&gt;Reminder&lt;/heading&gt;</a:t>
            </a:r>
            <a:endParaRPr sz="2200" dirty="0">
              <a:latin typeface="Calibri"/>
              <a:cs typeface="Calibri"/>
            </a:endParaRPr>
          </a:p>
          <a:p>
            <a:pPr marL="367665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&lt;body&gt;Don't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forget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 this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weekend!&lt;/body&gt;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&lt;/note&gt;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XML above 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quite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self-descriptive: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has sender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receiver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heading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4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message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body.</a:t>
            </a:r>
            <a:endParaRPr sz="20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55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But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still,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XML above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does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not DO anything</a:t>
            </a:r>
            <a:r>
              <a:rPr lang="en-US" sz="2200" spc="-10" dirty="0">
                <a:solidFill>
                  <a:srgbClr val="FF0000"/>
                </a:solidFill>
                <a:latin typeface="Calibri"/>
                <a:cs typeface="Calibri"/>
              </a:rPr>
              <a:t> special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. </a:t>
            </a:r>
            <a:r>
              <a:rPr sz="22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XML </a:t>
            </a:r>
            <a:r>
              <a:rPr sz="22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is </a:t>
            </a:r>
            <a:r>
              <a:rPr sz="22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just</a:t>
            </a:r>
            <a:r>
              <a:rPr lang="en-US" sz="22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a piece of</a:t>
            </a:r>
            <a:r>
              <a:rPr sz="22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information wrapped </a:t>
            </a:r>
            <a:r>
              <a:rPr sz="22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2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tags.</a:t>
            </a:r>
            <a:endParaRPr sz="2200" b="1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119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</a:t>
            </a:r>
            <a:r>
              <a:rPr spc="-105" dirty="0"/>
              <a:t>p</a:t>
            </a:r>
            <a:r>
              <a:rPr spc="-100" dirty="0"/>
              <a:t>u</a:t>
            </a:r>
            <a:r>
              <a:rPr spc="-5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676400"/>
            <a:ext cx="4495800" cy="2314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23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Introduction </a:t>
            </a:r>
            <a:r>
              <a:rPr spc="-70" dirty="0"/>
              <a:t>to</a:t>
            </a:r>
            <a:r>
              <a:rPr spc="-415" dirty="0"/>
              <a:t> </a:t>
            </a:r>
            <a:r>
              <a:rPr spc="-90" dirty="0"/>
              <a:t>DTD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350760" cy="28584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DTD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Document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4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Definition.</a:t>
            </a:r>
            <a:endParaRPr sz="2400" dirty="0">
              <a:latin typeface="Calibri"/>
              <a:cs typeface="Calibri"/>
            </a:endParaRPr>
          </a:p>
          <a:p>
            <a:pPr marL="241300" marR="5765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DTD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defines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structure</a:t>
            </a: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legal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elements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and  </a:t>
            </a:r>
            <a:r>
              <a:rPr lang="en-US" sz="2400" spc="-5" dirty="0">
                <a:solidFill>
                  <a:srgbClr val="FF0000"/>
                </a:solidFill>
                <a:latin typeface="Calibri"/>
                <a:cs typeface="Calibri"/>
              </a:rPr>
              <a:t>their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attributes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document.</a:t>
            </a:r>
            <a:endParaRPr sz="2400" dirty="0">
              <a:latin typeface="Calibri"/>
              <a:cs typeface="Calibri"/>
            </a:endParaRPr>
          </a:p>
          <a:p>
            <a:pPr marL="241300" marR="27876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 a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DTD,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independent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groups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people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agree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standard DTD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interchanging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application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DTD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verify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that XML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valid.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0877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An </a:t>
            </a:r>
            <a:r>
              <a:rPr spc="-95" dirty="0"/>
              <a:t>Internal </a:t>
            </a:r>
            <a:r>
              <a:rPr spc="-90" dirty="0"/>
              <a:t>DTD</a:t>
            </a:r>
            <a:r>
              <a:rPr spc="-57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540766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&lt;?xml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version="1.0"?&gt;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&lt;!DOCTYPE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note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[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note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(to,from,heading,body)&gt;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&lt;!ELEMENT heading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body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]&gt;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&lt;note&gt;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&lt;to&gt;Tove&lt;/to&gt;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&lt;from&gt;Jani&lt;/from&gt;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&lt;heading&gt;Reminder&lt;/heading&gt;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&lt;body&gt;Don't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forget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 this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weekend&lt;/body&gt;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&lt;/note&gt;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8814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An </a:t>
            </a:r>
            <a:r>
              <a:rPr spc="-95" dirty="0"/>
              <a:t>Internal </a:t>
            </a:r>
            <a:r>
              <a:rPr spc="-90" dirty="0"/>
              <a:t>DTD</a:t>
            </a:r>
            <a:r>
              <a:rPr spc="-545" dirty="0"/>
              <a:t> </a:t>
            </a:r>
            <a:r>
              <a:rPr spc="-95" dirty="0"/>
              <a:t>Expalnation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254240" cy="45199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DTD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previous slide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interpreted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this:</a:t>
            </a:r>
            <a:endParaRPr sz="2200" dirty="0">
              <a:latin typeface="Calibri"/>
              <a:cs typeface="Calibri"/>
            </a:endParaRPr>
          </a:p>
          <a:p>
            <a:pPr marL="241300" marR="104775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!DOCTYPE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note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root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this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document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libri"/>
                <a:cs typeface="Calibri"/>
              </a:rPr>
              <a:t>note</a:t>
            </a:r>
            <a:endParaRPr sz="22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marR="230504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!ELEMENT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note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note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must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 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four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elements: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"to,from,heading,body"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!ELEMENT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200" spc="2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"#PCDATA"</a:t>
            </a:r>
            <a:endParaRPr sz="2200" dirty="0">
              <a:latin typeface="Calibri"/>
              <a:cs typeface="Calibri"/>
            </a:endParaRPr>
          </a:p>
          <a:p>
            <a:pPr marL="241300" marR="724535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!ELEMENT from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 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"#PCDATA"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!ELEMENT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heading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heading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element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"#PCDATA"</a:t>
            </a:r>
            <a:endParaRPr sz="2200" dirty="0">
              <a:latin typeface="Calibri"/>
              <a:cs typeface="Calibri"/>
            </a:endParaRPr>
          </a:p>
          <a:p>
            <a:pPr marL="241300" marR="68961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!ELEMENT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body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body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 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"#PCDATA"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193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An </a:t>
            </a:r>
            <a:r>
              <a:rPr spc="-95" dirty="0"/>
              <a:t>External </a:t>
            </a:r>
            <a:r>
              <a:rPr spc="-90" dirty="0"/>
              <a:t>DTD</a:t>
            </a:r>
            <a:r>
              <a:rPr spc="-560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728" y="2406523"/>
            <a:ext cx="411416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&lt;?xml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version="1.0"?&gt;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&lt;!DOCTYPE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note SYSTEM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"note.dtd"&gt;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&lt;note&gt;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&lt;to&gt;Tove&lt;/to&gt;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&lt;from&gt;Jani&lt;/from&gt;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&lt;heading&gt;Reminder&lt;/heading&gt;</a:t>
            </a:r>
            <a:endParaRPr sz="2000">
              <a:latin typeface="Calibri"/>
              <a:cs typeface="Calibri"/>
            </a:endParaRPr>
          </a:p>
          <a:p>
            <a:pPr marL="241300" marR="919480" indent="1143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&lt;body&gt;Don't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forget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</a:t>
            </a: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weekend!&lt;/body&gt;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&lt;/note&gt;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728" y="1549653"/>
            <a:ext cx="5718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4408170" algn="l"/>
              </a:tabLst>
            </a:pPr>
            <a:r>
              <a:rPr sz="3600" spc="-7" baseline="2314" dirty="0">
                <a:solidFill>
                  <a:srgbClr val="FF0000"/>
                </a:solidFill>
                <a:latin typeface="Calibri"/>
                <a:cs typeface="Calibri"/>
              </a:rPr>
              <a:t>XML File	</a:t>
            </a:r>
            <a:r>
              <a:rPr sz="24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r>
              <a:rPr sz="2400" spc="229" dirty="0">
                <a:solidFill>
                  <a:srgbClr val="A9A47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note.dtd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800" y="2418714"/>
            <a:ext cx="381000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4190" indent="-229235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note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(to,from,heading,body)&gt;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&lt;!ELEMENT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heading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&lt;!ELEMENT body</a:t>
            </a:r>
            <a:r>
              <a:rPr sz="2000" spc="-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9654"/>
            <a:ext cx="718883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800"/>
              </a:lnSpc>
              <a:spcBef>
                <a:spcPts val="95"/>
              </a:spcBef>
            </a:pPr>
            <a:r>
              <a:rPr sz="4000" spc="-90" dirty="0"/>
              <a:t>Building Blocks </a:t>
            </a:r>
            <a:r>
              <a:rPr sz="4000" spc="-50" dirty="0"/>
              <a:t>of </a:t>
            </a:r>
            <a:r>
              <a:rPr sz="4000" spc="-70" dirty="0"/>
              <a:t>XML</a:t>
            </a:r>
            <a:r>
              <a:rPr sz="4000" spc="-660" dirty="0"/>
              <a:t> </a:t>
            </a:r>
            <a:r>
              <a:rPr sz="4000" spc="-90" dirty="0"/>
              <a:t>Documents</a:t>
            </a:r>
            <a:endParaRPr sz="4000"/>
          </a:p>
          <a:p>
            <a:pPr marL="12700">
              <a:lnSpc>
                <a:spcPts val="5280"/>
              </a:lnSpc>
            </a:pPr>
            <a:r>
              <a:rPr sz="4400" spc="-50" dirty="0"/>
              <a:t>as </a:t>
            </a:r>
            <a:r>
              <a:rPr sz="4400" spc="-65" dirty="0"/>
              <a:t>per</a:t>
            </a:r>
            <a:r>
              <a:rPr sz="4400" spc="-360" dirty="0"/>
              <a:t> </a:t>
            </a:r>
            <a:r>
              <a:rPr sz="4400" spc="-85" dirty="0"/>
              <a:t>DTD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43657" y="1706625"/>
            <a:ext cx="29457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&lt;body&gt;some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text&lt;/body&gt;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5660" y="2243150"/>
            <a:ext cx="5777739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meeting </a:t>
            </a:r>
            <a:r>
              <a:rPr lang="en-US" sz="2200" spc="-25" dirty="0">
                <a:solidFill>
                  <a:srgbClr val="2E2B1F"/>
                </a:solidFill>
                <a:latin typeface="Calibri"/>
                <a:cs typeface="Calibri"/>
              </a:rPr>
              <a:t>id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="</a:t>
            </a:r>
            <a:r>
              <a:rPr lang="en-US" sz="2200" spc="-25" dirty="0">
                <a:solidFill>
                  <a:srgbClr val="2E2B1F"/>
                </a:solidFill>
                <a:latin typeface="Calibri"/>
                <a:cs typeface="Calibri"/>
              </a:rPr>
              <a:t>102023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….&lt;/meeting&gt;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3950" y="2779902"/>
            <a:ext cx="1279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&amp;lt;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&amp;amp;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" y="1706625"/>
            <a:ext cx="1534795" cy="197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:</a:t>
            </a:r>
            <a:endParaRPr sz="2200">
              <a:latin typeface="Calibri"/>
              <a:cs typeface="Calibri"/>
            </a:endParaRPr>
          </a:p>
          <a:p>
            <a:pPr marL="227965" indent="-227965">
              <a:lnSpc>
                <a:spcPct val="100000"/>
              </a:lnSpc>
              <a:spcBef>
                <a:spcPts val="1585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r>
              <a:rPr sz="22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27965" indent="-227965">
              <a:lnSpc>
                <a:spcPct val="100000"/>
              </a:lnSpc>
              <a:spcBef>
                <a:spcPts val="1585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Entities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27965" indent="-227965">
              <a:lnSpc>
                <a:spcPct val="100000"/>
              </a:lnSpc>
              <a:spcBef>
                <a:spcPts val="1585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b="1" spc="-70" dirty="0">
                <a:solidFill>
                  <a:srgbClr val="2E2B1F"/>
                </a:solidFill>
                <a:latin typeface="Calibri"/>
                <a:cs typeface="Calibri"/>
              </a:rPr>
              <a:t>PCDATA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424" y="3839336"/>
            <a:ext cx="89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0" y="3316351"/>
            <a:ext cx="5651119" cy="1707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PCDATA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means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parsed character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25"/>
              </a:spcBef>
            </a:pPr>
            <a:r>
              <a:rPr sz="2000" b="1" spc="-65" dirty="0">
                <a:solidFill>
                  <a:srgbClr val="2E2B1F"/>
                </a:solidFill>
                <a:latin typeface="Calibri"/>
                <a:cs typeface="Calibri"/>
              </a:rPr>
              <a:t>PCDATA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WILL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be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parsed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parser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. 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Character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the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found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 tag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the end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tag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40" y="5194249"/>
            <a:ext cx="1057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200" b="1" spc="-6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200" b="1" spc="-17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0424" y="5717235"/>
            <a:ext cx="89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3657" y="5194249"/>
            <a:ext cx="5240655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2E2B1F"/>
                </a:solidFill>
                <a:latin typeface="Calibri"/>
                <a:cs typeface="Calibri"/>
              </a:rPr>
              <a:t>CDATA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means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485"/>
              </a:spcBef>
            </a:pPr>
            <a:r>
              <a:rPr sz="2000" b="1" spc="-75" dirty="0">
                <a:solidFill>
                  <a:srgbClr val="2E2B1F"/>
                </a:solidFill>
                <a:latin typeface="Calibri"/>
                <a:cs typeface="Calibri"/>
              </a:rPr>
              <a:t>CDATA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will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NOT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be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parsed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parser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2656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7579360" cy="33746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behave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hold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text,</a:t>
            </a:r>
            <a:r>
              <a:rPr lang="en-US" sz="2200" spc="-15" dirty="0">
                <a:solidFill>
                  <a:srgbClr val="2E2B1F"/>
                </a:solidFill>
                <a:latin typeface="Calibri"/>
                <a:cs typeface="Calibri"/>
              </a:rPr>
              <a:t> other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elements,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attributes,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media objects or mix of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all.</a:t>
            </a:r>
            <a:endParaRPr sz="2200" dirty="0">
              <a:latin typeface="Calibri"/>
              <a:cs typeface="Calibri"/>
            </a:endParaRPr>
          </a:p>
          <a:p>
            <a:pPr marL="241300" marR="8255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document contains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one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 elements,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 boundaries of which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either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delimited by start-tags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end-tags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sz="22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elements.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&lt;name&gt;</a:t>
            </a:r>
            <a:r>
              <a:rPr lang="en-US" sz="2200" b="1" spc="-15" dirty="0">
                <a:solidFill>
                  <a:srgbClr val="006FC0"/>
                </a:solidFill>
                <a:latin typeface="Calibri"/>
                <a:cs typeface="Calibri"/>
              </a:rPr>
              <a:t>ABC Enterprises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&lt;/name&gt;</a:t>
            </a:r>
            <a:endParaRPr lang="en-US" sz="2200" b="1" spc="-1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b="1" spc="-15" dirty="0">
                <a:solidFill>
                  <a:srgbClr val="006FC0"/>
                </a:solidFill>
                <a:cs typeface="Calibri"/>
              </a:rPr>
              <a:t>&lt;</a:t>
            </a:r>
            <a:r>
              <a:rPr lang="en-US" sz="2200" b="1" spc="-15" dirty="0" err="1">
                <a:solidFill>
                  <a:srgbClr val="006FC0"/>
                </a:solidFill>
                <a:cs typeface="Calibri"/>
              </a:rPr>
              <a:t>mytag</a:t>
            </a:r>
            <a:r>
              <a:rPr lang="en-US" sz="2200"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200" b="1" spc="-10" dirty="0">
                <a:solidFill>
                  <a:srgbClr val="006FC0"/>
                </a:solidFill>
                <a:cs typeface="Calibri"/>
              </a:rPr>
              <a:t>/&gt;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4415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A</a:t>
            </a:r>
            <a:r>
              <a:rPr spc="-100" dirty="0"/>
              <a:t>tt</a:t>
            </a:r>
            <a:r>
              <a:rPr spc="-110" dirty="0"/>
              <a:t>ri</a:t>
            </a:r>
            <a:r>
              <a:rPr spc="-100" dirty="0"/>
              <a:t>bu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1601"/>
            <a:ext cx="7579360" cy="39100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part of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have any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number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unique</a:t>
            </a:r>
            <a:r>
              <a:rPr sz="220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attributes.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give more information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about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 precisely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property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the</a:t>
            </a:r>
            <a:r>
              <a:rPr sz="2200" b="1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always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name-value</a:t>
            </a:r>
            <a:r>
              <a:rPr sz="2200" i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pair.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&lt;</a:t>
            </a:r>
            <a:r>
              <a:rPr lang="en-US" sz="2200" b="1" spc="-5" dirty="0">
                <a:solidFill>
                  <a:srgbClr val="006FC0"/>
                </a:solidFill>
                <a:latin typeface="Calibri"/>
                <a:cs typeface="Calibri"/>
              </a:rPr>
              <a:t>person </a:t>
            </a:r>
            <a:r>
              <a:rPr lang="en-US" sz="2200" b="1" spc="-20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="</a:t>
            </a:r>
            <a:r>
              <a:rPr lang="en-US" sz="2200" b="1" spc="-20" dirty="0">
                <a:solidFill>
                  <a:srgbClr val="006FC0"/>
                </a:solidFill>
                <a:latin typeface="Calibri"/>
                <a:cs typeface="Calibri"/>
              </a:rPr>
              <a:t>male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"&gt;</a:t>
            </a:r>
            <a:r>
              <a:rPr lang="en-US" sz="2200" b="1" spc="-20" dirty="0">
                <a:solidFill>
                  <a:srgbClr val="006FC0"/>
                </a:solidFill>
                <a:latin typeface="Calibri"/>
                <a:cs typeface="Calibri"/>
              </a:rPr>
              <a:t>&lt;/person&gt;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Here </a:t>
            </a:r>
            <a:r>
              <a:rPr lang="en-US" sz="2200" i="1" spc="-5" dirty="0">
                <a:solidFill>
                  <a:srgbClr val="2E2B1F"/>
                </a:solidFill>
                <a:latin typeface="Calibri"/>
                <a:cs typeface="Calibri"/>
              </a:rPr>
              <a:t>person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name whereas </a:t>
            </a:r>
            <a:r>
              <a:rPr lang="en-US" sz="2200" i="1" spc="-5" dirty="0">
                <a:solidFill>
                  <a:srgbClr val="2E2B1F"/>
                </a:solidFill>
                <a:latin typeface="Calibri"/>
                <a:cs typeface="Calibri"/>
              </a:rPr>
              <a:t>gender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an</a:t>
            </a:r>
            <a:r>
              <a:rPr sz="2200" spc="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 and </a:t>
            </a:r>
            <a:r>
              <a:rPr lang="en-US" sz="2200" i="1" spc="-25" dirty="0">
                <a:solidFill>
                  <a:srgbClr val="2E2B1F"/>
                </a:solidFill>
                <a:latin typeface="Calibri"/>
                <a:cs typeface="Calibri"/>
              </a:rPr>
              <a:t>male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 given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</a:t>
            </a:r>
            <a:r>
              <a:rPr sz="22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i="1" spc="-5" dirty="0">
                <a:solidFill>
                  <a:srgbClr val="2E2B1F"/>
                </a:solidFill>
                <a:latin typeface="Calibri"/>
                <a:cs typeface="Calibri"/>
              </a:rPr>
              <a:t>gender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185673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00" dirty="0"/>
              <a:t>nt</a:t>
            </a:r>
            <a:r>
              <a:rPr spc="-110" dirty="0"/>
              <a:t>i</a:t>
            </a:r>
            <a:r>
              <a:rPr spc="-100" dirty="0"/>
              <a:t>t</a:t>
            </a:r>
            <a:r>
              <a:rPr spc="-110" dirty="0"/>
              <a:t>i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90600"/>
            <a:ext cx="7421880" cy="5681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Entities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 placeholders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XML. These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 declared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the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document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prolog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a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DTD.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Entities can be primarily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categorized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as: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Built-in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entities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&amp;</a:t>
            </a:r>
            <a:r>
              <a:rPr lang="en-US" sz="2000" spc="-10" dirty="0" err="1">
                <a:solidFill>
                  <a:srgbClr val="2E2B1F"/>
                </a:solidFill>
                <a:cs typeface="Calibri"/>
              </a:rPr>
              <a:t>gt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entities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   	&lt;!ENTITY copyright “&amp;#169;”&gt;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General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entities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	 &lt;!ENTITY level “HIGH”&gt;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Parameter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entities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</a:p>
          <a:p>
            <a:pPr marL="538480" lvl="1" indent="-229235">
              <a:spcBef>
                <a:spcPts val="48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&lt;!ELEMENT address(</a:t>
            </a:r>
            <a:r>
              <a:rPr lang="en-US" sz="2000" spc="-5" dirty="0" err="1">
                <a:solidFill>
                  <a:srgbClr val="2E2B1F"/>
                </a:solidFill>
                <a:latin typeface="Calibri"/>
                <a:cs typeface="Calibri"/>
              </a:rPr>
              <a:t>area,street,district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)&gt;</a:t>
            </a:r>
          </a:p>
          <a:p>
            <a:pPr marL="538480" lvl="1" indent="-229235">
              <a:spcBef>
                <a:spcPts val="48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&lt;!ELEMENT residence(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area,street,district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)&gt;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lvl="1" indent="-229235">
              <a:spcBef>
                <a:spcPts val="48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&lt;!ENTITY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myaddress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"</a:t>
            </a:r>
            <a:r>
              <a:rPr lang="en-US" sz="2000" spc="-5" dirty="0" err="1">
                <a:solidFill>
                  <a:schemeClr val="accent3">
                    <a:lumMod val="75000"/>
                  </a:schemeClr>
                </a:solidFill>
                <a:cs typeface="Calibri"/>
              </a:rPr>
              <a:t>area,street,district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"&gt;</a:t>
            </a:r>
          </a:p>
          <a:p>
            <a:pPr marL="538480" lvl="1" indent="-229235">
              <a:spcBef>
                <a:spcPts val="48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&lt;!ELEMENT xyz (%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myaddress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;)&gt;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There are five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built-in entities that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play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well-formed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XML,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they</a:t>
            </a:r>
            <a:r>
              <a:rPr sz="200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are: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ampersand: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&amp;amp;</a:t>
            </a:r>
            <a:endParaRPr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Single quote:</a:t>
            </a:r>
            <a:r>
              <a:rPr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&amp;apos;</a:t>
            </a:r>
            <a:endParaRPr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Greater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than:</a:t>
            </a:r>
            <a:r>
              <a:rPr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&amp;gt;</a:t>
            </a:r>
            <a:endParaRPr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Less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than: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&amp;lt;</a:t>
            </a:r>
            <a:endParaRPr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Double quote:</a:t>
            </a:r>
            <a:r>
              <a:rPr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&amp;quot;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3657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REPETITIVE TASK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2930"/>
            <a:ext cx="6533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Advantages </a:t>
            </a:r>
            <a:r>
              <a:rPr sz="4400" dirty="0"/>
              <a:t>&amp;</a:t>
            </a:r>
            <a:r>
              <a:rPr sz="4400" spc="-320" dirty="0"/>
              <a:t> </a:t>
            </a:r>
            <a:r>
              <a:rPr sz="4400" spc="-110" dirty="0"/>
              <a:t>Disadvantages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0240" y="1548824"/>
            <a:ext cx="6941820" cy="365356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Advantages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using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DTD</a:t>
            </a:r>
            <a:endParaRPr sz="2200" dirty="0">
              <a:latin typeface="Calibri"/>
              <a:cs typeface="Calibri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Documentation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can define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own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format for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XML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files.</a:t>
            </a:r>
            <a:endParaRPr sz="2000" dirty="0">
              <a:latin typeface="Calibri"/>
              <a:cs typeface="Calibri"/>
            </a:endParaRPr>
          </a:p>
          <a:p>
            <a:pPr marL="538480" marR="76835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Validation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gives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way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check 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validity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files by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checking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whether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appear in 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right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order, </a:t>
            </a:r>
            <a:r>
              <a:rPr lang="en-US" sz="2000" spc="-35" dirty="0">
                <a:solidFill>
                  <a:srgbClr val="2E2B1F"/>
                </a:solidFill>
                <a:latin typeface="Calibri"/>
                <a:cs typeface="Calibri"/>
              </a:rPr>
              <a:t>and also,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are 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mandatory elements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place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CBDBC"/>
              </a:buClr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Disadvantages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using</a:t>
            </a:r>
            <a:r>
              <a:rPr sz="2200" b="1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DTD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 does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support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namespaces.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 supports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only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i="1" spc="-25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2200" i="1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i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type.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692277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</a:t>
            </a:r>
            <a:r>
              <a:rPr spc="-105" dirty="0"/>
              <a:t>Difference </a:t>
            </a:r>
            <a:r>
              <a:rPr spc="-95" dirty="0"/>
              <a:t>Between</a:t>
            </a:r>
            <a:r>
              <a:rPr spc="-509" dirty="0"/>
              <a:t> </a:t>
            </a:r>
            <a:r>
              <a:rPr spc="-70" dirty="0"/>
              <a:t>XML  and</a:t>
            </a:r>
            <a:r>
              <a:rPr spc="-210" dirty="0"/>
              <a:t> </a:t>
            </a:r>
            <a:r>
              <a:rPr spc="-80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977033"/>
            <a:ext cx="7081520" cy="19704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were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designed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b="1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goals:</a:t>
            </a:r>
            <a:endParaRPr sz="22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was designed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carry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- with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focus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b="1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endParaRPr sz="22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was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designed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display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- with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focus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200" b="1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 b="1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looks</a:t>
            </a:r>
            <a:endParaRPr sz="22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XML </a:t>
            </a:r>
            <a:r>
              <a:rPr sz="22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Does Not Use </a:t>
            </a:r>
            <a:r>
              <a:rPr sz="22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Predefined </a:t>
            </a:r>
            <a:r>
              <a:rPr sz="2200" b="1" spc="-4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Tags </a:t>
            </a:r>
            <a:r>
              <a:rPr sz="2200" b="1" spc="-2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like </a:t>
            </a:r>
            <a:r>
              <a:rPr sz="22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HTML</a:t>
            </a:r>
            <a:r>
              <a:rPr sz="2200" b="1" spc="14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tags</a:t>
            </a:r>
            <a:endParaRPr sz="2200" b="1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412312"/>
            <a:ext cx="1745614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5" dirty="0"/>
              <a:t>A</a:t>
            </a:r>
            <a:r>
              <a:rPr sz="6600" spc="-240" dirty="0"/>
              <a:t>J</a:t>
            </a:r>
            <a:r>
              <a:rPr sz="6600" spc="-95" dirty="0"/>
              <a:t>A</a:t>
            </a:r>
            <a:r>
              <a:rPr sz="6600" dirty="0"/>
              <a:t>X</a:t>
            </a:r>
            <a:endParaRPr sz="6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2122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64310"/>
            <a:ext cx="7731760" cy="3359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  <a:tab pos="1247775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4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is	AJAX?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A9A47B"/>
              </a:buClr>
              <a:buFont typeface="Arial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synchronous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J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avaScript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nd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ML.</a:t>
            </a:r>
            <a:endParaRPr sz="24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programming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language.</a:t>
            </a:r>
            <a:endParaRPr sz="24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just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combination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of:</a:t>
            </a:r>
            <a:endParaRPr lang="en-US" sz="2400" dirty="0">
              <a:latin typeface="Calibri"/>
              <a:cs typeface="Calibri"/>
            </a:endParaRPr>
          </a:p>
          <a:p>
            <a:pPr marL="765810" lvl="1" indent="-4572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+mj-lt"/>
              <a:buAutoNum type="alphaLcPeriod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browser</a:t>
            </a:r>
            <a:r>
              <a:rPr sz="24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built-in</a:t>
            </a:r>
            <a:r>
              <a:rPr sz="24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XMLHttpRequest</a:t>
            </a:r>
            <a:r>
              <a:rPr sz="2400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object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(to request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server)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765810" lvl="1" indent="-4572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+mj-lt"/>
              <a:buAutoNum type="alphaLcPeriod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JavaScript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HTML</a:t>
            </a:r>
            <a:r>
              <a:rPr sz="24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DOM</a:t>
            </a:r>
            <a:r>
              <a:rPr sz="2400" spc="-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(to display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data)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7282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5" dirty="0"/>
              <a:t>-</a:t>
            </a:r>
            <a:r>
              <a:rPr spc="-200" dirty="0"/>
              <a:t> </a:t>
            </a:r>
            <a:r>
              <a:rPr spc="-475" dirty="0"/>
              <a:t>T</a:t>
            </a:r>
            <a:r>
              <a:rPr spc="-105" dirty="0"/>
              <a:t>ech</a:t>
            </a:r>
            <a:r>
              <a:rPr spc="-100" dirty="0"/>
              <a:t>n</a:t>
            </a:r>
            <a:r>
              <a:rPr spc="-105" dirty="0"/>
              <a:t>o</a:t>
            </a:r>
            <a:r>
              <a:rPr spc="-100" dirty="0"/>
              <a:t>l</a:t>
            </a:r>
            <a:r>
              <a:rPr spc="-105" dirty="0"/>
              <a:t>og</a:t>
            </a:r>
            <a:r>
              <a:rPr spc="-110" dirty="0"/>
              <a:t>i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30781"/>
            <a:ext cx="7019290" cy="511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51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cannot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work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independently.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combination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other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technologies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interactive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webpages.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endParaRPr sz="2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Loosely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typed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scripting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language.</a:t>
            </a:r>
            <a:endParaRPr sz="20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occurs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endParaRPr sz="20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Glue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whole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AJAX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operation.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DOM</a:t>
            </a:r>
            <a:endParaRPr sz="2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API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accessing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manipulating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structured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documents.</a:t>
            </a:r>
            <a:endParaRPr sz="20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Represents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structure of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documents.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CSS</a:t>
            </a:r>
            <a:endParaRPr sz="2200" dirty="0">
              <a:latin typeface="Calibri"/>
              <a:cs typeface="Calibri"/>
            </a:endParaRPr>
          </a:p>
          <a:p>
            <a:pPr marL="538480" lvl="1" indent="-242570">
              <a:lnSpc>
                <a:spcPts val="228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257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Allows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clear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separation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presentation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style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287020" algn="ctr">
              <a:lnSpc>
                <a:spcPts val="2280"/>
              </a:lnSpc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programmatically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JavaScript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XMLHttpRequest</a:t>
            </a:r>
            <a:endParaRPr sz="2200" dirty="0">
              <a:latin typeface="Calibri"/>
              <a:cs typeface="Calibri"/>
            </a:endParaRPr>
          </a:p>
          <a:p>
            <a:pPr marL="538480" marR="81280" lvl="1" indent="-229235">
              <a:lnSpc>
                <a:spcPts val="216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It is </a:t>
            </a:r>
            <a:r>
              <a:rPr sz="2000" spc="-10" dirty="0">
                <a:solidFill>
                  <a:srgbClr val="7030A0"/>
                </a:solidFill>
                <a:latin typeface="Calibri"/>
                <a:cs typeface="Calibri"/>
              </a:rPr>
              <a:t>JavaScript</a:t>
            </a:r>
            <a:r>
              <a:rPr sz="20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030A0"/>
                </a:solidFill>
                <a:latin typeface="Calibri"/>
                <a:cs typeface="Calibri"/>
              </a:rPr>
              <a:t>object</a:t>
            </a:r>
            <a:r>
              <a:rPr sz="20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030A0"/>
                </a:solidFill>
                <a:latin typeface="Calibri"/>
                <a:cs typeface="Calibri"/>
              </a:rPr>
              <a:t>that</a:t>
            </a:r>
            <a:r>
              <a:rPr sz="2000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030A0"/>
                </a:solidFill>
                <a:latin typeface="Calibri"/>
                <a:cs typeface="Calibri"/>
              </a:rPr>
              <a:t>performs</a:t>
            </a:r>
            <a:r>
              <a:rPr sz="20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030A0"/>
                </a:solidFill>
                <a:latin typeface="Calibri"/>
                <a:cs typeface="Calibri"/>
              </a:rPr>
              <a:t>asynchronous</a:t>
            </a:r>
            <a:r>
              <a:rPr sz="20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030A0"/>
                </a:solidFill>
                <a:latin typeface="Calibri"/>
                <a:cs typeface="Calibri"/>
              </a:rPr>
              <a:t>interaction</a:t>
            </a:r>
            <a:r>
              <a:rPr sz="20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server.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5170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85" dirty="0"/>
              <a:t>R</a:t>
            </a:r>
            <a:r>
              <a:rPr spc="-105" dirty="0"/>
              <a:t>ea</a:t>
            </a:r>
            <a:r>
              <a:rPr spc="-5" dirty="0"/>
              <a:t>l</a:t>
            </a:r>
            <a:r>
              <a:rPr spc="-185" dirty="0"/>
              <a:t> </a:t>
            </a:r>
            <a:r>
              <a:rPr spc="-105" dirty="0"/>
              <a:t>T</a:t>
            </a:r>
            <a:r>
              <a:rPr spc="-110" dirty="0"/>
              <a:t>i</a:t>
            </a:r>
            <a:r>
              <a:rPr spc="-100" dirty="0"/>
              <a:t>m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5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7579360" cy="530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Here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famous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make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Maps</a:t>
            </a:r>
            <a:endParaRPr sz="2200" dirty="0">
              <a:latin typeface="Calibri"/>
              <a:cs typeface="Calibri"/>
            </a:endParaRPr>
          </a:p>
          <a:p>
            <a:pPr marL="538480" marR="16510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 can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drag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entire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map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 using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mouse,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rather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clicking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button.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Suggest</a:t>
            </a:r>
            <a:endParaRPr sz="2200" dirty="0">
              <a:latin typeface="Calibri"/>
              <a:cs typeface="Calibri"/>
            </a:endParaRPr>
          </a:p>
          <a:p>
            <a:pPr marL="538480" marR="283845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type,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search engine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offers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suggestions.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2200" b="1" spc="-5" dirty="0">
                <a:solidFill>
                  <a:srgbClr val="2E2B1F"/>
                </a:solidFill>
                <a:latin typeface="Calibri"/>
                <a:cs typeface="Calibri"/>
              </a:rPr>
              <a:t>Auto-correct</a:t>
            </a:r>
            <a:endParaRPr sz="2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Spellings are corrected automatically on the fly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spcBef>
                <a:spcPts val="520"/>
              </a:spcBef>
              <a:buClr>
                <a:srgbClr val="A9A47B"/>
              </a:buClr>
              <a:buFontTx/>
              <a:buAutoNum type="arabicPeriod" startAt="4"/>
              <a:tabLst>
                <a:tab pos="469900" algn="l"/>
                <a:tab pos="470534" algn="l"/>
              </a:tabLst>
            </a:pPr>
            <a:r>
              <a:rPr lang="en-US" sz="2200" b="1" spc="-40" dirty="0">
                <a:solidFill>
                  <a:srgbClr val="2E2B1F"/>
                </a:solidFill>
                <a:latin typeface="Calibri"/>
                <a:cs typeface="Calibri"/>
              </a:rPr>
              <a:t>Voting and Rating</a:t>
            </a:r>
          </a:p>
          <a:p>
            <a:pPr marL="469900" lvl="1" indent="-457834">
              <a:spcBef>
                <a:spcPts val="520"/>
              </a:spcBef>
              <a:buClr>
                <a:srgbClr val="A9A47B"/>
              </a:buClr>
              <a:tabLst>
                <a:tab pos="469900" algn="l"/>
                <a:tab pos="470534" algn="l"/>
              </a:tabLst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	“Likes” or “Dislikes” are updated asynchronously</a:t>
            </a:r>
            <a:endParaRPr lang="en-US" sz="2200" b="1" spc="-4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469900" indent="-457834">
              <a:spcBef>
                <a:spcPts val="520"/>
              </a:spcBef>
              <a:buClr>
                <a:srgbClr val="A9A47B"/>
              </a:buClr>
              <a:buFontTx/>
              <a:buAutoNum type="arabicPeriod" startAt="4"/>
              <a:tabLst>
                <a:tab pos="469900" algn="l"/>
                <a:tab pos="470534" algn="l"/>
              </a:tabLst>
            </a:pPr>
            <a:r>
              <a:rPr lang="en-US" sz="2200" b="1" spc="-40" dirty="0">
                <a:solidFill>
                  <a:srgbClr val="2E2B1F"/>
                </a:solidFill>
                <a:latin typeface="Calibri"/>
                <a:cs typeface="Calibri"/>
              </a:rPr>
              <a:t>Form Submission &amp; Validation</a:t>
            </a:r>
          </a:p>
          <a:p>
            <a:pPr marL="469900" indent="-457834">
              <a:spcBef>
                <a:spcPts val="520"/>
              </a:spcBef>
              <a:buClr>
                <a:srgbClr val="A9A47B"/>
              </a:buClr>
              <a:tabLst>
                <a:tab pos="469900" algn="l"/>
                <a:tab pos="470534" algn="l"/>
              </a:tabLst>
            </a:pPr>
            <a:r>
              <a:rPr lang="en-US" sz="2200" dirty="0">
                <a:latin typeface="Calibri"/>
                <a:cs typeface="Calibri"/>
              </a:rPr>
              <a:t>	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Many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sites use AJAX to check if a form meets certain requirements, such as password strength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1078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365" dirty="0"/>
              <a:t>W</a:t>
            </a:r>
            <a:r>
              <a:rPr spc="-105" dirty="0"/>
              <a:t>o</a:t>
            </a:r>
            <a:r>
              <a:rPr spc="-135" dirty="0"/>
              <a:t>r</a:t>
            </a:r>
            <a:r>
              <a:rPr spc="-140" dirty="0"/>
              <a:t>k</a:t>
            </a:r>
            <a:r>
              <a:rPr spc="-5" dirty="0"/>
              <a:t>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38250"/>
            <a:ext cx="76581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2914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100" dirty="0"/>
              <a:t>P</a:t>
            </a:r>
            <a:r>
              <a:rPr spc="-180" dirty="0"/>
              <a:t>r</a:t>
            </a:r>
            <a:r>
              <a:rPr spc="-105" dirty="0"/>
              <a:t>oce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35" dirty="0"/>
              <a:t> </a:t>
            </a: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655"/>
            <a:ext cx="7080884" cy="4591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Steps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AJAX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Operation</a:t>
            </a:r>
            <a:endParaRPr sz="24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occurs.</a:t>
            </a:r>
            <a:endParaRPr sz="24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XMLHttpRequest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created.</a:t>
            </a:r>
            <a:endParaRPr sz="24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XMLHttpRequest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configured.</a:t>
            </a:r>
            <a:endParaRPr sz="24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XMLHttpRequest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object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makes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asynchronous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Webserver.</a:t>
            </a:r>
            <a:endParaRPr sz="24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Webserver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result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containing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document.</a:t>
            </a:r>
            <a:endParaRPr sz="2400" dirty="0">
              <a:latin typeface="Calibri"/>
              <a:cs typeface="Calibri"/>
            </a:endParaRPr>
          </a:p>
          <a:p>
            <a:pPr marL="538480" marR="329565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XMLHttpRequest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callback()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processes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result.</a:t>
            </a:r>
            <a:endParaRPr sz="24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DOM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updated.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3112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105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  <a:r>
              <a:rPr spc="-195" dirty="0"/>
              <a:t> 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100" dirty="0">
                <a:solidFill>
                  <a:srgbClr val="FF0000"/>
                </a:solidFill>
              </a:rPr>
              <a:t>bl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100" dirty="0">
                <a:solidFill>
                  <a:srgbClr val="FF0000"/>
                </a:solidFill>
              </a:rPr>
              <a:t>.</a:t>
            </a:r>
            <a:r>
              <a:rPr spc="-105" dirty="0">
                <a:solidFill>
                  <a:srgbClr val="FF0000"/>
                </a:solidFill>
              </a:rPr>
              <a:t>h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5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455676" y="1586483"/>
            <a:ext cx="492759" cy="208915"/>
          </a:xfrm>
          <a:custGeom>
            <a:avLst/>
            <a:gdLst/>
            <a:ahLst/>
            <a:cxnLst/>
            <a:rect l="l" t="t" r="r" b="b"/>
            <a:pathLst>
              <a:path w="492759" h="208914">
                <a:moveTo>
                  <a:pt x="492252" y="0"/>
                </a:moveTo>
                <a:lnTo>
                  <a:pt x="393192" y="0"/>
                </a:lnTo>
                <a:lnTo>
                  <a:pt x="0" y="0"/>
                </a:lnTo>
                <a:lnTo>
                  <a:pt x="0" y="208788"/>
                </a:lnTo>
                <a:lnTo>
                  <a:pt x="393192" y="208788"/>
                </a:lnTo>
                <a:lnTo>
                  <a:pt x="492252" y="208788"/>
                </a:lnTo>
                <a:lnTo>
                  <a:pt x="492252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52400" y="1295400"/>
            <a:ext cx="3886200" cy="4964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500" dirty="0">
                <a:solidFill>
                  <a:srgbClr val="008080"/>
                </a:solidFill>
              </a:rPr>
              <a:t>&lt;</a:t>
            </a:r>
            <a:r>
              <a:rPr sz="1500" dirty="0"/>
              <a:t>html</a:t>
            </a:r>
            <a:r>
              <a:rPr sz="1500" dirty="0">
                <a:solidFill>
                  <a:srgbClr val="0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solidFill>
                  <a:srgbClr val="008080"/>
                </a:solidFill>
              </a:rPr>
              <a:t>&lt;</a:t>
            </a:r>
            <a:r>
              <a:rPr sz="1500" dirty="0"/>
              <a:t>head</a:t>
            </a:r>
            <a:r>
              <a:rPr sz="1500" dirty="0">
                <a:solidFill>
                  <a:srgbClr val="0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solidFill>
                  <a:srgbClr val="008080"/>
                </a:solidFill>
              </a:rPr>
              <a:t>&lt;</a:t>
            </a:r>
            <a:r>
              <a:rPr sz="1500" dirty="0"/>
              <a:t>script</a:t>
            </a:r>
            <a:r>
              <a:rPr sz="1500" dirty="0">
                <a:solidFill>
                  <a:srgbClr val="0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solidFill>
                  <a:srgbClr val="7E0054"/>
                </a:solidFill>
              </a:rPr>
              <a:t>var</a:t>
            </a:r>
            <a:r>
              <a:rPr sz="1500" spc="-35" dirty="0">
                <a:solidFill>
                  <a:srgbClr val="7E0054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request;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/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7E0054"/>
                </a:solidFill>
              </a:rPr>
              <a:t>function </a:t>
            </a:r>
            <a:r>
              <a:rPr sz="1500" dirty="0">
                <a:solidFill>
                  <a:srgbClr val="000000"/>
                </a:solidFill>
              </a:rPr>
              <a:t>sendInfo()</a:t>
            </a:r>
            <a:r>
              <a:rPr sz="1500" spc="-5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{</a:t>
            </a:r>
          </a:p>
          <a:p>
            <a:pPr marL="12700" marR="793115">
              <a:lnSpc>
                <a:spcPct val="120000"/>
              </a:lnSpc>
            </a:pPr>
            <a:r>
              <a:rPr sz="1500" dirty="0" err="1">
                <a:solidFill>
                  <a:srgbClr val="7E0054"/>
                </a:solidFill>
              </a:rPr>
              <a:t>var</a:t>
            </a:r>
            <a:r>
              <a:rPr sz="1500" spc="20" dirty="0">
                <a:solidFill>
                  <a:srgbClr val="7E0054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v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=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document.f1.t1.value; </a:t>
            </a:r>
            <a:r>
              <a:rPr sz="1500" spc="-755" dirty="0">
                <a:solidFill>
                  <a:srgbClr val="000000"/>
                </a:solidFill>
              </a:rPr>
              <a:t> </a:t>
            </a:r>
            <a:r>
              <a:rPr sz="1500" dirty="0" err="1">
                <a:solidFill>
                  <a:srgbClr val="7E0054"/>
                </a:solidFill>
              </a:rPr>
              <a:t>var</a:t>
            </a:r>
            <a:r>
              <a:rPr sz="1500" spc="10" dirty="0">
                <a:solidFill>
                  <a:srgbClr val="7E0054"/>
                </a:solidFill>
              </a:rPr>
              <a:t> </a:t>
            </a:r>
            <a:r>
              <a:rPr sz="1500" dirty="0" err="1">
                <a:solidFill>
                  <a:srgbClr val="000000"/>
                </a:solidFill>
              </a:rPr>
              <a:t>url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=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2A00FF"/>
                </a:solidFill>
              </a:rPr>
              <a:t>"index.jsp?val="</a:t>
            </a:r>
            <a:r>
              <a:rPr sz="1500" dirty="0">
                <a:solidFill>
                  <a:srgbClr val="000000"/>
                </a:solidFill>
              </a:rPr>
              <a:t>+v;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/>
          </a:p>
          <a:p>
            <a:pPr marL="306705" marR="299720" indent="-294640">
              <a:lnSpc>
                <a:spcPct val="120000"/>
              </a:lnSpc>
            </a:pPr>
            <a:r>
              <a:rPr sz="1500" dirty="0">
                <a:solidFill>
                  <a:srgbClr val="7E0054"/>
                </a:solidFill>
              </a:rPr>
              <a:t>if</a:t>
            </a:r>
            <a:r>
              <a:rPr sz="1500" dirty="0">
                <a:solidFill>
                  <a:srgbClr val="000000"/>
                </a:solidFill>
              </a:rPr>
              <a:t>(window.XMLHttpRequest){ </a:t>
            </a:r>
            <a:r>
              <a:rPr sz="1500" spc="5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request=</a:t>
            </a:r>
            <a:r>
              <a:rPr sz="1500" dirty="0">
                <a:solidFill>
                  <a:srgbClr val="7E0054"/>
                </a:solidFill>
              </a:rPr>
              <a:t>new</a:t>
            </a:r>
            <a:r>
              <a:rPr sz="1500" spc="40" dirty="0">
                <a:solidFill>
                  <a:srgbClr val="7E0054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XMLHttpRequest();</a:t>
            </a:r>
          </a:p>
          <a:p>
            <a:pPr marL="208915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/>
          </a:p>
          <a:p>
            <a:pPr marL="12700" marR="5080">
              <a:lnSpc>
                <a:spcPct val="120100"/>
              </a:lnSpc>
            </a:pPr>
            <a:r>
              <a:rPr sz="1500" dirty="0" err="1">
                <a:solidFill>
                  <a:srgbClr val="000000"/>
                </a:solidFill>
              </a:rPr>
              <a:t>request.onreadystatechange</a:t>
            </a:r>
            <a:r>
              <a:rPr sz="1500" dirty="0">
                <a:solidFill>
                  <a:srgbClr val="000000"/>
                </a:solidFill>
              </a:rPr>
              <a:t>=</a:t>
            </a:r>
            <a:r>
              <a:rPr sz="1500" dirty="0" err="1">
                <a:solidFill>
                  <a:srgbClr val="000000"/>
                </a:solidFill>
              </a:rPr>
              <a:t>getInfo</a:t>
            </a:r>
            <a:r>
              <a:rPr lang="en-US" sz="1500" dirty="0">
                <a:solidFill>
                  <a:srgbClr val="000000"/>
                </a:solidFill>
              </a:rPr>
              <a:t>()</a:t>
            </a:r>
            <a:r>
              <a:rPr sz="1500" dirty="0">
                <a:solidFill>
                  <a:srgbClr val="000000"/>
                </a:solidFill>
              </a:rPr>
              <a:t>; </a:t>
            </a:r>
            <a:r>
              <a:rPr sz="1500" spc="-755" dirty="0">
                <a:solidFill>
                  <a:srgbClr val="000000"/>
                </a:solidFill>
              </a:rPr>
              <a:t> </a:t>
            </a:r>
            <a:endParaRPr lang="en-US" sz="1500" spc="-755" dirty="0">
              <a:solidFill>
                <a:srgbClr val="000000"/>
              </a:solidFill>
            </a:endParaRPr>
          </a:p>
          <a:p>
            <a:pPr marL="12700" marR="5080">
              <a:lnSpc>
                <a:spcPct val="120100"/>
              </a:lnSpc>
            </a:pPr>
            <a:r>
              <a:rPr sz="1500" dirty="0" err="1">
                <a:solidFill>
                  <a:srgbClr val="000000"/>
                </a:solidFill>
              </a:rPr>
              <a:t>request.open</a:t>
            </a:r>
            <a:r>
              <a:rPr sz="1500" dirty="0">
                <a:solidFill>
                  <a:srgbClr val="000000"/>
                </a:solidFill>
              </a:rPr>
              <a:t>(</a:t>
            </a:r>
            <a:r>
              <a:rPr sz="1500" dirty="0">
                <a:solidFill>
                  <a:srgbClr val="2A00FF"/>
                </a:solidFill>
              </a:rPr>
              <a:t>"GET"</a:t>
            </a:r>
            <a:r>
              <a:rPr sz="1500" dirty="0">
                <a:solidFill>
                  <a:srgbClr val="000000"/>
                </a:solidFill>
              </a:rPr>
              <a:t>,url,</a:t>
            </a:r>
            <a:r>
              <a:rPr sz="1500" dirty="0">
                <a:solidFill>
                  <a:srgbClr val="7E0054"/>
                </a:solidFill>
              </a:rPr>
              <a:t>true</a:t>
            </a:r>
            <a:r>
              <a:rPr sz="1500" dirty="0">
                <a:solidFill>
                  <a:srgbClr val="000000"/>
                </a:solidFill>
              </a:rPr>
              <a:t>); </a:t>
            </a:r>
            <a:r>
              <a:rPr sz="1500" spc="5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request.send();</a:t>
            </a:r>
          </a:p>
          <a:p>
            <a:pPr>
              <a:lnSpc>
                <a:spcPct val="100000"/>
              </a:lnSpc>
            </a:pPr>
            <a:endParaRPr sz="1500" dirty="0"/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2400" y="1219200"/>
            <a:ext cx="4537075" cy="503835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7E0054"/>
                </a:solidFill>
                <a:latin typeface="Consolas"/>
                <a:cs typeface="Consolas"/>
              </a:rPr>
              <a:t>function</a:t>
            </a:r>
            <a:r>
              <a:rPr sz="1500" spc="-1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2E2B1F"/>
                </a:solidFill>
                <a:latin typeface="Consolas"/>
                <a:cs typeface="Consolas"/>
              </a:rPr>
              <a:t>getInfo(){</a:t>
            </a:r>
            <a:endParaRPr sz="1500" dirty="0">
              <a:latin typeface="Consolas"/>
              <a:cs typeface="Consolas"/>
            </a:endParaRPr>
          </a:p>
          <a:p>
            <a:pPr marL="109855" marR="988694">
              <a:lnSpc>
                <a:spcPct val="120200"/>
              </a:lnSpc>
              <a:spcBef>
                <a:spcPts val="45"/>
              </a:spcBef>
            </a:pPr>
            <a:r>
              <a:rPr sz="1500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500" spc="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2E2B1F"/>
                </a:solidFill>
                <a:latin typeface="Consolas"/>
                <a:cs typeface="Consolas"/>
              </a:rPr>
              <a:t>(</a:t>
            </a:r>
            <a:r>
              <a:rPr sz="1500" dirty="0">
                <a:latin typeface="Consolas"/>
                <a:cs typeface="Consolas"/>
              </a:rPr>
              <a:t>request.readyState==4)</a:t>
            </a:r>
            <a:r>
              <a:rPr sz="1500" spc="15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{ </a:t>
            </a:r>
            <a:r>
              <a:rPr sz="1500" spc="5" dirty="0">
                <a:latin typeface="Consolas"/>
                <a:cs typeface="Consolas"/>
              </a:rPr>
              <a:t> </a:t>
            </a:r>
            <a:endParaRPr lang="en-US" sz="1500" spc="5" dirty="0">
              <a:latin typeface="Consolas"/>
              <a:cs typeface="Consolas"/>
            </a:endParaRPr>
          </a:p>
          <a:p>
            <a:pPr marL="109855" marR="988694">
              <a:lnSpc>
                <a:spcPct val="120200"/>
              </a:lnSpc>
              <a:spcBef>
                <a:spcPts val="45"/>
              </a:spcBef>
            </a:pPr>
            <a:r>
              <a:rPr sz="1500" dirty="0" err="1">
                <a:solidFill>
                  <a:srgbClr val="7E0054"/>
                </a:solidFill>
                <a:latin typeface="Consolas"/>
                <a:cs typeface="Consolas"/>
              </a:rPr>
              <a:t>var</a:t>
            </a:r>
            <a:r>
              <a:rPr sz="1500" spc="-8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val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lang="en-US" sz="1500" spc="5" dirty="0">
                <a:latin typeface="Consolas"/>
                <a:cs typeface="Consolas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request.responseText</a:t>
            </a:r>
            <a:r>
              <a:rPr sz="1500" spc="5" dirty="0">
                <a:latin typeface="Consolas"/>
                <a:cs typeface="Consolas"/>
              </a:rPr>
              <a:t>;</a:t>
            </a:r>
            <a:endParaRPr sz="15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latin typeface="Consolas"/>
                <a:cs typeface="Consolas"/>
              </a:rPr>
              <a:t>document.getElementById('a').</a:t>
            </a:r>
            <a:r>
              <a:rPr sz="1500" dirty="0" err="1">
                <a:latin typeface="Consolas"/>
                <a:cs typeface="Consolas"/>
              </a:rPr>
              <a:t>innerHTML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 err="1">
                <a:latin typeface="Consolas"/>
                <a:cs typeface="Consolas"/>
              </a:rPr>
              <a:t>val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06705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208915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208915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solidFill>
                  <a:srgbClr val="3E7E7E"/>
                </a:solidFill>
                <a:latin typeface="Consolas"/>
                <a:cs typeface="Consolas"/>
              </a:rPr>
              <a:t>&lt;/script&gt;</a:t>
            </a:r>
            <a:endParaRPr sz="1500" dirty="0">
              <a:latin typeface="Consolas"/>
              <a:cs typeface="Consolas"/>
            </a:endParaRPr>
          </a:p>
          <a:p>
            <a:pPr marL="109855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solidFill>
                  <a:srgbClr val="3E7E7E"/>
                </a:solidFill>
                <a:latin typeface="Consolas"/>
                <a:cs typeface="Consolas"/>
              </a:rPr>
              <a:t>&lt;/head&gt;</a:t>
            </a:r>
            <a:endParaRPr lang="en-US" sz="1500" dirty="0">
              <a:solidFill>
                <a:srgbClr val="3E7E7E"/>
              </a:solidFill>
              <a:latin typeface="Consolas"/>
              <a:cs typeface="Consolas"/>
            </a:endParaRPr>
          </a:p>
          <a:p>
            <a:pPr marL="109855">
              <a:lnSpc>
                <a:spcPct val="100000"/>
              </a:lnSpc>
              <a:spcBef>
                <a:spcPts val="335"/>
              </a:spcBef>
            </a:pPr>
            <a:r>
              <a:rPr lang="en-US" sz="1500" dirty="0">
                <a:solidFill>
                  <a:srgbClr val="3E7E7E"/>
                </a:solidFill>
                <a:latin typeface="Consolas"/>
                <a:cs typeface="Consolas"/>
              </a:rPr>
              <a:t>&lt;body&gt;</a:t>
            </a:r>
            <a:endParaRPr lang="en-US" sz="1500" dirty="0">
              <a:latin typeface="Consolas"/>
              <a:cs typeface="Consolas"/>
            </a:endParaRPr>
          </a:p>
          <a:p>
            <a:pPr marL="52069">
              <a:spcBef>
                <a:spcPts val="325"/>
              </a:spcBef>
            </a:pPr>
            <a:r>
              <a:rPr lang="en-US" sz="1500" spc="-5" dirty="0">
                <a:latin typeface="Consolas"/>
                <a:cs typeface="Consolas"/>
              </a:rPr>
              <a:t>&lt;h1&gt;This</a:t>
            </a:r>
            <a:r>
              <a:rPr lang="en-US" sz="1500" spc="35" dirty="0">
                <a:latin typeface="Consolas"/>
                <a:cs typeface="Consolas"/>
              </a:rPr>
              <a:t> </a:t>
            </a:r>
            <a:r>
              <a:rPr lang="en-US" sz="1500" spc="-5" dirty="0">
                <a:latin typeface="Consolas"/>
                <a:cs typeface="Consolas"/>
              </a:rPr>
              <a:t>is</a:t>
            </a:r>
            <a:r>
              <a:rPr lang="en-US" sz="1500" dirty="0">
                <a:latin typeface="Consolas"/>
                <a:cs typeface="Consolas"/>
              </a:rPr>
              <a:t> an</a:t>
            </a:r>
            <a:r>
              <a:rPr lang="en-US" sz="1500" spc="-5" dirty="0">
                <a:latin typeface="Consolas"/>
                <a:cs typeface="Consolas"/>
              </a:rPr>
              <a:t> example </a:t>
            </a:r>
            <a:r>
              <a:rPr lang="en-US" sz="1500" dirty="0">
                <a:latin typeface="Consolas"/>
                <a:cs typeface="Consolas"/>
              </a:rPr>
              <a:t>of</a:t>
            </a:r>
            <a:r>
              <a:rPr lang="en-US" sz="1500" spc="-50" dirty="0">
                <a:latin typeface="Consolas"/>
                <a:cs typeface="Consolas"/>
              </a:rPr>
              <a:t> </a:t>
            </a:r>
            <a:r>
              <a:rPr lang="en-US" sz="1500" spc="-5" dirty="0" err="1">
                <a:latin typeface="Consolas"/>
                <a:cs typeface="Consolas"/>
              </a:rPr>
              <a:t>ajax</a:t>
            </a:r>
            <a:r>
              <a:rPr lang="en-US" sz="1500" spc="-5" dirty="0">
                <a:latin typeface="Consolas"/>
                <a:cs typeface="Consolas"/>
              </a:rPr>
              <a:t>&lt;/h1&gt;</a:t>
            </a:r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US" sz="1500" dirty="0">
                <a:latin typeface="Consolas"/>
                <a:cs typeface="Consolas"/>
              </a:rPr>
              <a:t>&lt;form</a:t>
            </a:r>
            <a:r>
              <a:rPr lang="en-US" sz="1500" spc="-25" dirty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name= "f1"&gt;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en-US" sz="1500" dirty="0">
                <a:latin typeface="Consolas"/>
                <a:cs typeface="Consolas"/>
              </a:rPr>
              <a:t>&lt;input</a:t>
            </a:r>
            <a:r>
              <a:rPr lang="en-US" sz="1500" spc="10" dirty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type="text"</a:t>
            </a:r>
            <a:r>
              <a:rPr lang="en-US" sz="1500" spc="5" dirty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name="t1"&gt;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500" dirty="0">
                <a:latin typeface="Consolas"/>
                <a:cs typeface="Consolas"/>
              </a:rPr>
              <a:t>&lt;input</a:t>
            </a:r>
            <a:r>
              <a:rPr lang="en-US" sz="1500" spc="15" dirty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type="button"</a:t>
            </a:r>
            <a:r>
              <a:rPr lang="en-US" sz="1500" spc="5" dirty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value="</a:t>
            </a:r>
            <a:r>
              <a:rPr lang="en-US" sz="1500" dirty="0" err="1">
                <a:latin typeface="Consolas"/>
                <a:cs typeface="Consolas"/>
              </a:rPr>
              <a:t>ShowTable</a:t>
            </a:r>
            <a:r>
              <a:rPr lang="en-US" sz="1500" dirty="0">
                <a:latin typeface="Consolas"/>
                <a:cs typeface="Consolas"/>
              </a:rPr>
              <a:t>"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500" dirty="0" err="1">
                <a:latin typeface="Consolas"/>
                <a:cs typeface="Consolas"/>
              </a:rPr>
              <a:t>onClick</a:t>
            </a:r>
            <a:r>
              <a:rPr lang="en-US" sz="1500" dirty="0">
                <a:latin typeface="Consolas"/>
                <a:cs typeface="Consolas"/>
              </a:rPr>
              <a:t>="</a:t>
            </a:r>
            <a:r>
              <a:rPr lang="en-US" sz="1500" dirty="0" err="1">
                <a:latin typeface="Consolas"/>
                <a:cs typeface="Consolas"/>
              </a:rPr>
              <a:t>sendInfo</a:t>
            </a:r>
            <a:r>
              <a:rPr lang="en-US" sz="1500" dirty="0">
                <a:latin typeface="Consolas"/>
                <a:cs typeface="Consolas"/>
              </a:rPr>
              <a:t>()"&gt;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500" dirty="0">
                <a:latin typeface="Consolas"/>
                <a:cs typeface="Consolas"/>
              </a:rPr>
              <a:t>&lt;/form&gt;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&lt;span id="a"&gt;</a:t>
            </a:r>
            <a:r>
              <a:rPr lang="en-US" sz="1600" b="1" spc="-5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&lt;/span&gt;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500" spc="-5" dirty="0">
                <a:solidFill>
                  <a:srgbClr val="3E7E7E"/>
                </a:solidFill>
                <a:latin typeface="Consolas"/>
                <a:cs typeface="Consolas"/>
              </a:rPr>
              <a:t>&lt;/body&gt;</a:t>
            </a:r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US" sz="1500" dirty="0">
                <a:solidFill>
                  <a:srgbClr val="3E7E7E"/>
                </a:solidFill>
                <a:latin typeface="Consolas"/>
                <a:cs typeface="Consolas"/>
              </a:rPr>
              <a:t>&lt;/html&gt;</a:t>
            </a:r>
            <a:endParaRPr lang="en-US" sz="15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8007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105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le</a:t>
            </a:r>
            <a:r>
              <a:rPr spc="-5" dirty="0"/>
              <a:t>-</a:t>
            </a:r>
            <a:r>
              <a:rPr spc="-200" dirty="0"/>
              <a:t> 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105" dirty="0">
                <a:solidFill>
                  <a:srgbClr val="FF0000"/>
                </a:solidFill>
              </a:rPr>
              <a:t>x</a:t>
            </a:r>
            <a:r>
              <a:rPr spc="-100" dirty="0">
                <a:solidFill>
                  <a:srgbClr val="FF0000"/>
                </a:solidFill>
              </a:rPr>
              <a:t>.</a:t>
            </a:r>
            <a:r>
              <a:rPr spc="-105" dirty="0">
                <a:solidFill>
                  <a:srgbClr val="FF0000"/>
                </a:solidFill>
              </a:rPr>
              <a:t>j</a:t>
            </a:r>
            <a:r>
              <a:rPr spc="-100" dirty="0">
                <a:solidFill>
                  <a:srgbClr val="FF0000"/>
                </a:solidFill>
              </a:rPr>
              <a:t>s</a:t>
            </a:r>
            <a:r>
              <a:rPr spc="-5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776" y="1558259"/>
            <a:ext cx="8015224" cy="1861407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3E7E7E"/>
                </a:solidFill>
                <a:latin typeface="Consolas"/>
                <a:cs typeface="Consolas"/>
              </a:rPr>
              <a:t>&lt;%</a:t>
            </a:r>
            <a:endParaRPr sz="2000" dirty="0">
              <a:latin typeface="Consolas"/>
              <a:cs typeface="Consolas"/>
            </a:endParaRPr>
          </a:p>
          <a:p>
            <a:pPr marL="5524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2000" spc="9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n=Integer.parseInt(request.getParameter("val"));</a:t>
            </a:r>
            <a:endParaRPr sz="2000" dirty="0">
              <a:latin typeface="Consolas"/>
              <a:cs typeface="Consolas"/>
            </a:endParaRPr>
          </a:p>
          <a:p>
            <a:pPr marL="194945" marR="4056379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solidFill>
                  <a:srgbClr val="7E0054"/>
                </a:solidFill>
                <a:latin typeface="Consolas"/>
                <a:cs typeface="Consolas"/>
              </a:rPr>
              <a:t>for</a:t>
            </a:r>
            <a:r>
              <a:rPr sz="2000" dirty="0">
                <a:latin typeface="Consolas"/>
                <a:cs typeface="Consolas"/>
              </a:rPr>
              <a:t>(int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i=1;i&lt;=10;i++)</a:t>
            </a:r>
            <a:endParaRPr lang="en-US" sz="2000" spc="-5" dirty="0">
              <a:latin typeface="Consolas"/>
              <a:cs typeface="Consolas"/>
            </a:endParaRPr>
          </a:p>
          <a:p>
            <a:pPr marL="194945" marR="4056379">
              <a:lnSpc>
                <a:spcPct val="120000"/>
              </a:lnSpc>
              <a:spcBef>
                <a:spcPts val="5"/>
              </a:spcBef>
            </a:pPr>
            <a:r>
              <a:rPr lang="en-US" sz="2000" spc="-5" dirty="0">
                <a:latin typeface="Consolas"/>
                <a:cs typeface="Consolas"/>
              </a:rPr>
              <a:t>	</a:t>
            </a:r>
            <a:r>
              <a:rPr sz="2000" spc="-5" dirty="0" err="1">
                <a:latin typeface="Consolas"/>
                <a:cs typeface="Consolas"/>
              </a:rPr>
              <a:t>out.print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 err="1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*n+"&lt;</a:t>
            </a:r>
            <a:r>
              <a:rPr sz="2000" spc="-5" dirty="0" err="1">
                <a:latin typeface="Consolas"/>
                <a:cs typeface="Consolas"/>
              </a:rPr>
              <a:t>br</a:t>
            </a:r>
            <a:r>
              <a:rPr sz="2000" spc="-5" dirty="0">
                <a:latin typeface="Consolas"/>
                <a:cs typeface="Consolas"/>
              </a:rPr>
              <a:t>&gt;")</a:t>
            </a:r>
            <a:endParaRPr lang="en-US" sz="2000" spc="-5" dirty="0">
              <a:latin typeface="Consolas"/>
              <a:cs typeface="Consolas"/>
            </a:endParaRPr>
          </a:p>
          <a:p>
            <a:pPr marL="194945" marR="4056379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solidFill>
                  <a:srgbClr val="3E7E7E"/>
                </a:solidFill>
                <a:latin typeface="Consolas"/>
                <a:cs typeface="Consolas"/>
              </a:rPr>
              <a:t>%&gt;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52793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lang="en-US" spc="-100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9" dirty="0"/>
              <a:t> </a:t>
            </a:r>
            <a:r>
              <a:rPr spc="-105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5" dirty="0"/>
              <a:t>o</a:t>
            </a:r>
            <a:r>
              <a:rPr spc="-95" dirty="0"/>
              <a:t>ut</a:t>
            </a:r>
            <a:r>
              <a:rPr spc="-105" dirty="0"/>
              <a:t>p</a:t>
            </a:r>
            <a:r>
              <a:rPr spc="-95" dirty="0"/>
              <a:t>u</a:t>
            </a:r>
            <a:r>
              <a:rPr spc="-5"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5000" y="762000"/>
            <a:ext cx="5095240" cy="5605780"/>
            <a:chOff x="2116835" y="1252727"/>
            <a:chExt cx="5095240" cy="5605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835" y="3275076"/>
              <a:ext cx="5094732" cy="3582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1907" y="3470146"/>
              <a:ext cx="4524756" cy="33878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2283" y="1252727"/>
              <a:ext cx="4779264" cy="20755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7355" y="1447799"/>
              <a:ext cx="4209288" cy="15057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29861" y="2954273"/>
              <a:ext cx="381000" cy="516890"/>
            </a:xfrm>
            <a:custGeom>
              <a:avLst/>
              <a:gdLst/>
              <a:ahLst/>
              <a:cxnLst/>
              <a:rect l="l" t="t" r="r" b="b"/>
              <a:pathLst>
                <a:path w="381000" h="516889">
                  <a:moveTo>
                    <a:pt x="285750" y="0"/>
                  </a:moveTo>
                  <a:lnTo>
                    <a:pt x="95250" y="0"/>
                  </a:lnTo>
                  <a:lnTo>
                    <a:pt x="95250" y="326136"/>
                  </a:lnTo>
                  <a:lnTo>
                    <a:pt x="0" y="326136"/>
                  </a:lnTo>
                  <a:lnTo>
                    <a:pt x="190500" y="516636"/>
                  </a:lnTo>
                  <a:lnTo>
                    <a:pt x="381000" y="326136"/>
                  </a:lnTo>
                  <a:lnTo>
                    <a:pt x="285750" y="326136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9861" y="2954273"/>
              <a:ext cx="381000" cy="516890"/>
            </a:xfrm>
            <a:custGeom>
              <a:avLst/>
              <a:gdLst/>
              <a:ahLst/>
              <a:cxnLst/>
              <a:rect l="l" t="t" r="r" b="b"/>
              <a:pathLst>
                <a:path w="381000" h="516889">
                  <a:moveTo>
                    <a:pt x="0" y="326136"/>
                  </a:moveTo>
                  <a:lnTo>
                    <a:pt x="95250" y="326136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326136"/>
                  </a:lnTo>
                  <a:lnTo>
                    <a:pt x="381000" y="326136"/>
                  </a:lnTo>
                  <a:lnTo>
                    <a:pt x="190500" y="516636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916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XML </a:t>
            </a:r>
            <a:r>
              <a:rPr spc="-75" dirty="0"/>
              <a:t>Used </a:t>
            </a:r>
            <a:r>
              <a:rPr spc="-130" dirty="0"/>
              <a:t>For</a:t>
            </a:r>
            <a:r>
              <a:rPr spc="-585" dirty="0"/>
              <a:t> </a:t>
            </a:r>
            <a:r>
              <a:rPr spc="-7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588760" cy="175047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It simplifies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sharing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It simplifies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transport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It simplifies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platform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changes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It simplifies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availability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7299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XML </a:t>
            </a:r>
            <a:r>
              <a:rPr spc="-95" dirty="0"/>
              <a:t>Example</a:t>
            </a:r>
            <a:r>
              <a:rPr spc="-41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448550" cy="317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version="1.0"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encoding="UTF-8"?&gt;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&lt;note&gt;</a:t>
            </a:r>
            <a:endParaRPr sz="2200" dirty="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&lt;to&gt;</a:t>
            </a:r>
            <a:r>
              <a:rPr lang="en-US" sz="2200" spc="-10" dirty="0" err="1">
                <a:solidFill>
                  <a:srgbClr val="2E2B1F"/>
                </a:solidFill>
                <a:latin typeface="Calibri"/>
                <a:cs typeface="Calibri"/>
              </a:rPr>
              <a:t>Tove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&lt;/to&gt;</a:t>
            </a:r>
            <a:endParaRPr sz="2200" dirty="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&lt;from&gt;</a:t>
            </a:r>
            <a:r>
              <a:rPr lang="en-US" sz="2200" spc="-10" dirty="0" err="1">
                <a:solidFill>
                  <a:srgbClr val="2E2B1F"/>
                </a:solidFill>
                <a:latin typeface="Calibri"/>
                <a:cs typeface="Calibri"/>
              </a:rPr>
              <a:t>Jani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&lt;/from&gt;</a:t>
            </a:r>
            <a:endParaRPr sz="2200" dirty="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&lt;heading&gt;Reminder&lt;/heading&gt;</a:t>
            </a:r>
            <a:endParaRPr sz="2200" dirty="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&lt;body&gt;Don't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forget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 this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weekend!&lt;/body&gt;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&lt;/note&gt;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Save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file with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.xml extension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when run o/p is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8491" y="4748782"/>
            <a:ext cx="4391025" cy="2109470"/>
            <a:chOff x="888491" y="4748782"/>
            <a:chExt cx="4391025" cy="2109470"/>
          </a:xfrm>
        </p:grpSpPr>
        <p:sp>
          <p:nvSpPr>
            <p:cNvPr id="5" name="object 5"/>
            <p:cNvSpPr/>
            <p:nvPr/>
          </p:nvSpPr>
          <p:spPr>
            <a:xfrm>
              <a:off x="888491" y="4748782"/>
              <a:ext cx="4390644" cy="21092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2758" y="4953000"/>
              <a:ext cx="3784091" cy="1676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7996" y="4948237"/>
              <a:ext cx="3794125" cy="1685925"/>
            </a:xfrm>
            <a:custGeom>
              <a:avLst/>
              <a:gdLst/>
              <a:ahLst/>
              <a:cxnLst/>
              <a:rect l="l" t="t" r="r" b="b"/>
              <a:pathLst>
                <a:path w="3794125" h="1685925">
                  <a:moveTo>
                    <a:pt x="0" y="1685925"/>
                  </a:moveTo>
                  <a:lnTo>
                    <a:pt x="3793616" y="1685925"/>
                  </a:lnTo>
                  <a:lnTo>
                    <a:pt x="3793616" y="0"/>
                  </a:lnTo>
                  <a:lnTo>
                    <a:pt x="0" y="0"/>
                  </a:lnTo>
                  <a:lnTo>
                    <a:pt x="0" y="1685925"/>
                  </a:lnTo>
                  <a:close/>
                </a:path>
              </a:pathLst>
            </a:custGeom>
            <a:ln w="9525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4935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XML </a:t>
            </a:r>
            <a:r>
              <a:rPr spc="-95" dirty="0"/>
              <a:t>Example </a:t>
            </a:r>
            <a:r>
              <a:rPr spc="-55" dirty="0"/>
              <a:t>2-</a:t>
            </a:r>
            <a:r>
              <a:rPr spc="-500" dirty="0"/>
              <a:t> </a:t>
            </a:r>
            <a:r>
              <a:rPr spc="-95" dirty="0"/>
              <a:t>Books.xml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2034"/>
            <a:ext cx="443293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version="1.0"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encoding="UTF-8"?&gt;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&lt;bookstore&gt;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4671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&lt;book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category="children"&gt;</a:t>
            </a:r>
            <a:endParaRPr sz="18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&lt;title lang="en"&gt;Harry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Potter&lt;/title&gt;</a:t>
            </a:r>
            <a:endParaRPr sz="18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&lt;author&gt;J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K.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Rowling&lt;/author&gt;</a:t>
            </a:r>
            <a:endParaRPr sz="18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&lt;year&gt;2005&lt;/year&gt;</a:t>
            </a:r>
            <a:endParaRPr sz="18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&lt;price&gt;29.99&lt;/price&gt;</a:t>
            </a:r>
            <a:endParaRPr sz="1800">
              <a:latin typeface="Calibri"/>
              <a:cs typeface="Calibri"/>
            </a:endParaRPr>
          </a:p>
          <a:p>
            <a:pPr marL="34671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&lt;/book&gt;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4671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&lt;book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category="web"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cover="paperback"&gt;</a:t>
            </a:r>
            <a:endParaRPr sz="18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&lt;title lang="en"&gt;Learning</a:t>
            </a:r>
            <a:r>
              <a:rPr sz="18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XML&lt;/title&gt;</a:t>
            </a:r>
            <a:endParaRPr sz="18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&lt;author&gt;Erik </a:t>
            </a:r>
            <a:r>
              <a:rPr sz="1800" spc="-95" dirty="0">
                <a:solidFill>
                  <a:srgbClr val="2E2B1F"/>
                </a:solidFill>
                <a:latin typeface="Calibri"/>
                <a:cs typeface="Calibri"/>
              </a:rPr>
              <a:t>T.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Ray&lt;/author&gt;</a:t>
            </a:r>
            <a:endParaRPr sz="18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&lt;year&gt;2003&lt;/year&gt;</a:t>
            </a:r>
            <a:endParaRPr sz="18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&lt;price&gt;39.95&lt;/price&gt;</a:t>
            </a:r>
            <a:endParaRPr sz="1800">
              <a:latin typeface="Calibri"/>
              <a:cs typeface="Calibri"/>
            </a:endParaRPr>
          </a:p>
          <a:p>
            <a:pPr marL="34671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&lt;/book&gt;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&lt;/bookstore&gt;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649351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XML </a:t>
            </a:r>
            <a:r>
              <a:rPr spc="-95" dirty="0"/>
              <a:t>Example </a:t>
            </a:r>
            <a:r>
              <a:rPr spc="-55" dirty="0"/>
              <a:t>2-</a:t>
            </a:r>
            <a:r>
              <a:rPr spc="-505" dirty="0"/>
              <a:t> </a:t>
            </a:r>
            <a:r>
              <a:rPr spc="-95" dirty="0"/>
              <a:t>Books.xml  </a:t>
            </a:r>
            <a:r>
              <a:rPr spc="-100" dirty="0"/>
              <a:t>explanation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223759" cy="43859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uses a much self-describing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syntax.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prolog defines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version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encoding: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&lt;?xml version="1.0"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encoding="UTF-8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line is the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root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the</a:t>
            </a:r>
            <a:r>
              <a:rPr sz="220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document: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&lt;bookstore&gt;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line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starts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&lt;book&gt;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&lt;book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category="cooking"&gt;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&lt;book&gt;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have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child elements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20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&lt;title&gt;,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&lt;author&gt;, &lt;year&gt;,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&lt;price&gt;.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line ends the book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&lt;/book&gt;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398260" cy="707886"/>
          </a:xfrm>
        </p:spPr>
        <p:txBody>
          <a:bodyPr/>
          <a:lstStyle/>
          <a:p>
            <a:r>
              <a:rPr lang="en-IN" dirty="0"/>
              <a:t>XML declaration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723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 The XML declaration is </a:t>
            </a:r>
            <a:r>
              <a:rPr lang="en-IN" sz="2400" b="1" dirty="0"/>
              <a:t>a processing instruction that identifies the document as being XML</a:t>
            </a:r>
            <a:r>
              <a:rPr lang="en-IN" sz="24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US" sz="2400" b="1" dirty="0"/>
              <a:t>XML declaration</a:t>
            </a:r>
            <a:r>
              <a:rPr lang="en-US" sz="2400" dirty="0"/>
              <a:t> contains details that prepare an XML processor to parse the XML document.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It is optional, but when used, it must appear in the first line of the XML document.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Following syntax shows XML declaration −</a:t>
            </a:r>
          </a:p>
          <a:p>
            <a:r>
              <a:rPr lang="en-US" sz="2400" dirty="0"/>
              <a:t>&lt;?xml </a:t>
            </a:r>
          </a:p>
          <a:p>
            <a:r>
              <a:rPr lang="en-US" sz="2400" dirty="0"/>
              <a:t>	version = "</a:t>
            </a:r>
            <a:r>
              <a:rPr lang="en-US" sz="2400" dirty="0" err="1"/>
              <a:t>version_number</a:t>
            </a:r>
            <a:r>
              <a:rPr lang="en-US" sz="2400" dirty="0"/>
              <a:t>" </a:t>
            </a:r>
          </a:p>
          <a:p>
            <a:r>
              <a:rPr lang="en-US" sz="2400" dirty="0"/>
              <a:t>	encoding = "</a:t>
            </a:r>
            <a:r>
              <a:rPr lang="en-US" sz="2400" dirty="0" err="1"/>
              <a:t>encoding_declaration</a:t>
            </a:r>
            <a:r>
              <a:rPr lang="en-US" sz="2400" dirty="0"/>
              <a:t>" </a:t>
            </a:r>
          </a:p>
          <a:p>
            <a:r>
              <a:rPr lang="en-US" sz="2400" dirty="0"/>
              <a:t>	standalone = "</a:t>
            </a:r>
            <a:r>
              <a:rPr lang="en-US" sz="2400" dirty="0" err="1"/>
              <a:t>standalone_status</a:t>
            </a:r>
            <a:r>
              <a:rPr lang="en-US" sz="2400" dirty="0"/>
              <a:t>" </a:t>
            </a:r>
          </a:p>
          <a:p>
            <a:r>
              <a:rPr lang="en-US" sz="2400" dirty="0"/>
              <a:t>?&gt;</a:t>
            </a:r>
          </a:p>
          <a:p>
            <a:endParaRPr lang="en-US" sz="2400" dirty="0"/>
          </a:p>
          <a:p>
            <a:r>
              <a:rPr lang="en-US" sz="2400" b="1" spc="-10" dirty="0">
                <a:solidFill>
                  <a:srgbClr val="7030A0"/>
                </a:solidFill>
                <a:cs typeface="Calibri"/>
              </a:rPr>
              <a:t>&lt;?xml version="1.0"</a:t>
            </a:r>
            <a:r>
              <a:rPr lang="en-US" sz="2400" b="1" spc="35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b="1" spc="-10" dirty="0">
                <a:solidFill>
                  <a:srgbClr val="7030A0"/>
                </a:solidFill>
                <a:cs typeface="Calibri"/>
              </a:rPr>
              <a:t>encoding="UTF-8"?&gt;</a:t>
            </a:r>
            <a:endParaRPr lang="en-US" sz="2400" b="1" dirty="0">
              <a:solidFill>
                <a:srgbClr val="7030A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153400" cy="480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10471</TotalTime>
  <Words>2573</Words>
  <Application>Microsoft Office PowerPoint</Application>
  <PresentationFormat>On-screen Show (4:3)</PresentationFormat>
  <Paragraphs>354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</vt:lpstr>
      <vt:lpstr>Consolas</vt:lpstr>
      <vt:lpstr>Office Theme</vt:lpstr>
      <vt:lpstr>XML</vt:lpstr>
      <vt:lpstr>XML Does Not DO Anything</vt:lpstr>
      <vt:lpstr>The Difference Between XML  and HTML</vt:lpstr>
      <vt:lpstr>XML Used For (1)</vt:lpstr>
      <vt:lpstr>XML Example 1</vt:lpstr>
      <vt:lpstr>XML Example 2- Books.xml</vt:lpstr>
      <vt:lpstr>XML Example 2- Books.xml  explanation</vt:lpstr>
      <vt:lpstr>XML declaration</vt:lpstr>
      <vt:lpstr>PowerPoint Presentation</vt:lpstr>
      <vt:lpstr>XML Namespaces</vt:lpstr>
      <vt:lpstr>Solving the Name Conflict Using a Prefix </vt:lpstr>
      <vt:lpstr>XML Namespaces - xmlns Attribute </vt:lpstr>
      <vt:lpstr>PowerPoint Presentation</vt:lpstr>
      <vt:lpstr>PowerPoint Presentation</vt:lpstr>
      <vt:lpstr>Transforming XML documents using XSLT</vt:lpstr>
      <vt:lpstr>Step 1 : Create XML Document: students.xml</vt:lpstr>
      <vt:lpstr>Step 2: Create XSLT document  according to design criteria: students.xsl</vt:lpstr>
      <vt:lpstr>Step 3: Link the XSLT Document to  the XML Document</vt:lpstr>
      <vt:lpstr>Step 4: View the XML Document in  Internet Explorer</vt:lpstr>
      <vt:lpstr>Output</vt:lpstr>
      <vt:lpstr>Introduction to DTD</vt:lpstr>
      <vt:lpstr>An Internal DTD Example</vt:lpstr>
      <vt:lpstr>An Internal DTD Expalnation</vt:lpstr>
      <vt:lpstr>An External DTD Example</vt:lpstr>
      <vt:lpstr>Building Blocks of XML Documents as per DTD</vt:lpstr>
      <vt:lpstr>Elements</vt:lpstr>
      <vt:lpstr>Attributes</vt:lpstr>
      <vt:lpstr>Entities</vt:lpstr>
      <vt:lpstr>Advantages &amp; Disadvantages</vt:lpstr>
      <vt:lpstr>AJAX</vt:lpstr>
      <vt:lpstr>AJAX</vt:lpstr>
      <vt:lpstr>AJAX - Technologies</vt:lpstr>
      <vt:lpstr>AJAX – Real Time Examples</vt:lpstr>
      <vt:lpstr>How AJAX Works</vt:lpstr>
      <vt:lpstr>AJAX Processing Steps</vt:lpstr>
      <vt:lpstr>AJAX Example – table.html</vt:lpstr>
      <vt:lpstr>AJAX Example- index.jsp</vt:lpstr>
      <vt:lpstr>AJAX Example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Vijayendra</dc:creator>
  <cp:lastModifiedBy>Parag Jambhulkar</cp:lastModifiedBy>
  <cp:revision>458</cp:revision>
  <dcterms:created xsi:type="dcterms:W3CDTF">2021-01-04T04:12:00Z</dcterms:created>
  <dcterms:modified xsi:type="dcterms:W3CDTF">2024-01-25T03:40:23Z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2021-01-04T00:00:00Z</vt:filetime>
  </property>
</Properties>
</file>