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2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92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9" r:id="rId52"/>
    <p:sldId id="38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33528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5290"/>
            <a:ext cx="703262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0"/>
            <a:ext cx="2118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5" dirty="0"/>
              <a:t>St</a:t>
            </a:r>
            <a:r>
              <a:rPr sz="6600" spc="-100" dirty="0"/>
              <a:t>r</a:t>
            </a:r>
            <a:r>
              <a:rPr sz="6600" spc="-90" dirty="0"/>
              <a:t>u</a:t>
            </a:r>
            <a:r>
              <a:rPr sz="6600" spc="-95" dirty="0"/>
              <a:t>t</a:t>
            </a:r>
            <a:r>
              <a:rPr sz="66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6230"/>
            <a:ext cx="6997700" cy="4736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3220" marR="71755" indent="-351155">
              <a:lnSpc>
                <a:spcPts val="2160"/>
              </a:lnSpc>
              <a:spcBef>
                <a:spcPts val="375"/>
              </a:spcBef>
              <a:buFont typeface="Calibri"/>
              <a:buAutoNum type="arabicPeriod"/>
              <a:tabLst>
                <a:tab pos="376555" algn="l"/>
                <a:tab pos="37782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&gt;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project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HelloWorldStruts2</a:t>
            </a:r>
            <a:endParaRPr sz="2000" dirty="0">
              <a:latin typeface="Calibri"/>
              <a:cs typeface="Calibri"/>
            </a:endParaRPr>
          </a:p>
          <a:p>
            <a:pPr marL="263525" indent="-251460">
              <a:lnSpc>
                <a:spcPts val="2280"/>
              </a:lnSpc>
              <a:spcBef>
                <a:spcPts val="210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options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screens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finally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endParaRPr sz="2000" dirty="0">
              <a:latin typeface="Calibri"/>
              <a:cs typeface="Calibri"/>
            </a:endParaRPr>
          </a:p>
          <a:p>
            <a:pPr marL="305435">
              <a:lnSpc>
                <a:spcPts val="2280"/>
              </a:lnSpc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deployment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descriptor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option.</a:t>
            </a:r>
            <a:endParaRPr sz="2000" dirty="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2641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Copy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Strut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jar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lib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folder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your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project.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commons-fileupload-x.y.z.jar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commons-io-x.y.z.jar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commons-lang-x.y.jar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commons-logging-x.y.z.jar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commons-logging-api-x.y.jar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freemarker-x.y.z.jar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javassist-.xy.z.GA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ognl-x.y.z.jar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struts2-core-x.y.z.jar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xwork-core.x.y.z.jar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8100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ut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2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37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2631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4.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Class-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HelloWorldAction.java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Resources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err="1">
                <a:solidFill>
                  <a:srgbClr val="2E2B1F"/>
                </a:solidFill>
                <a:latin typeface="Calibri"/>
                <a:cs typeface="Calibri"/>
              </a:rPr>
              <a:t>src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com.struts2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lang="en-US"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60198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0360"/>
            <a:ext cx="73228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0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ut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0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2</a:t>
            </a:r>
            <a:r>
              <a:rPr sz="4000" spc="-18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0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0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ll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0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37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000" spc="-11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000" spc="-13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0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000" spc="-11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000" spc="-165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000" spc="-10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000" spc="-105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0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0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207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5.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View-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HelloWorld.jsp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struts2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400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3228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5" dirty="0"/>
              <a:t>S</a:t>
            </a:r>
            <a:r>
              <a:rPr sz="3600" spc="-100" dirty="0"/>
              <a:t>t</a:t>
            </a:r>
            <a:r>
              <a:rPr sz="3600" spc="-110" dirty="0"/>
              <a:t>r</a:t>
            </a:r>
            <a:r>
              <a:rPr sz="3600" spc="-100" dirty="0"/>
              <a:t>ut</a:t>
            </a:r>
            <a:r>
              <a:rPr sz="3600" spc="-5" dirty="0"/>
              <a:t>s</a:t>
            </a:r>
            <a:r>
              <a:rPr sz="3600" spc="-220" dirty="0"/>
              <a:t> </a:t>
            </a:r>
            <a:r>
              <a:rPr sz="3600" spc="-5" dirty="0"/>
              <a:t>2</a:t>
            </a:r>
            <a:r>
              <a:rPr sz="3600" spc="-180" dirty="0"/>
              <a:t> </a:t>
            </a:r>
            <a:r>
              <a:rPr sz="3600" spc="-5" dirty="0"/>
              <a:t>-</a:t>
            </a:r>
            <a:r>
              <a:rPr sz="3600" spc="-210" dirty="0"/>
              <a:t> </a:t>
            </a:r>
            <a:r>
              <a:rPr sz="3600" spc="-100" dirty="0"/>
              <a:t>H</a:t>
            </a:r>
            <a:r>
              <a:rPr sz="3600" spc="-105" dirty="0"/>
              <a:t>e</a:t>
            </a:r>
            <a:r>
              <a:rPr sz="3600" spc="-100" dirty="0"/>
              <a:t>ll</a:t>
            </a:r>
            <a:r>
              <a:rPr sz="3600" spc="-5" dirty="0"/>
              <a:t>o</a:t>
            </a:r>
            <a:r>
              <a:rPr sz="3600" spc="-204" dirty="0"/>
              <a:t> </a:t>
            </a:r>
            <a:r>
              <a:rPr sz="3600" spc="-370" dirty="0"/>
              <a:t>W</a:t>
            </a:r>
            <a:r>
              <a:rPr sz="3600" spc="-110" dirty="0"/>
              <a:t>o</a:t>
            </a:r>
            <a:r>
              <a:rPr sz="3600" spc="-135" dirty="0"/>
              <a:t>r</a:t>
            </a:r>
            <a:r>
              <a:rPr sz="3600" spc="-100" dirty="0"/>
              <a:t>l</a:t>
            </a:r>
            <a:r>
              <a:rPr sz="3600" spc="-5" dirty="0"/>
              <a:t>d</a:t>
            </a:r>
            <a:r>
              <a:rPr sz="3600" spc="-210" dirty="0"/>
              <a:t> </a:t>
            </a:r>
            <a:r>
              <a:rPr sz="3600" spc="-110" dirty="0"/>
              <a:t>E</a:t>
            </a:r>
            <a:r>
              <a:rPr sz="3600" spc="-165" dirty="0"/>
              <a:t>x</a:t>
            </a:r>
            <a:r>
              <a:rPr sz="3600" spc="-105" dirty="0"/>
              <a:t>a</a:t>
            </a:r>
            <a:r>
              <a:rPr sz="3600" spc="-100" dirty="0"/>
              <a:t>m</a:t>
            </a:r>
            <a:r>
              <a:rPr sz="3600" spc="-105" dirty="0"/>
              <a:t>p</a:t>
            </a:r>
            <a:r>
              <a:rPr sz="3600" spc="-100" dirty="0"/>
              <a:t>l</a:t>
            </a:r>
            <a:r>
              <a:rPr sz="3600"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742696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6.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Page-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need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index.jsp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folder.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serve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initial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HelloWorldAction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render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HelloWorld.jsp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view.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762252"/>
            <a:ext cx="6438900" cy="3943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7960"/>
            <a:ext cx="73228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</a:t>
            </a:r>
            <a:r>
              <a:rPr sz="4000" spc="-100" dirty="0"/>
              <a:t>t</a:t>
            </a:r>
            <a:r>
              <a:rPr sz="4000" spc="-110" dirty="0"/>
              <a:t>r</a:t>
            </a:r>
            <a:r>
              <a:rPr sz="4000" spc="-100" dirty="0"/>
              <a:t>ut</a:t>
            </a:r>
            <a:r>
              <a:rPr sz="4000" spc="-5" dirty="0"/>
              <a:t>s</a:t>
            </a:r>
            <a:r>
              <a:rPr sz="4000" spc="-220" dirty="0"/>
              <a:t> </a:t>
            </a:r>
            <a:r>
              <a:rPr sz="4000" spc="-5" dirty="0"/>
              <a:t>2</a:t>
            </a:r>
            <a:r>
              <a:rPr sz="4000" spc="-180" dirty="0"/>
              <a:t> </a:t>
            </a:r>
            <a:r>
              <a:rPr sz="4000" spc="-5" dirty="0"/>
              <a:t>-</a:t>
            </a:r>
            <a:r>
              <a:rPr sz="4000" spc="-210" dirty="0"/>
              <a:t> </a:t>
            </a:r>
            <a:r>
              <a:rPr sz="4000" spc="-100" dirty="0"/>
              <a:t>H</a:t>
            </a:r>
            <a:r>
              <a:rPr sz="4000" spc="-105" dirty="0"/>
              <a:t>e</a:t>
            </a:r>
            <a:r>
              <a:rPr sz="4000" spc="-100" dirty="0"/>
              <a:t>ll</a:t>
            </a:r>
            <a:r>
              <a:rPr sz="4000" spc="-5" dirty="0"/>
              <a:t>o</a:t>
            </a:r>
            <a:r>
              <a:rPr sz="4000" spc="-204" dirty="0"/>
              <a:t> </a:t>
            </a:r>
            <a:r>
              <a:rPr sz="4000" spc="-370" dirty="0"/>
              <a:t>W</a:t>
            </a:r>
            <a:r>
              <a:rPr sz="4000" spc="-110" dirty="0"/>
              <a:t>o</a:t>
            </a:r>
            <a:r>
              <a:rPr sz="4000" spc="-135" dirty="0"/>
              <a:t>r</a:t>
            </a:r>
            <a:r>
              <a:rPr sz="4000" spc="-100" dirty="0"/>
              <a:t>l</a:t>
            </a:r>
            <a:r>
              <a:rPr sz="4000" spc="-5" dirty="0"/>
              <a:t>d</a:t>
            </a:r>
            <a:r>
              <a:rPr sz="4000" spc="-210" dirty="0"/>
              <a:t> </a:t>
            </a:r>
            <a:r>
              <a:rPr sz="4000" spc="-110" dirty="0"/>
              <a:t>E</a:t>
            </a:r>
            <a:r>
              <a:rPr sz="4000" spc="-165" dirty="0"/>
              <a:t>x</a:t>
            </a:r>
            <a:r>
              <a:rPr sz="4000" spc="-105" dirty="0"/>
              <a:t>a</a:t>
            </a:r>
            <a:r>
              <a:rPr sz="4000" spc="-100" dirty="0"/>
              <a:t>m</a:t>
            </a:r>
            <a:r>
              <a:rPr sz="4000" spc="-105" dirty="0"/>
              <a:t>p</a:t>
            </a:r>
            <a:r>
              <a:rPr sz="4000" spc="-100" dirty="0"/>
              <a:t>l</a:t>
            </a:r>
            <a:r>
              <a:rPr sz="4000"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90600"/>
            <a:ext cx="733170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7.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Files-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mapping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URL,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HelloWorldAction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(Model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HelloWorld.jsp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together.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Hence,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WebContent/WEB-INF/classes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folder.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73914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73228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5" dirty="0"/>
              <a:t>S</a:t>
            </a:r>
            <a:r>
              <a:rPr sz="3600" spc="-100" dirty="0"/>
              <a:t>t</a:t>
            </a:r>
            <a:r>
              <a:rPr sz="3600" spc="-110" dirty="0"/>
              <a:t>r</a:t>
            </a:r>
            <a:r>
              <a:rPr sz="3600" spc="-100" dirty="0"/>
              <a:t>ut</a:t>
            </a:r>
            <a:r>
              <a:rPr sz="3600" spc="-5" dirty="0"/>
              <a:t>s</a:t>
            </a:r>
            <a:r>
              <a:rPr sz="3600" spc="-220" dirty="0"/>
              <a:t> </a:t>
            </a:r>
            <a:r>
              <a:rPr sz="3600" spc="-5" dirty="0"/>
              <a:t>2</a:t>
            </a:r>
            <a:r>
              <a:rPr sz="3600" spc="-180" dirty="0"/>
              <a:t> </a:t>
            </a:r>
            <a:r>
              <a:rPr sz="3600" spc="-5" dirty="0"/>
              <a:t>-</a:t>
            </a:r>
            <a:r>
              <a:rPr sz="3600" spc="-210" dirty="0"/>
              <a:t> </a:t>
            </a:r>
            <a:r>
              <a:rPr sz="3600" spc="-100" dirty="0"/>
              <a:t>H</a:t>
            </a:r>
            <a:r>
              <a:rPr sz="3600" spc="-105" dirty="0"/>
              <a:t>e</a:t>
            </a:r>
            <a:r>
              <a:rPr sz="3600" spc="-100" dirty="0"/>
              <a:t>ll</a:t>
            </a:r>
            <a:r>
              <a:rPr sz="3600" spc="-5" dirty="0"/>
              <a:t>o</a:t>
            </a:r>
            <a:r>
              <a:rPr sz="3600" spc="-204" dirty="0"/>
              <a:t> </a:t>
            </a:r>
            <a:r>
              <a:rPr sz="3600" spc="-370" dirty="0"/>
              <a:t>W</a:t>
            </a:r>
            <a:r>
              <a:rPr sz="3600" spc="-110" dirty="0"/>
              <a:t>o</a:t>
            </a:r>
            <a:r>
              <a:rPr sz="3600" spc="-135" dirty="0"/>
              <a:t>r</a:t>
            </a:r>
            <a:r>
              <a:rPr sz="3600" spc="-100" dirty="0"/>
              <a:t>l</a:t>
            </a:r>
            <a:r>
              <a:rPr sz="3600" spc="-5" dirty="0"/>
              <a:t>d</a:t>
            </a:r>
            <a:r>
              <a:rPr sz="3600" spc="-210" dirty="0"/>
              <a:t> </a:t>
            </a:r>
            <a:r>
              <a:rPr sz="3600" spc="-110" dirty="0"/>
              <a:t>E</a:t>
            </a:r>
            <a:r>
              <a:rPr sz="3600" spc="-165" dirty="0"/>
              <a:t>x</a:t>
            </a:r>
            <a:r>
              <a:rPr sz="3600" spc="-105" dirty="0"/>
              <a:t>a</a:t>
            </a:r>
            <a:r>
              <a:rPr sz="3600" spc="-100" dirty="0"/>
              <a:t>m</a:t>
            </a:r>
            <a:r>
              <a:rPr sz="3600" spc="-105" dirty="0"/>
              <a:t>p</a:t>
            </a:r>
            <a:r>
              <a:rPr sz="3600" spc="-100" dirty="0"/>
              <a:t>l</a:t>
            </a:r>
            <a:r>
              <a:rPr sz="3600"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76200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point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entry</a:t>
            </a:r>
            <a:r>
              <a:rPr sz="2200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point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Struts2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application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will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a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filter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defined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deployment</a:t>
            </a:r>
            <a:r>
              <a:rPr sz="2200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descriptor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(web.xml).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Hence,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org.apache.struts2.dispatcher.FilterDispatcher</a:t>
            </a:r>
            <a:r>
              <a:rPr sz="22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web.xml.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1" y="2743200"/>
            <a:ext cx="6934199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37730" cy="33794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Procedure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Export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deploy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Tomcat's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webapps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directory.</a:t>
            </a:r>
            <a:endParaRPr sz="2200" dirty="0">
              <a:latin typeface="Calibri"/>
              <a:cs typeface="Calibri"/>
            </a:endParaRPr>
          </a:p>
          <a:p>
            <a:pPr marL="241300" marR="2667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try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http://localhost:8080/HelloWorldStruts2/index.jsp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screen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241300" marR="21653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If we e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nter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"Struts2"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see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4953000"/>
            <a:ext cx="6865620" cy="1750060"/>
            <a:chOff x="795527" y="5077966"/>
            <a:chExt cx="6865620" cy="1750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5077966"/>
              <a:ext cx="4436364" cy="1749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5272989"/>
              <a:ext cx="3848100" cy="1162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3727" y="5396484"/>
              <a:ext cx="2217420" cy="1112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799" y="5592076"/>
              <a:ext cx="1628775" cy="523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38699" y="5678258"/>
              <a:ext cx="800100" cy="351790"/>
            </a:xfrm>
            <a:custGeom>
              <a:avLst/>
              <a:gdLst/>
              <a:ahLst/>
              <a:cxnLst/>
              <a:rect l="l" t="t" r="r" b="b"/>
              <a:pathLst>
                <a:path w="800100" h="351789">
                  <a:moveTo>
                    <a:pt x="624332" y="0"/>
                  </a:moveTo>
                  <a:lnTo>
                    <a:pt x="624332" y="87884"/>
                  </a:lnTo>
                  <a:lnTo>
                    <a:pt x="0" y="87884"/>
                  </a:lnTo>
                  <a:lnTo>
                    <a:pt x="0" y="263639"/>
                  </a:lnTo>
                  <a:lnTo>
                    <a:pt x="624332" y="263639"/>
                  </a:lnTo>
                  <a:lnTo>
                    <a:pt x="624332" y="351523"/>
                  </a:lnTo>
                  <a:lnTo>
                    <a:pt x="800100" y="175755"/>
                  </a:lnTo>
                  <a:lnTo>
                    <a:pt x="624332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8699" y="5678258"/>
              <a:ext cx="800100" cy="351790"/>
            </a:xfrm>
            <a:custGeom>
              <a:avLst/>
              <a:gdLst/>
              <a:ahLst/>
              <a:cxnLst/>
              <a:rect l="l" t="t" r="r" b="b"/>
              <a:pathLst>
                <a:path w="800100" h="351789">
                  <a:moveTo>
                    <a:pt x="0" y="87884"/>
                  </a:moveTo>
                  <a:lnTo>
                    <a:pt x="624332" y="87884"/>
                  </a:lnTo>
                  <a:lnTo>
                    <a:pt x="624332" y="0"/>
                  </a:lnTo>
                  <a:lnTo>
                    <a:pt x="800100" y="175755"/>
                  </a:lnTo>
                  <a:lnTo>
                    <a:pt x="624332" y="351523"/>
                  </a:lnTo>
                  <a:lnTo>
                    <a:pt x="624332" y="263639"/>
                  </a:lnTo>
                  <a:lnTo>
                    <a:pt x="0" y="263639"/>
                  </a:lnTo>
                  <a:lnTo>
                    <a:pt x="0" y="87884"/>
                  </a:lnTo>
                  <a:close/>
                </a:path>
              </a:pathLst>
            </a:custGeom>
            <a:ln w="25400">
              <a:solidFill>
                <a:srgbClr val="9A94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2070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figu</a:t>
            </a:r>
            <a:r>
              <a:rPr sz="19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900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,  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06422"/>
            <a:ext cx="7645400" cy="1060578"/>
            <a:chOff x="444500" y="1606422"/>
            <a:chExt cx="7645400" cy="1131570"/>
          </a:xfrm>
        </p:grpSpPr>
        <p:sp>
          <p:nvSpPr>
            <p:cNvPr id="4" name="object 4"/>
            <p:cNvSpPr/>
            <p:nvPr/>
          </p:nvSpPr>
          <p:spPr>
            <a:xfrm>
              <a:off x="457200" y="1619122"/>
              <a:ext cx="7620000" cy="1106170"/>
            </a:xfrm>
            <a:custGeom>
              <a:avLst/>
              <a:gdLst/>
              <a:ahLst/>
              <a:cxnLst/>
              <a:rect l="l" t="t" r="r" b="b"/>
              <a:pathLst>
                <a:path w="7620000" h="1106170">
                  <a:moveTo>
                    <a:pt x="7435723" y="0"/>
                  </a:moveTo>
                  <a:lnTo>
                    <a:pt x="184276" y="0"/>
                  </a:lnTo>
                  <a:lnTo>
                    <a:pt x="135287" y="6576"/>
                  </a:lnTo>
                  <a:lnTo>
                    <a:pt x="91266" y="25141"/>
                  </a:lnTo>
                  <a:lnTo>
                    <a:pt x="53971" y="53943"/>
                  </a:lnTo>
                  <a:lnTo>
                    <a:pt x="25158" y="91233"/>
                  </a:lnTo>
                  <a:lnTo>
                    <a:pt x="6582" y="135260"/>
                  </a:lnTo>
                  <a:lnTo>
                    <a:pt x="0" y="184276"/>
                  </a:lnTo>
                  <a:lnTo>
                    <a:pt x="0" y="921385"/>
                  </a:lnTo>
                  <a:lnTo>
                    <a:pt x="6582" y="970357"/>
                  </a:lnTo>
                  <a:lnTo>
                    <a:pt x="25158" y="1014372"/>
                  </a:lnTo>
                  <a:lnTo>
                    <a:pt x="53971" y="1051671"/>
                  </a:lnTo>
                  <a:lnTo>
                    <a:pt x="91266" y="1080492"/>
                  </a:lnTo>
                  <a:lnTo>
                    <a:pt x="135287" y="1099076"/>
                  </a:lnTo>
                  <a:lnTo>
                    <a:pt x="184276" y="1105662"/>
                  </a:lnTo>
                  <a:lnTo>
                    <a:pt x="7435723" y="1105662"/>
                  </a:lnTo>
                  <a:lnTo>
                    <a:pt x="7484695" y="1099076"/>
                  </a:lnTo>
                  <a:lnTo>
                    <a:pt x="7528710" y="1080492"/>
                  </a:lnTo>
                  <a:lnTo>
                    <a:pt x="7566009" y="1051671"/>
                  </a:lnTo>
                  <a:lnTo>
                    <a:pt x="7594830" y="1014372"/>
                  </a:lnTo>
                  <a:lnTo>
                    <a:pt x="7613414" y="970357"/>
                  </a:lnTo>
                  <a:lnTo>
                    <a:pt x="7620000" y="921385"/>
                  </a:lnTo>
                  <a:lnTo>
                    <a:pt x="7620000" y="184276"/>
                  </a:lnTo>
                  <a:lnTo>
                    <a:pt x="7613414" y="135260"/>
                  </a:lnTo>
                  <a:lnTo>
                    <a:pt x="7594830" y="91233"/>
                  </a:lnTo>
                  <a:lnTo>
                    <a:pt x="7566009" y="53943"/>
                  </a:lnTo>
                  <a:lnTo>
                    <a:pt x="7528710" y="25141"/>
                  </a:lnTo>
                  <a:lnTo>
                    <a:pt x="7484695" y="6576"/>
                  </a:lnTo>
                  <a:lnTo>
                    <a:pt x="743572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19122"/>
              <a:ext cx="7620000" cy="1106170"/>
            </a:xfrm>
            <a:custGeom>
              <a:avLst/>
              <a:gdLst/>
              <a:ahLst/>
              <a:cxnLst/>
              <a:rect l="l" t="t" r="r" b="b"/>
              <a:pathLst>
                <a:path w="7620000" h="1106170">
                  <a:moveTo>
                    <a:pt x="0" y="184276"/>
                  </a:moveTo>
                  <a:lnTo>
                    <a:pt x="6582" y="135260"/>
                  </a:lnTo>
                  <a:lnTo>
                    <a:pt x="25158" y="91233"/>
                  </a:lnTo>
                  <a:lnTo>
                    <a:pt x="53971" y="53943"/>
                  </a:lnTo>
                  <a:lnTo>
                    <a:pt x="91266" y="25141"/>
                  </a:lnTo>
                  <a:lnTo>
                    <a:pt x="135287" y="6576"/>
                  </a:lnTo>
                  <a:lnTo>
                    <a:pt x="184276" y="0"/>
                  </a:lnTo>
                  <a:lnTo>
                    <a:pt x="7435723" y="0"/>
                  </a:lnTo>
                  <a:lnTo>
                    <a:pt x="7484695" y="6576"/>
                  </a:lnTo>
                  <a:lnTo>
                    <a:pt x="7528710" y="25141"/>
                  </a:lnTo>
                  <a:lnTo>
                    <a:pt x="7566009" y="53943"/>
                  </a:lnTo>
                  <a:lnTo>
                    <a:pt x="7594830" y="91233"/>
                  </a:lnTo>
                  <a:lnTo>
                    <a:pt x="7613414" y="135260"/>
                  </a:lnTo>
                  <a:lnTo>
                    <a:pt x="7620000" y="184276"/>
                  </a:lnTo>
                  <a:lnTo>
                    <a:pt x="7620000" y="921385"/>
                  </a:lnTo>
                  <a:lnTo>
                    <a:pt x="7613414" y="970357"/>
                  </a:lnTo>
                  <a:lnTo>
                    <a:pt x="7594830" y="1014372"/>
                  </a:lnTo>
                  <a:lnTo>
                    <a:pt x="7566009" y="1051671"/>
                  </a:lnTo>
                  <a:lnTo>
                    <a:pt x="7528710" y="1080492"/>
                  </a:lnTo>
                  <a:lnTo>
                    <a:pt x="7484695" y="1099076"/>
                  </a:lnTo>
                  <a:lnTo>
                    <a:pt x="7435723" y="1105662"/>
                  </a:lnTo>
                  <a:lnTo>
                    <a:pt x="184276" y="1105662"/>
                  </a:lnTo>
                  <a:lnTo>
                    <a:pt x="135287" y="1099076"/>
                  </a:lnTo>
                  <a:lnTo>
                    <a:pt x="91266" y="1080492"/>
                  </a:lnTo>
                  <a:lnTo>
                    <a:pt x="53971" y="1051671"/>
                  </a:lnTo>
                  <a:lnTo>
                    <a:pt x="25158" y="1014372"/>
                  </a:lnTo>
                  <a:lnTo>
                    <a:pt x="6582" y="970357"/>
                  </a:lnTo>
                  <a:lnTo>
                    <a:pt x="0" y="921385"/>
                  </a:lnTo>
                  <a:lnTo>
                    <a:pt x="0" y="1842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129" y="1709419"/>
            <a:ext cx="7280275" cy="3546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3215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Basic </a:t>
            </a:r>
            <a:r>
              <a:rPr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lang="en-US"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 files</a:t>
            </a:r>
            <a:r>
              <a:rPr sz="2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Struts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lang="en-US"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web.xml,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00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struts.xml,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49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10" dirty="0">
                <a:solidFill>
                  <a:srgbClr val="2E2B1F"/>
                </a:solidFill>
                <a:latin typeface="Calibri"/>
                <a:cs typeface="Calibri"/>
              </a:rPr>
              <a:t>struts-config.xml,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0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struts.properties</a:t>
            </a:r>
            <a:endParaRPr sz="3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467600" cy="29815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web.xml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J2EE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determines how 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the HTTP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 are processed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2200" dirty="0">
              <a:latin typeface="Calibri"/>
              <a:cs typeface="Calibri"/>
            </a:endParaRPr>
          </a:p>
          <a:p>
            <a:pPr marL="241300" marR="24193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point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by specifying index.jsp/index.html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WebContent/WEB-INF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Struts:</a:t>
            </a:r>
            <a:r>
              <a:rPr sz="1900" b="1" spc="-25" dirty="0">
                <a:solidFill>
                  <a:srgbClr val="FF0000"/>
                </a:solidFill>
                <a:latin typeface="Calibri"/>
                <a:cs typeface="Calibri"/>
              </a:rPr>
              <a:t> 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95400"/>
            <a:ext cx="7579360" cy="34483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actions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developed.</a:t>
            </a:r>
            <a:endParaRPr sz="2200" dirty="0">
              <a:latin typeface="Calibri"/>
              <a:cs typeface="Calibri"/>
            </a:endParaRPr>
          </a:p>
          <a:p>
            <a:pPr marL="241300" marR="4921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be 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override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settings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Struts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WEB-INF/classes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DOCTYPE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05435" indent="-29337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&lt;struts&gt;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&lt;package&gt;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294245" cy="43440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Struts-config.xml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27305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struts-config.xml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link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Model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components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87249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basically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main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struts-config-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form-beans-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map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ActionForm subclass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action-mappings-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where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declare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handlers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Controller-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section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configures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internals</a:t>
            </a:r>
            <a:endParaRPr sz="2000" dirty="0">
              <a:latin typeface="Calibri"/>
              <a:cs typeface="Calibri"/>
            </a:endParaRPr>
          </a:p>
          <a:p>
            <a:pPr marL="538480" marR="473075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plug-in-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section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tells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 prompts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error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messages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274560" cy="26416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Struts.properties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220979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mechanism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change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behavior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framework.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WEB-INF/classes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will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override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default.properties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C00000"/>
                </a:solidFill>
                <a:latin typeface="Calibri"/>
                <a:cs typeface="Calibri"/>
              </a:rPr>
              <a:t>struts2-core-x.y.z.jar</a:t>
            </a:r>
            <a:endParaRPr sz="2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actions,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817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5" dirty="0"/>
              <a:t>2</a:t>
            </a:r>
            <a:r>
              <a:rPr spc="-19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30" dirty="0"/>
              <a:t>A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543800" cy="359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2446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classe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200" b="1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mapped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he</a:t>
            </a:r>
            <a:r>
              <a:rPr sz="2200" spc="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action</a:t>
            </a:r>
            <a:r>
              <a:rPr lang="en-US"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class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plays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important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role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transfer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view,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whether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its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JSP </a:t>
            </a:r>
            <a:r>
              <a:rPr sz="22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other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4127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30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he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assist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determining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render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view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response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817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30" dirty="0"/>
              <a:t>A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4114800" cy="34246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lang="en-US" sz="2400" b="1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 only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requirement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actions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there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must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 method with </a:t>
            </a:r>
            <a:r>
              <a:rPr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no</a:t>
            </a:r>
            <a:r>
              <a:rPr lang="en-US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argument</a:t>
            </a:r>
            <a:r>
              <a:rPr spc="1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8890" indent="-228600" algn="just">
              <a:lnSpc>
                <a:spcPct val="10000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no-argument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pc="-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specified, the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 use the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execute()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pc="-10" dirty="0" smtClean="0">
                <a:solidFill>
                  <a:srgbClr val="2E2B1F"/>
                </a:solidFill>
                <a:latin typeface="Calibri"/>
                <a:cs typeface="Calibri"/>
              </a:rPr>
              <a:t>Action class can e</a:t>
            </a:r>
            <a:r>
              <a:rPr spc="-10" dirty="0" smtClean="0">
                <a:solidFill>
                  <a:srgbClr val="2E2B1F"/>
                </a:solidFill>
                <a:latin typeface="Calibri"/>
                <a:cs typeface="Calibri"/>
              </a:rPr>
              <a:t>xten</a:t>
            </a:r>
            <a:r>
              <a:rPr lang="en-US" spc="-10" dirty="0" smtClean="0">
                <a:solidFill>
                  <a:srgbClr val="2E2B1F"/>
                </a:solidFill>
                <a:latin typeface="Calibri"/>
                <a:cs typeface="Calibri"/>
              </a:rPr>
              <a:t>d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ActionSupport</a:t>
            </a:r>
            <a:r>
              <a:rPr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implements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six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interfaces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including</a:t>
            </a: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84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follows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1" y="1676400"/>
            <a:ext cx="38099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18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Action</a:t>
            </a:r>
            <a:r>
              <a:rPr sz="18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class </a:t>
            </a:r>
            <a:r>
              <a:rPr sz="1800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18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Hello</a:t>
            </a:r>
            <a:r>
              <a:rPr sz="1800" b="1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World </a:t>
            </a:r>
            <a:r>
              <a:rPr sz="1800" b="1" spc="-39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example</a:t>
            </a:r>
            <a:r>
              <a:rPr lang="en-US" sz="18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8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724400"/>
            <a:ext cx="4114800" cy="1824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209800"/>
            <a:ext cx="4191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524000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interceptors,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350760" cy="3933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allow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cross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cutting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functionality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implemented</a:t>
            </a:r>
            <a:r>
              <a:rPr sz="2200" spc="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separately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action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framework.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achieve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preprocessing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Providing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postprocessing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called.</a:t>
            </a:r>
            <a:endParaRPr sz="2000" dirty="0">
              <a:latin typeface="Calibri"/>
              <a:cs typeface="Calibri"/>
            </a:endParaRPr>
          </a:p>
          <a:p>
            <a:pPr marL="538480" marR="1004569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Catching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 that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alternate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performed.</a:t>
            </a:r>
            <a:endParaRPr sz="2000" dirty="0">
              <a:latin typeface="Calibri"/>
              <a:cs typeface="Calibri"/>
            </a:endParaRPr>
          </a:p>
          <a:p>
            <a:pPr marL="241300" marR="231775" indent="-228600" algn="just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implemented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1111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Examples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include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exception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handling,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uploading,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lifecycle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callbacks,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etc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36" y="1735327"/>
            <a:ext cx="8395335" cy="5123180"/>
            <a:chOff x="80736" y="1735327"/>
            <a:chExt cx="8395335" cy="5123180"/>
          </a:xfrm>
        </p:grpSpPr>
        <p:sp>
          <p:nvSpPr>
            <p:cNvPr id="4" name="object 4"/>
            <p:cNvSpPr/>
            <p:nvPr/>
          </p:nvSpPr>
          <p:spPr>
            <a:xfrm>
              <a:off x="87086" y="1741677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86" y="211251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86" y="2483358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80">
                  <a:moveTo>
                    <a:pt x="8382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8382000" y="64007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086" y="312343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86" y="3494277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8382000" y="64008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86" y="4134357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86" y="450519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86" y="4876038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8382000" y="64008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86" y="5516156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8382000" y="64007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86" y="6156236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40">
                  <a:moveTo>
                    <a:pt x="83820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8382000" y="37084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086" y="6527073"/>
              <a:ext cx="8382000" cy="331470"/>
            </a:xfrm>
            <a:custGeom>
              <a:avLst/>
              <a:gdLst/>
              <a:ahLst/>
              <a:cxnLst/>
              <a:rect l="l" t="t" r="r" b="b"/>
              <a:pathLst>
                <a:path w="8382000" h="331470">
                  <a:moveTo>
                    <a:pt x="8382000" y="0"/>
                  </a:moveTo>
                  <a:lnTo>
                    <a:pt x="0" y="0"/>
                  </a:lnTo>
                  <a:lnTo>
                    <a:pt x="0" y="330923"/>
                  </a:lnTo>
                  <a:lnTo>
                    <a:pt x="8382000" y="330923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733" y="1735327"/>
              <a:ext cx="8395335" cy="5123180"/>
            </a:xfrm>
            <a:custGeom>
              <a:avLst/>
              <a:gdLst/>
              <a:ahLst/>
              <a:cxnLst/>
              <a:rect l="l" t="t" r="r" b="b"/>
              <a:pathLst>
                <a:path w="8395335" h="5123180">
                  <a:moveTo>
                    <a:pt x="8394738" y="0"/>
                  </a:moveTo>
                  <a:lnTo>
                    <a:pt x="8382038" y="0"/>
                  </a:lnTo>
                  <a:lnTo>
                    <a:pt x="8382038" y="358140"/>
                  </a:lnTo>
                  <a:lnTo>
                    <a:pt x="8382038" y="396240"/>
                  </a:lnTo>
                  <a:lnTo>
                    <a:pt x="8382038" y="4785398"/>
                  </a:lnTo>
                  <a:lnTo>
                    <a:pt x="12700" y="4785398"/>
                  </a:lnTo>
                  <a:lnTo>
                    <a:pt x="12700" y="4427258"/>
                  </a:lnTo>
                  <a:lnTo>
                    <a:pt x="8382038" y="4427258"/>
                  </a:lnTo>
                  <a:lnTo>
                    <a:pt x="8382038" y="4414558"/>
                  </a:lnTo>
                  <a:lnTo>
                    <a:pt x="12700" y="4414558"/>
                  </a:lnTo>
                  <a:lnTo>
                    <a:pt x="12700" y="3787140"/>
                  </a:lnTo>
                  <a:lnTo>
                    <a:pt x="8382038" y="3787140"/>
                  </a:lnTo>
                  <a:lnTo>
                    <a:pt x="8382038" y="3774440"/>
                  </a:lnTo>
                  <a:lnTo>
                    <a:pt x="12700" y="3774440"/>
                  </a:lnTo>
                  <a:lnTo>
                    <a:pt x="12700" y="3147060"/>
                  </a:lnTo>
                  <a:lnTo>
                    <a:pt x="8382038" y="3147060"/>
                  </a:lnTo>
                  <a:lnTo>
                    <a:pt x="8382038" y="3134360"/>
                  </a:lnTo>
                  <a:lnTo>
                    <a:pt x="12700" y="3134360"/>
                  </a:lnTo>
                  <a:lnTo>
                    <a:pt x="12700" y="2776220"/>
                  </a:lnTo>
                  <a:lnTo>
                    <a:pt x="8382038" y="2776220"/>
                  </a:lnTo>
                  <a:lnTo>
                    <a:pt x="8382038" y="2763520"/>
                  </a:lnTo>
                  <a:lnTo>
                    <a:pt x="12700" y="2763520"/>
                  </a:lnTo>
                  <a:lnTo>
                    <a:pt x="12700" y="2405380"/>
                  </a:lnTo>
                  <a:lnTo>
                    <a:pt x="8382038" y="2405380"/>
                  </a:lnTo>
                  <a:lnTo>
                    <a:pt x="8382038" y="2392680"/>
                  </a:lnTo>
                  <a:lnTo>
                    <a:pt x="12700" y="2392680"/>
                  </a:lnTo>
                  <a:lnTo>
                    <a:pt x="12700" y="1765300"/>
                  </a:lnTo>
                  <a:lnTo>
                    <a:pt x="8382038" y="1765300"/>
                  </a:lnTo>
                  <a:lnTo>
                    <a:pt x="8382038" y="1752600"/>
                  </a:lnTo>
                  <a:lnTo>
                    <a:pt x="12700" y="1752600"/>
                  </a:lnTo>
                  <a:lnTo>
                    <a:pt x="12700" y="1394460"/>
                  </a:lnTo>
                  <a:lnTo>
                    <a:pt x="8382038" y="1394460"/>
                  </a:lnTo>
                  <a:lnTo>
                    <a:pt x="8382038" y="1381760"/>
                  </a:lnTo>
                  <a:lnTo>
                    <a:pt x="12700" y="1381760"/>
                  </a:lnTo>
                  <a:lnTo>
                    <a:pt x="12700" y="754380"/>
                  </a:lnTo>
                  <a:lnTo>
                    <a:pt x="8382038" y="754380"/>
                  </a:lnTo>
                  <a:lnTo>
                    <a:pt x="8382038" y="741680"/>
                  </a:lnTo>
                  <a:lnTo>
                    <a:pt x="12700" y="741680"/>
                  </a:lnTo>
                  <a:lnTo>
                    <a:pt x="12700" y="396240"/>
                  </a:lnTo>
                  <a:lnTo>
                    <a:pt x="8382038" y="396240"/>
                  </a:lnTo>
                  <a:lnTo>
                    <a:pt x="8382038" y="358140"/>
                  </a:lnTo>
                  <a:lnTo>
                    <a:pt x="12700" y="35814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122672"/>
                  </a:lnTo>
                  <a:lnTo>
                    <a:pt x="12700" y="5122672"/>
                  </a:lnTo>
                  <a:lnTo>
                    <a:pt x="12700" y="4798098"/>
                  </a:lnTo>
                  <a:lnTo>
                    <a:pt x="8382038" y="4798098"/>
                  </a:lnTo>
                  <a:lnTo>
                    <a:pt x="8382038" y="5122672"/>
                  </a:lnTo>
                  <a:lnTo>
                    <a:pt x="8394738" y="5122672"/>
                  </a:lnTo>
                  <a:lnTo>
                    <a:pt x="8394738" y="358140"/>
                  </a:lnTo>
                  <a:lnTo>
                    <a:pt x="8394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36" y="1741677"/>
              <a:ext cx="8395335" cy="0"/>
            </a:xfrm>
            <a:custGeom>
              <a:avLst/>
              <a:gdLst/>
              <a:ahLst/>
              <a:cxnLst/>
              <a:rect l="l" t="t" r="r" b="b"/>
              <a:pathLst>
                <a:path w="8395335">
                  <a:moveTo>
                    <a:pt x="0" y="0"/>
                  </a:moveTo>
                  <a:lnTo>
                    <a:pt x="839473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35100" y="1229093"/>
            <a:ext cx="5187950" cy="394970"/>
            <a:chOff x="1435100" y="1229093"/>
            <a:chExt cx="5187950" cy="394970"/>
          </a:xfrm>
        </p:grpSpPr>
        <p:sp>
          <p:nvSpPr>
            <p:cNvPr id="18" name="object 18"/>
            <p:cNvSpPr/>
            <p:nvPr/>
          </p:nvSpPr>
          <p:spPr>
            <a:xfrm>
              <a:off x="1447800" y="1241793"/>
              <a:ext cx="5162550" cy="369570"/>
            </a:xfrm>
            <a:custGeom>
              <a:avLst/>
              <a:gdLst/>
              <a:ahLst/>
              <a:cxnLst/>
              <a:rect l="l" t="t" r="r" b="b"/>
              <a:pathLst>
                <a:path w="5162550" h="369569">
                  <a:moveTo>
                    <a:pt x="516255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5162550" y="369328"/>
                  </a:lnTo>
                  <a:lnTo>
                    <a:pt x="5162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7800" y="1241793"/>
              <a:ext cx="5162550" cy="369570"/>
            </a:xfrm>
            <a:custGeom>
              <a:avLst/>
              <a:gdLst/>
              <a:ahLst/>
              <a:cxnLst/>
              <a:rect l="l" t="t" r="r" b="b"/>
              <a:pathLst>
                <a:path w="5162550" h="369569">
                  <a:moveTo>
                    <a:pt x="0" y="369328"/>
                  </a:moveTo>
                  <a:lnTo>
                    <a:pt x="5162550" y="369328"/>
                  </a:lnTo>
                  <a:lnTo>
                    <a:pt x="516255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5912" y="1259840"/>
            <a:ext cx="8139430" cy="558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Few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important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listed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2906395">
              <a:lnSpc>
                <a:spcPct val="100000"/>
              </a:lnSpc>
            </a:pP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Interceptor</a:t>
            </a:r>
            <a:r>
              <a:rPr lang="en-US"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Alias-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parameters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aliases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requests.</a:t>
            </a:r>
            <a:endParaRPr sz="1800" dirty="0">
              <a:latin typeface="Calibri"/>
              <a:cs typeface="Calibri"/>
            </a:endParaRPr>
          </a:p>
          <a:p>
            <a:pPr marL="12700" marR="377825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Checkbox-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Assists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managing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check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boxes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false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boxes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checked.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b="1" spc="-5" dirty="0" smtClean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18n-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Keeps</a:t>
            </a:r>
            <a:r>
              <a:rPr sz="1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track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locale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user's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session.</a:t>
            </a:r>
            <a:endParaRPr sz="1800" dirty="0">
              <a:latin typeface="Calibri"/>
              <a:cs typeface="Calibri"/>
            </a:endParaRPr>
          </a:p>
          <a:p>
            <a:pPr marL="12700" marR="71628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Exception-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Maps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thrown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result,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allowing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automatic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exception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handling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redirection.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fileUpload-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Facilitates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uploading.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Params-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Sets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1800" dirty="0">
              <a:latin typeface="Calibri"/>
              <a:cs typeface="Calibri"/>
            </a:endParaRPr>
          </a:p>
          <a:p>
            <a:pPr marL="12700" marR="64008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Prepare-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typically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do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pre-processing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work,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setup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database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connections.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Timer-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profiling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takes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execute.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Token-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Checks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token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 prevent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duplicate</a:t>
            </a:r>
            <a:r>
              <a:rPr sz="1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formsubmission.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Validation-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19315" cy="23063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  <a:tab pos="1123315" algn="l"/>
              </a:tabLst>
            </a:pPr>
            <a:r>
              <a:rPr sz="22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Create</a:t>
            </a:r>
            <a:r>
              <a:rPr 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Interceptors</a:t>
            </a:r>
            <a:r>
              <a:rPr lang="en-US" sz="22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2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69596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timer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whose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purpose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measure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took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action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params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we can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 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004183"/>
            <a:ext cx="451485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38652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O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5072"/>
            <a:ext cx="7239000" cy="502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Apache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elegant,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extensible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enterprise-ready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applications.</a:t>
            </a:r>
            <a:endParaRPr sz="2200" dirty="0">
              <a:latin typeface="Calibri"/>
              <a:cs typeface="Calibri"/>
            </a:endParaRPr>
          </a:p>
          <a:p>
            <a:pPr marL="241300" marR="49974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streamline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full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deploying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maintaining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241300" indent="-228600" algn="just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Struts 2</a:t>
            </a:r>
            <a:r>
              <a:rPr sz="22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r>
              <a:rPr lang="en-US"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241300" indent="-228600" algn="just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1) </a:t>
            </a:r>
            <a:r>
              <a:rPr lang="en-US" b="1" spc="-5" dirty="0" smtClean="0">
                <a:solidFill>
                  <a:srgbClr val="2E2B1F"/>
                </a:solidFill>
                <a:cs typeface="Calibri"/>
              </a:rPr>
              <a:t>Configurable</a:t>
            </a:r>
            <a:r>
              <a:rPr lang="en-US" b="1" spc="-6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MVC </a:t>
            </a:r>
            <a:r>
              <a:rPr lang="en-US" b="1" spc="-5" dirty="0" smtClean="0">
                <a:solidFill>
                  <a:srgbClr val="2E2B1F"/>
                </a:solidFill>
                <a:cs typeface="Calibri"/>
              </a:rPr>
              <a:t>components:</a:t>
            </a:r>
            <a:endParaRPr lang="en-US" dirty="0" smtClean="0">
              <a:cs typeface="Calibri"/>
            </a:endParaRPr>
          </a:p>
          <a:p>
            <a:pPr marL="241300" marR="397510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Struts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2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framework provides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all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components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information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(view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components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action classes) in </a:t>
            </a:r>
            <a:r>
              <a:rPr lang="en-US" spc="-30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C00000"/>
                </a:solidFill>
                <a:cs typeface="Calibri"/>
              </a:rPr>
              <a:t>struts.xml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file.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If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need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to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change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information,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can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simply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change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it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in this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xml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file.</a:t>
            </a:r>
            <a:endParaRPr lang="en-US" dirty="0" smtClean="0"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b="1" dirty="0" smtClean="0">
                <a:solidFill>
                  <a:srgbClr val="2E2B1F"/>
                </a:solidFill>
                <a:cs typeface="Calibri"/>
              </a:rPr>
              <a:t>2)</a:t>
            </a:r>
            <a:r>
              <a:rPr lang="en-US" b="1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POJO</a:t>
            </a:r>
            <a:r>
              <a:rPr lang="en-US" b="1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2E2B1F"/>
                </a:solidFill>
                <a:cs typeface="Calibri"/>
              </a:rPr>
              <a:t>based</a:t>
            </a:r>
            <a:r>
              <a:rPr lang="en-US" b="1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2E2B1F"/>
                </a:solidFill>
                <a:cs typeface="Calibri"/>
              </a:rPr>
              <a:t>actions:</a:t>
            </a:r>
            <a:endParaRPr lang="en-US" dirty="0" smtClean="0">
              <a:cs typeface="Calibri"/>
            </a:endParaRPr>
          </a:p>
          <a:p>
            <a:pPr marL="241300" marR="51435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struts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2, action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class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POJO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(Plain</a:t>
            </a:r>
            <a:r>
              <a:rPr lang="en-US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Old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Java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Object)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i.e.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a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simple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java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class.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Here,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are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not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forced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to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implement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interface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or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inherit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class.</a:t>
            </a:r>
            <a:endParaRPr lang="en-US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101205" cy="29768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endParaRPr sz="2200" dirty="0">
              <a:latin typeface="Calibri"/>
              <a:cs typeface="Calibri"/>
            </a:endParaRPr>
          </a:p>
          <a:p>
            <a:pPr marL="241300" marR="2438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elegant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cutting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features.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init()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 smtClean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facility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interceptor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cleanup.</a:t>
            </a:r>
            <a:endParaRPr sz="2200" dirty="0">
              <a:latin typeface="Calibri"/>
              <a:cs typeface="Calibri"/>
            </a:endParaRPr>
          </a:p>
          <a:p>
            <a:pPr marL="241300" marR="8763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ActionInvocation</a:t>
            </a:r>
            <a:r>
              <a:rPr sz="22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runtime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environment.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962525"/>
            <a:ext cx="4238625" cy="1152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result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types, </a:t>
            </a:r>
            <a:r>
              <a:rPr sz="19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/>
              <a:t>R</a:t>
            </a:r>
            <a:r>
              <a:rPr spc="-105" dirty="0"/>
              <a:t>e</a:t>
            </a:r>
            <a:r>
              <a:rPr spc="-100" dirty="0"/>
              <a:t>sult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&amp;</a:t>
            </a:r>
            <a:r>
              <a:rPr spc="-190" dirty="0"/>
              <a:t> </a:t>
            </a:r>
            <a:r>
              <a:rPr spc="-185" dirty="0"/>
              <a:t>R</a:t>
            </a:r>
            <a:r>
              <a:rPr spc="-105" dirty="0"/>
              <a:t>e</a:t>
            </a:r>
            <a:r>
              <a:rPr spc="-100" dirty="0"/>
              <a:t>sul</a:t>
            </a:r>
            <a:r>
              <a:rPr spc="-5" dirty="0"/>
              <a:t>t</a:t>
            </a:r>
            <a:r>
              <a:rPr spc="-220" dirty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6990080" cy="369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200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responsible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executing</a:t>
            </a:r>
            <a:r>
              <a:rPr sz="2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22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logic.</a:t>
            </a:r>
            <a:endParaRPr sz="2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business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&lt;results&gt;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b="1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&lt;results&gt;</a:t>
            </a:r>
            <a:r>
              <a:rPr lang="en-US" sz="2200" b="1" spc="3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tag</a:t>
            </a:r>
            <a:r>
              <a:rPr lang="en-US" sz="22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2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plays</a:t>
            </a:r>
            <a:r>
              <a:rPr lang="en-US" sz="22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the</a:t>
            </a:r>
            <a:r>
              <a:rPr lang="en-US" sz="22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role</a:t>
            </a:r>
            <a:r>
              <a:rPr lang="en-US" sz="22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of</a:t>
            </a:r>
            <a:r>
              <a:rPr lang="en-US" sz="22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a</a:t>
            </a:r>
            <a:r>
              <a:rPr lang="en-US" sz="22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b="1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view</a:t>
            </a:r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in</a:t>
            </a:r>
            <a:r>
              <a:rPr lang="en-US" sz="2200" spc="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the</a:t>
            </a:r>
            <a:r>
              <a:rPr lang="en-US" sz="22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Struts2</a:t>
            </a:r>
            <a:r>
              <a:rPr lang="en-US" sz="22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MVC </a:t>
            </a:r>
            <a:r>
              <a:rPr lang="en-US" sz="2200" spc="-48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2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framework.</a:t>
            </a:r>
            <a:endParaRPr sz="2200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241300" marR="6667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authenticate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user,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possible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outcomes.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Successful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Login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Unsuccessful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Login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Incorrect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username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password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Account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Locked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78486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 smtClean="0"/>
              <a:t>R</a:t>
            </a:r>
            <a:r>
              <a:rPr spc="-105" dirty="0" smtClean="0"/>
              <a:t>e</a:t>
            </a:r>
            <a:r>
              <a:rPr spc="-100" dirty="0" smtClean="0"/>
              <a:t>sul</a:t>
            </a:r>
            <a:r>
              <a:rPr spc="-5" dirty="0" smtClean="0"/>
              <a:t>t</a:t>
            </a:r>
            <a:r>
              <a:rPr spc="-220" dirty="0" smtClean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7653020" cy="568694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1. </a:t>
            </a:r>
            <a:r>
              <a:rPr sz="24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Dispatcher</a:t>
            </a:r>
            <a:r>
              <a:rPr sz="2400"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Result</a:t>
            </a:r>
            <a:r>
              <a:rPr sz="24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400" b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6985" indent="-228600" algn="just">
              <a:lnSpc>
                <a:spcPct val="100000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dispatcher</a:t>
            </a:r>
            <a:r>
              <a:rPr sz="20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0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 </a:t>
            </a:r>
            <a:r>
              <a:rPr sz="20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specified.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It's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forward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JSP,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on,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RequestDispatcher.forward()</a:t>
            </a:r>
            <a:r>
              <a:rPr sz="2000" b="1" i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result name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"success"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= "dispatcher"&gt;</a:t>
            </a:r>
            <a:endParaRPr sz="2000" dirty="0">
              <a:latin typeface="Calibri"/>
              <a:cs typeface="Calibri"/>
            </a:endParaRPr>
          </a:p>
          <a:p>
            <a:pPr marL="755015" lvl="1" indent="-445770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755015" algn="l"/>
                <a:tab pos="755650" algn="l"/>
              </a:tabLst>
            </a:pPr>
            <a:r>
              <a:rPr lang="en-US" sz="2000" spc="-1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5" dirty="0" smtClean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HelloWorld.jsp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2. 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FreeMaker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</a:t>
            </a:r>
            <a:r>
              <a:rPr sz="2400" b="1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2200"/>
              </a:lnSpc>
              <a:spcBef>
                <a:spcPts val="635"/>
              </a:spcBef>
              <a:buClr>
                <a:srgbClr val="A9A47B"/>
              </a:buClr>
              <a:buSzPct val="111111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/>
              <a:t>	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Freemaker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popular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templat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engine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0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predefined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templates.</a:t>
            </a:r>
            <a:endParaRPr sz="2000" dirty="0">
              <a:latin typeface="Calibri"/>
              <a:cs typeface="Calibri"/>
            </a:endParaRPr>
          </a:p>
          <a:p>
            <a:pPr marL="241300" marR="159385" indent="-228600" algn="just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Freemaker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template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hello.fm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contents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World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${name}</a:t>
            </a:r>
            <a:endParaRPr sz="2000" dirty="0">
              <a:latin typeface="Calibri"/>
              <a:cs typeface="Calibri"/>
            </a:endParaRPr>
          </a:p>
          <a:p>
            <a:pPr marL="241300" marR="274955" indent="-228600" algn="just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which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passed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 smtClean="0"/>
              <a:t>R</a:t>
            </a:r>
            <a:r>
              <a:rPr spc="-105" dirty="0" smtClean="0"/>
              <a:t>e</a:t>
            </a:r>
            <a:r>
              <a:rPr spc="-100" dirty="0" smtClean="0"/>
              <a:t>sul</a:t>
            </a:r>
            <a:r>
              <a:rPr spc="-5" dirty="0" smtClean="0"/>
              <a:t>t</a:t>
            </a:r>
            <a:r>
              <a:rPr spc="-220" dirty="0" smtClean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1"/>
            <a:ext cx="7068820" cy="44383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3. </a:t>
            </a:r>
            <a:r>
              <a:rPr sz="22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Redirect</a:t>
            </a:r>
            <a:r>
              <a:rPr sz="22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 </a:t>
            </a:r>
            <a:r>
              <a:rPr sz="22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2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4495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redirect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Calibri"/>
                <a:cs typeface="Calibri"/>
              </a:rPr>
              <a:t>response.sendRedirect()</a:t>
            </a:r>
            <a:r>
              <a:rPr sz="22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causing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location.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target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either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241300" marR="5080" algn="just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result&gt;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&lt;param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"location"&gt;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  <a:p>
            <a:pPr marL="594995" lvl="1" indent="-28575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594995" algn="l"/>
                <a:tab pos="595630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r>
              <a:rPr sz="2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"success"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"redirect"&gt;</a:t>
            </a:r>
            <a:endParaRPr sz="2000" dirty="0">
              <a:latin typeface="Calibri"/>
              <a:cs typeface="Calibri"/>
            </a:endParaRPr>
          </a:p>
          <a:p>
            <a:pPr marL="881380" lvl="1" indent="-5721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881380" algn="l"/>
                <a:tab pos="8820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param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"location"&gt;</a:t>
            </a:r>
            <a:endParaRPr sz="2000" dirty="0">
              <a:latin typeface="Calibri"/>
              <a:cs typeface="Calibri"/>
            </a:endParaRPr>
          </a:p>
          <a:p>
            <a:pPr marL="1052195" lvl="1" indent="-74295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1052195" algn="l"/>
                <a:tab pos="1052830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NewWorld.jsp</a:t>
            </a:r>
            <a:endParaRPr sz="2000" dirty="0">
              <a:latin typeface="Calibri"/>
              <a:cs typeface="Calibri"/>
            </a:endParaRPr>
          </a:p>
          <a:p>
            <a:pPr marL="881380" lvl="1" indent="-5721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881380" algn="l"/>
                <a:tab pos="8820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param</a:t>
            </a:r>
            <a:r>
              <a:rPr sz="20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709295" lvl="1" indent="-40005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709295" algn="l"/>
                <a:tab pos="709930" algn="l"/>
              </a:tabLst>
            </a:pPr>
            <a:r>
              <a:rPr lang="en-US"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     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validations,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529"/>
            <a:ext cx="7491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Str</a:t>
            </a:r>
            <a:r>
              <a:rPr sz="4400" spc="-95" dirty="0"/>
              <a:t>u</a:t>
            </a:r>
            <a:r>
              <a:rPr sz="4400" spc="-100" dirty="0"/>
              <a:t>t</a:t>
            </a:r>
            <a:r>
              <a:rPr sz="4400" dirty="0"/>
              <a:t>s</a:t>
            </a:r>
            <a:r>
              <a:rPr sz="4400" spc="-225" dirty="0"/>
              <a:t> </a:t>
            </a:r>
            <a:r>
              <a:rPr sz="4400" dirty="0"/>
              <a:t>2</a:t>
            </a:r>
            <a:r>
              <a:rPr sz="4400" spc="-204" dirty="0"/>
              <a:t> </a:t>
            </a:r>
            <a:r>
              <a:rPr sz="4400" dirty="0"/>
              <a:t>-</a:t>
            </a:r>
            <a:r>
              <a:rPr sz="4400" spc="-190" dirty="0"/>
              <a:t> </a:t>
            </a:r>
            <a:r>
              <a:rPr sz="4400" spc="-355" dirty="0"/>
              <a:t>V</a:t>
            </a:r>
            <a:r>
              <a:rPr sz="4400" spc="-100" dirty="0"/>
              <a:t>a</a:t>
            </a:r>
            <a:r>
              <a:rPr sz="4400" spc="-95" dirty="0"/>
              <a:t>l</a:t>
            </a:r>
            <a:r>
              <a:rPr sz="4400" spc="-100" dirty="0"/>
              <a:t>i</a:t>
            </a:r>
            <a:r>
              <a:rPr sz="4400" spc="-95" dirty="0"/>
              <a:t>d</a:t>
            </a:r>
            <a:r>
              <a:rPr sz="4400" spc="-100" dirty="0"/>
              <a:t>a</a:t>
            </a:r>
            <a:r>
              <a:rPr sz="4400" spc="-114" dirty="0"/>
              <a:t>t</a:t>
            </a:r>
            <a:r>
              <a:rPr sz="4400" spc="-100" dirty="0"/>
              <a:t>i</a:t>
            </a:r>
            <a:r>
              <a:rPr sz="4400" spc="-105" dirty="0"/>
              <a:t>o</a:t>
            </a:r>
            <a:r>
              <a:rPr sz="4400" spc="-110" dirty="0"/>
              <a:t>n</a:t>
            </a:r>
            <a:r>
              <a:rPr sz="4400" dirty="0"/>
              <a:t>s</a:t>
            </a:r>
            <a:r>
              <a:rPr sz="4400" spc="-235" dirty="0"/>
              <a:t> </a:t>
            </a:r>
            <a:r>
              <a:rPr sz="4400" spc="-180" dirty="0"/>
              <a:t>F</a:t>
            </a:r>
            <a:r>
              <a:rPr sz="4400" spc="-170" dirty="0"/>
              <a:t>r</a:t>
            </a:r>
            <a:r>
              <a:rPr sz="4400" spc="-100" dirty="0"/>
              <a:t>ame</a:t>
            </a:r>
            <a:r>
              <a:rPr sz="4400" spc="-160" dirty="0"/>
              <a:t>w</a:t>
            </a:r>
            <a:r>
              <a:rPr sz="4400" spc="-100" dirty="0"/>
              <a:t>o</a:t>
            </a:r>
            <a:r>
              <a:rPr sz="4400" spc="-120" dirty="0"/>
              <a:t>r</a:t>
            </a:r>
            <a:r>
              <a:rPr sz="4400" dirty="0"/>
              <a:t>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524355"/>
            <a:ext cx="7185659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101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validation</a:t>
            </a:r>
            <a:r>
              <a:rPr sz="2000" spc="-3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framework</a:t>
            </a:r>
            <a:r>
              <a:rPr sz="2000" spc="-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mbria"/>
                <a:cs typeface="Cambria"/>
              </a:rPr>
              <a:t>assists </a:t>
            </a:r>
            <a:r>
              <a:rPr sz="2000" spc="-43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application to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run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rules </a:t>
            </a: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in order </a:t>
            </a:r>
            <a:r>
              <a:rPr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perform validation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before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action</a:t>
            </a:r>
            <a:r>
              <a:rPr sz="2000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method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is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executed.</a:t>
            </a:r>
            <a:endParaRPr sz="2000" dirty="0">
              <a:latin typeface="Cambria"/>
              <a:cs typeface="Cambria"/>
            </a:endParaRPr>
          </a:p>
          <a:p>
            <a:pPr marL="241300" marR="80645" indent="-228600" algn="just">
              <a:lnSpc>
                <a:spcPct val="11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W</a:t>
            </a:r>
            <a:r>
              <a:rPr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will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take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an </a:t>
            </a:r>
            <a:r>
              <a:rPr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example</a:t>
            </a:r>
            <a:r>
              <a:rPr lang="en-US"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 of</a:t>
            </a:r>
            <a:r>
              <a:rPr sz="2000" spc="-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mbria"/>
                <a:cs typeface="Cambria"/>
              </a:rPr>
              <a:t>an </a:t>
            </a:r>
            <a:r>
              <a:rPr sz="2000" b="1" spc="-15" dirty="0" err="1" smtClean="0">
                <a:solidFill>
                  <a:srgbClr val="2E2B1F"/>
                </a:solidFill>
                <a:latin typeface="Cambria"/>
                <a:cs typeface="Cambria"/>
              </a:rPr>
              <a:t>Employee</a:t>
            </a:r>
            <a:r>
              <a:rPr lang="en-US" sz="2000" b="1" spc="-15" dirty="0" err="1" smtClean="0">
                <a:solidFill>
                  <a:srgbClr val="2E2B1F"/>
                </a:solidFill>
                <a:latin typeface="Cambria"/>
                <a:cs typeface="Cambria"/>
              </a:rPr>
              <a:t>Action</a:t>
            </a:r>
            <a:r>
              <a:rPr lang="en-US" sz="2000" b="1" spc="-15" dirty="0" smtClean="0">
                <a:solidFill>
                  <a:srgbClr val="2E2B1F"/>
                </a:solidFill>
                <a:latin typeface="Cambria"/>
                <a:cs typeface="Cambria"/>
              </a:rPr>
              <a:t> class </a:t>
            </a:r>
            <a:r>
              <a:rPr lang="en-US"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and</a:t>
            </a:r>
            <a:r>
              <a:rPr lang="en-US" sz="2000" b="1"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we </a:t>
            </a:r>
            <a:r>
              <a:rPr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will put </a:t>
            </a:r>
            <a:r>
              <a:rPr sz="2000" spc="-43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validation to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make sure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that the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user </a:t>
            </a:r>
            <a:r>
              <a:rPr sz="2000" spc="-2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always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enters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n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age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in a 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range</a:t>
            </a:r>
            <a:r>
              <a:rPr sz="2000" spc="-2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between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28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and</a:t>
            </a:r>
            <a:r>
              <a:rPr sz="2000" spc="-2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65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637780" cy="43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Page-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index.jsp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 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Employee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related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50" dirty="0">
              <a:latin typeface="Calibri"/>
              <a:cs typeface="Calibri"/>
            </a:endParaRPr>
          </a:p>
          <a:p>
            <a:pPr marL="698500" lvl="1" indent="-228600"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page language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"java"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contentType</a:t>
            </a:r>
            <a:r>
              <a:rPr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 "text/html;</a:t>
            </a:r>
            <a:r>
              <a:rPr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%&gt;</a:t>
            </a:r>
            <a:endParaRPr dirty="0">
              <a:latin typeface="Calibri"/>
              <a:cs typeface="Calibri"/>
            </a:endParaRPr>
          </a:p>
          <a:p>
            <a:pPr marL="698500" lvl="1" indent="-228600"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taglib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prefix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"s"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uri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"/struts-tags"%&gt;</a:t>
            </a:r>
            <a:endParaRPr dirty="0">
              <a:latin typeface="Calibri"/>
              <a:cs typeface="Calibri"/>
            </a:endParaRPr>
          </a:p>
          <a:p>
            <a:pPr marL="698500" lvl="1" indent="-228600"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dirty="0">
              <a:latin typeface="Calibri"/>
              <a:cs typeface="Calibri"/>
            </a:endParaRPr>
          </a:p>
          <a:p>
            <a:pPr marL="1012190" lvl="1" indent="-542925"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dirty="0">
              <a:latin typeface="Calibri"/>
              <a:cs typeface="Calibri"/>
            </a:endParaRPr>
          </a:p>
          <a:p>
            <a:pPr marL="1469390" lvl="2" indent="-542925">
              <a:spcBef>
                <a:spcPts val="430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&lt;s:form</a:t>
            </a:r>
            <a:r>
              <a:rPr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empinfo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"post"&gt;</a:t>
            </a:r>
            <a:endParaRPr dirty="0" smtClean="0">
              <a:latin typeface="Calibri"/>
              <a:cs typeface="Calibri"/>
            </a:endParaRPr>
          </a:p>
          <a:p>
            <a:pPr marL="1979930" lvl="3" indent="-596265">
              <a:spcBef>
                <a:spcPts val="434"/>
              </a:spcBef>
              <a:buClr>
                <a:srgbClr val="A9A47B"/>
              </a:buClr>
              <a:tabLst>
                <a:tab pos="608330" algn="l"/>
                <a:tab pos="608965" algn="l"/>
              </a:tabLst>
            </a:pP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&lt;s:textfield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"age"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label =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"Age" 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size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"20"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dirty="0" smtClean="0">
              <a:latin typeface="Calibri"/>
              <a:cs typeface="Calibri"/>
            </a:endParaRPr>
          </a:p>
          <a:p>
            <a:pPr marL="2084070" lvl="3" indent="-699770">
              <a:spcBef>
                <a:spcPts val="430"/>
              </a:spcBef>
              <a:buClr>
                <a:srgbClr val="A9A47B"/>
              </a:buClr>
              <a:tabLst>
                <a:tab pos="711835" algn="l"/>
                <a:tab pos="71247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&lt;s:submit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"submit"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label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"Submit"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align="center"</a:t>
            </a:r>
            <a:r>
              <a:rPr spc="3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dirty="0" smtClean="0">
              <a:latin typeface="Calibri"/>
              <a:cs typeface="Calibri"/>
            </a:endParaRPr>
          </a:p>
          <a:p>
            <a:pPr marL="1469390" lvl="2" indent="-542925"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15" dirty="0" smtClean="0">
                <a:solidFill>
                  <a:srgbClr val="001F5F"/>
                </a:solidFill>
                <a:latin typeface="Calibri"/>
                <a:cs typeface="Calibri"/>
              </a:rPr>
              <a:t>&lt;/s:form&gt;</a:t>
            </a:r>
            <a:endParaRPr dirty="0" smtClean="0">
              <a:latin typeface="Calibri"/>
              <a:cs typeface="Calibri"/>
            </a:endParaRPr>
          </a:p>
          <a:p>
            <a:pPr marL="855345" lvl="1" indent="-386080">
              <a:spcBef>
                <a:spcPts val="434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dirty="0" smtClean="0">
              <a:latin typeface="Calibri"/>
              <a:cs typeface="Calibri"/>
            </a:endParaRPr>
          </a:p>
          <a:p>
            <a:pPr marL="698500" lvl="1" indent="-228600"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html&gt;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19925" cy="340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  <a:tab pos="2027555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Views-	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success.jsp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invoked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SUCCESS.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9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page language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"java"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contentType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"text/html;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"%&gt;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taglib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prefix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"s"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uri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"/struts-tags"%&gt;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554990" indent="-542925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554990" indent="-542925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lang="en-US"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sz="18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captured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successfully.</a:t>
            </a:r>
            <a:endParaRPr sz="1800" dirty="0"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61715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O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w</a:t>
            </a:r>
            <a:r>
              <a:rPr spc="-215" dirty="0"/>
              <a:t> </a:t>
            </a:r>
            <a:r>
              <a:rPr spc="-105" dirty="0"/>
              <a:t>:</a:t>
            </a:r>
            <a:r>
              <a:rPr spc="-275" dirty="0"/>
              <a:t>F</a:t>
            </a:r>
            <a:r>
              <a:rPr spc="-105" dirty="0"/>
              <a:t>ea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838200"/>
            <a:ext cx="7810500" cy="556844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 smtClean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technology.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asynchronous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i.e.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doesn't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block </a:t>
            </a:r>
            <a:r>
              <a:rPr spc="-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sends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only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required</a:t>
            </a:r>
            <a:r>
              <a:rPr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field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server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side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not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all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makes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performance fast.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4)</a:t>
            </a:r>
            <a:r>
              <a:rPr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Integration</a:t>
            </a:r>
            <a:r>
              <a:rPr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simply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integrate</a:t>
            </a:r>
            <a:r>
              <a:rPr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hibernate,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spring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frameworks.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5)</a:t>
            </a:r>
            <a:r>
              <a:rPr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45" dirty="0">
                <a:solidFill>
                  <a:srgbClr val="2E2B1F"/>
                </a:solidFill>
                <a:latin typeface="Calibri"/>
                <a:cs typeface="Calibri"/>
              </a:rPr>
              <a:t>JSP,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2E2B1F"/>
                </a:solidFill>
                <a:latin typeface="Calibri"/>
                <a:cs typeface="Calibri"/>
              </a:rPr>
              <a:t>freemarker,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velocity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technologies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6)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various types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UI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tags,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tags,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lang="en-US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pc="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 smtClean="0">
                <a:solidFill>
                  <a:srgbClr val="2E2B1F"/>
                </a:solidFill>
                <a:latin typeface="Calibri"/>
                <a:cs typeface="Calibri"/>
              </a:rPr>
              <a:t>etc</a:t>
            </a:r>
            <a:r>
              <a:rPr lang="en-US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ease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r>
              <a:rPr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2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application.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7)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Th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marR="22225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Themes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templates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can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be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used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for</a:t>
            </a:r>
            <a:r>
              <a:rPr lang="en-US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common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look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feel.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of theme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support:</a:t>
            </a:r>
            <a:r>
              <a:rPr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simple,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pc="-5" dirty="0" err="1" smtClean="0">
                <a:solidFill>
                  <a:srgbClr val="2E2B1F"/>
                </a:solidFill>
                <a:latin typeface="Calibri"/>
                <a:cs typeface="Calibri"/>
              </a:rPr>
              <a:t>xhtml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css_xhtml.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xhtml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theme </a:t>
            </a:r>
            <a:r>
              <a:rPr spc="-3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struts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2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503160" cy="471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Action-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Employee</a:t>
            </a:r>
            <a:r>
              <a:rPr lang="en-US"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b="1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validate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Employee.java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800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lang="en-US" sz="1800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18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extends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ActionSupport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800" spc="-1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15" dirty="0" smtClean="0">
                <a:solidFill>
                  <a:srgbClr val="001F5F"/>
                </a:solidFill>
                <a:latin typeface="Calibri"/>
                <a:cs typeface="Calibri"/>
              </a:rPr>
              <a:t>private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age;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execute()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{return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SUCCESS;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40665" algn="l"/>
                <a:tab pos="241300" algn="l"/>
                <a:tab pos="222504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2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getAge()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	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age;</a:t>
            </a:r>
            <a:r>
              <a:rPr sz="1800" spc="3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2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setAge(int age)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this.age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age;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public void validate() {</a:t>
            </a:r>
          </a:p>
          <a:p>
            <a:pPr marL="293370" indent="-28130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		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180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(age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||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age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65)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712470" indent="-69977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711835" algn="l"/>
                <a:tab pos="71247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      </a:t>
            </a:r>
            <a:r>
              <a:rPr sz="1800" spc="-5" dirty="0" err="1" smtClean="0">
                <a:solidFill>
                  <a:srgbClr val="001F5F"/>
                </a:solidFill>
                <a:latin typeface="Calibri"/>
                <a:cs typeface="Calibri"/>
              </a:rPr>
              <a:t>addFieldError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("age","Age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must be in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65");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lang="en-US" sz="1800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lang="en-US" sz="18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lang="en-US" dirty="0" smtClean="0">
                <a:solidFill>
                  <a:srgbClr val="001F5F"/>
                </a:solidFill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6802120" cy="544123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let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everything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together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follows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50"/>
              </a:spcBef>
            </a:pP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&lt;?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xml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"1.0"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"UTF-8"?&gt;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&lt;!DOCTYPE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struts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……&gt;</a:t>
            </a:r>
            <a:endParaRPr sz="1800" dirty="0">
              <a:latin typeface="Calibri"/>
              <a:cs typeface="Calibri"/>
            </a:endParaRPr>
          </a:p>
          <a:p>
            <a:pPr marL="68961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&lt;struts&gt;</a:t>
            </a:r>
            <a:endParaRPr sz="1800" dirty="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&lt;constant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name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"struts.devMode"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"true"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sz="1800" dirty="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&lt;package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"helloworld"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extends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"struts-default"&gt;</a:t>
            </a:r>
            <a:endParaRPr sz="1800" dirty="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&lt;action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name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"empinfo"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lang="en-US" sz="1800" spc="2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lang="en-US" sz="1800" spc="20" dirty="0" smtClean="0">
                <a:solidFill>
                  <a:srgbClr val="C00000"/>
                </a:solidFill>
                <a:latin typeface="Calibri"/>
                <a:cs typeface="Calibri"/>
              </a:rPr>
              <a:t>    class = </a:t>
            </a:r>
            <a:r>
              <a:rPr lang="en-US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C00000"/>
                </a:solidFill>
                <a:cs typeface="Calibri"/>
              </a:rPr>
              <a:t>"</a:t>
            </a:r>
            <a:r>
              <a:rPr lang="en-US" spc="-10" dirty="0" smtClean="0">
                <a:solidFill>
                  <a:srgbClr val="C00000"/>
                </a:solidFill>
                <a:latin typeface="Calibri"/>
                <a:cs typeface="Calibri"/>
              </a:rPr>
              <a:t>com.struts2.EmployeeAction</a:t>
            </a:r>
            <a:r>
              <a:rPr lang="en-US" spc="-10" dirty="0" smtClean="0">
                <a:solidFill>
                  <a:srgbClr val="C00000"/>
                </a:solidFill>
                <a:cs typeface="Calibri"/>
              </a:rPr>
              <a:t>"</a:t>
            </a:r>
            <a:endParaRPr lang="en-US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     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method</a:t>
            </a:r>
            <a:r>
              <a:rPr sz="1800" spc="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"execute"&gt;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&lt;result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"input"&gt;/index.jsp&lt;/result&gt;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&lt;result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"success"&gt;/success.jsp&lt;/result&gt;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R="4955540" algn="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&lt;/action&gt;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R="4926965" algn="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&lt;/package&gt;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&lt;/struts&gt;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723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274560" cy="38174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341630" indent="-228600" algn="just">
              <a:lnSpc>
                <a:spcPct val="90000"/>
              </a:lnSpc>
              <a:spcBef>
                <a:spcPts val="3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(i18n)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process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planning</a:t>
            </a:r>
            <a:r>
              <a:rPr sz="2200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implementing</a:t>
            </a:r>
            <a:r>
              <a:rPr sz="2200" spc="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products</a:t>
            </a:r>
            <a:r>
              <a:rPr sz="22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services</a:t>
            </a:r>
            <a:r>
              <a:rPr sz="2200" spc="2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so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they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lang="en-US"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be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easily</a:t>
            </a:r>
            <a:r>
              <a:rPr sz="2200" spc="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adapted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specific</a:t>
            </a:r>
            <a:r>
              <a:rPr sz="2200" spc="2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local</a:t>
            </a:r>
            <a:r>
              <a:rPr sz="2200" spc="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languages</a:t>
            </a:r>
            <a:r>
              <a:rPr sz="2200" spc="-3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cultures</a:t>
            </a:r>
            <a:r>
              <a:rPr lang="en-US"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sz="2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15176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internationalization</a:t>
            </a:r>
            <a:r>
              <a:rPr sz="2200" spc="4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process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2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called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translation</a:t>
            </a:r>
            <a:r>
              <a:rPr sz="22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 </a:t>
            </a: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localization </a:t>
            </a:r>
            <a:r>
              <a:rPr sz="2200" b="1" spc="-4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enablement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2200" spc="-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15176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287655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abbreviated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i18n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word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letter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“i”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ends with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“n”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, 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18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characters </a:t>
            </a:r>
            <a:r>
              <a:rPr sz="22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 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last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87655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localization</a:t>
            </a:r>
            <a:r>
              <a:rPr sz="2200" spc="3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i.e.,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(i18n)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 </a:t>
            </a:r>
            <a:r>
              <a:rPr sz="22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 smtClean="0">
                <a:solidFill>
                  <a:srgbClr val="2E2B1F"/>
                </a:solidFill>
                <a:latin typeface="Calibri"/>
                <a:cs typeface="Calibri"/>
              </a:rPr>
              <a:t>bundles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32410"/>
            <a:ext cx="8074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600" spc="-105" dirty="0"/>
              <a:t>S</a:t>
            </a:r>
            <a:r>
              <a:rPr sz="3600" spc="-100" dirty="0"/>
              <a:t>t</a:t>
            </a:r>
            <a:r>
              <a:rPr sz="3600" spc="-110" dirty="0"/>
              <a:t>r</a:t>
            </a:r>
            <a:r>
              <a:rPr sz="3600" spc="-100" dirty="0"/>
              <a:t>uts</a:t>
            </a:r>
            <a:r>
              <a:rPr sz="3600" spc="-5" dirty="0"/>
              <a:t>2</a:t>
            </a:r>
            <a:r>
              <a:rPr sz="3600" spc="-204" dirty="0"/>
              <a:t> </a:t>
            </a:r>
            <a:r>
              <a:rPr sz="3600" spc="-5" dirty="0"/>
              <a:t>–</a:t>
            </a:r>
            <a:r>
              <a:rPr sz="3600" spc="-204" dirty="0"/>
              <a:t> </a:t>
            </a:r>
            <a:r>
              <a:rPr sz="3600" spc="-100" dirty="0" smtClean="0"/>
              <a:t>L</a:t>
            </a:r>
            <a:r>
              <a:rPr sz="3600" spc="-110" dirty="0" smtClean="0"/>
              <a:t>o</a:t>
            </a:r>
            <a:r>
              <a:rPr sz="3600" spc="-105" dirty="0" smtClean="0"/>
              <a:t>ca</a:t>
            </a:r>
            <a:r>
              <a:rPr sz="3600" spc="-100" dirty="0" smtClean="0"/>
              <a:t>l</a:t>
            </a:r>
            <a:r>
              <a:rPr sz="3600" spc="-110" dirty="0" smtClean="0"/>
              <a:t>i</a:t>
            </a:r>
            <a:r>
              <a:rPr sz="3600" spc="-105" dirty="0" smtClean="0"/>
              <a:t>za</a:t>
            </a:r>
            <a:r>
              <a:rPr sz="3600" spc="-100" dirty="0" smtClean="0"/>
              <a:t>t</a:t>
            </a:r>
            <a:r>
              <a:rPr sz="3600" spc="-110" dirty="0" smtClean="0"/>
              <a:t>io</a:t>
            </a:r>
            <a:r>
              <a:rPr sz="3600" spc="-5" dirty="0" smtClean="0"/>
              <a:t>n</a:t>
            </a:r>
            <a:r>
              <a:rPr lang="en-US" sz="3600" spc="-5" dirty="0" smtClean="0"/>
              <a:t>- </a:t>
            </a:r>
            <a:r>
              <a:rPr lang="en-US" sz="3600" spc="-170" dirty="0" smtClean="0">
                <a:solidFill>
                  <a:srgbClr val="FF0000"/>
                </a:solidFill>
              </a:rPr>
              <a:t>R</a:t>
            </a:r>
            <a:r>
              <a:rPr lang="en-US" sz="3600" spc="-110" dirty="0" smtClean="0">
                <a:solidFill>
                  <a:srgbClr val="FF0000"/>
                </a:solidFill>
              </a:rPr>
              <a:t>e</a:t>
            </a:r>
            <a:r>
              <a:rPr lang="en-US" sz="3600" spc="-105" dirty="0" smtClean="0">
                <a:solidFill>
                  <a:srgbClr val="FF0000"/>
                </a:solidFill>
              </a:rPr>
              <a:t>s</a:t>
            </a:r>
            <a:r>
              <a:rPr lang="en-US" sz="3600" spc="-100" dirty="0" smtClean="0">
                <a:solidFill>
                  <a:srgbClr val="FF0000"/>
                </a:solidFill>
              </a:rPr>
              <a:t>ou</a:t>
            </a:r>
            <a:r>
              <a:rPr lang="en-US" sz="3600" spc="-160" dirty="0" smtClean="0">
                <a:solidFill>
                  <a:srgbClr val="FF0000"/>
                </a:solidFill>
              </a:rPr>
              <a:t>r</a:t>
            </a:r>
            <a:r>
              <a:rPr lang="en-US" sz="3600" spc="-105" dirty="0" smtClean="0">
                <a:solidFill>
                  <a:srgbClr val="FF0000"/>
                </a:solidFill>
              </a:rPr>
              <a:t>c</a:t>
            </a:r>
            <a:r>
              <a:rPr lang="en-US" sz="3600" spc="-5" dirty="0" smtClean="0">
                <a:solidFill>
                  <a:srgbClr val="FF0000"/>
                </a:solidFill>
              </a:rPr>
              <a:t>e</a:t>
            </a:r>
            <a:r>
              <a:rPr lang="en-US" sz="3600" spc="-114" dirty="0" smtClean="0">
                <a:solidFill>
                  <a:srgbClr val="FF0000"/>
                </a:solidFill>
              </a:rPr>
              <a:t> </a:t>
            </a:r>
            <a:r>
              <a:rPr lang="en-US" sz="3600" spc="-95" dirty="0" smtClean="0">
                <a:solidFill>
                  <a:srgbClr val="FF0000"/>
                </a:solidFill>
              </a:rPr>
              <a:t>B</a:t>
            </a:r>
            <a:r>
              <a:rPr lang="en-US" sz="3600" spc="-100" dirty="0" smtClean="0">
                <a:solidFill>
                  <a:srgbClr val="FF0000"/>
                </a:solidFill>
              </a:rPr>
              <a:t>und</a:t>
            </a:r>
            <a:r>
              <a:rPr lang="en-US" sz="3600" spc="-110" dirty="0" smtClean="0">
                <a:solidFill>
                  <a:srgbClr val="FF0000"/>
                </a:solidFill>
              </a:rPr>
              <a:t>le</a:t>
            </a:r>
            <a:r>
              <a:rPr lang="en-US" sz="3600" spc="-5" dirty="0" smtClean="0">
                <a:solidFill>
                  <a:srgbClr val="FF0000"/>
                </a:solidFill>
              </a:rPr>
              <a:t>s</a:t>
            </a:r>
            <a:endParaRPr sz="3600"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762000"/>
            <a:ext cx="7467600" cy="608948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3555" indent="-228600" algn="just">
              <a:lnSpc>
                <a:spcPts val="1939"/>
              </a:lnSpc>
              <a:spcBef>
                <a:spcPts val="34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resource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bundles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locale </a:t>
            </a:r>
            <a:r>
              <a:rPr sz="24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options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users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50" dirty="0" smtClean="0">
                <a:solidFill>
                  <a:srgbClr val="2E2B1F"/>
                </a:solidFill>
                <a:latin typeface="Calibri"/>
                <a:cs typeface="Calibri"/>
              </a:rPr>
              <a:t>We can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bundle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 that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349250" indent="-228600" algn="just">
              <a:lnSpc>
                <a:spcPts val="1939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bundles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titles,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messages,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-4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4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349250" indent="-228600" algn="just">
              <a:lnSpc>
                <a:spcPts val="1939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bundles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pairs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 of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simplest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format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−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1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bundlename_language_country.properties</a:t>
            </a:r>
            <a:endParaRPr sz="24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30"/>
              </a:spcBef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bundlename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ActionClass,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Interface,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SuperClass,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Model,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Package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resource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properties.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 n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ext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language_country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represents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country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locale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19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 smtClean="0">
                <a:solidFill>
                  <a:srgbClr val="001F5F"/>
                </a:solidFill>
                <a:latin typeface="Calibri"/>
                <a:cs typeface="Calibri"/>
              </a:rPr>
              <a:t>English</a:t>
            </a:r>
            <a:r>
              <a:rPr sz="2000" b="1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(United</a:t>
            </a:r>
            <a:r>
              <a:rPr sz="20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States)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locale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represented</a:t>
            </a:r>
            <a:r>
              <a:rPr sz="20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by</a:t>
            </a:r>
            <a:r>
              <a:rPr sz="2000" b="1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en_US</a:t>
            </a:r>
            <a:r>
              <a:rPr lang="en-US" sz="20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000" b="1" spc="3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714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620000" cy="3869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languages,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should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multiple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corresponding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those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languages/locale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terms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pairs.</a:t>
            </a:r>
            <a:endParaRPr sz="2200" dirty="0">
              <a:latin typeface="Calibri"/>
              <a:cs typeface="Calibri"/>
            </a:endParaRPr>
          </a:p>
          <a:p>
            <a:pPr marL="241300" marR="15557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going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US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English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(Default),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Spanish,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French,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properties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files.</a:t>
            </a:r>
            <a:endParaRPr sz="2200" dirty="0">
              <a:latin typeface="Calibri"/>
              <a:cs typeface="Calibri"/>
            </a:endParaRPr>
          </a:p>
          <a:p>
            <a:pPr marL="538480" marR="469900" lvl="1" indent="-22860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global.properties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default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English (United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States)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global_fr.properties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used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Fr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nch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locale.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global_es.properties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Spanish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1535" y="309372"/>
            <a:ext cx="2825495" cy="1287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46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35" dirty="0"/>
              <a:t> </a:t>
            </a:r>
            <a:r>
              <a:rPr spc="-110" dirty="0">
                <a:solidFill>
                  <a:srgbClr val="FF0000"/>
                </a:solidFill>
              </a:rPr>
              <a:t>E</a:t>
            </a:r>
            <a:r>
              <a:rPr spc="-165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4031360"/>
            <a:ext cx="72453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languages,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us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say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Spanish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 result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3327" y="1443227"/>
            <a:ext cx="3941445" cy="2688590"/>
            <a:chOff x="2243327" y="1443227"/>
            <a:chExt cx="3941445" cy="26885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3327" y="1443227"/>
              <a:ext cx="3941064" cy="2688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399" y="1638807"/>
              <a:ext cx="3352800" cy="20995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45207" y="4866132"/>
            <a:ext cx="4337685" cy="1807845"/>
            <a:chOff x="2045207" y="4866132"/>
            <a:chExt cx="4337685" cy="18078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207" y="4866132"/>
              <a:ext cx="4337304" cy="1807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025" y="5061851"/>
              <a:ext cx="3749675" cy="1219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9072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60833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7E7E7E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19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handling,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48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200" dirty="0"/>
              <a:t>x</a:t>
            </a:r>
            <a:r>
              <a:rPr spc="-105" dirty="0"/>
              <a:t>cep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H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110" dirty="0"/>
              <a:t>d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83181"/>
            <a:ext cx="7558405" cy="407483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Struts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easier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uncaught exception 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lang="en-US" sz="2200" spc="-15" dirty="0" smtClean="0">
                <a:solidFill>
                  <a:srgbClr val="2E2B1F"/>
                </a:solidFill>
                <a:cs typeface="Calibri"/>
              </a:rPr>
              <a:t>"exception"</a:t>
            </a:r>
            <a:r>
              <a:rPr lang="en-US" sz="2200" spc="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35" dirty="0" smtClean="0">
                <a:solidFill>
                  <a:srgbClr val="2E2B1F"/>
                </a:solidFill>
                <a:cs typeface="Calibri"/>
              </a:rPr>
              <a:t>interceptor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redirect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users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dedicated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error page. </a:t>
            </a: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easily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error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exceptions.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file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called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Error.jsp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spcBef>
                <a:spcPts val="229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sz="1600" dirty="0">
              <a:latin typeface="Calibri"/>
              <a:cs typeface="Calibri"/>
            </a:endParaRPr>
          </a:p>
          <a:p>
            <a:pPr marL="974090" lvl="1" indent="-504825">
              <a:spcBef>
                <a:spcPts val="190"/>
              </a:spcBef>
              <a:buClr>
                <a:srgbClr val="A9A47B"/>
              </a:buClr>
              <a:tabLst>
                <a:tab pos="516890" algn="l"/>
                <a:tab pos="51752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sz="1600" dirty="0">
              <a:latin typeface="Calibri"/>
              <a:cs typeface="Calibri"/>
            </a:endParaRPr>
          </a:p>
          <a:p>
            <a:pPr marL="974090" lvl="1" indent="-504825">
              <a:spcBef>
                <a:spcPts val="195"/>
              </a:spcBef>
              <a:buClr>
                <a:srgbClr val="A9A47B"/>
              </a:buClr>
              <a:tabLst>
                <a:tab pos="516890" algn="l"/>
                <a:tab pos="517525" algn="l"/>
              </a:tabLst>
            </a:pPr>
            <a:r>
              <a:rPr lang="en-US"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			</a:t>
            </a:r>
            <a:r>
              <a:rPr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my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custom 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error</a:t>
            </a:r>
            <a:r>
              <a:rPr sz="16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endParaRPr sz="1600" dirty="0">
              <a:latin typeface="Calibri"/>
              <a:cs typeface="Calibri"/>
            </a:endParaRPr>
          </a:p>
          <a:p>
            <a:pPr marL="836930" lvl="1" indent="-367665">
              <a:spcBef>
                <a:spcPts val="190"/>
              </a:spcBef>
              <a:buClr>
                <a:srgbClr val="A9A47B"/>
              </a:buClr>
              <a:tabLst>
                <a:tab pos="379730" algn="l"/>
                <a:tab pos="380365" algn="l"/>
              </a:tabLst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sz="1600" dirty="0">
              <a:latin typeface="Calibri"/>
              <a:cs typeface="Calibri"/>
            </a:endParaRPr>
          </a:p>
          <a:p>
            <a:pPr marL="698500" lvl="1" indent="-228600">
              <a:spcBef>
                <a:spcPts val="1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&lt;/html&gt;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odify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line−</a:t>
            </a:r>
            <a:endParaRPr sz="22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SzPct val="122222"/>
              <a:tabLst>
                <a:tab pos="305435" algn="l"/>
                <a:tab pos="306070" algn="l"/>
              </a:tabLst>
            </a:pPr>
            <a:r>
              <a:rPr lang="en-US" sz="1800" b="1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b="1" spc="-5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r>
              <a:rPr sz="18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"error</a:t>
            </a:r>
            <a:r>
              <a:rPr sz="1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"&gt;</a:t>
            </a:r>
            <a:r>
              <a:rPr lang="en-US" sz="1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/Error.jsp</a:t>
            </a:r>
            <a:r>
              <a:rPr 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1800" b="1" spc="-1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localization</a:t>
            </a:r>
            <a:r>
              <a:rPr sz="1900" b="1" spc="-10" dirty="0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exception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handling,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architecture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5224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19836"/>
            <a:ext cx="8036560" cy="5691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Calibri"/>
                <a:cs typeface="Calibri"/>
              </a:rPr>
              <a:t>Struts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forms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configuration</a:t>
            </a:r>
            <a:r>
              <a:rPr lang="en-US"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AutoNum type="arabicPeriod"/>
              <a:tabLst>
                <a:tab pos="240665" algn="l"/>
                <a:tab pos="241300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 the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struts.xml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configurations. </a:t>
            </a:r>
            <a:endParaRPr lang="en-US" sz="20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AutoNum type="arabicPeriod"/>
              <a:tabLst>
                <a:tab pos="240665" algn="l"/>
                <a:tab pos="241300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 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Java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Annotations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feature. </a:t>
            </a:r>
            <a:endParaRPr sz="2000" dirty="0">
              <a:latin typeface="Calibri"/>
              <a:cs typeface="Calibri"/>
            </a:endParaRPr>
          </a:p>
          <a:p>
            <a:pPr marL="241300" marR="281305" indent="-228600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annotations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project,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make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have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included the </a:t>
            </a:r>
            <a:r>
              <a:rPr sz="20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jar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/WEB-INF/lib</a:t>
            </a:r>
            <a:r>
              <a:rPr sz="2000" b="1" spc="-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struts2-convention-plugin-x.y.z.jar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asm-x.y.jar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antlr-x.y.z.jar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commons-fileupload-x.y.z.jar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commons-io-x.y.z.jar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commons-lang-x.y.jar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commons-logging-x.y.z.jar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commons-logging-api-x.y.jar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freemarker-x.y.z.jar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javassist-.xy.z.GA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ognl-x.y.z.jar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struts2-core-x.y.z.jar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xwork-core.x.y.z.jar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35" dirty="0"/>
              <a:t> </a:t>
            </a:r>
            <a:r>
              <a:rPr sz="3600" spc="-95" dirty="0">
                <a:solidFill>
                  <a:srgbClr val="FF0000"/>
                </a:solidFill>
              </a:rPr>
              <a:t>E</a:t>
            </a:r>
            <a:r>
              <a:rPr sz="3600" spc="-150" dirty="0">
                <a:solidFill>
                  <a:srgbClr val="FF0000"/>
                </a:solidFill>
              </a:rPr>
              <a:t>x</a:t>
            </a:r>
            <a:r>
              <a:rPr sz="3600" spc="-105" dirty="0">
                <a:solidFill>
                  <a:srgbClr val="FF0000"/>
                </a:solidFill>
              </a:rPr>
              <a:t>a</a:t>
            </a:r>
            <a:r>
              <a:rPr sz="3600" spc="-95" dirty="0">
                <a:solidFill>
                  <a:srgbClr val="FF0000"/>
                </a:solidFill>
              </a:rPr>
              <a:t>mp</a:t>
            </a:r>
            <a:r>
              <a:rPr sz="3600" spc="-105" dirty="0">
                <a:solidFill>
                  <a:srgbClr val="FF0000"/>
                </a:solidFill>
              </a:rPr>
              <a:t>l</a:t>
            </a:r>
            <a:r>
              <a:rPr sz="3600" dirty="0">
                <a:solidFill>
                  <a:srgbClr val="FF0000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2400" y="1143000"/>
            <a:ext cx="8458200" cy="4894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2000" spc="-105" dirty="0" smtClean="0">
                <a:solidFill>
                  <a:srgbClr val="FF0000"/>
                </a:solidFill>
                <a:latin typeface="Cambria"/>
                <a:cs typeface="Cambria"/>
              </a:rPr>
              <a:t>Validation</a:t>
            </a:r>
            <a:r>
              <a:rPr sz="2000" spc="-25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20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65" dirty="0" smtClean="0">
                <a:solidFill>
                  <a:srgbClr val="FF0000"/>
                </a:solidFill>
                <a:latin typeface="Cambria"/>
                <a:cs typeface="Cambria"/>
              </a:rPr>
              <a:t>Age</a:t>
            </a:r>
            <a:r>
              <a:rPr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0" dirty="0" smtClean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lang="en-US" sz="2000" spc="-5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85" dirty="0" smtClean="0">
                <a:solidFill>
                  <a:srgbClr val="FF0000"/>
                </a:solidFill>
                <a:latin typeface="Cambria"/>
                <a:cs typeface="Cambria"/>
              </a:rPr>
              <a:t>range</a:t>
            </a:r>
            <a:r>
              <a:rPr lang="en-US" sz="2000" spc="-8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90" dirty="0" smtClean="0">
                <a:solidFill>
                  <a:srgbClr val="FF0000"/>
                </a:solidFill>
                <a:latin typeface="Cambria"/>
                <a:cs typeface="Cambria"/>
              </a:rPr>
              <a:t>between</a:t>
            </a:r>
            <a:r>
              <a:rPr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5" dirty="0" smtClean="0">
                <a:solidFill>
                  <a:srgbClr val="FF0000"/>
                </a:solidFill>
                <a:latin typeface="Cambria"/>
                <a:cs typeface="Cambria"/>
              </a:rPr>
              <a:t>28</a:t>
            </a:r>
            <a:r>
              <a:rPr lang="en-US" sz="2000" spc="-5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9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0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70" dirty="0">
                <a:solidFill>
                  <a:srgbClr val="FF0000"/>
                </a:solidFill>
                <a:latin typeface="Cambria"/>
                <a:cs typeface="Cambria"/>
              </a:rPr>
              <a:t>65.</a:t>
            </a:r>
            <a:endParaRPr sz="2000" dirty="0">
              <a:latin typeface="Cambria"/>
              <a:cs typeface="Cambria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org.apache.struts2.convention.annotation.Action;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org.apache.struts2.convention.annotation.Result;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org.apache.struts2.convention.annotation.Results;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com.opensymphony.xwork2.validator.annotations.*;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alibri"/>
              <a:cs typeface="Calibri"/>
            </a:endParaRPr>
          </a:p>
          <a:p>
            <a:pPr marL="140335" marR="4281805" indent="-12827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public class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Employee </a:t>
            </a:r>
            <a:r>
              <a:rPr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extend</a:t>
            </a:r>
            <a:r>
              <a:rPr lang="en-US"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16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ActionSupport</a:t>
            </a:r>
            <a:r>
              <a:rPr lang="en-US"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600" spc="-3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private</a:t>
            </a:r>
            <a:r>
              <a:rPr sz="16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age;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727325" algn="l"/>
              </a:tabLst>
            </a:pPr>
            <a:r>
              <a:rPr lang="en-US" sz="1600" dirty="0" smtClean="0">
                <a:solidFill>
                  <a:srgbClr val="2E2B1F"/>
                </a:solidFill>
                <a:cs typeface="Calibri"/>
              </a:rPr>
              <a:t>public</a:t>
            </a:r>
            <a:r>
              <a:rPr lang="en-US" sz="16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err="1" smtClean="0">
                <a:solidFill>
                  <a:srgbClr val="2E2B1F"/>
                </a:solidFill>
                <a:cs typeface="Calibri"/>
              </a:rPr>
              <a:t>int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err="1" smtClean="0">
                <a:solidFill>
                  <a:srgbClr val="2E2B1F"/>
                </a:solidFill>
                <a:cs typeface="Calibri"/>
              </a:rPr>
              <a:t>getAge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()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{</a:t>
            </a:r>
            <a:r>
              <a:rPr lang="en-US" sz="1600" spc="35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return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age;	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}</a:t>
            </a:r>
            <a:endParaRPr lang="en-US" sz="16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00" dirty="0" smtClean="0"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417445" algn="l"/>
                <a:tab pos="3655695" algn="l"/>
                <a:tab pos="3886835" algn="l"/>
              </a:tabLst>
            </a:pPr>
            <a:r>
              <a:rPr lang="en-US" sz="1600" dirty="0" smtClean="0">
                <a:solidFill>
                  <a:srgbClr val="2E2B1F"/>
                </a:solidFill>
                <a:cs typeface="Calibri"/>
              </a:rPr>
              <a:t>public</a:t>
            </a:r>
            <a:r>
              <a:rPr lang="en-US" sz="16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void</a:t>
            </a:r>
            <a:r>
              <a:rPr lang="en-US" sz="16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setAge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(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int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age)</a:t>
            </a:r>
            <a:r>
              <a:rPr lang="en-US" sz="16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{	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this.age</a:t>
            </a:r>
            <a:r>
              <a:rPr lang="en-US" sz="16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16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age;	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140335">
              <a:lnSpc>
                <a:spcPct val="100000"/>
              </a:lnSpc>
            </a:pPr>
            <a:endParaRPr lang="en-US" sz="1450" dirty="0" smtClean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@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IntRangeFieldValidator(message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"Age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must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between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65",</a:t>
            </a:r>
            <a:r>
              <a:rPr sz="16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min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"28",</a:t>
            </a:r>
            <a:r>
              <a:rPr sz="16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max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"65")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727325" algn="l"/>
              </a:tabLst>
            </a:pP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64160"/>
            <a:ext cx="6664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35" dirty="0"/>
              <a:t> </a:t>
            </a:r>
            <a:r>
              <a:rPr sz="4000" spc="-204" dirty="0">
                <a:solidFill>
                  <a:srgbClr val="FF0000"/>
                </a:solidFill>
              </a:rPr>
              <a:t>T</a:t>
            </a:r>
            <a:r>
              <a:rPr sz="4000" spc="-105" dirty="0">
                <a:solidFill>
                  <a:srgbClr val="FF0000"/>
                </a:solidFill>
              </a:rPr>
              <a:t>y</a:t>
            </a:r>
            <a:r>
              <a:rPr sz="4000" spc="-110" dirty="0">
                <a:solidFill>
                  <a:srgbClr val="FF0000"/>
                </a:solidFill>
              </a:rPr>
              <a:t>p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5" dirty="0">
                <a:solidFill>
                  <a:srgbClr val="FF0000"/>
                </a:solidFill>
              </a:rPr>
              <a:t>s</a:t>
            </a:r>
            <a:endParaRPr sz="40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200" y="1249684"/>
          <a:ext cx="7620000" cy="4693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800" b="1" spc="-5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(Action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(Action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(Action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@Results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set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(Interceptor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15176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@After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marks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was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executed.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ignored.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(Interceptor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2070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@Before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marks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main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 was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executed.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ignored.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EmailValidator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IntRangeFieldValidator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RequiredFieldValidator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44409" cy="454355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39725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MVC-based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b="1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0"/>
              </a:spcBef>
              <a:buClr>
                <a:srgbClr val="9CBDBC"/>
              </a:buClr>
            </a:pPr>
            <a:endParaRPr sz="2550" dirty="0">
              <a:latin typeface="Calibri"/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configurable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MVC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support.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2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Model-View-Controller</a:t>
            </a:r>
            <a:r>
              <a:rPr lang="en-US" sz="22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20" dirty="0" smtClean="0">
                <a:solidFill>
                  <a:srgbClr val="2E2B1F"/>
                </a:solidFill>
                <a:cs typeface="Calibri"/>
              </a:rPr>
              <a:t>pattern</a:t>
            </a:r>
            <a:r>
              <a:rPr lang="en-US" sz="22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Struts2</a:t>
            </a:r>
            <a:r>
              <a:rPr lang="en-US" sz="2200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implemented </a:t>
            </a:r>
            <a:r>
              <a:rPr lang="en-US" sz="2200" spc="-4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with the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following</a:t>
            </a:r>
            <a:r>
              <a:rPr lang="en-US" sz="22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0" dirty="0" smtClean="0">
                <a:solidFill>
                  <a:srgbClr val="2E2B1F"/>
                </a:solidFill>
                <a:cs typeface="Calibri"/>
              </a:rPr>
              <a:t>five</a:t>
            </a:r>
            <a:r>
              <a:rPr lang="en-US" sz="2200" b="1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5" dirty="0" smtClean="0">
                <a:solidFill>
                  <a:srgbClr val="2E2B1F"/>
                </a:solidFill>
                <a:cs typeface="Calibri"/>
              </a:rPr>
              <a:t>core</a:t>
            </a:r>
            <a:r>
              <a:rPr lang="en-US" sz="2200" b="1" spc="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5" dirty="0" smtClean="0">
                <a:solidFill>
                  <a:srgbClr val="2E2B1F"/>
                </a:solidFill>
                <a:cs typeface="Calibri"/>
              </a:rPr>
              <a:t>components</a:t>
            </a:r>
            <a:r>
              <a:rPr lang="en-US" sz="2200" b="1" spc="5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−</a:t>
            </a:r>
            <a:endParaRPr lang="en-US" sz="22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Actions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Interceptors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Value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Stack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OGNL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Results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Result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types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View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technologies</a:t>
            </a:r>
            <a:endParaRPr lang="en-US" sz="2000" dirty="0" smtClean="0"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6477000" cy="5333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169150" cy="383502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User’s </a:t>
            </a:r>
            <a:r>
              <a:rPr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b="1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Life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605155" lvl="1" indent="-228600" algn="just">
              <a:lnSpc>
                <a:spcPts val="216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sends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requesting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pages).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ts val="228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Dispatcher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Filter</a:t>
            </a:r>
            <a:r>
              <a:rPr lang="en-US" sz="20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determines</a:t>
            </a:r>
            <a:endParaRPr sz="2000" dirty="0">
              <a:latin typeface="Calibri"/>
              <a:cs typeface="Calibri"/>
            </a:endParaRPr>
          </a:p>
          <a:p>
            <a:pPr marL="538480" algn="just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appropriate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ts val="216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Configured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applies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functionalities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validation,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upload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performed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ts val="2280"/>
              </a:lnSpc>
              <a:spcBef>
                <a:spcPts val="24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Again,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interceptors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applied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do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post-</a:t>
            </a:r>
            <a:endParaRPr sz="2000" dirty="0">
              <a:latin typeface="Calibri"/>
              <a:cs typeface="Calibri"/>
            </a:endParaRPr>
          </a:p>
          <a:p>
            <a:pPr marL="538480" algn="just">
              <a:lnSpc>
                <a:spcPts val="228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required.</a:t>
            </a:r>
            <a:endParaRPr sz="2000" dirty="0">
              <a:latin typeface="Calibri"/>
              <a:cs typeface="Calibri"/>
            </a:endParaRPr>
          </a:p>
          <a:p>
            <a:pPr marL="538480" marR="92710" lvl="1" indent="-228600" algn="just">
              <a:lnSpc>
                <a:spcPts val="216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prepared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6714" y="1974850"/>
          <a:ext cx="7620000" cy="402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708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user,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model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20510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2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interceptors.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Controller.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474980">
                        <a:lnSpc>
                          <a:spcPct val="100000"/>
                        </a:lnSpc>
                      </a:pPr>
                      <a:r>
                        <a:rPr sz="1800" spc="-1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JSPs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interact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user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input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present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messages.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b="1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628015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couple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Action,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Controllers.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struts.xml,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web.xml,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struts.properties.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644" y="1490599"/>
            <a:ext cx="6126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Four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Struts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13917</TotalTime>
  <Words>3097</Words>
  <Application>Microsoft Office PowerPoint</Application>
  <PresentationFormat>On-screen Show (4:3)</PresentationFormat>
  <Paragraphs>391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Struts</vt:lpstr>
      <vt:lpstr>Outline</vt:lpstr>
      <vt:lpstr>Struts Overview</vt:lpstr>
      <vt:lpstr>Struts Overview :Features</vt:lpstr>
      <vt:lpstr>Outline</vt:lpstr>
      <vt:lpstr>Struts Architecture</vt:lpstr>
      <vt:lpstr>Struts Architecture</vt:lpstr>
      <vt:lpstr>Struts Architecture</vt:lpstr>
      <vt:lpstr>Struts 2 - Hello World Example</vt:lpstr>
      <vt:lpstr>Struts 2 - Hello World Example</vt:lpstr>
      <vt:lpstr>Slide 11</vt:lpstr>
      <vt:lpstr>Slide 12</vt:lpstr>
      <vt:lpstr>Struts 2 - Hello World Example</vt:lpstr>
      <vt:lpstr>Struts 2 - Hello World Example</vt:lpstr>
      <vt:lpstr>Struts 2 - Hello World Example</vt:lpstr>
      <vt:lpstr>Struts 2 - Hello World Example</vt:lpstr>
      <vt:lpstr>Outline</vt:lpstr>
      <vt:lpstr>Struts Configuration</vt:lpstr>
      <vt:lpstr>Struts Configuration</vt:lpstr>
      <vt:lpstr>Struts Configuration</vt:lpstr>
      <vt:lpstr>Struts Configuration</vt:lpstr>
      <vt:lpstr>Struts Configuration</vt:lpstr>
      <vt:lpstr>Outline</vt:lpstr>
      <vt:lpstr>Struts 2 - Actions</vt:lpstr>
      <vt:lpstr>Struts 2 - Actions</vt:lpstr>
      <vt:lpstr>Outline</vt:lpstr>
      <vt:lpstr>Struts 2 - Interceptors</vt:lpstr>
      <vt:lpstr>Struts 2 - Interceptors</vt:lpstr>
      <vt:lpstr>Struts 2 - Interceptors</vt:lpstr>
      <vt:lpstr>Struts 2 - Interceptors</vt:lpstr>
      <vt:lpstr>Outline</vt:lpstr>
      <vt:lpstr>Struts 2 - Results &amp; Result Types</vt:lpstr>
      <vt:lpstr>Slide 33</vt:lpstr>
      <vt:lpstr>Struts 2 - Result Types</vt:lpstr>
      <vt:lpstr>Struts 2 - Result Types</vt:lpstr>
      <vt:lpstr>Outline</vt:lpstr>
      <vt:lpstr>Struts 2 - Validations Framework</vt:lpstr>
      <vt:lpstr>Struts 2 - Validations Framework</vt:lpstr>
      <vt:lpstr>Struts 2 - Validations Framework</vt:lpstr>
      <vt:lpstr>Struts 2 - Validations Framework</vt:lpstr>
      <vt:lpstr>Struts 2 - Validations Framework</vt:lpstr>
      <vt:lpstr>Outline</vt:lpstr>
      <vt:lpstr>Struts2 - Localization</vt:lpstr>
      <vt:lpstr>Struts2 – Localization- Resource Bundles</vt:lpstr>
      <vt:lpstr>Struts2 – Localization</vt:lpstr>
      <vt:lpstr>Struts2 – Localization Example</vt:lpstr>
      <vt:lpstr>Outline</vt:lpstr>
      <vt:lpstr>Struts 2 - Exception Handling</vt:lpstr>
      <vt:lpstr>Outline</vt:lpstr>
      <vt:lpstr>Struts 2 - Annotations</vt:lpstr>
      <vt:lpstr>Struts 2 – Annotations Example</vt:lpstr>
      <vt:lpstr>Struts 2 – Annotations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Unit-5.1</dc:title>
  <dc:creator>Administrator</dc:creator>
  <cp:lastModifiedBy>Vijayendra</cp:lastModifiedBy>
  <cp:revision>461</cp:revision>
  <dcterms:created xsi:type="dcterms:W3CDTF">2021-06-14T12:06:48Z</dcterms:created>
  <dcterms:modified xsi:type="dcterms:W3CDTF">2022-03-09T07:56:45Z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2021-06-14T00:00:00Z</vt:filetime>
  </property>
</Properties>
</file>