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9" r:id="rId10"/>
    <p:sldId id="288" r:id="rId11"/>
    <p:sldId id="264" r:id="rId12"/>
    <p:sldId id="265" r:id="rId13"/>
    <p:sldId id="266" r:id="rId14"/>
    <p:sldId id="267" r:id="rId15"/>
    <p:sldId id="268" r:id="rId16"/>
    <p:sldId id="269" r:id="rId17"/>
    <p:sldId id="270" r:id="rId18"/>
    <p:sldId id="271" r:id="rId19"/>
    <p:sldId id="273" r:id="rId20"/>
    <p:sldId id="275" r:id="rId21"/>
    <p:sldId id="276" r:id="rId22"/>
    <p:sldId id="274" r:id="rId23"/>
    <p:sldId id="277" r:id="rId24"/>
    <p:sldId id="272" r:id="rId25"/>
    <p:sldId id="278" r:id="rId26"/>
    <p:sldId id="279" r:id="rId27"/>
    <p:sldId id="280" r:id="rId28"/>
    <p:sldId id="281" r:id="rId29"/>
    <p:sldId id="282" r:id="rId30"/>
    <p:sldId id="283" r:id="rId31"/>
    <p:sldId id="284" r:id="rId32"/>
    <p:sldId id="285" r:id="rId33"/>
    <p:sldId id="290" r:id="rId34"/>
    <p:sldId id="291" r:id="rId35"/>
    <p:sldId id="292" r:id="rId36"/>
    <p:sldId id="293" r:id="rId37"/>
    <p:sldId id="294" r:id="rId38"/>
    <p:sldId id="295" r:id="rId39"/>
    <p:sldId id="297" r:id="rId40"/>
    <p:sldId id="296" r:id="rId41"/>
    <p:sldId id="298" r:id="rId42"/>
    <p:sldId id="299" r:id="rId43"/>
    <p:sldId id="300" r:id="rId44"/>
    <p:sldId id="301" r:id="rId45"/>
    <p:sldId id="302" r:id="rId46"/>
    <p:sldId id="303" r:id="rId47"/>
    <p:sldId id="304" r:id="rId48"/>
    <p:sldId id="305" r:id="rId49"/>
    <p:sldId id="306" r:id="rId50"/>
    <p:sldId id="3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youtu.be/LG0pD6uHy3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UNIT-6</a:t>
            </a:r>
            <a:endParaRPr lang="en-US" b="1" dirty="0">
              <a:solidFill>
                <a:schemeClr val="accent3">
                  <a:lumMod val="75000"/>
                </a:schemeClr>
              </a:solidFill>
            </a:endParaRPr>
          </a:p>
        </p:txBody>
      </p:sp>
      <p:sp>
        <p:nvSpPr>
          <p:cNvPr id="3" name="Subtitle 2"/>
          <p:cNvSpPr>
            <a:spLocks noGrp="1"/>
          </p:cNvSpPr>
          <p:nvPr>
            <p:ph type="subTitle" idx="1"/>
          </p:nvPr>
        </p:nvSpPr>
        <p:spPr>
          <a:xfrm>
            <a:off x="1219200" y="3200400"/>
            <a:ext cx="6400800" cy="1752600"/>
          </a:xfrm>
        </p:spPr>
        <p:txBody>
          <a:bodyPr>
            <a:normAutofit/>
          </a:bodyPr>
          <a:lstStyle/>
          <a:p>
            <a:r>
              <a:rPr lang="en-US" sz="5400" b="1" dirty="0" smtClean="0">
                <a:solidFill>
                  <a:srgbClr val="C00000"/>
                </a:solidFill>
              </a:rPr>
              <a:t>Ruby and Rails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600" b="1" dirty="0" smtClean="0">
                <a:solidFill>
                  <a:schemeClr val="accent6">
                    <a:lumMod val="75000"/>
                  </a:schemeClr>
                </a:solidFill>
              </a:rPr>
              <a:t>Fundamentals of arrays</a:t>
            </a:r>
            <a:endParaRPr lang="en-US" sz="3600" b="1" dirty="0">
              <a:solidFill>
                <a:schemeClr val="accent6">
                  <a:lumMod val="75000"/>
                </a:schemeClr>
              </a:solidFill>
            </a:endParaRPr>
          </a:p>
        </p:txBody>
      </p:sp>
      <p:sp>
        <p:nvSpPr>
          <p:cNvPr id="3" name="Content Placeholder 2"/>
          <p:cNvSpPr>
            <a:spLocks noGrp="1"/>
          </p:cNvSpPr>
          <p:nvPr>
            <p:ph idx="1"/>
          </p:nvPr>
        </p:nvSpPr>
        <p:spPr>
          <a:xfrm>
            <a:off x="457200" y="838200"/>
            <a:ext cx="8229600" cy="5287963"/>
          </a:xfrm>
        </p:spPr>
        <p:txBody>
          <a:bodyPr>
            <a:normAutofit fontScale="92500"/>
          </a:bodyPr>
          <a:lstStyle/>
          <a:p>
            <a:pPr algn="just"/>
            <a:r>
              <a:rPr lang="en-US" sz="2800" dirty="0" smtClean="0"/>
              <a:t>Ruby arrays are ordered, integer-indexed collections of any object. </a:t>
            </a:r>
          </a:p>
          <a:p>
            <a:pPr algn="just"/>
            <a:r>
              <a:rPr lang="en-US" sz="2800" dirty="0" smtClean="0"/>
              <a:t>Each element in an array is associated with and referred to by an index.</a:t>
            </a:r>
          </a:p>
          <a:p>
            <a:pPr algn="just"/>
            <a:r>
              <a:rPr lang="en-US" sz="2800" dirty="0" smtClean="0"/>
              <a:t>Array indexing starts at 0, as in C or Java. </a:t>
            </a:r>
          </a:p>
          <a:p>
            <a:pPr algn="just"/>
            <a:r>
              <a:rPr lang="en-US" sz="2800" dirty="0" smtClean="0"/>
              <a:t>A negative index is assumed relative to the end of the array, i.e. an </a:t>
            </a:r>
            <a:r>
              <a:rPr lang="en-US" sz="2800" dirty="0" smtClean="0">
                <a:solidFill>
                  <a:srgbClr val="00B050"/>
                </a:solidFill>
              </a:rPr>
              <a:t>index of -1 indicates the last element of the array, -2 is the next to last element in the array, and so on.</a:t>
            </a:r>
          </a:p>
          <a:p>
            <a:pPr algn="just"/>
            <a:r>
              <a:rPr lang="en-US" sz="2800" dirty="0" smtClean="0"/>
              <a:t>Ruby arrays can hold objects such as String, Integer, </a:t>
            </a:r>
            <a:r>
              <a:rPr lang="en-US" sz="2800" dirty="0" err="1" smtClean="0"/>
              <a:t>Fixnum</a:t>
            </a:r>
            <a:r>
              <a:rPr lang="en-US" sz="2800" dirty="0" smtClean="0"/>
              <a:t>, Hash, Symbol, even other Array objects. </a:t>
            </a:r>
          </a:p>
          <a:p>
            <a:pPr algn="just"/>
            <a:r>
              <a:rPr lang="en-US" sz="2800" dirty="0" smtClean="0"/>
              <a:t>Ruby arrays are not as rigid as arrays in other languages.</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b="1" dirty="0" smtClean="0"/>
              <a:t>Hashes</a:t>
            </a:r>
          </a:p>
          <a:p>
            <a:pPr>
              <a:buFontTx/>
              <a:buChar char="-"/>
            </a:pPr>
            <a:r>
              <a:rPr lang="en-US" sz="2800" dirty="0" smtClean="0"/>
              <a:t>A hash stores key-value pairs. </a:t>
            </a:r>
          </a:p>
          <a:p>
            <a:pPr>
              <a:buFontTx/>
              <a:buChar char="-"/>
            </a:pPr>
            <a:r>
              <a:rPr lang="en-US" sz="2800" dirty="0" smtClean="0"/>
              <a:t>Assigning a value to a key is done by using the </a:t>
            </a:r>
            <a:r>
              <a:rPr lang="en-US" sz="2800" b="1" i="1" dirty="0" smtClean="0"/>
              <a:t>=&gt; </a:t>
            </a:r>
            <a:r>
              <a:rPr lang="en-US" sz="2800" dirty="0" smtClean="0"/>
              <a:t>sign. </a:t>
            </a:r>
          </a:p>
          <a:p>
            <a:pPr>
              <a:buFontTx/>
              <a:buChar char="-"/>
            </a:pPr>
            <a:r>
              <a:rPr lang="en-US" sz="2800" dirty="0" smtClean="0"/>
              <a:t>Key-value pairs are separated by commas and all the pairs are enclosed within curly braces.</a:t>
            </a:r>
          </a:p>
          <a:p>
            <a:pPr algn="just"/>
            <a:endParaRPr lang="en-US" sz="2800" dirty="0"/>
          </a:p>
        </p:txBody>
      </p:sp>
      <p:pic>
        <p:nvPicPr>
          <p:cNvPr id="5122" name="Picture 2"/>
          <p:cNvPicPr>
            <a:picLocks noChangeAspect="1" noChangeArrowheads="1"/>
          </p:cNvPicPr>
          <p:nvPr/>
        </p:nvPicPr>
        <p:blipFill>
          <a:blip r:embed="rId2" cstate="print"/>
          <a:srcRect/>
          <a:stretch>
            <a:fillRect/>
          </a:stretch>
        </p:blipFill>
        <p:spPr bwMode="auto">
          <a:xfrm>
            <a:off x="0" y="3429000"/>
            <a:ext cx="8985776" cy="169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b="1" dirty="0" smtClean="0"/>
              <a:t>Symbols</a:t>
            </a:r>
          </a:p>
          <a:p>
            <a:pPr>
              <a:buFontTx/>
              <a:buChar char="-"/>
            </a:pPr>
            <a:r>
              <a:rPr lang="en-US" sz="2800" dirty="0" smtClean="0"/>
              <a:t>Symbols are a lighter form of strings. </a:t>
            </a:r>
          </a:p>
          <a:p>
            <a:pPr>
              <a:buFontTx/>
              <a:buChar char="-"/>
            </a:pPr>
            <a:r>
              <a:rPr lang="en-US" sz="2800" dirty="0" smtClean="0"/>
              <a:t>They are preceded by a colon (:) and used </a:t>
            </a:r>
            <a:r>
              <a:rPr lang="en-US" sz="2800" i="1" dirty="0" smtClean="0"/>
              <a:t>instead</a:t>
            </a:r>
            <a:r>
              <a:rPr lang="en-US" sz="2800" dirty="0" smtClean="0"/>
              <a:t> of strings because they take up less memory space and have a​ better performance.</a:t>
            </a:r>
          </a:p>
          <a:p>
            <a:pPr algn="just"/>
            <a:endParaRPr lang="en-US" sz="2800" dirty="0"/>
          </a:p>
        </p:txBody>
      </p:sp>
      <p:pic>
        <p:nvPicPr>
          <p:cNvPr id="6146" name="Picture 2"/>
          <p:cNvPicPr>
            <a:picLocks noChangeAspect="1" noChangeArrowheads="1"/>
          </p:cNvPicPr>
          <p:nvPr/>
        </p:nvPicPr>
        <p:blipFill>
          <a:blip r:embed="rId2" cstate="print"/>
          <a:srcRect/>
          <a:stretch>
            <a:fillRect/>
          </a:stretch>
        </p:blipFill>
        <p:spPr bwMode="auto">
          <a:xfrm>
            <a:off x="0" y="2971800"/>
            <a:ext cx="9098283" cy="186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pPr algn="l"/>
            <a:r>
              <a:rPr lang="en-US" sz="3600" b="1" dirty="0" smtClean="0">
                <a:solidFill>
                  <a:schemeClr val="accent6">
                    <a:lumMod val="75000"/>
                  </a:schemeClr>
                </a:solidFill>
              </a:rPr>
              <a:t>Operators</a:t>
            </a:r>
            <a:endParaRPr lang="en-US" b="1" dirty="0">
              <a:solidFill>
                <a:schemeClr val="accent6">
                  <a:lumMod val="75000"/>
                </a:schemeClr>
              </a:solidFill>
            </a:endParaRPr>
          </a:p>
        </p:txBody>
      </p:sp>
      <p:sp>
        <p:nvSpPr>
          <p:cNvPr id="3" name="Content Placeholder 2"/>
          <p:cNvSpPr>
            <a:spLocks noGrp="1"/>
          </p:cNvSpPr>
          <p:nvPr>
            <p:ph idx="1"/>
          </p:nvPr>
        </p:nvSpPr>
        <p:spPr>
          <a:xfrm>
            <a:off x="457200" y="685800"/>
            <a:ext cx="8229600" cy="5440363"/>
          </a:xfrm>
        </p:spPr>
        <p:txBody>
          <a:bodyPr>
            <a:normAutofit/>
          </a:bodyPr>
          <a:lstStyle/>
          <a:p>
            <a:pPr algn="just"/>
            <a:r>
              <a:rPr lang="en-US" sz="2800" dirty="0" smtClean="0"/>
              <a:t>Ruby supports a rich set of operators an most operators are actually method calls. </a:t>
            </a:r>
          </a:p>
          <a:p>
            <a:pPr algn="just"/>
            <a:r>
              <a:rPr lang="en-US" sz="2800" dirty="0" smtClean="0"/>
              <a:t>For example, </a:t>
            </a:r>
            <a:r>
              <a:rPr lang="en-US" sz="2800" b="1" i="1" dirty="0" smtClean="0"/>
              <a:t>a + b </a:t>
            </a:r>
            <a:r>
              <a:rPr lang="en-US" sz="2800" dirty="0" smtClean="0"/>
              <a:t>is interpreted as </a:t>
            </a:r>
            <a:r>
              <a:rPr lang="en-US" sz="2800" b="1" i="1" dirty="0" smtClean="0"/>
              <a:t>a.+(b), </a:t>
            </a:r>
            <a:r>
              <a:rPr lang="en-US" sz="2800" dirty="0" smtClean="0"/>
              <a:t>where the </a:t>
            </a:r>
            <a:r>
              <a:rPr lang="en-US" sz="2800" b="1" dirty="0" smtClean="0"/>
              <a:t>+</a:t>
            </a:r>
            <a:r>
              <a:rPr lang="en-US" sz="2800" dirty="0" smtClean="0"/>
              <a:t> method in the object referred to by variable</a:t>
            </a:r>
            <a:r>
              <a:rPr lang="en-US" sz="2800" b="1" dirty="0" smtClean="0"/>
              <a:t> </a:t>
            </a:r>
            <a:r>
              <a:rPr lang="en-US" sz="2800" b="1" i="1" dirty="0" smtClean="0"/>
              <a:t>a</a:t>
            </a:r>
            <a:r>
              <a:rPr lang="en-US" sz="2800" b="1" dirty="0" smtClean="0"/>
              <a:t> </a:t>
            </a:r>
            <a:r>
              <a:rPr lang="en-US" sz="2800" dirty="0" smtClean="0"/>
              <a:t>is called with </a:t>
            </a:r>
            <a:r>
              <a:rPr lang="en-US" sz="2800" b="1" i="1" dirty="0" smtClean="0"/>
              <a:t>b</a:t>
            </a:r>
            <a:r>
              <a:rPr lang="en-US" sz="2800" dirty="0" smtClean="0"/>
              <a:t> as its argument.</a:t>
            </a:r>
          </a:p>
          <a:p>
            <a:pPr algn="just"/>
            <a:r>
              <a:rPr lang="en-US" sz="2800" dirty="0" smtClean="0"/>
              <a:t>For each operator (+ - * / % ** &amp; | ^ &lt;&lt; &gt;&gt; &amp;&amp; ||), there is a corresponding form of abbreviated assignment operator (+=, -=, etc.)</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69212" y="533400"/>
            <a:ext cx="9074788"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219200" y="76200"/>
            <a:ext cx="6377541" cy="678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457200" y="76200"/>
            <a:ext cx="7924800" cy="63311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52400" y="457200"/>
            <a:ext cx="8791575"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76200" y="352425"/>
            <a:ext cx="9049889" cy="437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algn="l"/>
            <a:r>
              <a:rPr lang="en-US" sz="3600" b="1" dirty="0" smtClean="0">
                <a:solidFill>
                  <a:srgbClr val="7030A0"/>
                </a:solidFill>
              </a:rPr>
              <a:t>Ruby Global Variables</a:t>
            </a:r>
            <a:endParaRPr lang="en-US" sz="3600" dirty="0">
              <a:solidFill>
                <a:srgbClr val="7030A0"/>
              </a:solidFill>
            </a:endParaRPr>
          </a:p>
        </p:txBody>
      </p:sp>
      <p:sp>
        <p:nvSpPr>
          <p:cNvPr id="3" name="Content Placeholder 2"/>
          <p:cNvSpPr>
            <a:spLocks noGrp="1"/>
          </p:cNvSpPr>
          <p:nvPr>
            <p:ph idx="1"/>
          </p:nvPr>
        </p:nvSpPr>
        <p:spPr>
          <a:xfrm>
            <a:off x="457200" y="685800"/>
            <a:ext cx="8229600" cy="5440363"/>
          </a:xfrm>
        </p:spPr>
        <p:txBody>
          <a:bodyPr/>
          <a:lstStyle/>
          <a:p>
            <a:r>
              <a:rPr lang="en-US" dirty="0" smtClean="0"/>
              <a:t>Global variables begin with $.</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533399" y="1271588"/>
            <a:ext cx="8450981" cy="5357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just"/>
            <a:r>
              <a:rPr lang="en-US" sz="3600" b="1" dirty="0" smtClean="0">
                <a:solidFill>
                  <a:schemeClr val="accent6">
                    <a:lumMod val="75000"/>
                  </a:schemeClr>
                </a:solidFill>
              </a:rPr>
              <a:t>Origins &amp; uses of Ruby</a:t>
            </a:r>
            <a:endParaRPr lang="en-US" sz="3600" b="1" dirty="0">
              <a:solidFill>
                <a:schemeClr val="accent6">
                  <a:lumMod val="75000"/>
                </a:schemeClr>
              </a:solidFill>
            </a:endParaRPr>
          </a:p>
        </p:txBody>
      </p:sp>
      <p:sp>
        <p:nvSpPr>
          <p:cNvPr id="3" name="Content Placeholder 2"/>
          <p:cNvSpPr>
            <a:spLocks noGrp="1"/>
          </p:cNvSpPr>
          <p:nvPr>
            <p:ph idx="1"/>
          </p:nvPr>
        </p:nvSpPr>
        <p:spPr>
          <a:xfrm>
            <a:off x="457200" y="1066800"/>
            <a:ext cx="8229600" cy="5059363"/>
          </a:xfrm>
        </p:spPr>
        <p:txBody>
          <a:bodyPr>
            <a:normAutofit/>
          </a:bodyPr>
          <a:lstStyle/>
          <a:p>
            <a:pPr marL="241300" indent="-228600" algn="just">
              <a:lnSpc>
                <a:spcPct val="110000"/>
              </a:lnSpc>
              <a:spcBef>
                <a:spcPts val="530"/>
              </a:spcBef>
              <a:buClr>
                <a:srgbClr val="A9A47B"/>
              </a:buClr>
              <a:buFont typeface="Arial"/>
              <a:buChar char="•"/>
              <a:tabLst>
                <a:tab pos="240665" algn="l"/>
                <a:tab pos="241300" algn="l"/>
              </a:tabLst>
            </a:pPr>
            <a:r>
              <a:rPr lang="en-US" sz="2600" spc="-5" dirty="0" smtClean="0">
                <a:solidFill>
                  <a:srgbClr val="2E2B1F"/>
                </a:solidFill>
                <a:latin typeface="Calibri"/>
                <a:cs typeface="Calibri"/>
              </a:rPr>
              <a:t>Ruby is a pure object-oriented open-source programming language. </a:t>
            </a:r>
          </a:p>
          <a:p>
            <a:pPr marL="241300" indent="-228600" algn="just">
              <a:lnSpc>
                <a:spcPct val="110000"/>
              </a:lnSpc>
              <a:spcBef>
                <a:spcPts val="530"/>
              </a:spcBef>
              <a:buClr>
                <a:srgbClr val="A9A47B"/>
              </a:buClr>
              <a:buFont typeface="Arial"/>
              <a:buChar char="•"/>
              <a:tabLst>
                <a:tab pos="240665" algn="l"/>
                <a:tab pos="241300" algn="l"/>
              </a:tabLst>
            </a:pPr>
            <a:r>
              <a:rPr lang="en-US" sz="2600" spc="-5" dirty="0" smtClean="0">
                <a:solidFill>
                  <a:srgbClr val="2E2B1F"/>
                </a:solidFill>
                <a:latin typeface="Calibri"/>
                <a:cs typeface="Calibri"/>
              </a:rPr>
              <a:t>It is also referred to as scripting language that is dynamic and interpreted. </a:t>
            </a:r>
          </a:p>
          <a:p>
            <a:pPr marL="241300" indent="-228600" algn="just">
              <a:lnSpc>
                <a:spcPct val="110000"/>
              </a:lnSpc>
              <a:spcBef>
                <a:spcPts val="530"/>
              </a:spcBef>
              <a:buClr>
                <a:srgbClr val="A9A47B"/>
              </a:buClr>
              <a:buFont typeface="Arial"/>
              <a:buChar char="•"/>
              <a:tabLst>
                <a:tab pos="240665" algn="l"/>
                <a:tab pos="241300" algn="l"/>
              </a:tabLst>
            </a:pPr>
            <a:r>
              <a:rPr lang="en-US" sz="2600" spc="-5" dirty="0" smtClean="0">
                <a:solidFill>
                  <a:srgbClr val="2E2B1F"/>
                </a:solidFill>
                <a:latin typeface="Calibri"/>
                <a:cs typeface="Calibri"/>
              </a:rPr>
              <a:t>It supports cross-platform operating systems and was written in C language.  </a:t>
            </a:r>
          </a:p>
          <a:p>
            <a:pPr marL="241300" indent="-228600" algn="just">
              <a:lnSpc>
                <a:spcPct val="110000"/>
              </a:lnSpc>
              <a:spcBef>
                <a:spcPts val="530"/>
              </a:spcBef>
              <a:buClr>
                <a:srgbClr val="A9A47B"/>
              </a:buClr>
              <a:buFont typeface="Arial"/>
              <a:buChar char="•"/>
              <a:tabLst>
                <a:tab pos="240665" algn="l"/>
                <a:tab pos="241300" algn="l"/>
              </a:tabLst>
            </a:pPr>
            <a:r>
              <a:rPr lang="en-US" sz="2600" spc="-5" dirty="0" smtClean="0">
                <a:solidFill>
                  <a:srgbClr val="2E2B1F"/>
                </a:solidFill>
                <a:latin typeface="Calibri"/>
                <a:cs typeface="Calibri"/>
              </a:rPr>
              <a:t>Ruby has a syntax that is mainly similar to Perl and Python. </a:t>
            </a:r>
          </a:p>
          <a:p>
            <a:pPr marL="241300" indent="-228600" algn="just">
              <a:lnSpc>
                <a:spcPct val="110000"/>
              </a:lnSpc>
              <a:spcBef>
                <a:spcPts val="530"/>
              </a:spcBef>
              <a:buClr>
                <a:srgbClr val="A9A47B"/>
              </a:buClr>
              <a:buFont typeface="Arial"/>
              <a:buChar char="•"/>
              <a:tabLst>
                <a:tab pos="240665" algn="l"/>
                <a:tab pos="241300" algn="l"/>
              </a:tabLst>
            </a:pPr>
            <a:r>
              <a:rPr lang="en-US" sz="2600" spc="-5" dirty="0" smtClean="0">
                <a:solidFill>
                  <a:srgbClr val="2E2B1F"/>
                </a:solidFill>
                <a:latin typeface="Calibri"/>
                <a:cs typeface="Calibri"/>
              </a:rPr>
              <a:t>It is scalable and projects with large code are easily maintainable.</a:t>
            </a:r>
            <a:endParaRPr lang="en-US" sz="2600" spc="-5" dirty="0">
              <a:solidFill>
                <a:srgbClr val="2E2B1F"/>
              </a:solidFill>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pPr algn="l"/>
            <a:r>
              <a:rPr lang="en-US" sz="3200" b="1" dirty="0" smtClean="0">
                <a:solidFill>
                  <a:srgbClr val="7030A0"/>
                </a:solidFill>
              </a:rPr>
              <a:t>Ruby Instance Variables</a:t>
            </a:r>
            <a:endParaRPr lang="en-US" sz="3200" b="1" dirty="0">
              <a:solidFill>
                <a:srgbClr val="7030A0"/>
              </a:solidFill>
            </a:endParaRPr>
          </a:p>
        </p:txBody>
      </p:sp>
      <p:sp>
        <p:nvSpPr>
          <p:cNvPr id="3" name="Content Placeholder 2"/>
          <p:cNvSpPr>
            <a:spLocks noGrp="1"/>
          </p:cNvSpPr>
          <p:nvPr>
            <p:ph idx="1"/>
          </p:nvPr>
        </p:nvSpPr>
        <p:spPr>
          <a:xfrm>
            <a:off x="457200" y="457200"/>
            <a:ext cx="8229600" cy="5668963"/>
          </a:xfrm>
        </p:spPr>
        <p:txBody>
          <a:bodyPr>
            <a:normAutofit/>
          </a:bodyPr>
          <a:lstStyle/>
          <a:p>
            <a:r>
              <a:rPr lang="en-US" sz="2800" dirty="0" smtClean="0"/>
              <a:t>Instance variables begin with @</a:t>
            </a:r>
            <a:endParaRPr lang="en-US" sz="2800" dirty="0"/>
          </a:p>
        </p:txBody>
      </p:sp>
      <p:pic>
        <p:nvPicPr>
          <p:cNvPr id="13314" name="Picture 2"/>
          <p:cNvPicPr>
            <a:picLocks noChangeAspect="1" noChangeArrowheads="1"/>
          </p:cNvPicPr>
          <p:nvPr/>
        </p:nvPicPr>
        <p:blipFill>
          <a:blip r:embed="rId2" cstate="print"/>
          <a:srcRect/>
          <a:stretch>
            <a:fillRect/>
          </a:stretch>
        </p:blipFill>
        <p:spPr bwMode="auto">
          <a:xfrm>
            <a:off x="838200" y="914400"/>
            <a:ext cx="8128238" cy="5900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algn="l"/>
            <a:r>
              <a:rPr lang="en-US" sz="3600" b="1" dirty="0" smtClean="0">
                <a:solidFill>
                  <a:srgbClr val="7030A0"/>
                </a:solidFill>
              </a:rPr>
              <a:t>Ruby Class Variables</a:t>
            </a:r>
            <a:endParaRPr lang="en-US" sz="3600" b="1" dirty="0">
              <a:solidFill>
                <a:srgbClr val="7030A0"/>
              </a:solidFill>
            </a:endParaRPr>
          </a:p>
        </p:txBody>
      </p:sp>
      <p:sp>
        <p:nvSpPr>
          <p:cNvPr id="3" name="Content Placeholder 2"/>
          <p:cNvSpPr>
            <a:spLocks noGrp="1"/>
          </p:cNvSpPr>
          <p:nvPr>
            <p:ph idx="1"/>
          </p:nvPr>
        </p:nvSpPr>
        <p:spPr>
          <a:xfrm>
            <a:off x="457200" y="762000"/>
            <a:ext cx="8229600" cy="5364163"/>
          </a:xfrm>
        </p:spPr>
        <p:txBody>
          <a:bodyPr>
            <a:normAutofit/>
          </a:bodyPr>
          <a:lstStyle/>
          <a:p>
            <a:pPr algn="just"/>
            <a:r>
              <a:rPr lang="en-US" sz="2800" dirty="0" smtClean="0"/>
              <a:t>Class variables begin with @@ and must be initialized before they can be used in method definitions.</a:t>
            </a:r>
          </a:p>
          <a:p>
            <a:pPr algn="just"/>
            <a:r>
              <a:rPr lang="en-US" sz="2800" dirty="0" smtClean="0"/>
              <a:t>Referencing an uninitialized class variable produces an error. </a:t>
            </a:r>
          </a:p>
          <a:p>
            <a:pPr algn="just"/>
            <a:r>
              <a:rPr lang="en-US" sz="2800" dirty="0" smtClean="0"/>
              <a:t>Class variables are shared among descendants of the class or module in which the class variables are defined.</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1081088" y="103223"/>
            <a:ext cx="7148512" cy="66023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algn="l"/>
            <a:r>
              <a:rPr lang="en-US" sz="3600" b="1" dirty="0" smtClean="0">
                <a:solidFill>
                  <a:srgbClr val="7030A0"/>
                </a:solidFill>
              </a:rPr>
              <a:t>Ruby Constants</a:t>
            </a:r>
          </a:p>
        </p:txBody>
      </p:sp>
      <p:sp>
        <p:nvSpPr>
          <p:cNvPr id="3" name="Content Placeholder 2"/>
          <p:cNvSpPr>
            <a:spLocks noGrp="1"/>
          </p:cNvSpPr>
          <p:nvPr>
            <p:ph idx="1"/>
          </p:nvPr>
        </p:nvSpPr>
        <p:spPr>
          <a:xfrm>
            <a:off x="457200" y="762000"/>
            <a:ext cx="8229600" cy="5364163"/>
          </a:xfrm>
        </p:spPr>
        <p:txBody>
          <a:bodyPr>
            <a:normAutofit/>
          </a:bodyPr>
          <a:lstStyle/>
          <a:p>
            <a:pPr algn="just"/>
            <a:r>
              <a:rPr lang="en-US" sz="2400" dirty="0" smtClean="0"/>
              <a:t>Constants begin with an uppercase letter. </a:t>
            </a:r>
          </a:p>
          <a:p>
            <a:pPr algn="just"/>
            <a:r>
              <a:rPr lang="en-US" sz="2400" dirty="0" smtClean="0"/>
              <a:t>Constants defined within a class or module can be accessed from within that class or module, and those defined outside a class or module can be accessed globally.</a:t>
            </a:r>
            <a:endParaRPr lang="en-US" sz="2400" dirty="0"/>
          </a:p>
        </p:txBody>
      </p:sp>
      <p:pic>
        <p:nvPicPr>
          <p:cNvPr id="15362" name="Picture 2"/>
          <p:cNvPicPr>
            <a:picLocks noChangeAspect="1" noChangeArrowheads="1"/>
          </p:cNvPicPr>
          <p:nvPr/>
        </p:nvPicPr>
        <p:blipFill>
          <a:blip r:embed="rId2" cstate="print"/>
          <a:srcRect/>
          <a:stretch>
            <a:fillRect/>
          </a:stretch>
        </p:blipFill>
        <p:spPr bwMode="auto">
          <a:xfrm>
            <a:off x="1143000" y="2372486"/>
            <a:ext cx="7239000" cy="43331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pPr algn="l"/>
            <a:r>
              <a:rPr lang="en-US" b="1" dirty="0" smtClean="0">
                <a:solidFill>
                  <a:schemeClr val="accent6">
                    <a:lumMod val="75000"/>
                  </a:schemeClr>
                </a:solidFill>
              </a:rPr>
              <a:t>Input/ Output in Ruby</a:t>
            </a:r>
            <a:endParaRPr lang="en-US" b="1" dirty="0">
              <a:solidFill>
                <a:schemeClr val="accent6">
                  <a:lumMod val="75000"/>
                </a:schemeClr>
              </a:solidFill>
            </a:endParaRPr>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lgn="just"/>
            <a:r>
              <a:rPr lang="en-US" dirty="0" smtClean="0"/>
              <a:t>All ruby files will have extension </a:t>
            </a:r>
            <a:r>
              <a:rPr lang="en-US" b="1" dirty="0" smtClean="0"/>
              <a:t>.</a:t>
            </a:r>
            <a:r>
              <a:rPr lang="en-US" b="1" dirty="0" err="1" smtClean="0"/>
              <a:t>rb</a:t>
            </a:r>
            <a:endParaRPr lang="en-US" b="1" dirty="0" smtClean="0"/>
          </a:p>
          <a:p>
            <a:pPr algn="just"/>
            <a:r>
              <a:rPr lang="en-US" dirty="0" smtClean="0"/>
              <a:t>We can use </a:t>
            </a:r>
            <a:r>
              <a:rPr lang="en-US" b="1" i="1" dirty="0" smtClean="0"/>
              <a:t>puts</a:t>
            </a:r>
            <a:r>
              <a:rPr lang="en-US" dirty="0" smtClean="0"/>
              <a:t> or </a:t>
            </a:r>
            <a:r>
              <a:rPr lang="en-US" b="1" i="1" dirty="0" smtClean="0"/>
              <a:t>print</a:t>
            </a:r>
            <a:r>
              <a:rPr lang="en-US" dirty="0" smtClean="0"/>
              <a:t> functions for displaying output in Ruby</a:t>
            </a:r>
          </a:p>
          <a:p>
            <a:pPr algn="just">
              <a:buNone/>
            </a:pPr>
            <a:r>
              <a:rPr lang="en-US" dirty="0" smtClean="0">
                <a:solidFill>
                  <a:srgbClr val="7030A0"/>
                </a:solidFill>
              </a:rPr>
              <a:t>	puts "Hello, Ruby!";</a:t>
            </a:r>
          </a:p>
          <a:p>
            <a:pPr algn="just"/>
            <a:r>
              <a:rPr lang="en-US" dirty="0" smtClean="0"/>
              <a:t>To run the program −</a:t>
            </a:r>
          </a:p>
          <a:p>
            <a:pPr algn="just">
              <a:buNone/>
            </a:pPr>
            <a:r>
              <a:rPr lang="en-US" dirty="0" smtClean="0"/>
              <a:t>	</a:t>
            </a:r>
            <a:r>
              <a:rPr lang="en-US" dirty="0" smtClean="0">
                <a:solidFill>
                  <a:schemeClr val="accent2">
                    <a:lumMod val="75000"/>
                  </a:schemeClr>
                </a:solidFill>
              </a:rPr>
              <a:t>$ ruby </a:t>
            </a:r>
            <a:r>
              <a:rPr lang="en-US" dirty="0" err="1" smtClean="0">
                <a:solidFill>
                  <a:schemeClr val="accent2">
                    <a:lumMod val="75000"/>
                  </a:schemeClr>
                </a:solidFill>
              </a:rPr>
              <a:t>test.rb</a:t>
            </a:r>
            <a:endParaRPr lang="en-US" dirty="0" smtClean="0">
              <a:solidFill>
                <a:schemeClr val="accent2">
                  <a:lumMod val="75000"/>
                </a:schemeClr>
              </a:solidFill>
            </a:endParaRPr>
          </a:p>
          <a:p>
            <a:pPr algn="just"/>
            <a:r>
              <a:rPr lang="en-US" dirty="0" smtClean="0"/>
              <a:t>A comment hides a line, part of a line or several lines from the Ruby interpreter by using the hash character (#) :</a:t>
            </a:r>
          </a:p>
          <a:p>
            <a:pPr algn="just">
              <a:buNone/>
            </a:pPr>
            <a:r>
              <a:rPr lang="en-US" dirty="0" smtClean="0">
                <a:solidFill>
                  <a:schemeClr val="accent2">
                    <a:lumMod val="75000"/>
                  </a:schemeClr>
                </a:solidFill>
              </a:rPr>
              <a:t>	</a:t>
            </a:r>
            <a:r>
              <a:rPr lang="en-US" dirty="0" smtClean="0">
                <a:solidFill>
                  <a:srgbClr val="FFC000"/>
                </a:solidFill>
              </a:rPr>
              <a:t># I am a comment. Just ignore me.</a:t>
            </a:r>
          </a:p>
          <a:p>
            <a:pPr algn="just">
              <a:buNone/>
            </a:pPr>
            <a:r>
              <a:rPr lang="en-US" dirty="0" smtClean="0">
                <a:solidFill>
                  <a:schemeClr val="accent4">
                    <a:lumMod val="75000"/>
                  </a:schemeClr>
                </a:solidFill>
              </a:rPr>
              <a:t>	name = "</a:t>
            </a:r>
            <a:r>
              <a:rPr lang="en-US" dirty="0" err="1" smtClean="0">
                <a:solidFill>
                  <a:schemeClr val="accent4">
                    <a:lumMod val="75000"/>
                  </a:schemeClr>
                </a:solidFill>
              </a:rPr>
              <a:t>Madisetti</a:t>
            </a:r>
            <a:r>
              <a:rPr lang="en-US" dirty="0" smtClean="0">
                <a:solidFill>
                  <a:schemeClr val="accent4">
                    <a:lumMod val="75000"/>
                  </a:schemeClr>
                </a:solidFill>
              </a:rPr>
              <a:t>" # This is again comment</a:t>
            </a:r>
          </a:p>
          <a:p>
            <a:pPr algn="just">
              <a:buNone/>
            </a:pPr>
            <a:r>
              <a:rPr lang="en-US" dirty="0" smtClean="0">
                <a:solidFill>
                  <a:srgbClr val="00B050"/>
                </a:solidFill>
              </a:rPr>
              <a:t>	# This is a comment. </a:t>
            </a:r>
          </a:p>
          <a:p>
            <a:pPr algn="just">
              <a:buNone/>
            </a:pPr>
            <a:r>
              <a:rPr lang="en-US" dirty="0" smtClean="0">
                <a:solidFill>
                  <a:srgbClr val="00B050"/>
                </a:solidFill>
              </a:rPr>
              <a:t>	# This is a comment, too.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sz="2800" dirty="0" smtClean="0"/>
              <a:t>To take input from user we can use </a:t>
            </a:r>
            <a:r>
              <a:rPr lang="en-US" sz="2800" b="1" i="1" dirty="0" smtClean="0"/>
              <a:t>gets</a:t>
            </a:r>
            <a:r>
              <a:rPr lang="en-US" sz="2800" dirty="0" smtClean="0"/>
              <a:t> method. </a:t>
            </a:r>
          </a:p>
          <a:p>
            <a:r>
              <a:rPr lang="en-US" sz="2800" b="1" i="1" dirty="0" smtClean="0"/>
              <a:t>gets</a:t>
            </a:r>
            <a:r>
              <a:rPr lang="en-US" sz="2800" dirty="0" smtClean="0"/>
              <a:t> function takes input from the keyboard </a:t>
            </a:r>
            <a:r>
              <a:rPr lang="en-US" sz="2800" b="1" dirty="0" smtClean="0"/>
              <a:t>in string format</a:t>
            </a:r>
            <a:r>
              <a:rPr lang="en-US" sz="2800" dirty="0" smtClean="0"/>
              <a:t> and stores the value in the variables.</a:t>
            </a:r>
          </a:p>
          <a:p>
            <a:pPr>
              <a:buNone/>
            </a:pPr>
            <a:r>
              <a:rPr lang="en-US" dirty="0" smtClean="0">
                <a:solidFill>
                  <a:schemeClr val="accent6">
                    <a:lumMod val="75000"/>
                  </a:schemeClr>
                </a:solidFill>
              </a:rPr>
              <a:t>	name = </a:t>
            </a:r>
            <a:r>
              <a:rPr lang="en-US" b="1" dirty="0" smtClean="0">
                <a:solidFill>
                  <a:schemeClr val="accent6">
                    <a:lumMod val="75000"/>
                  </a:schemeClr>
                </a:solidFill>
              </a:rPr>
              <a:t>gets</a:t>
            </a:r>
          </a:p>
          <a:p>
            <a:r>
              <a:rPr lang="en-US" sz="2800" dirty="0" smtClean="0"/>
              <a:t>This statement takes a string input from the user and stores it in the variable called name.</a:t>
            </a:r>
          </a:p>
          <a:p>
            <a:r>
              <a:rPr lang="en-US" sz="2800" dirty="0" smtClean="0"/>
              <a:t>It also appends a </a:t>
            </a:r>
            <a:r>
              <a:rPr lang="en-US" sz="2800" b="1" dirty="0" smtClean="0"/>
              <a:t>\n </a:t>
            </a:r>
            <a:r>
              <a:rPr lang="en-US" sz="2800" dirty="0" smtClean="0"/>
              <a:t>new line character at the end of the input entered by the user.</a:t>
            </a:r>
          </a:p>
          <a:p>
            <a:r>
              <a:rPr lang="en-US" sz="2800" dirty="0" smtClean="0"/>
              <a:t>When you display using </a:t>
            </a:r>
            <a:r>
              <a:rPr lang="en-US" sz="2800" b="1" i="1" dirty="0" smtClean="0"/>
              <a:t>print</a:t>
            </a:r>
            <a:r>
              <a:rPr lang="en-US" sz="2800" dirty="0" smtClean="0"/>
              <a:t> function, it displays the text entered by the user along with a new line. </a:t>
            </a:r>
          </a:p>
          <a:p>
            <a:r>
              <a:rPr lang="en-US" sz="2800" dirty="0" smtClean="0"/>
              <a:t>To remove the newline, you can use a function called </a:t>
            </a:r>
            <a:r>
              <a:rPr lang="en-US" sz="2800" b="1" i="1" dirty="0" smtClean="0">
                <a:solidFill>
                  <a:srgbClr val="7030A0"/>
                </a:solidFill>
              </a:rPr>
              <a:t>chomp</a:t>
            </a:r>
            <a:r>
              <a:rPr lang="en-US" sz="2800" dirty="0" smtClean="0"/>
              <a:t>. </a:t>
            </a:r>
          </a:p>
          <a:p>
            <a:r>
              <a:rPr lang="en-US" sz="2800" dirty="0" smtClean="0">
                <a:solidFill>
                  <a:schemeClr val="accent3">
                    <a:lumMod val="50000"/>
                  </a:schemeClr>
                </a:solidFill>
              </a:rPr>
              <a:t>print </a:t>
            </a:r>
            <a:r>
              <a:rPr lang="en-US" sz="2800" dirty="0" err="1" smtClean="0">
                <a:solidFill>
                  <a:schemeClr val="accent3">
                    <a:lumMod val="50000"/>
                  </a:schemeClr>
                </a:solidFill>
              </a:rPr>
              <a:t>name.</a:t>
            </a:r>
            <a:r>
              <a:rPr lang="en-US" sz="2800" b="1" dirty="0" err="1" smtClean="0">
                <a:solidFill>
                  <a:schemeClr val="accent3">
                    <a:lumMod val="50000"/>
                  </a:schemeClr>
                </a:solidFill>
              </a:rPr>
              <a:t>chomp</a:t>
            </a:r>
            <a:endParaRPr lang="en-US" sz="2800" dirty="0" smtClean="0">
              <a:solidFill>
                <a:schemeClr val="accent3">
                  <a:lumMod val="50000"/>
                </a:schemeClr>
              </a:solidFill>
            </a:endParaRPr>
          </a:p>
          <a:p>
            <a:pPr>
              <a:buNone/>
            </a:pPr>
            <a:endParaRPr lang="en-US" sz="2800"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990600" y="0"/>
            <a:ext cx="7243322" cy="678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sz="2800" dirty="0" smtClean="0"/>
              <a:t>Since </a:t>
            </a:r>
            <a:r>
              <a:rPr lang="en-US" sz="2800" b="1" i="1" dirty="0" smtClean="0"/>
              <a:t>gets</a:t>
            </a:r>
            <a:r>
              <a:rPr lang="en-US" sz="2800" dirty="0" smtClean="0"/>
              <a:t> method takes input in string format so, conversion to whole number is required before any arithmetic operations could be performed on the data. </a:t>
            </a:r>
          </a:p>
          <a:p>
            <a:pPr algn="just"/>
            <a:r>
              <a:rPr lang="en-US" sz="2800" dirty="0" smtClean="0"/>
              <a:t>This can be done using </a:t>
            </a:r>
            <a:r>
              <a:rPr lang="en-US" sz="2800" b="1" i="1" dirty="0" smtClean="0">
                <a:solidFill>
                  <a:srgbClr val="7030A0"/>
                </a:solidFill>
              </a:rPr>
              <a:t>integer(), float() </a:t>
            </a:r>
            <a:r>
              <a:rPr lang="en-US" sz="2800" dirty="0" smtClean="0"/>
              <a:t>functions.</a:t>
            </a:r>
          </a:p>
          <a:p>
            <a:pPr algn="just"/>
            <a:r>
              <a:rPr lang="en-US" sz="2800" dirty="0" smtClean="0"/>
              <a:t>If the conversion is not done, it simply performs the concatenation operation.</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rgbClr val="7030A0"/>
                </a:solidFill>
              </a:rPr>
              <a:t>Ruby if...else Statement</a:t>
            </a:r>
            <a:endParaRPr lang="en-US" dirty="0">
              <a:solidFill>
                <a:srgbClr val="7030A0"/>
              </a:solidFill>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800" dirty="0" smtClean="0"/>
              <a:t>An if expression's </a:t>
            </a:r>
            <a:r>
              <a:rPr lang="en-US" sz="2800" i="1" dirty="0" smtClean="0"/>
              <a:t>conditional</a:t>
            </a:r>
            <a:r>
              <a:rPr lang="en-US" sz="2800" dirty="0" smtClean="0"/>
              <a:t> is separated from code by the reserved word </a:t>
            </a:r>
            <a:r>
              <a:rPr lang="en-US" sz="2800" b="1" i="1" dirty="0" smtClean="0"/>
              <a:t>then</a:t>
            </a:r>
            <a:r>
              <a:rPr lang="en-US" sz="2800" dirty="0" smtClean="0"/>
              <a:t>, a newline, or a semicolon.</a:t>
            </a:r>
            <a:endParaRPr lang="en-US" sz="2800" dirty="0"/>
          </a:p>
        </p:txBody>
      </p:sp>
      <p:pic>
        <p:nvPicPr>
          <p:cNvPr id="17410" name="Picture 2"/>
          <p:cNvPicPr>
            <a:picLocks noChangeAspect="1" noChangeArrowheads="1"/>
          </p:cNvPicPr>
          <p:nvPr/>
        </p:nvPicPr>
        <p:blipFill>
          <a:blip r:embed="rId2" cstate="print"/>
          <a:srcRect/>
          <a:stretch>
            <a:fillRect/>
          </a:stretch>
        </p:blipFill>
        <p:spPr bwMode="auto">
          <a:xfrm>
            <a:off x="1676400" y="2743200"/>
            <a:ext cx="4257675" cy="258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fontScale="90000"/>
          </a:bodyPr>
          <a:lstStyle/>
          <a:p>
            <a:pPr algn="l"/>
            <a:r>
              <a:rPr lang="en-US" b="1" dirty="0" smtClean="0">
                <a:solidFill>
                  <a:srgbClr val="7030A0"/>
                </a:solidFill>
              </a:rPr>
              <a:t>Ruby case Statement</a:t>
            </a:r>
            <a:endParaRPr lang="en-US" dirty="0">
              <a:solidFill>
                <a:srgbClr val="7030A0"/>
              </a:solidFill>
            </a:endParaRPr>
          </a:p>
        </p:txBody>
      </p:sp>
      <p:sp>
        <p:nvSpPr>
          <p:cNvPr id="3" name="Content Placeholder 2"/>
          <p:cNvSpPr>
            <a:spLocks noGrp="1"/>
          </p:cNvSpPr>
          <p:nvPr>
            <p:ph idx="1"/>
          </p:nvPr>
        </p:nvSpPr>
        <p:spPr>
          <a:xfrm>
            <a:off x="457200" y="609600"/>
            <a:ext cx="8229600" cy="5516563"/>
          </a:xfrm>
        </p:spPr>
        <p:txBody>
          <a:bodyPr>
            <a:normAutofit/>
          </a:bodyPr>
          <a:lstStyle/>
          <a:p>
            <a:pPr algn="just"/>
            <a:r>
              <a:rPr lang="en-US" sz="2000" dirty="0" smtClean="0"/>
              <a:t>Compares the </a:t>
            </a:r>
            <a:r>
              <a:rPr lang="en-US" sz="2000" b="1" i="1" dirty="0" smtClean="0"/>
              <a:t>expression</a:t>
            </a:r>
            <a:r>
              <a:rPr lang="en-US" sz="2000" dirty="0" smtClean="0"/>
              <a:t> specified by case and that specified by </a:t>
            </a:r>
            <a:r>
              <a:rPr lang="en-US" sz="2000" b="1" i="1" dirty="0" smtClean="0"/>
              <a:t>when</a:t>
            </a:r>
            <a:r>
              <a:rPr lang="en-US" sz="2000" dirty="0" smtClean="0"/>
              <a:t> and executes the code of the </a:t>
            </a:r>
            <a:r>
              <a:rPr lang="en-US" sz="2000" b="1" i="1" dirty="0" smtClean="0"/>
              <a:t>when</a:t>
            </a:r>
            <a:r>
              <a:rPr lang="en-US" sz="2000" dirty="0" smtClean="0"/>
              <a:t> clause that matches.</a:t>
            </a:r>
          </a:p>
          <a:p>
            <a:pPr algn="just"/>
            <a:r>
              <a:rPr lang="en-US" sz="2000" dirty="0" smtClean="0"/>
              <a:t>A </a:t>
            </a:r>
            <a:r>
              <a:rPr lang="en-US" sz="2000" b="1" i="1" dirty="0" smtClean="0"/>
              <a:t>when</a:t>
            </a:r>
            <a:r>
              <a:rPr lang="en-US" sz="2000" dirty="0" smtClean="0"/>
              <a:t> statement's expression is separated from code by the reserved word </a:t>
            </a:r>
            <a:r>
              <a:rPr lang="en-US" sz="2000" i="1" dirty="0" smtClean="0"/>
              <a:t>then</a:t>
            </a:r>
            <a:r>
              <a:rPr lang="en-US" sz="2000" dirty="0" smtClean="0"/>
              <a:t>, a newline, or a semicolon</a:t>
            </a:r>
            <a:endParaRPr lang="en-US" sz="2000" dirty="0"/>
          </a:p>
        </p:txBody>
      </p:sp>
      <p:pic>
        <p:nvPicPr>
          <p:cNvPr id="18434" name="Picture 2"/>
          <p:cNvPicPr>
            <a:picLocks noChangeAspect="1" noChangeArrowheads="1"/>
          </p:cNvPicPr>
          <p:nvPr/>
        </p:nvPicPr>
        <p:blipFill>
          <a:blip r:embed="rId2" cstate="print"/>
          <a:srcRect/>
          <a:stretch>
            <a:fillRect/>
          </a:stretch>
        </p:blipFill>
        <p:spPr bwMode="auto">
          <a:xfrm>
            <a:off x="2895600" y="1974855"/>
            <a:ext cx="4310062" cy="48831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pPr algn="just">
              <a:buNone/>
            </a:pPr>
            <a:r>
              <a:rPr lang="en-US" sz="4000" b="1" dirty="0" smtClean="0">
                <a:solidFill>
                  <a:schemeClr val="accent6">
                    <a:lumMod val="75000"/>
                  </a:schemeClr>
                </a:solidFill>
                <a:latin typeface="+mj-lt"/>
              </a:rPr>
              <a:t>Uses of Ruby:</a:t>
            </a:r>
          </a:p>
          <a:p>
            <a:pPr marL="514350" indent="-514350" algn="just">
              <a:buAutoNum type="arabicPeriod"/>
            </a:pPr>
            <a:r>
              <a:rPr lang="en-US" sz="3100" b="1" spc="-5" dirty="0" smtClean="0">
                <a:solidFill>
                  <a:srgbClr val="2E2B1F"/>
                </a:solidFill>
                <a:latin typeface="Calibri"/>
                <a:cs typeface="Calibri"/>
              </a:rPr>
              <a:t>Object Creation: </a:t>
            </a:r>
          </a:p>
          <a:p>
            <a:pPr marL="514350" indent="-514350" algn="just"/>
            <a:r>
              <a:rPr lang="en-US" sz="3100" spc="-5" dirty="0" smtClean="0">
                <a:solidFill>
                  <a:srgbClr val="2E2B1F"/>
                </a:solidFill>
                <a:latin typeface="Calibri"/>
                <a:cs typeface="Calibri"/>
              </a:rPr>
              <a:t>Since everything in Ruby is an object, every object can have its own unique properties and methods. This makes evaluating code easier and more customizable.</a:t>
            </a:r>
          </a:p>
          <a:p>
            <a:pPr marL="514350" indent="-514350" algn="just">
              <a:buNone/>
            </a:pPr>
            <a:r>
              <a:rPr lang="en-US" sz="3100" b="1" spc="-5" dirty="0" smtClean="0">
                <a:solidFill>
                  <a:srgbClr val="2E2B1F"/>
                </a:solidFill>
                <a:latin typeface="Calibri"/>
                <a:cs typeface="Calibri"/>
              </a:rPr>
              <a:t>2. 	Dynamic Typing:</a:t>
            </a:r>
          </a:p>
          <a:p>
            <a:pPr marL="514350" indent="-514350" algn="just"/>
            <a:r>
              <a:rPr lang="en-US" sz="3100" spc="-5" dirty="0" smtClean="0">
                <a:solidFill>
                  <a:srgbClr val="2E2B1F"/>
                </a:solidFill>
                <a:latin typeface="Calibri"/>
                <a:cs typeface="Calibri"/>
              </a:rPr>
              <a:t>Dynamic typing means that the type of variable you are using can be changed and resolved on the fly, allowing for much easier and useful adaptation in the later stages of a project. </a:t>
            </a:r>
          </a:p>
          <a:p>
            <a:pPr marL="514350" indent="-514350" algn="just">
              <a:buAutoNum type="arabicPeriod" startAt="3"/>
            </a:pPr>
            <a:r>
              <a:rPr lang="en-US" sz="3100" b="1" spc="-5" dirty="0" smtClean="0">
                <a:solidFill>
                  <a:srgbClr val="2E2B1F"/>
                </a:solidFill>
                <a:latin typeface="Calibri"/>
                <a:cs typeface="Calibri"/>
              </a:rPr>
              <a:t>Code Quality:</a:t>
            </a:r>
          </a:p>
          <a:p>
            <a:pPr marL="514350" indent="-514350" algn="just"/>
            <a:r>
              <a:rPr lang="en-US" sz="3100" spc="-5" dirty="0" smtClean="0">
                <a:solidFill>
                  <a:srgbClr val="2E2B1F"/>
                </a:solidFill>
                <a:latin typeface="Calibri"/>
                <a:cs typeface="Calibri"/>
              </a:rPr>
              <a:t>Ruby is particularly known for the intuitive elements of its code that make it easy for developers to maintain and understand. </a:t>
            </a:r>
          </a:p>
          <a:p>
            <a:pPr marL="514350" indent="-514350" algn="just"/>
            <a:r>
              <a:rPr lang="en-US" sz="3100" spc="-5" dirty="0" smtClean="0">
                <a:solidFill>
                  <a:srgbClr val="2E2B1F"/>
                </a:solidFill>
                <a:latin typeface="Calibri"/>
                <a:cs typeface="Calibri"/>
              </a:rPr>
              <a:t>This not only allows the code run more quickly, but it also makes the burden on programmers significantly easier than some other languages when finding and solving bugs.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381000" y="0"/>
            <a:ext cx="4191000" cy="3127796"/>
          </a:xfrm>
          <a:prstGeom prst="rect">
            <a:avLst/>
          </a:prstGeom>
          <a:noFill/>
          <a:ln w="9525">
            <a:noFill/>
            <a:miter lim="800000"/>
            <a:headEnd/>
            <a:tailEnd/>
          </a:ln>
        </p:spPr>
      </p:pic>
      <p:sp>
        <p:nvSpPr>
          <p:cNvPr id="5" name="Rectangle 4"/>
          <p:cNvSpPr/>
          <p:nvPr/>
        </p:nvSpPr>
        <p:spPr>
          <a:xfrm>
            <a:off x="381000" y="3048000"/>
            <a:ext cx="8305800" cy="830997"/>
          </a:xfrm>
          <a:prstGeom prst="rect">
            <a:avLst/>
          </a:prstGeom>
        </p:spPr>
        <p:txBody>
          <a:bodyPr wrap="square">
            <a:spAutoFit/>
          </a:bodyPr>
          <a:lstStyle/>
          <a:p>
            <a:r>
              <a:rPr lang="en-US" sz="2400" dirty="0" smtClean="0"/>
              <a:t>A </a:t>
            </a:r>
            <a:r>
              <a:rPr lang="en-US" sz="2400" i="1" dirty="0" smtClean="0"/>
              <a:t>while</a:t>
            </a:r>
            <a:r>
              <a:rPr lang="en-US" sz="2400" dirty="0" smtClean="0"/>
              <a:t> loop's </a:t>
            </a:r>
            <a:r>
              <a:rPr lang="en-US" sz="2400" i="1" dirty="0" smtClean="0"/>
              <a:t>conditional</a:t>
            </a:r>
            <a:r>
              <a:rPr lang="en-US" sz="2400" dirty="0" smtClean="0"/>
              <a:t> </a:t>
            </a:r>
            <a:r>
              <a:rPr lang="en-US" sz="2400" i="1" dirty="0" smtClean="0"/>
              <a:t>part</a:t>
            </a:r>
            <a:r>
              <a:rPr lang="en-US" sz="2400" dirty="0" smtClean="0"/>
              <a:t> is separated from </a:t>
            </a:r>
            <a:r>
              <a:rPr lang="en-US" sz="2400" i="1" dirty="0" smtClean="0"/>
              <a:t>code</a:t>
            </a:r>
            <a:r>
              <a:rPr lang="en-US" sz="2400" dirty="0" smtClean="0"/>
              <a:t> by the reserved word do, a newline, backslash \, or a semicolon ;</a:t>
            </a:r>
            <a:endParaRPr lang="en-US" sz="2400" dirty="0"/>
          </a:p>
        </p:txBody>
      </p:sp>
      <p:pic>
        <p:nvPicPr>
          <p:cNvPr id="19459" name="Picture 3"/>
          <p:cNvPicPr>
            <a:picLocks noChangeAspect="1" noChangeArrowheads="1"/>
          </p:cNvPicPr>
          <p:nvPr/>
        </p:nvPicPr>
        <p:blipFill>
          <a:blip r:embed="rId3" cstate="print"/>
          <a:srcRect/>
          <a:stretch>
            <a:fillRect/>
          </a:stretch>
        </p:blipFill>
        <p:spPr bwMode="auto">
          <a:xfrm>
            <a:off x="685799" y="3886200"/>
            <a:ext cx="4737049"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533400" y="0"/>
            <a:ext cx="3276600" cy="3477003"/>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3962400" y="533400"/>
            <a:ext cx="5318291" cy="2805113"/>
          </a:xfrm>
          <a:prstGeom prst="rect">
            <a:avLst/>
          </a:prstGeom>
          <a:noFill/>
          <a:ln w="9525">
            <a:noFill/>
            <a:miter lim="800000"/>
            <a:headEnd/>
            <a:tailEnd/>
          </a:ln>
        </p:spPr>
      </p:pic>
      <p:pic>
        <p:nvPicPr>
          <p:cNvPr id="20484" name="Picture 4"/>
          <p:cNvPicPr>
            <a:picLocks noChangeAspect="1" noChangeArrowheads="1"/>
          </p:cNvPicPr>
          <p:nvPr/>
        </p:nvPicPr>
        <p:blipFill>
          <a:blip r:embed="rId4" cstate="print"/>
          <a:srcRect/>
          <a:stretch>
            <a:fillRect/>
          </a:stretch>
        </p:blipFill>
        <p:spPr bwMode="auto">
          <a:xfrm>
            <a:off x="152401" y="3505201"/>
            <a:ext cx="4567410" cy="1828800"/>
          </a:xfrm>
          <a:prstGeom prst="rect">
            <a:avLst/>
          </a:prstGeom>
          <a:noFill/>
          <a:ln w="9525">
            <a:noFill/>
            <a:miter lim="800000"/>
            <a:headEnd/>
            <a:tailEnd/>
          </a:ln>
        </p:spPr>
      </p:pic>
      <p:pic>
        <p:nvPicPr>
          <p:cNvPr id="20485" name="Picture 5"/>
          <p:cNvPicPr>
            <a:picLocks noChangeAspect="1" noChangeArrowheads="1"/>
          </p:cNvPicPr>
          <p:nvPr/>
        </p:nvPicPr>
        <p:blipFill>
          <a:blip r:embed="rId5" cstate="print"/>
          <a:srcRect/>
          <a:stretch>
            <a:fillRect/>
          </a:stretch>
        </p:blipFill>
        <p:spPr bwMode="auto">
          <a:xfrm>
            <a:off x="457200" y="5181600"/>
            <a:ext cx="5692928"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b="1" dirty="0" smtClean="0">
                <a:solidFill>
                  <a:srgbClr val="7030A0"/>
                </a:solidFill>
              </a:rPr>
              <a:t>Ruby </a:t>
            </a:r>
            <a:r>
              <a:rPr lang="en-US" b="1" i="1" dirty="0" smtClean="0">
                <a:solidFill>
                  <a:schemeClr val="accent6">
                    <a:lumMod val="75000"/>
                  </a:schemeClr>
                </a:solidFill>
              </a:rPr>
              <a:t>break</a:t>
            </a:r>
            <a:r>
              <a:rPr lang="en-US" b="1" dirty="0" smtClean="0">
                <a:solidFill>
                  <a:srgbClr val="7030A0"/>
                </a:solidFill>
              </a:rPr>
              <a:t> and </a:t>
            </a:r>
            <a:r>
              <a:rPr lang="en-US" b="1" i="1" dirty="0" smtClean="0">
                <a:solidFill>
                  <a:schemeClr val="accent6">
                    <a:lumMod val="75000"/>
                  </a:schemeClr>
                </a:solidFill>
              </a:rPr>
              <a:t>next</a:t>
            </a:r>
            <a:r>
              <a:rPr lang="en-US" b="1" dirty="0" smtClean="0">
                <a:solidFill>
                  <a:srgbClr val="7030A0"/>
                </a:solidFill>
              </a:rPr>
              <a:t> Statements</a:t>
            </a:r>
            <a:endParaRPr lang="en-US" b="1" dirty="0">
              <a:solidFill>
                <a:srgbClr val="7030A0"/>
              </a:solidFill>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800" b="1" i="1" dirty="0" smtClean="0"/>
              <a:t>break</a:t>
            </a:r>
            <a:r>
              <a:rPr lang="en-US" sz="2800" dirty="0" smtClean="0"/>
              <a:t> terminates the most internal loop. </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r>
              <a:rPr lang="en-US" sz="2800" b="1" i="1" dirty="0" smtClean="0"/>
              <a:t>next</a:t>
            </a:r>
            <a:r>
              <a:rPr lang="en-US" sz="2800" dirty="0" smtClean="0"/>
              <a:t> make jumps to the next iteration of the most internal loop.</a:t>
            </a:r>
            <a:endParaRPr lang="en-US" sz="2800" dirty="0"/>
          </a:p>
        </p:txBody>
      </p:sp>
      <p:pic>
        <p:nvPicPr>
          <p:cNvPr id="21506" name="Picture 2"/>
          <p:cNvPicPr>
            <a:picLocks noChangeAspect="1" noChangeArrowheads="1"/>
          </p:cNvPicPr>
          <p:nvPr/>
        </p:nvPicPr>
        <p:blipFill>
          <a:blip r:embed="rId2" cstate="print"/>
          <a:srcRect/>
          <a:stretch>
            <a:fillRect/>
          </a:stretch>
        </p:blipFill>
        <p:spPr bwMode="auto">
          <a:xfrm>
            <a:off x="418926" y="1419225"/>
            <a:ext cx="5038899" cy="2238375"/>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5410200" y="2124075"/>
            <a:ext cx="3854414" cy="1000125"/>
          </a:xfrm>
          <a:prstGeom prst="rect">
            <a:avLst/>
          </a:prstGeom>
          <a:noFill/>
          <a:ln w="9525">
            <a:noFill/>
            <a:miter lim="800000"/>
            <a:headEnd/>
            <a:tailEnd/>
          </a:ln>
        </p:spPr>
      </p:pic>
      <p:pic>
        <p:nvPicPr>
          <p:cNvPr id="21508" name="Picture 4"/>
          <p:cNvPicPr>
            <a:picLocks noChangeAspect="1" noChangeArrowheads="1"/>
          </p:cNvPicPr>
          <p:nvPr/>
        </p:nvPicPr>
        <p:blipFill>
          <a:blip r:embed="rId4" cstate="print"/>
          <a:srcRect/>
          <a:stretch>
            <a:fillRect/>
          </a:stretch>
        </p:blipFill>
        <p:spPr bwMode="auto">
          <a:xfrm>
            <a:off x="96220" y="4419600"/>
            <a:ext cx="5214509" cy="1905000"/>
          </a:xfrm>
          <a:prstGeom prst="rect">
            <a:avLst/>
          </a:prstGeom>
          <a:noFill/>
          <a:ln w="9525">
            <a:noFill/>
            <a:miter lim="800000"/>
            <a:headEnd/>
            <a:tailEnd/>
          </a:ln>
        </p:spPr>
      </p:pic>
      <p:pic>
        <p:nvPicPr>
          <p:cNvPr id="21509" name="Picture 5"/>
          <p:cNvPicPr>
            <a:picLocks noChangeAspect="1" noChangeArrowheads="1"/>
          </p:cNvPicPr>
          <p:nvPr/>
        </p:nvPicPr>
        <p:blipFill>
          <a:blip r:embed="rId5" cstate="print"/>
          <a:srcRect/>
          <a:stretch>
            <a:fillRect/>
          </a:stretch>
        </p:blipFill>
        <p:spPr bwMode="auto">
          <a:xfrm>
            <a:off x="5181600" y="4495799"/>
            <a:ext cx="4210685" cy="150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pPr algn="l"/>
            <a:r>
              <a:rPr lang="en-US" dirty="0" smtClean="0"/>
              <a:t>Ruby</a:t>
            </a:r>
            <a:r>
              <a:rPr lang="en-US" b="1" i="1" dirty="0" smtClean="0">
                <a:solidFill>
                  <a:srgbClr val="7030A0"/>
                </a:solidFill>
              </a:rPr>
              <a:t> blocks</a:t>
            </a:r>
            <a:endParaRPr lang="en-US" b="1" i="1" dirty="0">
              <a:solidFill>
                <a:srgbClr val="7030A0"/>
              </a:solidFill>
            </a:endParaRPr>
          </a:p>
        </p:txBody>
      </p:sp>
      <p:sp>
        <p:nvSpPr>
          <p:cNvPr id="3" name="Content Placeholder 2"/>
          <p:cNvSpPr>
            <a:spLocks noGrp="1"/>
          </p:cNvSpPr>
          <p:nvPr>
            <p:ph idx="1"/>
          </p:nvPr>
        </p:nvSpPr>
        <p:spPr>
          <a:xfrm>
            <a:off x="457200" y="762000"/>
            <a:ext cx="8229600" cy="5364163"/>
          </a:xfrm>
        </p:spPr>
        <p:txBody>
          <a:bodyPr/>
          <a:lstStyle/>
          <a:p>
            <a:pPr>
              <a:buNone/>
            </a:pP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47625" y="762000"/>
            <a:ext cx="9096375" cy="591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A block is invoked by using a simple </a:t>
            </a:r>
            <a:r>
              <a:rPr lang="en-US" b="1" dirty="0" smtClean="0"/>
              <a:t>yield</a:t>
            </a:r>
            <a:r>
              <a:rPr lang="en-US" dirty="0" smtClean="0"/>
              <a:t> statement. </a:t>
            </a:r>
          </a:p>
          <a:p>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1219200" y="1371600"/>
            <a:ext cx="5772913" cy="5319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r>
              <a:rPr lang="en-US" dirty="0" smtClean="0"/>
              <a:t>You also can pass parameters with the yield statement.</a:t>
            </a:r>
          </a:p>
          <a:p>
            <a:endParaRPr lang="en-US" dirty="0" smtClean="0"/>
          </a:p>
          <a:p>
            <a:endParaRPr lang="en-US" dirty="0" smtClean="0"/>
          </a:p>
          <a:p>
            <a:endParaRPr lang="en-US" dirty="0" smtClean="0"/>
          </a:p>
          <a:p>
            <a:endParaRPr lang="en-US" dirty="0" smtClean="0"/>
          </a:p>
          <a:p>
            <a:endParaRPr lang="en-US" dirty="0" smtClean="0"/>
          </a:p>
          <a:p>
            <a:r>
              <a:rPr lang="en-US" dirty="0" smtClean="0"/>
              <a:t>You can even pass more than one parameter in comma separated way. </a:t>
            </a:r>
          </a:p>
          <a:p>
            <a:r>
              <a:rPr lang="en-US" dirty="0" smtClean="0"/>
              <a:t>In the block, a variable between two vertical lines (||) is placed to accept the parameters.</a:t>
            </a:r>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352425" y="1066800"/>
            <a:ext cx="6400799" cy="2743200"/>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5762625" y="1828800"/>
            <a:ext cx="33051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pPr algn="l"/>
            <a:r>
              <a:rPr lang="en-US" b="1" dirty="0" err="1" smtClean="0">
                <a:solidFill>
                  <a:srgbClr val="7030A0"/>
                </a:solidFill>
              </a:rPr>
              <a:t>Iterators</a:t>
            </a:r>
            <a:endParaRPr lang="en-US" b="1" dirty="0">
              <a:solidFill>
                <a:srgbClr val="7030A0"/>
              </a:solidFill>
            </a:endParaRPr>
          </a:p>
        </p:txBody>
      </p:sp>
      <p:sp>
        <p:nvSpPr>
          <p:cNvPr id="3" name="Content Placeholder 2"/>
          <p:cNvSpPr>
            <a:spLocks noGrp="1"/>
          </p:cNvSpPr>
          <p:nvPr>
            <p:ph idx="1"/>
          </p:nvPr>
        </p:nvSpPr>
        <p:spPr>
          <a:xfrm>
            <a:off x="457200" y="762000"/>
            <a:ext cx="8229600" cy="5364163"/>
          </a:xfrm>
        </p:spPr>
        <p:txBody>
          <a:bodyPr/>
          <a:lstStyle/>
          <a:p>
            <a:pPr algn="just"/>
            <a:r>
              <a:rPr lang="en-US" dirty="0" err="1" smtClean="0"/>
              <a:t>Iterators</a:t>
            </a:r>
            <a:r>
              <a:rPr lang="en-US" dirty="0" smtClean="0"/>
              <a:t> are nothing but methods supported by </a:t>
            </a:r>
            <a:r>
              <a:rPr lang="en-US" b="1" i="1" dirty="0" smtClean="0"/>
              <a:t>collections</a:t>
            </a:r>
            <a:r>
              <a:rPr lang="en-US" dirty="0" smtClean="0"/>
              <a:t>. </a:t>
            </a:r>
          </a:p>
          <a:p>
            <a:pPr algn="just"/>
            <a:r>
              <a:rPr lang="en-US" dirty="0" smtClean="0"/>
              <a:t>Objects that store a group of data members are called collections. </a:t>
            </a:r>
          </a:p>
          <a:p>
            <a:pPr algn="just"/>
            <a:r>
              <a:rPr lang="en-US" dirty="0" smtClean="0"/>
              <a:t>In Ruby, </a:t>
            </a:r>
            <a:r>
              <a:rPr lang="en-US" b="1" dirty="0" smtClean="0"/>
              <a:t>arrays</a:t>
            </a:r>
            <a:r>
              <a:rPr lang="en-US" dirty="0" smtClean="0"/>
              <a:t> and </a:t>
            </a:r>
            <a:r>
              <a:rPr lang="en-US" b="1" dirty="0" smtClean="0"/>
              <a:t>hashes</a:t>
            </a:r>
            <a:r>
              <a:rPr lang="en-US" dirty="0" smtClean="0"/>
              <a:t> can be termed collections.</a:t>
            </a:r>
          </a:p>
          <a:p>
            <a:pPr algn="just"/>
            <a:r>
              <a:rPr lang="en-US" dirty="0" err="1" smtClean="0">
                <a:solidFill>
                  <a:schemeClr val="accent6">
                    <a:lumMod val="75000"/>
                  </a:schemeClr>
                </a:solidFill>
              </a:rPr>
              <a:t>Iterators</a:t>
            </a:r>
            <a:r>
              <a:rPr lang="en-US" dirty="0" smtClean="0">
                <a:solidFill>
                  <a:schemeClr val="accent6">
                    <a:lumMod val="75000"/>
                  </a:schemeClr>
                </a:solidFill>
              </a:rPr>
              <a:t> return all the elements of a collection, one after the other.</a:t>
            </a:r>
          </a:p>
          <a:p>
            <a:pPr algn="just"/>
            <a:r>
              <a:rPr lang="en-US" dirty="0" smtClean="0"/>
              <a:t>There are two </a:t>
            </a:r>
            <a:r>
              <a:rPr lang="en-US" dirty="0" err="1" smtClean="0"/>
              <a:t>iterators</a:t>
            </a:r>
            <a:r>
              <a:rPr lang="en-US" dirty="0" smtClean="0"/>
              <a:t> in Ruby, </a:t>
            </a:r>
            <a:r>
              <a:rPr lang="en-US" b="1" i="1" dirty="0" smtClean="0"/>
              <a:t>each</a:t>
            </a:r>
            <a:r>
              <a:rPr lang="en-US" dirty="0" smtClean="0"/>
              <a:t> and </a:t>
            </a:r>
            <a:r>
              <a:rPr lang="en-US" b="1" i="1" dirty="0" smtClean="0"/>
              <a:t>collect</a:t>
            </a:r>
            <a:r>
              <a:rPr lang="en-US" dirty="0"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b="1" dirty="0" smtClean="0">
                <a:solidFill>
                  <a:schemeClr val="accent6">
                    <a:lumMod val="75000"/>
                  </a:schemeClr>
                </a:solidFill>
              </a:rPr>
              <a:t>Ruby </a:t>
            </a:r>
            <a:r>
              <a:rPr lang="en-US" b="1" i="1" dirty="0" smtClean="0">
                <a:solidFill>
                  <a:srgbClr val="7030A0"/>
                </a:solidFill>
              </a:rPr>
              <a:t>each</a:t>
            </a:r>
            <a:r>
              <a:rPr lang="en-US" b="1" dirty="0" smtClean="0">
                <a:solidFill>
                  <a:schemeClr val="accent6">
                    <a:lumMod val="75000"/>
                  </a:schemeClr>
                </a:solidFill>
              </a:rPr>
              <a:t> </a:t>
            </a:r>
            <a:r>
              <a:rPr lang="en-US" b="1" dirty="0" err="1" smtClean="0">
                <a:solidFill>
                  <a:schemeClr val="accent6">
                    <a:lumMod val="75000"/>
                  </a:schemeClr>
                </a:solidFill>
              </a:rPr>
              <a:t>Iterator</a:t>
            </a:r>
            <a:endParaRPr lang="en-US" b="1" dirty="0" smtClean="0">
              <a:solidFill>
                <a:schemeClr val="accent6">
                  <a:lumMod val="75000"/>
                </a:schemeClr>
              </a:solidFill>
            </a:endParaRPr>
          </a:p>
          <a:p>
            <a:pPr>
              <a:buFontTx/>
              <a:buChar char="-"/>
            </a:pPr>
            <a:r>
              <a:rPr lang="en-US" sz="2800" dirty="0" smtClean="0"/>
              <a:t>The </a:t>
            </a:r>
            <a:r>
              <a:rPr lang="en-US" sz="2800" i="1" dirty="0" smtClean="0"/>
              <a:t>each</a:t>
            </a:r>
            <a:r>
              <a:rPr lang="en-US" sz="2800" dirty="0" smtClean="0"/>
              <a:t> </a:t>
            </a:r>
            <a:r>
              <a:rPr lang="en-US" sz="2800" dirty="0" err="1" smtClean="0"/>
              <a:t>iterator</a:t>
            </a:r>
            <a:r>
              <a:rPr lang="en-US" sz="2800" dirty="0" smtClean="0"/>
              <a:t> returns all the elements of an array or a hash, but one at a time.</a:t>
            </a:r>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4495800" y="1796539"/>
            <a:ext cx="4419600" cy="4832861"/>
          </a:xfrm>
          <a:prstGeom prst="rect">
            <a:avLst/>
          </a:prstGeom>
          <a:noFill/>
          <a:ln w="9525">
            <a:noFill/>
            <a:miter lim="800000"/>
            <a:headEnd/>
            <a:tailEnd/>
          </a:ln>
        </p:spPr>
      </p:pic>
      <p:sp>
        <p:nvSpPr>
          <p:cNvPr id="5" name="Rectangle 4"/>
          <p:cNvSpPr/>
          <p:nvPr/>
        </p:nvSpPr>
        <p:spPr>
          <a:xfrm>
            <a:off x="533400" y="1828800"/>
            <a:ext cx="3810000" cy="3785652"/>
          </a:xfrm>
          <a:prstGeom prst="rect">
            <a:avLst/>
          </a:prstGeom>
        </p:spPr>
        <p:txBody>
          <a:bodyPr wrap="square">
            <a:spAutoFit/>
          </a:bodyPr>
          <a:lstStyle/>
          <a:p>
            <a:pPr algn="just">
              <a:buFontTx/>
              <a:buChar char="-"/>
            </a:pPr>
            <a:r>
              <a:rPr lang="en-US" sz="2400" dirty="0" smtClean="0"/>
              <a:t>You always associate the </a:t>
            </a:r>
            <a:r>
              <a:rPr lang="en-US" sz="2400" b="1" i="1" dirty="0" smtClean="0"/>
              <a:t>each</a:t>
            </a:r>
            <a:r>
              <a:rPr lang="en-US" sz="2400" b="1" dirty="0" smtClean="0"/>
              <a:t> </a:t>
            </a:r>
            <a:r>
              <a:rPr lang="en-US" sz="2400" dirty="0" err="1" smtClean="0"/>
              <a:t>iterator</a:t>
            </a:r>
            <a:r>
              <a:rPr lang="en-US" sz="2400" dirty="0" smtClean="0"/>
              <a:t> with a </a:t>
            </a:r>
            <a:r>
              <a:rPr lang="en-US" sz="2400" b="1" i="1" dirty="0" smtClean="0"/>
              <a:t>block</a:t>
            </a:r>
            <a:r>
              <a:rPr lang="en-US" sz="2400" dirty="0" smtClean="0"/>
              <a:t>. </a:t>
            </a:r>
          </a:p>
          <a:p>
            <a:pPr algn="just"/>
            <a:endParaRPr lang="en-US" sz="2400" dirty="0" smtClean="0"/>
          </a:p>
          <a:p>
            <a:pPr algn="just">
              <a:buFontTx/>
              <a:buChar char="-"/>
            </a:pPr>
            <a:r>
              <a:rPr lang="en-US" sz="2400" dirty="0" smtClean="0"/>
              <a:t> It returns each value of the array, one by one to the block. </a:t>
            </a:r>
          </a:p>
          <a:p>
            <a:pPr algn="just"/>
            <a:endParaRPr lang="en-US" sz="2400" dirty="0" smtClean="0"/>
          </a:p>
          <a:p>
            <a:pPr algn="just">
              <a:buFontTx/>
              <a:buChar char="-"/>
            </a:pPr>
            <a:r>
              <a:rPr lang="en-US" sz="2400" dirty="0" smtClean="0"/>
              <a:t> The value is stored in the variable </a:t>
            </a:r>
            <a:r>
              <a:rPr lang="en-US" sz="2400" b="1" i="1" dirty="0" err="1" smtClean="0"/>
              <a:t>i</a:t>
            </a:r>
            <a:r>
              <a:rPr lang="en-US" sz="2400" dirty="0" smtClean="0"/>
              <a:t> and then displayed on the screen.</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lgn="just"/>
            <a:r>
              <a:rPr lang="en-US" b="1" dirty="0" smtClean="0">
                <a:solidFill>
                  <a:schemeClr val="accent6">
                    <a:lumMod val="75000"/>
                  </a:schemeClr>
                </a:solidFill>
              </a:rPr>
              <a:t>Ruby </a:t>
            </a:r>
            <a:r>
              <a:rPr lang="en-US" b="1" i="1" dirty="0" smtClean="0">
                <a:solidFill>
                  <a:srgbClr val="7030A0"/>
                </a:solidFill>
              </a:rPr>
              <a:t>collect </a:t>
            </a:r>
            <a:r>
              <a:rPr lang="en-US" b="1" dirty="0" err="1" smtClean="0">
                <a:solidFill>
                  <a:schemeClr val="accent6">
                    <a:lumMod val="75000"/>
                  </a:schemeClr>
                </a:solidFill>
              </a:rPr>
              <a:t>Iterator</a:t>
            </a:r>
            <a:endParaRPr lang="en-US" b="1" dirty="0" smtClean="0">
              <a:solidFill>
                <a:schemeClr val="accent6">
                  <a:lumMod val="75000"/>
                </a:schemeClr>
              </a:solidFill>
            </a:endParaRPr>
          </a:p>
          <a:p>
            <a:pPr algn="just">
              <a:buFontTx/>
              <a:buChar char="-"/>
            </a:pPr>
            <a:r>
              <a:rPr lang="en-US" sz="2400" dirty="0" smtClean="0"/>
              <a:t>The </a:t>
            </a:r>
            <a:r>
              <a:rPr lang="en-US" sz="2400" i="1" dirty="0" smtClean="0"/>
              <a:t>collect</a:t>
            </a:r>
            <a:r>
              <a:rPr lang="en-US" sz="2400" dirty="0" smtClean="0"/>
              <a:t> method returns the entire collection at once, regardless of whether it is an array or a hash.</a:t>
            </a:r>
          </a:p>
          <a:p>
            <a:pPr algn="just">
              <a:buFontTx/>
              <a:buChar char="-"/>
            </a:pPr>
            <a:endParaRPr lang="en-US" sz="2400" dirty="0" smtClean="0"/>
          </a:p>
          <a:p>
            <a:pPr algn="just">
              <a:buFontTx/>
              <a:buChar char="-"/>
            </a:pPr>
            <a:endParaRPr lang="en-US" sz="2400" dirty="0" smtClean="0"/>
          </a:p>
          <a:p>
            <a:pPr algn="just">
              <a:buFontTx/>
              <a:buChar char="-"/>
            </a:pPr>
            <a:endParaRPr lang="en-US" sz="2400" dirty="0" smtClean="0"/>
          </a:p>
          <a:p>
            <a:pPr algn="just">
              <a:buFontTx/>
              <a:buChar char="-"/>
            </a:pPr>
            <a:endParaRPr lang="en-US" sz="2400" dirty="0" smtClean="0"/>
          </a:p>
          <a:p>
            <a:pPr algn="just">
              <a:buFontTx/>
              <a:buChar char="-"/>
            </a:pPr>
            <a:endParaRPr lang="en-US" sz="2400" dirty="0" smtClean="0"/>
          </a:p>
          <a:p>
            <a:pPr algn="just">
              <a:buFontTx/>
              <a:buChar char="-"/>
            </a:pPr>
            <a:r>
              <a:rPr lang="en-US" sz="2400" dirty="0" smtClean="0"/>
              <a:t>We normally use the collect method when you want to do something with each of the values to get the new array. </a:t>
            </a:r>
          </a:p>
          <a:p>
            <a:pPr algn="just">
              <a:buFontTx/>
              <a:buChar char="-"/>
            </a:pPr>
            <a:r>
              <a:rPr lang="en-US" sz="2400" dirty="0" smtClean="0"/>
              <a:t>For example, an array </a:t>
            </a:r>
            <a:r>
              <a:rPr lang="en-US" sz="2400" i="1" dirty="0" smtClean="0"/>
              <a:t>b</a:t>
            </a:r>
            <a:r>
              <a:rPr lang="en-US" sz="2400" dirty="0" smtClean="0"/>
              <a:t> containing 10 times each value in </a:t>
            </a:r>
            <a:r>
              <a:rPr lang="en-US" sz="2400" i="1" dirty="0" smtClean="0"/>
              <a:t>a</a:t>
            </a:r>
            <a:r>
              <a:rPr lang="en-US" sz="2400" dirty="0" smtClean="0"/>
              <a:t>.</a:t>
            </a:r>
          </a:p>
          <a:p>
            <a:pPr algn="just">
              <a:buFontTx/>
              <a:buChar char="-"/>
            </a:pPr>
            <a:endParaRPr lang="en-US" dirty="0" smtClean="0"/>
          </a:p>
          <a:p>
            <a:pPr algn="just">
              <a:buFontTx/>
              <a:buChar char="-"/>
            </a:pPr>
            <a:endParaRPr lang="en-US" dirty="0" smtClean="0"/>
          </a:p>
          <a:p>
            <a:pPr algn="just">
              <a:buFontTx/>
              <a:buChar char="-"/>
            </a:pPr>
            <a:endParaRPr lang="en-US" dirty="0" smtClean="0"/>
          </a:p>
          <a:p>
            <a:pPr algn="just">
              <a:buFontTx/>
              <a:buChar char="-"/>
            </a:pPr>
            <a:endParaRPr lang="en-US" dirty="0" smtClean="0"/>
          </a:p>
          <a:p>
            <a:pPr algn="just">
              <a:buFontTx/>
              <a:buChar char="-"/>
            </a:pPr>
            <a:endParaRPr lang="en-US" dirty="0" smtClean="0"/>
          </a:p>
          <a:p>
            <a:pPr algn="just">
              <a:buFontTx/>
              <a:buChar char="-"/>
            </a:pPr>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1295400" y="1600200"/>
            <a:ext cx="2424113" cy="2069365"/>
          </a:xfrm>
          <a:prstGeom prst="rect">
            <a:avLst/>
          </a:prstGeom>
          <a:noFill/>
          <a:ln w="9525">
            <a:noFill/>
            <a:miter lim="800000"/>
            <a:headEnd/>
            <a:tailEnd/>
          </a:ln>
        </p:spPr>
      </p:pic>
      <p:pic>
        <p:nvPicPr>
          <p:cNvPr id="27652" name="Picture 4"/>
          <p:cNvPicPr>
            <a:picLocks noChangeAspect="1" noChangeArrowheads="1"/>
          </p:cNvPicPr>
          <p:nvPr/>
        </p:nvPicPr>
        <p:blipFill>
          <a:blip r:embed="rId3" cstate="print"/>
          <a:srcRect/>
          <a:stretch>
            <a:fillRect/>
          </a:stretch>
        </p:blipFill>
        <p:spPr bwMode="auto">
          <a:xfrm>
            <a:off x="3962400" y="1600200"/>
            <a:ext cx="3667125" cy="2085975"/>
          </a:xfrm>
          <a:prstGeom prst="rect">
            <a:avLst/>
          </a:prstGeom>
          <a:noFill/>
          <a:ln w="9525">
            <a:noFill/>
            <a:miter lim="800000"/>
            <a:headEnd/>
            <a:tailEnd/>
          </a:ln>
        </p:spPr>
      </p:pic>
      <p:pic>
        <p:nvPicPr>
          <p:cNvPr id="27653" name="Picture 5"/>
          <p:cNvPicPr>
            <a:picLocks noChangeAspect="1" noChangeArrowheads="1"/>
          </p:cNvPicPr>
          <p:nvPr/>
        </p:nvPicPr>
        <p:blipFill>
          <a:blip r:embed="rId4" cstate="print"/>
          <a:srcRect/>
          <a:stretch>
            <a:fillRect/>
          </a:stretch>
        </p:blipFill>
        <p:spPr bwMode="auto">
          <a:xfrm>
            <a:off x="762000" y="5029200"/>
            <a:ext cx="3503098" cy="1676400"/>
          </a:xfrm>
          <a:prstGeom prst="rect">
            <a:avLst/>
          </a:prstGeom>
          <a:noFill/>
          <a:ln w="9525">
            <a:noFill/>
            <a:miter lim="800000"/>
            <a:headEnd/>
            <a:tailEnd/>
          </a:ln>
        </p:spPr>
      </p:pic>
      <p:pic>
        <p:nvPicPr>
          <p:cNvPr id="27654" name="Picture 6"/>
          <p:cNvPicPr>
            <a:picLocks noChangeAspect="1" noChangeArrowheads="1"/>
          </p:cNvPicPr>
          <p:nvPr/>
        </p:nvPicPr>
        <p:blipFill>
          <a:blip r:embed="rId5" cstate="print"/>
          <a:srcRect/>
          <a:stretch>
            <a:fillRect/>
          </a:stretch>
        </p:blipFill>
        <p:spPr bwMode="auto">
          <a:xfrm>
            <a:off x="4572000" y="5029200"/>
            <a:ext cx="3667125"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Introduction to Rails</a:t>
            </a:r>
            <a:endParaRPr lang="en-US" b="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514350" indent="-514350" algn="just">
              <a:lnSpc>
                <a:spcPct val="90000"/>
              </a:lnSpc>
              <a:buNone/>
            </a:pPr>
            <a:r>
              <a:rPr lang="en-US" sz="2400" b="1" spc="-5" dirty="0" smtClean="0">
                <a:solidFill>
                  <a:srgbClr val="2E2B1F"/>
                </a:solidFill>
                <a:latin typeface="Calibri"/>
                <a:cs typeface="Calibri"/>
              </a:rPr>
              <a:t>4.  Efficiency:</a:t>
            </a:r>
          </a:p>
          <a:p>
            <a:pPr marL="514350" indent="-514350" algn="just"/>
            <a:r>
              <a:rPr lang="en-US" sz="2400" spc="-5" dirty="0" smtClean="0">
                <a:solidFill>
                  <a:srgbClr val="2E2B1F"/>
                </a:solidFill>
                <a:latin typeface="Calibri"/>
                <a:cs typeface="Calibri"/>
              </a:rPr>
              <a:t>Ruby’s simplicity and flexibility at various stages in a project make it much easier to manipulate, making it is a low-cost alternative to developing a dynamic web application. </a:t>
            </a:r>
          </a:p>
          <a:p>
            <a:pPr marL="514350" indent="-514350" algn="just"/>
            <a:r>
              <a:rPr lang="en-US" sz="2400" spc="-5" dirty="0" smtClean="0">
                <a:solidFill>
                  <a:srgbClr val="2E2B1F"/>
                </a:solidFill>
                <a:latin typeface="Calibri"/>
                <a:cs typeface="Calibri"/>
              </a:rPr>
              <a:t>This is key for businesses and startups working with limited budgets on ideas that require complex features and frameworks for operations.</a:t>
            </a:r>
          </a:p>
          <a:p>
            <a:pPr algn="just">
              <a:buNone/>
            </a:pPr>
            <a:r>
              <a:rPr lang="en-US" sz="2400" b="1" spc="-5" dirty="0" smtClean="0">
                <a:solidFill>
                  <a:srgbClr val="2E2B1F"/>
                </a:solidFill>
                <a:latin typeface="Calibri"/>
                <a:cs typeface="Calibri"/>
              </a:rPr>
              <a:t>5.  Community:</a:t>
            </a:r>
          </a:p>
          <a:p>
            <a:pPr algn="just"/>
            <a:r>
              <a:rPr lang="en-US" sz="2400" spc="-5" dirty="0" smtClean="0">
                <a:solidFill>
                  <a:srgbClr val="2E2B1F"/>
                </a:solidFill>
                <a:latin typeface="Calibri"/>
                <a:cs typeface="Calibri"/>
              </a:rPr>
              <a:t>Ruby has a great community which is very active, optimist and large. </a:t>
            </a:r>
          </a:p>
          <a:p>
            <a:pPr algn="just"/>
            <a:r>
              <a:rPr lang="en-US" sz="2400" spc="-5" dirty="0" smtClean="0">
                <a:solidFill>
                  <a:srgbClr val="2E2B1F"/>
                </a:solidFill>
                <a:latin typeface="Calibri"/>
                <a:cs typeface="Calibri"/>
              </a:rPr>
              <a:t>The community provides every possible help to the developers. It supports the new developers to learn with help of available material</a:t>
            </a:r>
          </a:p>
          <a:p>
            <a:pPr marL="514350" indent="-514350" algn="just">
              <a:buNone/>
            </a:pPr>
            <a:endParaRPr lang="en-US" sz="2800" dirty="0">
              <a:latin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4000" b="1" dirty="0" smtClean="0">
                <a:solidFill>
                  <a:srgbClr val="7030A0"/>
                </a:solidFill>
              </a:rPr>
              <a:t>Rails framework</a:t>
            </a:r>
            <a:endParaRPr lang="en-US" sz="4000" b="1" dirty="0">
              <a:solidFill>
                <a:srgbClr val="7030A0"/>
              </a:solidFill>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US" dirty="0" smtClean="0"/>
              <a:t>Ruby on Rails or also known as rails is a </a:t>
            </a:r>
            <a:r>
              <a:rPr lang="en-US" b="1" dirty="0" smtClean="0"/>
              <a:t>server-side web application development framework</a:t>
            </a:r>
            <a:r>
              <a:rPr lang="en-US" dirty="0" smtClean="0"/>
              <a:t> that is written in the </a:t>
            </a:r>
            <a:r>
              <a:rPr lang="en-US" b="1" dirty="0" smtClean="0">
                <a:solidFill>
                  <a:srgbClr val="C00000"/>
                </a:solidFill>
              </a:rPr>
              <a:t>Ruby</a:t>
            </a:r>
            <a:r>
              <a:rPr lang="en-US" dirty="0" smtClean="0"/>
              <a:t> programming language</a:t>
            </a:r>
          </a:p>
          <a:p>
            <a:pPr algn="just"/>
            <a:r>
              <a:rPr lang="en-US" dirty="0" smtClean="0"/>
              <a:t>It </a:t>
            </a:r>
            <a:r>
              <a:rPr lang="en-US" b="1" dirty="0" smtClean="0"/>
              <a:t>supports MVC </a:t>
            </a:r>
            <a:r>
              <a:rPr lang="en-US" dirty="0" smtClean="0"/>
              <a:t>(model-view-controller) architecture that provides a default structure for database, web pages, and web services.</a:t>
            </a:r>
          </a:p>
          <a:p>
            <a:pPr algn="just"/>
            <a:r>
              <a:rPr lang="en-US" dirty="0" smtClean="0"/>
              <a:t>It also </a:t>
            </a:r>
            <a:r>
              <a:rPr lang="en-US" b="1" dirty="0" smtClean="0"/>
              <a:t>uses web standards </a:t>
            </a:r>
            <a:r>
              <a:rPr lang="en-US" dirty="0" smtClean="0"/>
              <a:t>like JSON or XML for transfer data and HTML, CSS and JavaScript for the user interface.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b="1" dirty="0" smtClean="0">
                <a:solidFill>
                  <a:srgbClr val="7030A0"/>
                </a:solidFill>
              </a:rPr>
              <a:t>Feature of Ruby on Rails</a:t>
            </a:r>
            <a:endParaRPr lang="en-US" dirty="0">
              <a:solidFill>
                <a:srgbClr val="7030A0"/>
              </a:solidFill>
            </a:endParaRPr>
          </a:p>
        </p:txBody>
      </p:sp>
      <p:sp>
        <p:nvSpPr>
          <p:cNvPr id="3" name="Content Placeholder 2"/>
          <p:cNvSpPr>
            <a:spLocks noGrp="1"/>
          </p:cNvSpPr>
          <p:nvPr>
            <p:ph idx="1"/>
          </p:nvPr>
        </p:nvSpPr>
        <p:spPr>
          <a:xfrm>
            <a:off x="457200" y="990600"/>
            <a:ext cx="8229600" cy="5135563"/>
          </a:xfrm>
        </p:spPr>
        <p:txBody>
          <a:bodyPr/>
          <a:lstStyle/>
          <a:p>
            <a:pPr algn="just"/>
            <a:r>
              <a:rPr lang="en-US" dirty="0" smtClean="0"/>
              <a:t>Most of the languages like Java, HTML, CSS, etc. do not cover the front end and back </a:t>
            </a:r>
            <a:r>
              <a:rPr lang="en-US" dirty="0" smtClean="0"/>
              <a:t>end both. </a:t>
            </a:r>
            <a:endParaRPr lang="en-US" dirty="0" smtClean="0"/>
          </a:p>
          <a:p>
            <a:pPr algn="just"/>
            <a:r>
              <a:rPr lang="en-US" dirty="0" smtClean="0"/>
              <a:t>They are either only for the back end or for the front end but, </a:t>
            </a:r>
            <a:r>
              <a:rPr lang="en-US" dirty="0" smtClean="0">
                <a:solidFill>
                  <a:srgbClr val="C00000"/>
                </a:solidFill>
              </a:rPr>
              <a:t>Ruby on Rails is used for both front end &amp; back end</a:t>
            </a:r>
            <a:r>
              <a:rPr lang="en-US" dirty="0" smtClean="0"/>
              <a:t>, it is like a complete package to develop a web application.</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10000"/>
          </a:bodyPr>
          <a:lstStyle/>
          <a:p>
            <a:pPr algn="just">
              <a:buNone/>
            </a:pPr>
            <a:r>
              <a:rPr lang="en-US" b="1" dirty="0" smtClean="0"/>
              <a:t>1. Model-view-controller Architecture:</a:t>
            </a:r>
            <a:endParaRPr lang="en-US" dirty="0" smtClean="0"/>
          </a:p>
          <a:p>
            <a:pPr algn="just"/>
            <a:r>
              <a:rPr lang="en-US" dirty="0" smtClean="0"/>
              <a:t>MVC is generally used for </a:t>
            </a:r>
            <a:r>
              <a:rPr lang="en-US" b="1" dirty="0" smtClean="0">
                <a:solidFill>
                  <a:schemeClr val="accent4">
                    <a:lumMod val="75000"/>
                  </a:schemeClr>
                </a:solidFill>
              </a:rPr>
              <a:t>developing user interfaces that divide the data into three interconnected </a:t>
            </a:r>
            <a:r>
              <a:rPr lang="en-US" b="1" dirty="0" smtClean="0">
                <a:solidFill>
                  <a:schemeClr val="accent4">
                    <a:lumMod val="75000"/>
                  </a:schemeClr>
                </a:solidFill>
              </a:rPr>
              <a:t>components</a:t>
            </a:r>
            <a:r>
              <a:rPr lang="en-US" dirty="0" smtClean="0"/>
              <a:t>, </a:t>
            </a:r>
            <a:r>
              <a:rPr lang="en-US" dirty="0" smtClean="0"/>
              <a:t>so that it can separate the internal representation of the information from the way it is presented to and got from the user. </a:t>
            </a:r>
          </a:p>
          <a:p>
            <a:pPr algn="just">
              <a:buNone/>
            </a:pPr>
            <a:r>
              <a:rPr lang="en-US" b="1" dirty="0" smtClean="0"/>
              <a:t>2. Built-in Testing:</a:t>
            </a:r>
            <a:r>
              <a:rPr lang="en-US" dirty="0" smtClean="0"/>
              <a:t> Ruby on Rails provides its own set of tests that will run on your code. It will save time and effort.</a:t>
            </a:r>
          </a:p>
          <a:p>
            <a:pPr algn="just">
              <a:buNone/>
            </a:pPr>
            <a:r>
              <a:rPr lang="en-US" b="1" dirty="0" smtClean="0"/>
              <a:t>3. Libraries:</a:t>
            </a:r>
            <a:r>
              <a:rPr lang="en-US" dirty="0" smtClean="0"/>
              <a:t> There’s a 3rd party </a:t>
            </a:r>
            <a:r>
              <a:rPr lang="en-US" dirty="0" smtClean="0"/>
              <a:t>module for </a:t>
            </a:r>
            <a:r>
              <a:rPr lang="en-US" dirty="0" smtClean="0"/>
              <a:t>just about anything we can think of.</a:t>
            </a:r>
          </a:p>
          <a:p>
            <a:pPr algn="just">
              <a:buNone/>
            </a:pPr>
            <a:r>
              <a:rPr lang="en-US" b="1" dirty="0" smtClean="0"/>
              <a:t>4. Large Community:</a:t>
            </a:r>
            <a:r>
              <a:rPr lang="en-US" dirty="0" smtClean="0"/>
              <a:t> Ruby is large in the community.</a:t>
            </a:r>
          </a:p>
          <a:p>
            <a:pPr algn="just">
              <a:buNone/>
            </a:pPr>
            <a:r>
              <a:rPr lang="en-US" b="1" dirty="0" smtClean="0"/>
              <a:t>5. Code Quality:</a:t>
            </a:r>
            <a:r>
              <a:rPr lang="en-US" dirty="0" smtClean="0"/>
              <a:t> </a:t>
            </a:r>
            <a:r>
              <a:rPr lang="en-US" dirty="0" smtClean="0"/>
              <a:t>Ruby’s </a:t>
            </a:r>
            <a:r>
              <a:rPr lang="en-US" dirty="0" smtClean="0"/>
              <a:t>code quality </a:t>
            </a:r>
            <a:r>
              <a:rPr lang="en-US" dirty="0" smtClean="0"/>
              <a:t>is significantly </a:t>
            </a:r>
            <a:r>
              <a:rPr lang="en-US" dirty="0" smtClean="0"/>
              <a:t>higher than PHP or </a:t>
            </a:r>
            <a:r>
              <a:rPr lang="en-US" dirty="0" err="1" smtClean="0"/>
              <a:t>NodeJS</a:t>
            </a:r>
            <a:r>
              <a:rPr lang="en-US" dirty="0" smtClean="0"/>
              <a:t> equivalents.</a:t>
            </a:r>
          </a:p>
          <a:p>
            <a:pPr algn="just">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b="1" dirty="0" smtClean="0">
                <a:solidFill>
                  <a:srgbClr val="7030A0"/>
                </a:solidFill>
              </a:rPr>
              <a:t>Rails Database</a:t>
            </a:r>
            <a:endParaRPr lang="en-US" b="1" dirty="0">
              <a:solidFill>
                <a:srgbClr val="7030A0"/>
              </a:solidFill>
            </a:endParaRPr>
          </a:p>
        </p:txBody>
      </p:sp>
      <p:sp>
        <p:nvSpPr>
          <p:cNvPr id="3" name="Content Placeholder 2"/>
          <p:cNvSpPr>
            <a:spLocks noGrp="1"/>
          </p:cNvSpPr>
          <p:nvPr>
            <p:ph idx="1"/>
          </p:nvPr>
        </p:nvSpPr>
        <p:spPr>
          <a:xfrm>
            <a:off x="457200" y="914400"/>
            <a:ext cx="8229600" cy="5211763"/>
          </a:xfrm>
        </p:spPr>
        <p:txBody>
          <a:bodyPr/>
          <a:lstStyle/>
          <a:p>
            <a:pPr algn="just"/>
            <a:r>
              <a:rPr lang="en-US" b="1" dirty="0" smtClean="0"/>
              <a:t>Rails comes with built-in support for </a:t>
            </a:r>
            <a:r>
              <a:rPr lang="en-US" b="1" dirty="0" err="1" smtClean="0"/>
              <a:t>SQLite</a:t>
            </a:r>
            <a:r>
              <a:rPr lang="en-US" b="1" dirty="0" smtClean="0"/>
              <a:t>, which is a lightweight </a:t>
            </a:r>
            <a:r>
              <a:rPr lang="en-US" b="1" dirty="0" smtClean="0"/>
              <a:t>server-less </a:t>
            </a:r>
            <a:r>
              <a:rPr lang="en-US" b="1" dirty="0" smtClean="0"/>
              <a:t>database application</a:t>
            </a:r>
            <a:r>
              <a:rPr lang="en-US" dirty="0" smtClean="0"/>
              <a:t>. </a:t>
            </a:r>
          </a:p>
          <a:p>
            <a:pPr algn="just"/>
            <a:r>
              <a:rPr lang="en-US" dirty="0" smtClean="0"/>
              <a:t>A busy production environment may overload </a:t>
            </a:r>
            <a:r>
              <a:rPr lang="en-US" dirty="0" err="1" smtClean="0"/>
              <a:t>SQLite</a:t>
            </a:r>
            <a:r>
              <a:rPr lang="en-US" dirty="0" smtClean="0"/>
              <a:t>, but it works well for development and testing. </a:t>
            </a:r>
          </a:p>
          <a:p>
            <a:pPr algn="just"/>
            <a:r>
              <a:rPr lang="en-US" dirty="0" smtClean="0"/>
              <a:t>Rails </a:t>
            </a:r>
            <a:r>
              <a:rPr lang="en-US" dirty="0" smtClean="0"/>
              <a:t>by default uses a </a:t>
            </a:r>
            <a:r>
              <a:rPr lang="en-US" dirty="0" err="1" smtClean="0"/>
              <a:t>SQLite</a:t>
            </a:r>
            <a:r>
              <a:rPr lang="en-US" dirty="0" smtClean="0"/>
              <a:t> database when creating a new project, but you can always change it later.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r>
              <a:rPr lang="en-US" dirty="0" smtClean="0"/>
              <a:t>Ruby on Rails recommends to create three databases - </a:t>
            </a:r>
            <a:r>
              <a:rPr lang="en-US" dirty="0" smtClean="0">
                <a:solidFill>
                  <a:srgbClr val="7030A0"/>
                </a:solidFill>
              </a:rPr>
              <a:t>a database each for development</a:t>
            </a:r>
            <a:r>
              <a:rPr lang="en-US" dirty="0" smtClean="0"/>
              <a:t>, </a:t>
            </a:r>
            <a:r>
              <a:rPr lang="en-US" dirty="0" smtClean="0">
                <a:solidFill>
                  <a:schemeClr val="accent6">
                    <a:lumMod val="75000"/>
                  </a:schemeClr>
                </a:solidFill>
              </a:rPr>
              <a:t>testing</a:t>
            </a:r>
            <a:r>
              <a:rPr lang="en-US" dirty="0" smtClean="0"/>
              <a:t>, and </a:t>
            </a:r>
            <a:r>
              <a:rPr lang="en-US" dirty="0" smtClean="0">
                <a:solidFill>
                  <a:srgbClr val="00B050"/>
                </a:solidFill>
              </a:rPr>
              <a:t>production environment</a:t>
            </a:r>
            <a:r>
              <a:rPr lang="en-US" dirty="0" smtClean="0"/>
              <a:t>.</a:t>
            </a:r>
          </a:p>
          <a:p>
            <a:pPr algn="just"/>
            <a:r>
              <a:rPr lang="en-US" dirty="0" smtClean="0"/>
              <a:t>According to convention, their names should be −</a:t>
            </a:r>
          </a:p>
          <a:p>
            <a:pPr algn="just">
              <a:buFontTx/>
              <a:buChar char="-"/>
            </a:pPr>
            <a:r>
              <a:rPr lang="en-US" dirty="0" err="1" smtClean="0"/>
              <a:t>library_development</a:t>
            </a:r>
            <a:endParaRPr lang="en-US" dirty="0" smtClean="0"/>
          </a:p>
          <a:p>
            <a:pPr algn="just">
              <a:buFontTx/>
              <a:buChar char="-"/>
            </a:pPr>
            <a:r>
              <a:rPr lang="en-US" dirty="0" err="1" smtClean="0"/>
              <a:t>library_production</a:t>
            </a:r>
            <a:endParaRPr lang="en-US" dirty="0" smtClean="0"/>
          </a:p>
          <a:p>
            <a:pPr algn="just">
              <a:buFontTx/>
              <a:buChar char="-"/>
            </a:pPr>
            <a:r>
              <a:rPr lang="en-US" dirty="0" err="1" smtClean="0"/>
              <a:t>library_test</a:t>
            </a:r>
            <a:endParaRPr lang="en-US" dirty="0" smtClean="0"/>
          </a:p>
          <a:p>
            <a:pPr algn="just">
              <a:buFontTx/>
              <a:buChar char="-"/>
            </a:pPr>
            <a:endParaRPr lang="en-US" dirty="0" smtClean="0"/>
          </a:p>
          <a:p>
            <a:pPr algn="just"/>
            <a:r>
              <a:rPr lang="en-US" dirty="0" smtClean="0"/>
              <a:t>Then, </a:t>
            </a:r>
            <a:r>
              <a:rPr lang="en-US" dirty="0" smtClean="0"/>
              <a:t>it is required to configure </a:t>
            </a:r>
            <a:r>
              <a:rPr lang="en-US" b="1" dirty="0" smtClean="0"/>
              <a:t>database.yml</a:t>
            </a:r>
            <a:r>
              <a:rPr lang="en-US" dirty="0" smtClean="0"/>
              <a:t>, so as to let Rails know about the user name and password for the databases. </a:t>
            </a:r>
          </a:p>
          <a:p>
            <a:pPr algn="just"/>
            <a:r>
              <a:rPr lang="en-US" dirty="0" smtClean="0"/>
              <a:t>The </a:t>
            </a:r>
            <a:r>
              <a:rPr lang="en-US" dirty="0" smtClean="0"/>
              <a:t>file </a:t>
            </a:r>
            <a:r>
              <a:rPr lang="en-US" b="1" dirty="0" smtClean="0"/>
              <a:t>database.yml</a:t>
            </a:r>
            <a:r>
              <a:rPr lang="en-US" dirty="0" smtClean="0"/>
              <a:t> is</a:t>
            </a:r>
            <a:r>
              <a:rPr lang="en-US" dirty="0" smtClean="0"/>
              <a:t> </a:t>
            </a:r>
            <a:r>
              <a:rPr lang="en-US" dirty="0" smtClean="0"/>
              <a:t>available in the </a:t>
            </a:r>
            <a:r>
              <a:rPr lang="en-US" b="1" dirty="0" smtClean="0"/>
              <a:t>library\</a:t>
            </a:r>
            <a:r>
              <a:rPr lang="en-US" b="1" dirty="0" err="1" smtClean="0"/>
              <a:t>config</a:t>
            </a:r>
            <a:r>
              <a:rPr lang="en-US" dirty="0" smtClean="0"/>
              <a:t> subdirectory </a:t>
            </a:r>
            <a:r>
              <a:rPr lang="en-US" dirty="0" smtClean="0"/>
              <a:t>of any </a:t>
            </a:r>
            <a:r>
              <a:rPr lang="en-US" dirty="0" smtClean="0"/>
              <a:t>Rails Application you created.</a:t>
            </a:r>
            <a:endParaRPr lang="en-US" b="1"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171450" y="76200"/>
            <a:ext cx="8801100" cy="669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7362"/>
          </a:xfrm>
        </p:spPr>
        <p:txBody>
          <a:bodyPr>
            <a:normAutofit fontScale="90000"/>
          </a:bodyPr>
          <a:lstStyle/>
          <a:p>
            <a:pPr algn="l"/>
            <a:r>
              <a:rPr lang="en-US" b="1" dirty="0" smtClean="0"/>
              <a:t>Ruby on Rails MVC Framework</a:t>
            </a:r>
            <a:endParaRPr lang="en-US" b="1"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US" dirty="0" smtClean="0"/>
              <a:t>The </a:t>
            </a:r>
            <a:r>
              <a:rPr lang="en-US" b="1" u="sng" dirty="0" smtClean="0"/>
              <a:t>M</a:t>
            </a:r>
            <a:r>
              <a:rPr lang="en-US" dirty="0" smtClean="0"/>
              <a:t>odel </a:t>
            </a:r>
            <a:r>
              <a:rPr lang="en-US" b="1" u="sng" dirty="0" smtClean="0"/>
              <a:t>V</a:t>
            </a:r>
            <a:r>
              <a:rPr lang="en-US" dirty="0" smtClean="0"/>
              <a:t>iew </a:t>
            </a:r>
            <a:r>
              <a:rPr lang="en-US" b="1" u="sng" dirty="0" smtClean="0"/>
              <a:t>C</a:t>
            </a:r>
            <a:r>
              <a:rPr lang="en-US" dirty="0" smtClean="0"/>
              <a:t>ontroller principle divides the work of an application into three separate but closely cooperative subsystems</a:t>
            </a:r>
            <a:r>
              <a:rPr lang="en-US" dirty="0" smtClean="0"/>
              <a:t>.</a:t>
            </a:r>
          </a:p>
          <a:p>
            <a:pPr algn="just"/>
            <a:r>
              <a:rPr lang="en-US" b="1" dirty="0" smtClean="0">
                <a:solidFill>
                  <a:srgbClr val="7030A0"/>
                </a:solidFill>
              </a:rPr>
              <a:t>Model (</a:t>
            </a:r>
            <a:r>
              <a:rPr lang="en-US" b="1" dirty="0" err="1" smtClean="0">
                <a:solidFill>
                  <a:srgbClr val="7030A0"/>
                </a:solidFill>
              </a:rPr>
              <a:t>ActiveRecord</a:t>
            </a:r>
            <a:r>
              <a:rPr lang="en-US" b="1" dirty="0" smtClean="0">
                <a:solidFill>
                  <a:srgbClr val="7030A0"/>
                </a:solidFill>
              </a:rPr>
              <a:t> </a:t>
            </a:r>
            <a:r>
              <a:rPr lang="en-US" b="1" dirty="0" smtClean="0">
                <a:solidFill>
                  <a:srgbClr val="7030A0"/>
                </a:solidFill>
              </a:rPr>
              <a:t>):</a:t>
            </a:r>
          </a:p>
          <a:p>
            <a:pPr algn="just">
              <a:buFontTx/>
              <a:buChar char="-"/>
            </a:pPr>
            <a:r>
              <a:rPr lang="en-US" sz="3000" dirty="0" smtClean="0"/>
              <a:t>It </a:t>
            </a:r>
            <a:r>
              <a:rPr lang="en-US" sz="3000" dirty="0" smtClean="0"/>
              <a:t>maintains the relationship between the objects and the </a:t>
            </a:r>
            <a:r>
              <a:rPr lang="en-US" sz="3000" dirty="0" smtClean="0"/>
              <a:t>database</a:t>
            </a:r>
          </a:p>
          <a:p>
            <a:pPr algn="just">
              <a:buFontTx/>
              <a:buChar char="-"/>
            </a:pPr>
            <a:r>
              <a:rPr lang="en-US" sz="3000" dirty="0" smtClean="0"/>
              <a:t>This subsystem is implemented in </a:t>
            </a:r>
            <a:r>
              <a:rPr lang="en-US" sz="3000" b="1" dirty="0" err="1" smtClean="0"/>
              <a:t>ActiveRecord</a:t>
            </a:r>
            <a:r>
              <a:rPr lang="en-US" sz="3000" b="1" dirty="0" smtClean="0"/>
              <a:t> library</a:t>
            </a:r>
            <a:r>
              <a:rPr lang="en-US" sz="3000" dirty="0" smtClean="0"/>
              <a:t>, which provides an </a:t>
            </a:r>
            <a:r>
              <a:rPr lang="en-US" sz="3000" dirty="0" smtClean="0"/>
              <a:t>interface between </a:t>
            </a:r>
            <a:r>
              <a:rPr lang="en-US" sz="3000" dirty="0" smtClean="0"/>
              <a:t>the tables in a relational database and the Ruby program code that manipulates database records. </a:t>
            </a:r>
            <a:endParaRPr lang="en-US" sz="3000" dirty="0" smtClean="0"/>
          </a:p>
          <a:p>
            <a:pPr algn="just">
              <a:buFontTx/>
              <a:buChar char="-"/>
            </a:pPr>
            <a:r>
              <a:rPr lang="en-US" sz="3000" dirty="0" smtClean="0">
                <a:solidFill>
                  <a:schemeClr val="accent6">
                    <a:lumMod val="75000"/>
                  </a:schemeClr>
                </a:solidFill>
              </a:rPr>
              <a:t>Ruby </a:t>
            </a:r>
            <a:r>
              <a:rPr lang="en-US" sz="3000" dirty="0" smtClean="0">
                <a:solidFill>
                  <a:schemeClr val="accent6">
                    <a:lumMod val="75000"/>
                  </a:schemeClr>
                </a:solidFill>
              </a:rPr>
              <a:t>method names are automatically generated from the field names of database tables.</a:t>
            </a:r>
            <a:endParaRPr lang="en-US" sz="3000" b="1" dirty="0" smtClean="0">
              <a:solidFill>
                <a:schemeClr val="accent6">
                  <a:lumMod val="75000"/>
                </a:schemeClr>
              </a:solidFill>
            </a:endParaRPr>
          </a:p>
          <a:p>
            <a:pPr algn="just"/>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b="1" dirty="0" smtClean="0">
                <a:solidFill>
                  <a:srgbClr val="7030A0"/>
                </a:solidFill>
              </a:rPr>
              <a:t>View ( </a:t>
            </a:r>
            <a:r>
              <a:rPr lang="en-US" b="1" dirty="0" err="1" smtClean="0">
                <a:solidFill>
                  <a:srgbClr val="7030A0"/>
                </a:solidFill>
              </a:rPr>
              <a:t>ActionView</a:t>
            </a:r>
            <a:r>
              <a:rPr lang="en-US" b="1" dirty="0" smtClean="0">
                <a:solidFill>
                  <a:srgbClr val="7030A0"/>
                </a:solidFill>
              </a:rPr>
              <a:t> </a:t>
            </a:r>
            <a:r>
              <a:rPr lang="en-US" b="1" dirty="0" smtClean="0">
                <a:solidFill>
                  <a:srgbClr val="7030A0"/>
                </a:solidFill>
              </a:rPr>
              <a:t>)</a:t>
            </a:r>
            <a:r>
              <a:rPr lang="en-US" dirty="0" smtClean="0">
                <a:solidFill>
                  <a:srgbClr val="7030A0"/>
                </a:solidFill>
              </a:rPr>
              <a:t>:</a:t>
            </a:r>
          </a:p>
          <a:p>
            <a:pPr algn="just">
              <a:buFontTx/>
              <a:buChar char="-"/>
            </a:pPr>
            <a:r>
              <a:rPr lang="en-US" sz="2800" dirty="0" smtClean="0"/>
              <a:t>It </a:t>
            </a:r>
            <a:r>
              <a:rPr lang="en-US" sz="2800" dirty="0" smtClean="0"/>
              <a:t>is a presentation of data in a particular format, triggered by a controller's decision to present the data. </a:t>
            </a:r>
          </a:p>
          <a:p>
            <a:pPr algn="just">
              <a:buFontTx/>
              <a:buChar char="-"/>
            </a:pPr>
            <a:r>
              <a:rPr lang="en-US" sz="2800" dirty="0" smtClean="0"/>
              <a:t>They </a:t>
            </a:r>
            <a:r>
              <a:rPr lang="en-US" sz="2800" dirty="0" smtClean="0"/>
              <a:t>are script-based template </a:t>
            </a:r>
            <a:r>
              <a:rPr lang="en-US" sz="2800" dirty="0" smtClean="0"/>
              <a:t>systems </a:t>
            </a:r>
            <a:r>
              <a:rPr lang="en-US" sz="2800" dirty="0" smtClean="0"/>
              <a:t>like JSP, ASP, </a:t>
            </a:r>
            <a:r>
              <a:rPr lang="en-US" sz="2800" dirty="0" smtClean="0"/>
              <a:t>PHP</a:t>
            </a:r>
          </a:p>
          <a:p>
            <a:pPr algn="just">
              <a:buFontTx/>
              <a:buChar char="-"/>
            </a:pPr>
            <a:r>
              <a:rPr lang="en-US" sz="2800" dirty="0" smtClean="0"/>
              <a:t>This subsystem is implemented in </a:t>
            </a:r>
            <a:r>
              <a:rPr lang="en-US" sz="2800" b="1" dirty="0" err="1" smtClean="0"/>
              <a:t>ActionView</a:t>
            </a:r>
            <a:r>
              <a:rPr lang="en-US" sz="2800" b="1" dirty="0" smtClean="0"/>
              <a:t> library</a:t>
            </a:r>
            <a:r>
              <a:rPr lang="en-US" sz="2800" dirty="0" smtClean="0"/>
              <a:t>, which is an Embedded Ruby (</a:t>
            </a:r>
            <a:r>
              <a:rPr lang="en-US" sz="2800" dirty="0" err="1" smtClean="0"/>
              <a:t>ERb</a:t>
            </a:r>
            <a:r>
              <a:rPr lang="en-US" sz="2800" dirty="0" smtClean="0"/>
              <a:t>) based system for defining presentation templates for data presentation</a:t>
            </a:r>
            <a:endParaRPr lang="en-US" sz="2800" b="1"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b="1" dirty="0" smtClean="0">
                <a:solidFill>
                  <a:srgbClr val="7030A0"/>
                </a:solidFill>
              </a:rPr>
              <a:t>Controller ( </a:t>
            </a:r>
            <a:r>
              <a:rPr lang="en-US" b="1" dirty="0" err="1" smtClean="0">
                <a:solidFill>
                  <a:srgbClr val="7030A0"/>
                </a:solidFill>
              </a:rPr>
              <a:t>ActionController</a:t>
            </a:r>
            <a:r>
              <a:rPr lang="en-US" b="1" dirty="0" smtClean="0">
                <a:solidFill>
                  <a:srgbClr val="7030A0"/>
                </a:solidFill>
              </a:rPr>
              <a:t> </a:t>
            </a:r>
            <a:r>
              <a:rPr lang="en-US" b="1" dirty="0" smtClean="0">
                <a:solidFill>
                  <a:srgbClr val="7030A0"/>
                </a:solidFill>
              </a:rPr>
              <a:t>):</a:t>
            </a:r>
          </a:p>
          <a:p>
            <a:pPr algn="just">
              <a:buFontTx/>
              <a:buChar char="-"/>
            </a:pPr>
            <a:r>
              <a:rPr lang="en-US" sz="2800" dirty="0" smtClean="0"/>
              <a:t>The controller in a way directs the data traffic. </a:t>
            </a:r>
            <a:endParaRPr lang="en-US" sz="2800" dirty="0" smtClean="0"/>
          </a:p>
          <a:p>
            <a:pPr algn="just">
              <a:buFontTx/>
              <a:buChar char="-"/>
            </a:pPr>
            <a:r>
              <a:rPr lang="en-US" sz="2800" dirty="0" smtClean="0"/>
              <a:t>On one </a:t>
            </a:r>
            <a:r>
              <a:rPr lang="en-US" sz="2800" dirty="0" smtClean="0"/>
              <a:t>hand</a:t>
            </a:r>
            <a:r>
              <a:rPr lang="en-US" sz="2800" dirty="0" smtClean="0"/>
              <a:t>, it queries </a:t>
            </a:r>
            <a:r>
              <a:rPr lang="en-US" sz="2800" dirty="0" smtClean="0"/>
              <a:t>the models for specific data, and on the other hand, </a:t>
            </a:r>
            <a:r>
              <a:rPr lang="en-US" sz="2800" dirty="0" smtClean="0"/>
              <a:t>organizes </a:t>
            </a:r>
            <a:r>
              <a:rPr lang="en-US" sz="2800" dirty="0" smtClean="0"/>
              <a:t>that data (searching, sorting, messaging it) into a form that fits the needs of a given </a:t>
            </a:r>
            <a:r>
              <a:rPr lang="en-US" sz="2800" dirty="0" smtClean="0"/>
              <a:t>view.</a:t>
            </a:r>
          </a:p>
          <a:p>
            <a:pPr algn="just">
              <a:buFontTx/>
              <a:buChar char="-"/>
            </a:pPr>
            <a:r>
              <a:rPr lang="en-US" sz="2800" dirty="0" smtClean="0"/>
              <a:t>This </a:t>
            </a:r>
            <a:r>
              <a:rPr lang="en-US" sz="2800" dirty="0" smtClean="0"/>
              <a:t>subsystem is implemented in </a:t>
            </a:r>
            <a:r>
              <a:rPr lang="en-US" sz="2800" b="1" dirty="0" err="1" smtClean="0"/>
              <a:t>ActionController</a:t>
            </a:r>
            <a:r>
              <a:rPr lang="en-US" sz="2800" dirty="0" smtClean="0"/>
              <a:t>, which is a data broker sitting between </a:t>
            </a:r>
            <a:r>
              <a:rPr lang="en-US" sz="2800" b="1" dirty="0" err="1" smtClean="0"/>
              <a:t>ActiveRecord</a:t>
            </a:r>
            <a:r>
              <a:rPr lang="en-US" sz="2800" dirty="0" smtClean="0"/>
              <a:t> (the database interface) and </a:t>
            </a:r>
            <a:r>
              <a:rPr lang="en-US" sz="2800" b="1" dirty="0" err="1" smtClean="0"/>
              <a:t>ActionView</a:t>
            </a:r>
            <a:r>
              <a:rPr lang="en-US" sz="2800" dirty="0" smtClean="0"/>
              <a:t> (the presentation engine).</a:t>
            </a:r>
          </a:p>
          <a:p>
            <a:pPr algn="just">
              <a:buNone/>
            </a:pPr>
            <a:endParaRPr lang="en-US" b="1" dirty="0" smtClean="0"/>
          </a:p>
          <a:p>
            <a:pPr algn="just"/>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4900" b="1" dirty="0" smtClean="0"/>
              <a:t>Layouts</a:t>
            </a:r>
            <a:endParaRPr lang="en-US" dirty="0"/>
          </a:p>
        </p:txBody>
      </p:sp>
      <p:sp>
        <p:nvSpPr>
          <p:cNvPr id="3" name="Content Placeholder 2"/>
          <p:cNvSpPr>
            <a:spLocks noGrp="1"/>
          </p:cNvSpPr>
          <p:nvPr>
            <p:ph idx="1"/>
          </p:nvPr>
        </p:nvSpPr>
        <p:spPr>
          <a:xfrm>
            <a:off x="457200" y="838200"/>
            <a:ext cx="8229600" cy="5211763"/>
          </a:xfrm>
        </p:spPr>
        <p:txBody>
          <a:bodyPr>
            <a:normAutofit/>
          </a:bodyPr>
          <a:lstStyle/>
          <a:p>
            <a:pPr algn="just"/>
            <a:r>
              <a:rPr lang="en-US" sz="2800" dirty="0" smtClean="0"/>
              <a:t>A layout defines the surroundings of an HTML page. It's the place to define a common look and feel of your final output. </a:t>
            </a:r>
            <a:endParaRPr lang="en-US" sz="2800" dirty="0" smtClean="0"/>
          </a:p>
          <a:p>
            <a:pPr algn="just"/>
            <a:r>
              <a:rPr lang="en-US" sz="2800" dirty="0" smtClean="0"/>
              <a:t>Layout </a:t>
            </a:r>
            <a:r>
              <a:rPr lang="en-US" sz="2800" dirty="0" smtClean="0"/>
              <a:t>files reside in app/views/layouts.</a:t>
            </a:r>
          </a:p>
          <a:p>
            <a:pPr algn="just"/>
            <a:r>
              <a:rPr lang="en-US" sz="2800" dirty="0" smtClean="0"/>
              <a:t>The process involves defining a layout template and then letting the controller know that it exists and to use it. </a:t>
            </a:r>
            <a:endParaRPr lang="en-US" sz="28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just"/>
            <a:r>
              <a:rPr lang="en-US" sz="3600" b="1" dirty="0" smtClean="0">
                <a:solidFill>
                  <a:schemeClr val="accent6">
                    <a:lumMod val="75000"/>
                  </a:schemeClr>
                </a:solidFill>
              </a:rPr>
              <a:t>Data types in Ruby and their operations 	</a:t>
            </a:r>
            <a:endParaRPr lang="en-US" sz="3600" b="1" dirty="0">
              <a:solidFill>
                <a:schemeClr val="accent6">
                  <a:lumMod val="75000"/>
                </a:schemeClr>
              </a:solidFill>
            </a:endParaRPr>
          </a:p>
        </p:txBody>
      </p:sp>
      <p:sp>
        <p:nvSpPr>
          <p:cNvPr id="3" name="Content Placeholder 2"/>
          <p:cNvSpPr>
            <a:spLocks noGrp="1"/>
          </p:cNvSpPr>
          <p:nvPr>
            <p:ph idx="1"/>
          </p:nvPr>
        </p:nvSpPr>
        <p:spPr>
          <a:xfrm>
            <a:off x="457200" y="609600"/>
            <a:ext cx="8229600" cy="5516563"/>
          </a:xfrm>
        </p:spPr>
        <p:txBody>
          <a:bodyPr>
            <a:normAutofit/>
          </a:bodyPr>
          <a:lstStyle/>
          <a:p>
            <a:pPr algn="just"/>
            <a:r>
              <a:rPr lang="en-US" sz="2000" b="1" dirty="0" smtClean="0"/>
              <a:t>Data types</a:t>
            </a:r>
            <a:r>
              <a:rPr lang="en-US" sz="2000" dirty="0" smtClean="0"/>
              <a:t> in Ruby represent different categories of data such as text, string, numbers, etc. </a:t>
            </a:r>
          </a:p>
          <a:p>
            <a:pPr algn="just"/>
            <a:r>
              <a:rPr lang="en-US" sz="2000" dirty="0" smtClean="0"/>
              <a:t>Since Ruby is an object-oriented language, all its supported data types are implemented as classes.</a:t>
            </a:r>
            <a:endParaRPr lang="en-US" sz="2000" dirty="0"/>
          </a:p>
        </p:txBody>
      </p:sp>
      <p:pic>
        <p:nvPicPr>
          <p:cNvPr id="1026" name="Picture 2"/>
          <p:cNvPicPr>
            <a:picLocks noChangeAspect="1" noChangeArrowheads="1"/>
          </p:cNvPicPr>
          <p:nvPr/>
        </p:nvPicPr>
        <p:blipFill>
          <a:blip r:embed="rId2" cstate="print"/>
          <a:srcRect/>
          <a:stretch>
            <a:fillRect/>
          </a:stretch>
        </p:blipFill>
        <p:spPr bwMode="auto">
          <a:xfrm>
            <a:off x="3378460" y="1676400"/>
            <a:ext cx="408914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t>Enterprise Java Beans (EJB)</a:t>
            </a:r>
            <a:endParaRPr lang="en-US" b="1" dirty="0"/>
          </a:p>
        </p:txBody>
      </p:sp>
      <p:sp>
        <p:nvSpPr>
          <p:cNvPr id="3" name="Content Placeholder 2"/>
          <p:cNvSpPr>
            <a:spLocks noGrp="1"/>
          </p:cNvSpPr>
          <p:nvPr>
            <p:ph idx="1"/>
          </p:nvPr>
        </p:nvSpPr>
        <p:spPr>
          <a:xfrm>
            <a:off x="457200" y="914400"/>
            <a:ext cx="8229600" cy="5562600"/>
          </a:xfrm>
        </p:spPr>
        <p:txBody>
          <a:bodyPr>
            <a:noAutofit/>
          </a:bodyPr>
          <a:lstStyle/>
          <a:p>
            <a:pPr algn="just"/>
            <a:r>
              <a:rPr lang="en-US" sz="2800" dirty="0" smtClean="0">
                <a:solidFill>
                  <a:srgbClr val="2E2B1F"/>
                </a:solidFill>
                <a:cs typeface="Calibri"/>
              </a:rPr>
              <a:t>EJB </a:t>
            </a:r>
            <a:r>
              <a:rPr lang="en-US" sz="2800" spc="-5" dirty="0" smtClean="0">
                <a:solidFill>
                  <a:srgbClr val="2E2B1F"/>
                </a:solidFill>
                <a:cs typeface="Calibri"/>
              </a:rPr>
              <a:t>provides</a:t>
            </a:r>
            <a:r>
              <a:rPr lang="en-US" sz="2800" dirty="0" smtClean="0">
                <a:solidFill>
                  <a:srgbClr val="2E2B1F"/>
                </a:solidFill>
                <a:cs typeface="Calibri"/>
              </a:rPr>
              <a:t> </a:t>
            </a:r>
            <a:r>
              <a:rPr lang="en-US" sz="2800" spc="15" dirty="0" smtClean="0">
                <a:solidFill>
                  <a:srgbClr val="2E2B1F"/>
                </a:solidFill>
                <a:cs typeface="Calibri"/>
              </a:rPr>
              <a:t>an </a:t>
            </a:r>
            <a:r>
              <a:rPr lang="en-US" sz="2800" dirty="0" smtClean="0">
                <a:solidFill>
                  <a:srgbClr val="2E2B1F"/>
                </a:solidFill>
                <a:cs typeface="Calibri"/>
              </a:rPr>
              <a:t>architecture </a:t>
            </a:r>
            <a:r>
              <a:rPr lang="en-US" sz="2800" spc="20" dirty="0" smtClean="0">
                <a:solidFill>
                  <a:srgbClr val="2E2B1F"/>
                </a:solidFill>
                <a:cs typeface="Calibri"/>
              </a:rPr>
              <a:t>to </a:t>
            </a:r>
            <a:r>
              <a:rPr lang="en-US" sz="2800" spc="-5" dirty="0" smtClean="0">
                <a:solidFill>
                  <a:srgbClr val="2E2B1F"/>
                </a:solidFill>
                <a:cs typeface="Calibri"/>
              </a:rPr>
              <a:t>develop</a:t>
            </a:r>
            <a:r>
              <a:rPr lang="en-US" sz="2800" dirty="0" smtClean="0">
                <a:solidFill>
                  <a:srgbClr val="2E2B1F"/>
                </a:solidFill>
                <a:cs typeface="Calibri"/>
              </a:rPr>
              <a:t> </a:t>
            </a:r>
            <a:r>
              <a:rPr lang="en-US" sz="2800" spc="10" dirty="0" smtClean="0">
                <a:solidFill>
                  <a:srgbClr val="2E2B1F"/>
                </a:solidFill>
                <a:cs typeface="Calibri"/>
              </a:rPr>
              <a:t>and </a:t>
            </a:r>
            <a:r>
              <a:rPr lang="en-US" sz="2800" spc="-5" dirty="0" smtClean="0">
                <a:solidFill>
                  <a:srgbClr val="2E2B1F"/>
                </a:solidFill>
                <a:cs typeface="Calibri"/>
              </a:rPr>
              <a:t>deploy </a:t>
            </a:r>
            <a:r>
              <a:rPr lang="en-US" sz="2800" dirty="0" smtClean="0">
                <a:solidFill>
                  <a:srgbClr val="2E2B1F"/>
                </a:solidFill>
                <a:cs typeface="Calibri"/>
              </a:rPr>
              <a:t> </a:t>
            </a:r>
            <a:r>
              <a:rPr lang="en-US" sz="2800" b="1" spc="-10" dirty="0" smtClean="0">
                <a:solidFill>
                  <a:schemeClr val="accent5">
                    <a:lumMod val="75000"/>
                  </a:schemeClr>
                </a:solidFill>
                <a:cs typeface="Calibri"/>
              </a:rPr>
              <a:t>component</a:t>
            </a:r>
            <a:r>
              <a:rPr lang="en-US" sz="2800" b="1" spc="210" dirty="0" smtClean="0">
                <a:solidFill>
                  <a:schemeClr val="accent5">
                    <a:lumMod val="75000"/>
                  </a:schemeClr>
                </a:solidFill>
                <a:cs typeface="Calibri"/>
              </a:rPr>
              <a:t> </a:t>
            </a:r>
            <a:r>
              <a:rPr lang="en-US" sz="2800" b="1" spc="-5" dirty="0" smtClean="0">
                <a:solidFill>
                  <a:schemeClr val="accent5">
                    <a:lumMod val="75000"/>
                  </a:schemeClr>
                </a:solidFill>
                <a:cs typeface="Calibri"/>
              </a:rPr>
              <a:t>based</a:t>
            </a:r>
            <a:r>
              <a:rPr lang="en-US" sz="2800" b="1" spc="175" dirty="0" smtClean="0">
                <a:solidFill>
                  <a:schemeClr val="accent5">
                    <a:lumMod val="75000"/>
                  </a:schemeClr>
                </a:solidFill>
                <a:cs typeface="Calibri"/>
              </a:rPr>
              <a:t> </a:t>
            </a:r>
            <a:r>
              <a:rPr lang="en-US" sz="2800" b="1" spc="-5" dirty="0" smtClean="0">
                <a:solidFill>
                  <a:schemeClr val="accent5">
                    <a:lumMod val="75000"/>
                  </a:schemeClr>
                </a:solidFill>
                <a:cs typeface="Calibri"/>
              </a:rPr>
              <a:t>enterprise</a:t>
            </a:r>
            <a:r>
              <a:rPr lang="en-US" sz="2800" b="1" spc="160" dirty="0" smtClean="0">
                <a:solidFill>
                  <a:schemeClr val="accent5">
                    <a:lumMod val="75000"/>
                  </a:schemeClr>
                </a:solidFill>
                <a:cs typeface="Calibri"/>
              </a:rPr>
              <a:t> </a:t>
            </a:r>
            <a:r>
              <a:rPr lang="en-US" sz="2800" b="1" spc="5" dirty="0" smtClean="0">
                <a:solidFill>
                  <a:schemeClr val="accent5">
                    <a:lumMod val="75000"/>
                  </a:schemeClr>
                </a:solidFill>
                <a:cs typeface="Calibri"/>
              </a:rPr>
              <a:t>applications </a:t>
            </a:r>
            <a:r>
              <a:rPr lang="en-US" sz="2800" spc="10" dirty="0" smtClean="0">
                <a:solidFill>
                  <a:srgbClr val="2E2B1F"/>
                </a:solidFill>
                <a:cs typeface="Calibri"/>
              </a:rPr>
              <a:t> </a:t>
            </a:r>
            <a:r>
              <a:rPr lang="en-US" sz="2800" spc="-5" dirty="0" smtClean="0">
                <a:solidFill>
                  <a:srgbClr val="2E2B1F"/>
                </a:solidFill>
                <a:cs typeface="Calibri"/>
              </a:rPr>
              <a:t>based</a:t>
            </a:r>
            <a:r>
              <a:rPr lang="en-US" sz="2800" spc="85" dirty="0" smtClean="0">
                <a:solidFill>
                  <a:srgbClr val="2E2B1F"/>
                </a:solidFill>
                <a:cs typeface="Calibri"/>
              </a:rPr>
              <a:t> </a:t>
            </a:r>
            <a:r>
              <a:rPr lang="en-US" sz="2800" dirty="0" smtClean="0">
                <a:solidFill>
                  <a:srgbClr val="2E2B1F"/>
                </a:solidFill>
                <a:cs typeface="Calibri"/>
              </a:rPr>
              <a:t>on</a:t>
            </a:r>
            <a:r>
              <a:rPr lang="en-US" sz="2800" spc="90" dirty="0" smtClean="0">
                <a:solidFill>
                  <a:srgbClr val="2E2B1F"/>
                </a:solidFill>
                <a:cs typeface="Calibri"/>
              </a:rPr>
              <a:t> </a:t>
            </a:r>
            <a:r>
              <a:rPr lang="en-US" sz="2800" dirty="0" smtClean="0">
                <a:solidFill>
                  <a:srgbClr val="2E2B1F"/>
                </a:solidFill>
                <a:cs typeface="Calibri"/>
              </a:rPr>
              <a:t>Java</a:t>
            </a:r>
            <a:r>
              <a:rPr lang="en-US" sz="2800" spc="-35" dirty="0" smtClean="0">
                <a:solidFill>
                  <a:srgbClr val="2E2B1F"/>
                </a:solidFill>
                <a:cs typeface="Calibri"/>
              </a:rPr>
              <a:t> </a:t>
            </a:r>
            <a:r>
              <a:rPr lang="en-US" sz="2800" spc="-15" dirty="0" smtClean="0">
                <a:solidFill>
                  <a:srgbClr val="2E2B1F"/>
                </a:solidFill>
                <a:cs typeface="Calibri"/>
              </a:rPr>
              <a:t>technology </a:t>
            </a:r>
            <a:r>
              <a:rPr lang="en-US" sz="2800" spc="-5" dirty="0" smtClean="0">
                <a:solidFill>
                  <a:srgbClr val="2E2B1F"/>
                </a:solidFill>
                <a:cs typeface="Calibri"/>
              </a:rPr>
              <a:t>considering </a:t>
            </a:r>
            <a:r>
              <a:rPr lang="en-US" sz="2800" spc="-470" dirty="0" smtClean="0">
                <a:solidFill>
                  <a:srgbClr val="2E2B1F"/>
                </a:solidFill>
                <a:cs typeface="Calibri"/>
              </a:rPr>
              <a:t> </a:t>
            </a:r>
            <a:r>
              <a:rPr lang="en-US" sz="2800" spc="-10" dirty="0" smtClean="0">
                <a:solidFill>
                  <a:srgbClr val="2E2B1F"/>
                </a:solidFill>
                <a:cs typeface="Calibri"/>
              </a:rPr>
              <a:t>robustness,</a:t>
            </a:r>
            <a:r>
              <a:rPr lang="en-US" sz="2800" spc="235" dirty="0" smtClean="0">
                <a:solidFill>
                  <a:srgbClr val="2E2B1F"/>
                </a:solidFill>
                <a:cs typeface="Calibri"/>
              </a:rPr>
              <a:t> </a:t>
            </a:r>
            <a:r>
              <a:rPr lang="en-US" sz="2800" spc="15" dirty="0" smtClean="0">
                <a:solidFill>
                  <a:srgbClr val="2E2B1F"/>
                </a:solidFill>
                <a:cs typeface="Calibri"/>
              </a:rPr>
              <a:t>high </a:t>
            </a:r>
            <a:r>
              <a:rPr lang="en-US" sz="2800" spc="-5" dirty="0" smtClean="0">
                <a:solidFill>
                  <a:srgbClr val="2E2B1F"/>
                </a:solidFill>
                <a:cs typeface="Calibri"/>
              </a:rPr>
              <a:t>scalability</a:t>
            </a:r>
            <a:r>
              <a:rPr lang="en-US" sz="2800" spc="-55" dirty="0" smtClean="0">
                <a:solidFill>
                  <a:srgbClr val="2E2B1F"/>
                </a:solidFill>
                <a:cs typeface="Calibri"/>
              </a:rPr>
              <a:t> </a:t>
            </a:r>
            <a:r>
              <a:rPr lang="en-US" sz="2800" spc="5" dirty="0" smtClean="0">
                <a:solidFill>
                  <a:srgbClr val="2E2B1F"/>
                </a:solidFill>
                <a:cs typeface="Calibri"/>
              </a:rPr>
              <a:t>and</a:t>
            </a:r>
            <a:r>
              <a:rPr lang="en-US" sz="2800" spc="85" dirty="0" smtClean="0">
                <a:solidFill>
                  <a:srgbClr val="2E2B1F"/>
                </a:solidFill>
                <a:cs typeface="Calibri"/>
              </a:rPr>
              <a:t> </a:t>
            </a:r>
            <a:r>
              <a:rPr lang="en-US" sz="2800" spc="15" dirty="0" smtClean="0">
                <a:solidFill>
                  <a:srgbClr val="2E2B1F"/>
                </a:solidFill>
                <a:cs typeface="Calibri"/>
              </a:rPr>
              <a:t>high </a:t>
            </a:r>
            <a:r>
              <a:rPr lang="en-US" sz="2800" spc="-10" dirty="0" smtClean="0">
                <a:solidFill>
                  <a:srgbClr val="2E2B1F"/>
                </a:solidFill>
                <a:cs typeface="Calibri"/>
              </a:rPr>
              <a:t>performance.</a:t>
            </a:r>
          </a:p>
          <a:p>
            <a:pPr marL="241300" indent="-229235" algn="just">
              <a:spcBef>
                <a:spcPts val="650"/>
              </a:spcBef>
              <a:buClr>
                <a:srgbClr val="A9A47B"/>
              </a:buClr>
              <a:buFont typeface="Arial MT"/>
              <a:buChar char="•"/>
              <a:tabLst>
                <a:tab pos="241300" algn="l"/>
                <a:tab pos="241935" algn="l"/>
              </a:tabLst>
            </a:pPr>
            <a:r>
              <a:rPr lang="en-US" sz="2800" b="1" spc="-10" dirty="0" smtClean="0">
                <a:solidFill>
                  <a:srgbClr val="2E2B1F"/>
                </a:solidFill>
                <a:cs typeface="Calibri"/>
              </a:rPr>
              <a:t>When to use Enterprise Java Bean?</a:t>
            </a:r>
          </a:p>
          <a:p>
            <a:pPr marL="537210" marR="1111250" lvl="1" indent="-229235" algn="just">
              <a:lnSpc>
                <a:spcPct val="100000"/>
              </a:lnSpc>
              <a:spcBef>
                <a:spcPts val="495"/>
              </a:spcBef>
              <a:buClr>
                <a:srgbClr val="9CBDBC"/>
              </a:buClr>
              <a:buFont typeface="Arial MT"/>
              <a:buChar char="•"/>
              <a:tabLst>
                <a:tab pos="536575" algn="l"/>
                <a:tab pos="537210" algn="l"/>
              </a:tabLst>
            </a:pPr>
            <a:r>
              <a:rPr lang="en-US" sz="2400" b="1" spc="-10" dirty="0" smtClean="0">
                <a:solidFill>
                  <a:srgbClr val="2E2B1F"/>
                </a:solidFill>
                <a:cs typeface="Calibri"/>
              </a:rPr>
              <a:t>Application needs Remote Access: </a:t>
            </a:r>
            <a:r>
              <a:rPr lang="en-US" sz="2400" spc="-10" dirty="0" smtClean="0">
                <a:solidFill>
                  <a:srgbClr val="2E2B1F"/>
                </a:solidFill>
                <a:cs typeface="Calibri"/>
              </a:rPr>
              <a:t>EJB application is  distributed.</a:t>
            </a:r>
          </a:p>
          <a:p>
            <a:pPr marL="537210" lvl="1" indent="-229235" algn="just">
              <a:lnSpc>
                <a:spcPct val="100000"/>
              </a:lnSpc>
              <a:spcBef>
                <a:spcPts val="459"/>
              </a:spcBef>
              <a:buClr>
                <a:srgbClr val="9CBDBC"/>
              </a:buClr>
              <a:buFont typeface="Arial MT"/>
              <a:buChar char="•"/>
              <a:tabLst>
                <a:tab pos="536575" algn="l"/>
                <a:tab pos="537210" algn="l"/>
              </a:tabLst>
            </a:pPr>
            <a:r>
              <a:rPr lang="en-US" sz="2400" b="1" spc="-10" dirty="0" smtClean="0">
                <a:solidFill>
                  <a:srgbClr val="2E2B1F"/>
                </a:solidFill>
                <a:cs typeface="Calibri"/>
              </a:rPr>
              <a:t>Application needs to be scalable: </a:t>
            </a:r>
            <a:r>
              <a:rPr lang="en-US" sz="2400" spc="-10" dirty="0" smtClean="0">
                <a:solidFill>
                  <a:srgbClr val="2E2B1F"/>
                </a:solidFill>
                <a:cs typeface="Calibri"/>
              </a:rPr>
              <a:t>EJB applications supports </a:t>
            </a:r>
            <a:r>
              <a:rPr lang="en-US" sz="2400" spc="-10" dirty="0" smtClean="0">
                <a:solidFill>
                  <a:srgbClr val="2E2B1F"/>
                </a:solidFill>
                <a:cs typeface="Calibri"/>
              </a:rPr>
              <a:t>load balancing</a:t>
            </a:r>
            <a:r>
              <a:rPr lang="en-US" sz="2400" spc="-10" dirty="0" smtClean="0">
                <a:solidFill>
                  <a:srgbClr val="2E2B1F"/>
                </a:solidFill>
                <a:cs typeface="Calibri"/>
              </a:rPr>
              <a:t>, clustering and fail-over.</a:t>
            </a:r>
            <a:endParaRPr lang="en-US" sz="2400" spc="-10" dirty="0" smtClean="0">
              <a:solidFill>
                <a:srgbClr val="2E2B1F"/>
              </a:solidFill>
              <a:cs typeface="Calibri"/>
            </a:endParaRPr>
          </a:p>
          <a:p>
            <a:pPr marL="537210" lvl="1" indent="-229235" algn="just">
              <a:lnSpc>
                <a:spcPct val="100000"/>
              </a:lnSpc>
              <a:spcBef>
                <a:spcPts val="455"/>
              </a:spcBef>
              <a:buClr>
                <a:srgbClr val="9CBDBC"/>
              </a:buClr>
              <a:buFont typeface="Arial MT"/>
              <a:buChar char="•"/>
              <a:tabLst>
                <a:tab pos="536575" algn="l"/>
                <a:tab pos="537210" algn="l"/>
              </a:tabLst>
            </a:pPr>
            <a:r>
              <a:rPr lang="en-US" sz="2400" b="1" spc="-10" dirty="0" smtClean="0">
                <a:solidFill>
                  <a:srgbClr val="2E2B1F"/>
                </a:solidFill>
                <a:cs typeface="Calibri"/>
              </a:rPr>
              <a:t>Application needs encapsulated business logic: </a:t>
            </a:r>
            <a:r>
              <a:rPr lang="en-US" sz="2400" spc="-10" dirty="0" smtClean="0">
                <a:solidFill>
                  <a:srgbClr val="2E2B1F"/>
                </a:solidFill>
                <a:cs typeface="Calibri"/>
              </a:rPr>
              <a:t>EJB application </a:t>
            </a:r>
            <a:r>
              <a:rPr lang="en-US" sz="2400" spc="-10" dirty="0" smtClean="0">
                <a:solidFill>
                  <a:srgbClr val="2E2B1F"/>
                </a:solidFill>
                <a:cs typeface="Calibri"/>
              </a:rPr>
              <a:t>is separated </a:t>
            </a:r>
            <a:r>
              <a:rPr lang="en-US" sz="2400" spc="-10" dirty="0" smtClean="0">
                <a:solidFill>
                  <a:srgbClr val="2E2B1F"/>
                </a:solidFill>
                <a:cs typeface="Calibri"/>
              </a:rPr>
              <a:t>from presentation and persistent </a:t>
            </a:r>
            <a:r>
              <a:rPr lang="en-US" sz="2400" spc="-10" dirty="0" smtClean="0">
                <a:solidFill>
                  <a:srgbClr val="2E2B1F"/>
                </a:solidFill>
                <a:cs typeface="Calibri"/>
              </a:rPr>
              <a:t>layer.</a:t>
            </a:r>
          </a:p>
          <a:p>
            <a:pPr marL="537210" lvl="1" indent="-229235" algn="just">
              <a:lnSpc>
                <a:spcPct val="100000"/>
              </a:lnSpc>
              <a:spcBef>
                <a:spcPts val="455"/>
              </a:spcBef>
              <a:buClr>
                <a:srgbClr val="9CBDBC"/>
              </a:buClr>
              <a:buFont typeface="Arial MT"/>
              <a:buChar char="•"/>
              <a:tabLst>
                <a:tab pos="536575" algn="l"/>
                <a:tab pos="537210" algn="l"/>
              </a:tabLst>
            </a:pPr>
            <a:r>
              <a:rPr lang="en-US" b="1" spc="-10" dirty="0" smtClean="0">
                <a:solidFill>
                  <a:srgbClr val="7030A0"/>
                </a:solidFill>
                <a:cs typeface="Calibri"/>
              </a:rPr>
              <a:t>EJB Tutorial: </a:t>
            </a:r>
            <a:r>
              <a:rPr lang="en-US" dirty="0" smtClean="0">
                <a:hlinkClick r:id="rId2"/>
              </a:rPr>
              <a:t>https://youtu.be/LG0pD6uHy3U</a:t>
            </a:r>
            <a:endParaRPr lang="en-US" b="1" spc="-10" dirty="0" smtClean="0">
              <a:solidFill>
                <a:srgbClr val="7030A0"/>
              </a:solidFill>
              <a:cs typeface="Calibri"/>
            </a:endParaRPr>
          </a:p>
          <a:p>
            <a:pPr marL="537210" algn="just">
              <a:lnSpc>
                <a:spcPct val="100000"/>
              </a:lnSpc>
              <a:spcBef>
                <a:spcPts val="5"/>
              </a:spcBef>
              <a:buNone/>
            </a:pPr>
            <a:endParaRPr lang="en-US" sz="2800" dirty="0" smtClean="0">
              <a:cs typeface="Calibri"/>
            </a:endParaRPr>
          </a:p>
          <a:p>
            <a:pPr algn="just"/>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sz="2800" b="1" dirty="0" smtClean="0"/>
              <a:t>Strings: </a:t>
            </a:r>
            <a:r>
              <a:rPr lang="en-US" sz="2800" dirty="0" smtClean="0"/>
              <a:t>A string is made up of multiple characters. They are defined by enclosing a set of characters within single (‘x’) or double (“x”) quotes.</a:t>
            </a:r>
          </a:p>
          <a:p>
            <a:pPr algn="just"/>
            <a:endParaRPr lang="en-US" sz="2800" dirty="0" smtClean="0"/>
          </a:p>
          <a:p>
            <a:pPr algn="just"/>
            <a:endParaRPr lang="en-US" sz="2800" dirty="0" smtClean="0"/>
          </a:p>
          <a:p>
            <a:pPr algn="just"/>
            <a:r>
              <a:rPr lang="en-US" sz="2800" b="1" dirty="0" smtClean="0"/>
              <a:t>Numbers: </a:t>
            </a:r>
            <a:r>
              <a:rPr lang="en-US" sz="2800" dirty="0" smtClean="0"/>
              <a:t>A number is a series of digits that use a dot as a decimal mark (where ever required). </a:t>
            </a:r>
            <a:r>
              <a:rPr lang="en-US" sz="2800" b="1" dirty="0" smtClean="0"/>
              <a:t>Integers</a:t>
            </a:r>
            <a:r>
              <a:rPr lang="en-US" sz="2800" dirty="0" smtClean="0"/>
              <a:t> and </a:t>
            </a:r>
            <a:r>
              <a:rPr lang="en-US" sz="2800" b="1" dirty="0" smtClean="0"/>
              <a:t>floats</a:t>
            </a:r>
            <a:r>
              <a:rPr lang="en-US" sz="2800" dirty="0" smtClean="0"/>
              <a:t> are the two main kinds of numbers that Ruby can handle.</a:t>
            </a:r>
          </a:p>
          <a:p>
            <a:pPr algn="just"/>
            <a:endParaRPr lang="en-US" sz="2400" dirty="0" smtClean="0"/>
          </a:p>
        </p:txBody>
      </p:sp>
      <p:pic>
        <p:nvPicPr>
          <p:cNvPr id="2050" name="Picture 2"/>
          <p:cNvPicPr>
            <a:picLocks noChangeAspect="1" noChangeArrowheads="1"/>
          </p:cNvPicPr>
          <p:nvPr/>
        </p:nvPicPr>
        <p:blipFill>
          <a:blip r:embed="rId2" cstate="print"/>
          <a:srcRect/>
          <a:stretch>
            <a:fillRect/>
          </a:stretch>
        </p:blipFill>
        <p:spPr bwMode="auto">
          <a:xfrm>
            <a:off x="3429000" y="1600200"/>
            <a:ext cx="3952875" cy="9810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124200" y="4457700"/>
            <a:ext cx="3409950" cy="2247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linds(horizontal)">
                                      <p:cBhvr>
                                        <p:cTn id="1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5821363"/>
          </a:xfrm>
        </p:spPr>
        <p:txBody>
          <a:bodyPr/>
          <a:lstStyle/>
          <a:p>
            <a:r>
              <a:rPr lang="en-US" sz="2000" b="1" dirty="0" smtClean="0"/>
              <a:t>Booleans:</a:t>
            </a:r>
          </a:p>
          <a:p>
            <a:pPr>
              <a:buFontTx/>
              <a:buChar char="-"/>
            </a:pPr>
            <a:r>
              <a:rPr lang="en-US" sz="2000" dirty="0" smtClean="0"/>
              <a:t>The Boolean data type represents only one bit of information that says whether the value is </a:t>
            </a:r>
            <a:r>
              <a:rPr lang="en-US" sz="2000" i="1" dirty="0" smtClean="0"/>
              <a:t>true</a:t>
            </a:r>
            <a:r>
              <a:rPr lang="en-US" sz="2000" dirty="0" smtClean="0"/>
              <a:t> or </a:t>
            </a:r>
            <a:r>
              <a:rPr lang="en-US" sz="2000" i="1" dirty="0" smtClean="0"/>
              <a:t>false</a:t>
            </a:r>
            <a:r>
              <a:rPr lang="en-US" sz="2000" dirty="0" smtClean="0"/>
              <a:t>.</a:t>
            </a:r>
          </a:p>
          <a:p>
            <a:pPr>
              <a:buFontTx/>
              <a:buChar char="-"/>
            </a:pPr>
            <a:r>
              <a:rPr lang="en-US" sz="2000" dirty="0" smtClean="0"/>
              <a:t>Generally, a value of this data type is returned when two values are compared.</a:t>
            </a:r>
          </a:p>
          <a:p>
            <a:pPr>
              <a:buFontTx/>
              <a:buChar char="-"/>
            </a:pPr>
            <a:endParaRPr lang="en-US" dirty="0" smtClean="0"/>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343400" y="1343025"/>
            <a:ext cx="4219575" cy="612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pPr algn="just"/>
            <a:r>
              <a:rPr lang="en-US" sz="2800" b="1" dirty="0" smtClean="0"/>
              <a:t>Arrays: </a:t>
            </a:r>
          </a:p>
          <a:p>
            <a:pPr algn="just">
              <a:buFontTx/>
              <a:buChar char="-"/>
            </a:pPr>
            <a:r>
              <a:rPr lang="en-US" sz="2800" dirty="0" smtClean="0"/>
              <a:t>An array can store multiple </a:t>
            </a:r>
            <a:r>
              <a:rPr lang="en-US" sz="2800" b="1" dirty="0" smtClean="0"/>
              <a:t>data items of all types</a:t>
            </a:r>
            <a:r>
              <a:rPr lang="en-US" sz="2800" dirty="0" smtClean="0"/>
              <a:t>. Items in an array are separated by a comma in-between them and enclosed within square brackets. </a:t>
            </a:r>
          </a:p>
          <a:p>
            <a:pPr algn="just">
              <a:buFontTx/>
              <a:buChar char="-"/>
            </a:pPr>
            <a:r>
              <a:rPr lang="en-US" sz="2800" dirty="0" smtClean="0"/>
              <a:t>The first item of the array has an index of 0.</a:t>
            </a:r>
          </a:p>
          <a:p>
            <a:pPr algn="just">
              <a:buFontTx/>
              <a:buChar char="-"/>
            </a:pPr>
            <a:endParaRPr lang="en-US" sz="2800" dirty="0" smtClean="0"/>
          </a:p>
          <a:p>
            <a:pPr algn="just">
              <a:buFontTx/>
              <a:buChar char="-"/>
            </a:pPr>
            <a:endParaRPr lang="en-US" sz="2800" dirty="0" smtClean="0"/>
          </a:p>
          <a:p>
            <a:pPr algn="just">
              <a:buFontTx/>
              <a:buChar char="-"/>
            </a:pPr>
            <a:endParaRPr lang="en-US" sz="2800" dirty="0" smtClean="0"/>
          </a:p>
          <a:p>
            <a:pPr algn="just">
              <a:buFontTx/>
              <a:buChar char="-"/>
            </a:pPr>
            <a:endParaRPr lang="en-US" sz="2800" dirty="0" smtClean="0"/>
          </a:p>
          <a:p>
            <a:pPr algn="just">
              <a:buFontTx/>
              <a:buChar char="-"/>
            </a:pPr>
            <a:endParaRPr lang="en-US" sz="2800" dirty="0" smtClean="0"/>
          </a:p>
          <a:p>
            <a:pPr algn="just">
              <a:buFontTx/>
              <a:buChar char="-"/>
            </a:pPr>
            <a:r>
              <a:rPr lang="en-US" sz="2800" dirty="0" smtClean="0"/>
              <a:t>Ruby arrays grow automatically while adding elements to them.</a:t>
            </a:r>
          </a:p>
          <a:p>
            <a:pPr algn="just">
              <a:buFontTx/>
              <a:buChar char="-"/>
            </a:pPr>
            <a:r>
              <a:rPr lang="en-US" sz="2800" b="1" dirty="0" smtClean="0">
                <a:solidFill>
                  <a:srgbClr val="00B050"/>
                </a:solidFill>
              </a:rPr>
              <a:t>Another way is with the </a:t>
            </a:r>
            <a:r>
              <a:rPr lang="en-US" sz="2800" b="1" i="1" dirty="0" smtClean="0">
                <a:solidFill>
                  <a:srgbClr val="7030A0"/>
                </a:solidFill>
              </a:rPr>
              <a:t>new</a:t>
            </a:r>
            <a:r>
              <a:rPr lang="en-US" sz="2800" b="1" dirty="0" smtClean="0">
                <a:solidFill>
                  <a:srgbClr val="7030A0"/>
                </a:solidFill>
              </a:rPr>
              <a:t> class </a:t>
            </a:r>
            <a:r>
              <a:rPr lang="en-US" sz="2800" b="1" dirty="0" smtClean="0">
                <a:solidFill>
                  <a:srgbClr val="00B050"/>
                </a:solidFill>
              </a:rPr>
              <a:t>method :</a:t>
            </a:r>
          </a:p>
          <a:p>
            <a:pPr algn="just">
              <a:buNone/>
            </a:pPr>
            <a:r>
              <a:rPr lang="en-US" sz="2800" dirty="0" smtClean="0"/>
              <a:t>	names = </a:t>
            </a:r>
            <a:r>
              <a:rPr lang="en-US" sz="2800" dirty="0" err="1" smtClean="0"/>
              <a:t>Array.new</a:t>
            </a:r>
            <a:r>
              <a:rPr lang="en-US" sz="2800" dirty="0" smtClean="0"/>
              <a:t>(20) </a:t>
            </a:r>
          </a:p>
          <a:p>
            <a:pPr algn="just">
              <a:buNone/>
            </a:pPr>
            <a:r>
              <a:rPr lang="en-US" sz="2800" dirty="0" smtClean="0"/>
              <a:t>	puts </a:t>
            </a:r>
            <a:r>
              <a:rPr lang="en-US" sz="2800" dirty="0" err="1" smtClean="0"/>
              <a:t>names.size</a:t>
            </a:r>
            <a:r>
              <a:rPr lang="en-US" sz="2800" dirty="0" smtClean="0"/>
              <a:t> 		# This returns 20 </a:t>
            </a:r>
          </a:p>
          <a:p>
            <a:pPr algn="just">
              <a:buNone/>
            </a:pPr>
            <a:r>
              <a:rPr lang="en-US" sz="2800" dirty="0" smtClean="0"/>
              <a:t>	puts </a:t>
            </a:r>
            <a:r>
              <a:rPr lang="en-US" sz="2800" dirty="0" err="1" smtClean="0"/>
              <a:t>names.length</a:t>
            </a:r>
            <a:r>
              <a:rPr lang="en-US" sz="2800" dirty="0" smtClean="0"/>
              <a:t> 		# This also returns 20</a:t>
            </a:r>
          </a:p>
          <a:p>
            <a:pPr algn="just">
              <a:buFontTx/>
              <a:buChar char="-"/>
            </a:pPr>
            <a:endParaRPr lang="en-US" sz="2800" dirty="0" smtClean="0"/>
          </a:p>
          <a:p>
            <a:pPr algn="just"/>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533400" y="1752600"/>
            <a:ext cx="8153400" cy="19036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609600" y="304800"/>
            <a:ext cx="7543800" cy="3902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31691</TotalTime>
  <Words>1906</Words>
  <Application>Microsoft Office PowerPoint</Application>
  <PresentationFormat>On-screen Show (4:3)</PresentationFormat>
  <Paragraphs>202</Paragraphs>
  <Slides>50</Slides>
  <Notes>0</Notes>
  <HiddenSlides>1</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UNIT-6</vt:lpstr>
      <vt:lpstr>Origins &amp; uses of Ruby</vt:lpstr>
      <vt:lpstr>Slide 3</vt:lpstr>
      <vt:lpstr>Slide 4</vt:lpstr>
      <vt:lpstr>Data types in Ruby and their operations  </vt:lpstr>
      <vt:lpstr>Slide 6</vt:lpstr>
      <vt:lpstr>Slide 7</vt:lpstr>
      <vt:lpstr>Slide 8</vt:lpstr>
      <vt:lpstr>Slide 9</vt:lpstr>
      <vt:lpstr>Fundamentals of arrays</vt:lpstr>
      <vt:lpstr>Slide 11</vt:lpstr>
      <vt:lpstr>Slide 12</vt:lpstr>
      <vt:lpstr>Operators</vt:lpstr>
      <vt:lpstr>Slide 14</vt:lpstr>
      <vt:lpstr>Slide 15</vt:lpstr>
      <vt:lpstr>Slide 16</vt:lpstr>
      <vt:lpstr>Slide 17</vt:lpstr>
      <vt:lpstr>Slide 18</vt:lpstr>
      <vt:lpstr>Ruby Global Variables</vt:lpstr>
      <vt:lpstr>Ruby Instance Variables</vt:lpstr>
      <vt:lpstr>Ruby Class Variables</vt:lpstr>
      <vt:lpstr>Slide 22</vt:lpstr>
      <vt:lpstr>Ruby Constants</vt:lpstr>
      <vt:lpstr>Input/ Output in Ruby</vt:lpstr>
      <vt:lpstr>Slide 25</vt:lpstr>
      <vt:lpstr>Slide 26</vt:lpstr>
      <vt:lpstr>Slide 27</vt:lpstr>
      <vt:lpstr>Ruby if...else Statement</vt:lpstr>
      <vt:lpstr>Ruby case Statement</vt:lpstr>
      <vt:lpstr>Slide 30</vt:lpstr>
      <vt:lpstr>Slide 31</vt:lpstr>
      <vt:lpstr>Ruby break and next Statements</vt:lpstr>
      <vt:lpstr>Ruby blocks</vt:lpstr>
      <vt:lpstr>Slide 34</vt:lpstr>
      <vt:lpstr>Slide 35</vt:lpstr>
      <vt:lpstr>Iterators</vt:lpstr>
      <vt:lpstr>Slide 37</vt:lpstr>
      <vt:lpstr>Slide 38</vt:lpstr>
      <vt:lpstr>Introduction to Rails</vt:lpstr>
      <vt:lpstr>Rails framework</vt:lpstr>
      <vt:lpstr>Feature of Ruby on Rails</vt:lpstr>
      <vt:lpstr>Slide 42</vt:lpstr>
      <vt:lpstr>Rails Database</vt:lpstr>
      <vt:lpstr>Slide 44</vt:lpstr>
      <vt:lpstr>Slide 45</vt:lpstr>
      <vt:lpstr>Ruby on Rails MVC Framework</vt:lpstr>
      <vt:lpstr>Slide 47</vt:lpstr>
      <vt:lpstr>Slide 48</vt:lpstr>
      <vt:lpstr>Layouts</vt:lpstr>
      <vt:lpstr>Enterprise Java Beans (EJB)</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UNIT-6</dc:title>
  <dc:creator>Vijayendra</dc:creator>
  <cp:lastModifiedBy>Vijayendra</cp:lastModifiedBy>
  <cp:revision>176</cp:revision>
  <dcterms:created xsi:type="dcterms:W3CDTF">2006-08-16T00:00:00Z</dcterms:created>
  <dcterms:modified xsi:type="dcterms:W3CDTF">2022-04-18T04:36:29Z</dcterms:modified>
</cp:coreProperties>
</file>