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1" r:id="rId1"/>
  </p:sldMasterIdLst>
  <p:notesMasterIdLst>
    <p:notesMasterId r:id="rId16"/>
  </p:notesMasterIdLst>
  <p:handoutMasterIdLst>
    <p:handoutMasterId r:id="rId17"/>
  </p:handoutMasterIdLst>
  <p:sldIdLst>
    <p:sldId id="277" r:id="rId2"/>
    <p:sldId id="269" r:id="rId3"/>
    <p:sldId id="257" r:id="rId4"/>
    <p:sldId id="258" r:id="rId5"/>
    <p:sldId id="275" r:id="rId6"/>
    <p:sldId id="273" r:id="rId7"/>
    <p:sldId id="274" r:id="rId8"/>
    <p:sldId id="276" r:id="rId9"/>
    <p:sldId id="260" r:id="rId10"/>
    <p:sldId id="261" r:id="rId11"/>
    <p:sldId id="262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IPHI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0D075-98CC-4352-8F5B-46C1DB508068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F3240-B994-4249-9E1E-359ED4E54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77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IPHI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708E6-3D8A-480E-B4EC-24420ED37A6A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8F9DD-1276-4FE6-BC77-CF60DAE5B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7504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IPHI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IPHI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IPHI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3B0A-23AF-4D8D-9F12-11609EB3E659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55BD-54B8-499C-B711-6F6A1BFF19D4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6F7-B0FB-4987-94C9-0E81904DEB9E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DE6D-96E2-479C-8620-CAD256D48B34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7CED-7C54-416F-897A-7E1F732AD9DD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2633-EEE1-433D-A8A9-28F065043B7A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5497-CA18-49B1-AC29-039A7EF50D99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FE4D-DC31-492F-8206-5E9EFC69D0B5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F216-B1AE-45CE-965B-EB829799F9ED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2B1E-452C-429F-80DD-3DFB9F6D5AE3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37C-3A55-4814-9D4A-E71210A6E684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8E9F-4E9B-4F29-ABAB-E223C2D61421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7EC-5318-4DC4-A3BD-C1952178CD2F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E60F-DA85-4305-A381-AF0A8CCB8C54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4689-DC58-48EA-867D-B7E0CDCBB2A6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9F8-E41D-40B3-AEC2-1F622A10C298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FED-4CB8-4556-8C1F-AEA7B69FA813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58850F8-15EA-44FC-BEA5-1C86A3985334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842963"/>
            <a:ext cx="10937174" cy="2614612"/>
          </a:xfrm>
        </p:spPr>
        <p:txBody>
          <a:bodyPr>
            <a:normAutofit/>
          </a:bodyPr>
          <a:lstStyle/>
          <a:p>
            <a:pPr algn="ctr"/>
            <a:r>
              <a:rPr lang="en-US" sz="4000" b="1" spc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IPHIS: IMMUTABLE </a:t>
            </a:r>
            <a:r>
              <a:rPr lang="en-US" sz="4000" b="1" spc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br>
              <a:rPr lang="en-US" sz="4000" b="1" spc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spc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HEALTH INFORMATION SYSTEM</a:t>
            </a:r>
            <a:br>
              <a:rPr lang="en-US" sz="4000" b="1" spc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spc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spc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pc="0" dirty="0" err="1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b="1" spc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0" dirty="0" err="1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Datastructure</a:t>
            </a:r>
            <a:r>
              <a:rPr lang="en-US" sz="3600" b="1" spc="0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63500" dir="2700000" algn="tl" rotWithShape="0">
                  <a:schemeClr val="bg1">
                    <a:lumMod val="65000"/>
                    <a:lumOff val="35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8" y="495582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Shivani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ChabukPatil</a:t>
            </a:r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Date: 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1-08-2018</a:t>
            </a:r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ReyGlobal</a:t>
            </a:r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8779" y="4750130"/>
            <a:ext cx="10189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4" y="2142071"/>
            <a:ext cx="10131425" cy="431415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Offers new tools for authentication and authorization  that preclude the need for many centralized administrators.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Formalizing and securing new digital relationships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Posed to create the backbone of a layer of the internet for transactions and interactions of value.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" y="871538"/>
            <a:ext cx="4043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3600" b="1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600" b="1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Use</a:t>
            </a:r>
          </a:p>
          <a:p>
            <a:endParaRPr lang="en-US" sz="3600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288" y="2054225"/>
            <a:ext cx="9769673" cy="349452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Taking an arbitrary amount of input data, applying some algorithm to it, and generating a fixed-size output data.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is used to verify that a file has not been tampered with or modified in any way not intended by the author.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Represent the current state of the world.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First the hash is calculated for the genesis block using transactions inside that block.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sequence of initial transactions is used to calculate a block hash for the genesis block.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every new block that is generated afterward, the previous block’s hash is also used.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is how a chain of blocks is formed, each new block hash pointing to the block hash that came before it. </a:t>
            </a:r>
          </a:p>
          <a:p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9873" y="815460"/>
            <a:ext cx="172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Hashing</a:t>
            </a:r>
            <a:endParaRPr lang="en-US" sz="3600" u="sng" dirty="0">
              <a:solidFill>
                <a:srgbClr val="0A0A0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12" y="2506662"/>
            <a:ext cx="10152838" cy="342265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User’s digital keys allow many of the ownership features that can be found in cryptographically secure cryptocurrency systems.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Stored and created by cryptocurrency wallets, which exists independently on the network.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Keys are generated in pairs.</a:t>
            </a:r>
          </a:p>
          <a:p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key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Private key</a:t>
            </a:r>
          </a:p>
          <a:p>
            <a:pPr lvl="1"/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7274" y="1000126"/>
            <a:ext cx="307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Digital</a:t>
            </a:r>
            <a:r>
              <a:rPr lang="en-US" sz="3600" b="1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keys</a:t>
            </a:r>
          </a:p>
          <a:p>
            <a:endParaRPr lang="en-US" sz="3600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4" y="928257"/>
            <a:ext cx="10131425" cy="501534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key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important aspect to understand about the incorporation of public key cryptography in cryptocurrency systems such as bitcoin is that they are practically irreversible.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It enables for the creation of digital secrets and forgeable digital signatures, which are essential for ownership on decentralized network.</a:t>
            </a:r>
          </a:p>
          <a:p>
            <a:pPr lvl="5">
              <a:buNone/>
            </a:pP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Private key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private key consists of alphanumerical characters .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gives a user access and control over their funds to their corresponding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cryptocurrency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address.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It is used to sign transactions that allow user to spend their funds, by proving that the user in fact have ownership of those funds.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12" y="2154238"/>
            <a:ext cx="10452875" cy="27178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Truffle is a development environment, testing framework and asset pipeline for Ethereum developer easier.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With Truffle, we get : Built-in smart contracts compilation, linking, development and binary management.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collects more user feedback, future improvements and enhancements can be made to the platform over time.</a:t>
            </a:r>
          </a:p>
          <a:p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4425" y="942975"/>
            <a:ext cx="190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Truffle</a:t>
            </a:r>
          </a:p>
          <a:p>
            <a:endParaRPr lang="en-US" sz="3600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792" y="1909154"/>
            <a:ext cx="10131425" cy="4050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Centralized System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Single point that does all work involved in any action, thus data can be copied easily.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Inclusion of third party changes the actual data.     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Process is expensive because of duplication of effort.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Intermediaries adding costs for services.      </a:t>
            </a:r>
          </a:p>
          <a:p>
            <a:pPr lvl="1"/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Current Status</a:t>
            </a:r>
            <a:endParaRPr lang="en-US" sz="3600" u="sng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443" y="1992702"/>
            <a:ext cx="74187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Incorruptible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digital ledger of economic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 programmed to record not just financial transactions but virtually everything of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held on a blockchain exists as a shared and continually reconciled database.</a:t>
            </a:r>
          </a:p>
          <a:p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714376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blockchain?</a:t>
            </a:r>
            <a:endParaRPr lang="en-US" sz="3600" u="sng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6171" y="2070344"/>
            <a:ext cx="68838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Transaction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Transaction Output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313" y="958334"/>
            <a:ext cx="5972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Blockchain: Data Structures</a:t>
            </a:r>
            <a:endParaRPr lang="en-US" sz="3600" b="1" u="sng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7781" y="2035834"/>
            <a:ext cx="28084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Previous 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Timestamp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 Tx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7589" y="2035834"/>
            <a:ext cx="4037163" cy="286232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var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String = “”,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var </a:t>
            </a:r>
            <a:r>
              <a:rPr lang="en-US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previousHash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String = “0”,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var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timestamp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Long = 0,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var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0,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var </a:t>
            </a:r>
            <a:r>
              <a:rPr lang="en-US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numTx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0,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var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Array&lt;Transaction&gt;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emptyArray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024" y="1072971"/>
            <a:ext cx="28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endParaRPr lang="en-US" sz="2000" u="sng" dirty="0" smtClean="0">
              <a:solidFill>
                <a:srgbClr val="0A0A0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7777" y="2035836"/>
            <a:ext cx="49364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Transaction</a:t>
            </a:r>
            <a:r>
              <a:rPr lang="en-US" sz="1600" dirty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 represents a transfer of </a:t>
            </a:r>
            <a:r>
              <a:rPr lang="en-US" sz="1600" dirty="0" smtClean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ownership.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A single Transaction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Hash</a:t>
            </a:r>
            <a:endParaRPr lang="en-US" sz="1600" dirty="0">
              <a:solidFill>
                <a:schemeClr val="bg1"/>
              </a:solidFill>
              <a:latin typeface="Rockwell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COIN </a:t>
            </a:r>
            <a:r>
              <a:rPr lang="en-US" sz="1600" dirty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BASE </a:t>
            </a:r>
            <a:r>
              <a:rPr lang="en-US" sz="1600" dirty="0" smtClean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Transaction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FEE Transaction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REGULAR Transaction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An array of </a:t>
            </a:r>
            <a:r>
              <a:rPr lang="en-US" sz="1600" dirty="0" smtClean="0">
                <a:solidFill>
                  <a:srgbClr val="002060"/>
                </a:solidFill>
                <a:latin typeface="Rockwell" pitchFamily="18" charset="0"/>
                <a:cs typeface="Arial" panose="020B0604020202020204" pitchFamily="34" charset="0"/>
              </a:rPr>
              <a:t>transaction inputs</a:t>
            </a:r>
            <a:r>
              <a:rPr lang="en-US" sz="1600" dirty="0" smtClean="0">
                <a:solidFill>
                  <a:schemeClr val="bg1"/>
                </a:solidFill>
                <a:latin typeface="Rockwell" pitchFamily="18" charset="0"/>
                <a:cs typeface="Arial" panose="020B0604020202020204" pitchFamily="34" charset="0"/>
              </a:rPr>
              <a:t> and </a:t>
            </a:r>
            <a:r>
              <a:rPr lang="en-US" sz="1600" dirty="0" smtClean="0">
                <a:solidFill>
                  <a:srgbClr val="002060"/>
                </a:solidFill>
                <a:latin typeface="Rockwell" pitchFamily="18" charset="0"/>
                <a:cs typeface="Arial" panose="020B0604020202020204" pitchFamily="34" charset="0"/>
              </a:rPr>
              <a:t>transaction 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Rockwell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8837" y="1952706"/>
            <a:ext cx="4461164" cy="25603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Rockwell" pitchFamily="18" charset="0"/>
              </a:rPr>
              <a:t>data 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class</a:t>
            </a:r>
            <a:r>
              <a:rPr lang="en-US" dirty="0">
                <a:latin typeface="Rockwell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Rockwell" pitchFamily="18" charset="0"/>
              </a:rPr>
              <a:t>Transaction</a:t>
            </a:r>
            <a:r>
              <a:rPr lang="en-US" dirty="0" smtClean="0">
                <a:latin typeface="Rockwell" pitchFamily="18" charset="0"/>
              </a:rPr>
              <a:t>(</a:t>
            </a:r>
            <a:endParaRPr lang="en-US" dirty="0">
              <a:latin typeface="Rockwell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Rockwell" pitchFamily="18" charset="0"/>
              </a:rPr>
              <a:t>var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Rockwell" pitchFamily="18" charset="0"/>
              </a:rPr>
              <a:t>hash</a:t>
            </a:r>
            <a:r>
              <a:rPr lang="en-US" dirty="0" smtClean="0">
                <a:latin typeface="Rockwell" pitchFamily="18" charset="0"/>
              </a:rPr>
              <a:t>: </a:t>
            </a:r>
            <a:r>
              <a:rPr lang="en-US" dirty="0">
                <a:latin typeface="Rockwell" pitchFamily="18" charset="0"/>
              </a:rPr>
              <a:t>String = </a:t>
            </a:r>
            <a:r>
              <a:rPr lang="en-US" dirty="0" smtClean="0">
                <a:latin typeface="Rockwell" pitchFamily="18" charset="0"/>
              </a:rPr>
              <a:t>"“,</a:t>
            </a:r>
            <a:endParaRPr lang="en-US" dirty="0">
              <a:latin typeface="Rockwell" pitchFamily="18" charset="0"/>
            </a:endParaRPr>
          </a:p>
          <a:p>
            <a:r>
              <a:rPr lang="en-US" dirty="0">
                <a:latin typeface="Rockwell" pitchFamily="18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Rockwell" pitchFamily="18" charset="0"/>
              </a:rPr>
              <a:t>var</a:t>
            </a:r>
            <a:r>
              <a:rPr lang="en-US" dirty="0">
                <a:latin typeface="Rockwell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Rockwell" pitchFamily="18" charset="0"/>
              </a:rPr>
              <a:t>type 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: Type=</a:t>
            </a:r>
            <a:r>
              <a:rPr lang="en-US" dirty="0" smtClean="0">
                <a:solidFill>
                  <a:srgbClr val="0070C0"/>
                </a:solidFill>
                <a:latin typeface="Rockwell" pitchFamily="18" charset="0"/>
              </a:rPr>
              <a:t>TYPE.REGULAR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,</a:t>
            </a:r>
            <a:endParaRPr lang="en-US" dirty="0">
              <a:solidFill>
                <a:schemeClr val="bg1"/>
              </a:solidFill>
              <a:latin typeface="Rockwell" pitchFamily="18" charset="0"/>
            </a:endParaRPr>
          </a:p>
          <a:p>
            <a:r>
              <a:rPr lang="en-US" dirty="0">
                <a:latin typeface="Rockwell" pitchFamily="18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Rockwell" pitchFamily="18" charset="0"/>
              </a:rPr>
              <a:t> var</a:t>
            </a:r>
            <a:r>
              <a:rPr lang="en-US" dirty="0">
                <a:latin typeface="Rockwell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Rockwell" pitchFamily="18" charset="0"/>
              </a:rPr>
              <a:t>inputs  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:</a:t>
            </a:r>
            <a:r>
              <a:rPr lang="en-US" dirty="0" smtClean="0">
                <a:solidFill>
                  <a:schemeClr val="accent4"/>
                </a:solidFill>
                <a:latin typeface="Rockwell" pitchFamily="18" charset="0"/>
              </a:rPr>
              <a:t>Array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&lt;</a:t>
            </a:r>
            <a:r>
              <a:rPr lang="en-US" dirty="0" err="1" smtClean="0">
                <a:solidFill>
                  <a:schemeClr val="bg1"/>
                </a:solidFill>
                <a:latin typeface="Rockwell" pitchFamily="18" charset="0"/>
              </a:rPr>
              <a:t>TransactionInput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			=</a:t>
            </a:r>
            <a:r>
              <a:rPr lang="en-US" dirty="0" err="1" smtClean="0">
                <a:solidFill>
                  <a:schemeClr val="bg1"/>
                </a:solidFill>
                <a:latin typeface="Rockwell" pitchFamily="18" charset="0"/>
              </a:rPr>
              <a:t>emptyArray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()</a:t>
            </a:r>
            <a:r>
              <a:rPr lang="en-US" dirty="0" smtClean="0">
                <a:latin typeface="Rockwell" pitchFamily="18" charset="0"/>
              </a:rPr>
              <a:t>,</a:t>
            </a:r>
            <a:endParaRPr lang="en-US" dirty="0">
              <a:latin typeface="Rockwell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Rockwell" pitchFamily="18" charset="0"/>
              </a:rPr>
              <a:t>    var </a:t>
            </a:r>
            <a:r>
              <a:rPr lang="en-US" dirty="0" smtClean="0">
                <a:solidFill>
                  <a:srgbClr val="00B0F0"/>
                </a:solidFill>
                <a:latin typeface="Rockwell" pitchFamily="18" charset="0"/>
              </a:rPr>
              <a:t>outputs 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: </a:t>
            </a:r>
            <a:r>
              <a:rPr lang="en-US" dirty="0" smtClean="0">
                <a:solidFill>
                  <a:schemeClr val="accent4"/>
                </a:solidFill>
                <a:latin typeface="Rockwell" pitchFamily="18" charset="0"/>
              </a:rPr>
              <a:t>Array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&lt;</a:t>
            </a:r>
            <a:r>
              <a:rPr lang="en-US" dirty="0" err="1" smtClean="0">
                <a:solidFill>
                  <a:schemeClr val="bg1"/>
                </a:solidFill>
                <a:latin typeface="Rockwell" pitchFamily="18" charset="0"/>
              </a:rPr>
              <a:t>TransactionOutput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			=</a:t>
            </a:r>
            <a:r>
              <a:rPr lang="en-US" dirty="0" err="1" smtClean="0">
                <a:solidFill>
                  <a:schemeClr val="bg1"/>
                </a:solidFill>
                <a:latin typeface="Rockwell" pitchFamily="18" charset="0"/>
              </a:rPr>
              <a:t>emptyArray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</a:rPr>
              <a:t>()</a:t>
            </a:r>
            <a:r>
              <a:rPr lang="en-US" dirty="0" smtClean="0">
                <a:latin typeface="Rockwell" pitchFamily="18" charset="0"/>
              </a:rPr>
              <a:t>,</a:t>
            </a:r>
            <a:endParaRPr lang="en-US" dirty="0">
              <a:latin typeface="Rockwell" pitchFamily="18" charset="0"/>
            </a:endParaRPr>
          </a:p>
          <a:p>
            <a:r>
              <a:rPr lang="en-US" dirty="0">
                <a:latin typeface="Rockwell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512" y="1057275"/>
            <a:ext cx="1489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endParaRPr lang="en-US" sz="2000" u="sng" dirty="0" smtClean="0">
              <a:solidFill>
                <a:srgbClr val="0A0A0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79178" y="2565691"/>
            <a:ext cx="3873731" cy="203132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Rockwell" pitchFamily="18" charset="0"/>
              </a:rPr>
              <a:t>data 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class</a:t>
            </a:r>
            <a:r>
              <a:rPr lang="en-US" dirty="0" smtClean="0">
                <a:latin typeface="Rockwell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Rockwell" pitchFamily="18" charset="0"/>
              </a:rPr>
              <a:t>TransactionInput</a:t>
            </a:r>
            <a:r>
              <a:rPr lang="en-US" dirty="0" smtClean="0">
                <a:latin typeface="Rockwell" pitchFamily="18" charset="0"/>
              </a:rPr>
              <a:t> (</a:t>
            </a:r>
          </a:p>
          <a:p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Rockwell" pitchFamily="18" charset="0"/>
              </a:rPr>
              <a:t> va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r </a:t>
            </a:r>
            <a:r>
              <a:rPr lang="en-US" dirty="0" smtClean="0">
                <a:solidFill>
                  <a:srgbClr val="00B0F0"/>
                </a:solidFill>
                <a:latin typeface="Rockwell" pitchFamily="18" charset="0"/>
              </a:rPr>
              <a:t>txid</a:t>
            </a:r>
            <a:r>
              <a:rPr lang="en-US" dirty="0" smtClean="0">
                <a:latin typeface="Rockwell" pitchFamily="18" charset="0"/>
              </a:rPr>
              <a:t>: String = ""</a:t>
            </a:r>
          </a:p>
          <a:p>
            <a:r>
              <a:rPr lang="en-US" dirty="0" smtClean="0">
                <a:latin typeface="Rockwell" pitchFamily="18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Rockwell" pitchFamily="18" charset="0"/>
              </a:rPr>
              <a:t>var</a:t>
            </a:r>
            <a:r>
              <a:rPr lang="en-US" dirty="0" smtClean="0">
                <a:latin typeface="Rockwell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Rockwell" pitchFamily="18" charset="0"/>
              </a:rPr>
              <a:t>vout</a:t>
            </a:r>
            <a:r>
              <a:rPr lang="en-US" dirty="0" smtClean="0">
                <a:latin typeface="Rockwell" pitchFamily="18" charset="0"/>
              </a:rPr>
              <a:t>: </a:t>
            </a:r>
            <a:r>
              <a:rPr lang="en-US" dirty="0" err="1" smtClean="0">
                <a:latin typeface="Rockwell" pitchFamily="18" charset="0"/>
              </a:rPr>
              <a:t>Int</a:t>
            </a:r>
            <a:r>
              <a:rPr lang="en-US" dirty="0" smtClean="0">
                <a:latin typeface="Rockwell" pitchFamily="18" charset="0"/>
              </a:rPr>
              <a:t> = 0</a:t>
            </a:r>
          </a:p>
          <a:p>
            <a:r>
              <a:rPr lang="en-US" dirty="0" smtClean="0">
                <a:latin typeface="Rockwell" pitchFamily="18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Rockwell" pitchFamily="18" charset="0"/>
              </a:rPr>
              <a:t>var</a:t>
            </a:r>
            <a:r>
              <a:rPr lang="en-US" dirty="0" smtClean="0">
                <a:latin typeface="Rockwell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Rockwell" pitchFamily="18" charset="0"/>
              </a:rPr>
              <a:t>amount</a:t>
            </a:r>
            <a:r>
              <a:rPr lang="en-US" dirty="0" smtClean="0">
                <a:latin typeface="Rockwell" pitchFamily="18" charset="0"/>
              </a:rPr>
              <a:t>: Long = 0,</a:t>
            </a:r>
          </a:p>
          <a:p>
            <a:r>
              <a:rPr lang="en-US" dirty="0" smtClean="0">
                <a:latin typeface="Rockwell" pitchFamily="18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Rockwell" pitchFamily="18" charset="0"/>
              </a:rPr>
              <a:t>var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Rockwell" pitchFamily="18" charset="0"/>
              </a:rPr>
              <a:t>unlockingScript</a:t>
            </a:r>
            <a:r>
              <a:rPr lang="en-US" dirty="0" err="1" smtClean="0">
                <a:latin typeface="Rockwell" pitchFamily="18" charset="0"/>
              </a:rPr>
              <a:t>:L</a:t>
            </a:r>
            <a:endParaRPr lang="en-US" dirty="0" smtClean="0">
              <a:latin typeface="Rockwell" pitchFamily="18" charset="0"/>
            </a:endParaRPr>
          </a:p>
          <a:p>
            <a:r>
              <a:rPr lang="en-US" dirty="0" err="1" smtClean="0">
                <a:latin typeface="Rockwell" pitchFamily="18" charset="0"/>
              </a:rPr>
              <a:t>inkedList</a:t>
            </a:r>
            <a:r>
              <a:rPr lang="en-US" dirty="0" smtClean="0">
                <a:latin typeface="Rockwell" pitchFamily="18" charset="0"/>
              </a:rPr>
              <a:t>&lt;String&gt; = </a:t>
            </a:r>
            <a:r>
              <a:rPr lang="en-US" dirty="0" err="1" smtClean="0">
                <a:latin typeface="Rockwell" pitchFamily="18" charset="0"/>
              </a:rPr>
              <a:t>LinkedList</a:t>
            </a:r>
            <a:r>
              <a:rPr lang="en-US" dirty="0" smtClean="0">
                <a:latin typeface="Rockwell" pitchFamily="18" charset="0"/>
              </a:rPr>
              <a:t>()</a:t>
            </a:r>
          </a:p>
          <a:p>
            <a:r>
              <a:rPr lang="en-US" dirty="0" smtClean="0">
                <a:latin typeface="Rockwell" pitchFamily="18" charset="0"/>
              </a:rPr>
              <a:t>)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254" y="2507673"/>
            <a:ext cx="5458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Transaction input data is where you declare where the token you plan to transfer comes from.	</a:t>
            </a:r>
          </a:p>
          <a:p>
            <a:pPr>
              <a:buFont typeface="Arial" pitchFamily="34" charset="0"/>
              <a:buChar char="•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txid 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vout 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amount 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unlockingScript 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775" y="1128713"/>
            <a:ext cx="3114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Transaction Input</a:t>
            </a:r>
            <a:endParaRPr lang="en-US" sz="2000" u="sng" dirty="0" smtClean="0">
              <a:solidFill>
                <a:srgbClr val="0A0A0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7527" y="1967345"/>
            <a:ext cx="5015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transaction output represents where the tokens are being spent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locking script</a:t>
            </a:r>
          </a:p>
          <a:p>
            <a:pPr lvl="1"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5818" y="2565690"/>
            <a:ext cx="4087091" cy="175432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Rockwell" pitchFamily="18" charset="0"/>
              </a:rPr>
              <a:t>data 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class</a:t>
            </a:r>
            <a:r>
              <a:rPr lang="en-US" dirty="0" smtClean="0">
                <a:latin typeface="Rockwell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Rockwell" pitchFamily="18" charset="0"/>
              </a:rPr>
              <a:t>TransactionOutput</a:t>
            </a:r>
            <a:r>
              <a:rPr lang="en-US" dirty="0" smtClean="0">
                <a:latin typeface="Rockwell" pitchFamily="18" charset="0"/>
              </a:rPr>
              <a:t> (</a:t>
            </a:r>
          </a:p>
          <a:p>
            <a:r>
              <a:rPr lang="en-US" dirty="0" smtClean="0">
                <a:solidFill>
                  <a:srgbClr val="FF0000"/>
                </a:solidFill>
                <a:latin typeface="Rockwell" pitchFamily="18" charset="0"/>
              </a:rPr>
              <a:t>var</a:t>
            </a:r>
            <a:r>
              <a:rPr lang="en-US" dirty="0" smtClean="0">
                <a:latin typeface="Rockwell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Rockwell" pitchFamily="18" charset="0"/>
              </a:rPr>
              <a:t>amount</a:t>
            </a:r>
            <a:r>
              <a:rPr lang="en-US" dirty="0" smtClean="0">
                <a:latin typeface="Rockwell" pitchFamily="18" charset="0"/>
              </a:rPr>
              <a:t>: Long = 0,</a:t>
            </a:r>
          </a:p>
          <a:p>
            <a:r>
              <a:rPr lang="en-US" dirty="0" smtClean="0">
                <a:latin typeface="Rockwell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Rockwell" pitchFamily="18" charset="0"/>
              </a:rPr>
              <a:t>var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Rockwell" pitchFamily="18" charset="0"/>
              </a:rPr>
              <a:t>unlockingScript</a:t>
            </a:r>
            <a:r>
              <a:rPr lang="en-US" dirty="0" smtClean="0">
                <a:latin typeface="Rockwell" pitchFamily="18" charset="0"/>
              </a:rPr>
              <a:t>:</a:t>
            </a:r>
          </a:p>
          <a:p>
            <a:r>
              <a:rPr lang="en-US" dirty="0" smtClean="0">
                <a:latin typeface="Rockwell" pitchFamily="18" charset="0"/>
              </a:rPr>
              <a:t>				</a:t>
            </a:r>
            <a:r>
              <a:rPr lang="en-US" dirty="0" err="1" smtClean="0">
                <a:latin typeface="Rockwell" pitchFamily="18" charset="0"/>
              </a:rPr>
              <a:t>LinkedList</a:t>
            </a:r>
            <a:r>
              <a:rPr lang="en-US" dirty="0" smtClean="0">
                <a:latin typeface="Rockwell" pitchFamily="18" charset="0"/>
              </a:rPr>
              <a:t>&lt;String&gt; </a:t>
            </a:r>
          </a:p>
          <a:p>
            <a:r>
              <a:rPr lang="en-US" dirty="0" smtClean="0">
                <a:latin typeface="Rockwell" pitchFamily="18" charset="0"/>
              </a:rPr>
              <a:t>				= </a:t>
            </a:r>
            <a:r>
              <a:rPr lang="en-US" dirty="0" err="1" smtClean="0">
                <a:latin typeface="Rockwell" pitchFamily="18" charset="0"/>
              </a:rPr>
              <a:t>LinkedList</a:t>
            </a:r>
            <a:r>
              <a:rPr lang="en-US" dirty="0" smtClean="0">
                <a:latin typeface="Rockwell" pitchFamily="18" charset="0"/>
              </a:rPr>
              <a:t>()</a:t>
            </a:r>
          </a:p>
          <a:p>
            <a:r>
              <a:rPr lang="en-US" dirty="0" smtClean="0">
                <a:latin typeface="Rockwell" pitchFamily="18" charset="0"/>
              </a:rPr>
              <a:t>)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3" y="1128712"/>
            <a:ext cx="2350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Transaction Output</a:t>
            </a:r>
            <a:endParaRPr lang="en-US" sz="2000" u="sng" dirty="0" smtClean="0">
              <a:solidFill>
                <a:srgbClr val="0A0A0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4" y="1953495"/>
            <a:ext cx="10131425" cy="4599709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Decentralization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 No authority required in order to make a valid transaction, one that everyone reaches consensus on.</a:t>
            </a:r>
          </a:p>
          <a:p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Transparency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Everyone can look through past transactions, either made by their address, or any other address.</a:t>
            </a:r>
          </a:p>
          <a:p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Immutability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 One cannot alter the past transaction information in the blockchain,  without it being detected. 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361" y="875225"/>
            <a:ext cx="44680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 smtClean="0">
                <a:solidFill>
                  <a:srgbClr val="0A0A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Blockchain : </a:t>
            </a:r>
            <a:r>
              <a:rPr lang="en-US" sz="3600" u="sng" dirty="0" smtClean="0">
                <a:solidFill>
                  <a:srgbClr val="0A0A0A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endParaRPr lang="en-US" sz="3600" u="sng" dirty="0">
              <a:solidFill>
                <a:srgbClr val="0A0A0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Datastructure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1753</TotalTime>
  <Words>779</Words>
  <Application>Microsoft Office PowerPoint</Application>
  <PresentationFormat>Widescreen</PresentationFormat>
  <Paragraphs>148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Rockwell</vt:lpstr>
      <vt:lpstr>Times New Roman</vt:lpstr>
      <vt:lpstr>Theme1</vt:lpstr>
      <vt:lpstr>IPHIS: IMMUTABLE PERSONAL  HEALTH INFORMATION SYSTEM  Blockchain Datastructure.</vt:lpstr>
      <vt:lpstr>Current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Priyanka Dakare</cp:lastModifiedBy>
  <cp:revision>198</cp:revision>
  <dcterms:created xsi:type="dcterms:W3CDTF">2014-09-12T02:08:24Z</dcterms:created>
  <dcterms:modified xsi:type="dcterms:W3CDTF">2018-07-31T21:02:06Z</dcterms:modified>
</cp:coreProperties>
</file>