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7" r:id="rId8"/>
    <p:sldId id="266" r:id="rId9"/>
    <p:sldId id="263" r:id="rId10"/>
    <p:sldId id="264" r:id="rId11"/>
    <p:sldId id="265" r:id="rId12"/>
    <p:sldId id="268" r:id="rId13"/>
    <p:sldId id="269" r:id="rId14"/>
    <p:sldId id="270" r:id="rId15"/>
    <p:sldId id="271" r:id="rId16"/>
    <p:sldId id="272" r:id="rId17"/>
    <p:sldId id="273" r:id="rId18"/>
    <p:sldId id="274" r:id="rId19"/>
    <p:sldId id="279" r:id="rId20"/>
    <p:sldId id="280" r:id="rId21"/>
    <p:sldId id="275" r:id="rId22"/>
    <p:sldId id="276" r:id="rId23"/>
    <p:sldId id="277" r:id="rId24"/>
    <p:sldId id="285" r:id="rId25"/>
    <p:sldId id="286" r:id="rId26"/>
    <p:sldId id="287" r:id="rId27"/>
    <p:sldId id="278" r:id="rId28"/>
    <p:sldId id="284" r:id="rId29"/>
    <p:sldId id="281"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795" autoAdjust="0"/>
  </p:normalViewPr>
  <p:slideViewPr>
    <p:cSldViewPr snapToGrid="0">
      <p:cViewPr varScale="1">
        <p:scale>
          <a:sx n="60" d="100"/>
          <a:sy n="60" d="100"/>
        </p:scale>
        <p:origin x="10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599E6-135E-4928-BFD3-F505FA95023B}" type="datetimeFigureOut">
              <a:rPr lang="en-IN" smtClean="0"/>
              <a:t>28-07-2018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3C8BA-41D6-4A67-96D1-9BE14ABD8BF1}" type="slidenum">
              <a:rPr lang="en-IN" smtClean="0"/>
              <a:t>‹#›</a:t>
            </a:fld>
            <a:endParaRPr lang="en-IN"/>
          </a:p>
        </p:txBody>
      </p:sp>
    </p:spTree>
    <p:extLst>
      <p:ext uri="{BB962C8B-B14F-4D97-AF65-F5344CB8AC3E}">
        <p14:creationId xmlns:p14="http://schemas.microsoft.com/office/powerpoint/2010/main" val="154624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C3C8BA-41D6-4A67-96D1-9BE14ABD8BF1}" type="slidenum">
              <a:rPr lang="en-IN" smtClean="0"/>
              <a:t>11</a:t>
            </a:fld>
            <a:endParaRPr lang="en-IN"/>
          </a:p>
        </p:txBody>
      </p:sp>
    </p:spTree>
    <p:extLst>
      <p:ext uri="{BB962C8B-B14F-4D97-AF65-F5344CB8AC3E}">
        <p14:creationId xmlns:p14="http://schemas.microsoft.com/office/powerpoint/2010/main" val="236956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C25434-A637-4AA8-B6F1-9CDC1E4225AF}" type="datetimeFigureOut">
              <a:rPr lang="en-IN" smtClean="0"/>
              <a:t>28-07-2018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280291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C25434-A637-4AA8-B6F1-9CDC1E4225AF}" type="datetimeFigureOut">
              <a:rPr lang="en-IN" smtClean="0"/>
              <a:t>28-07-2018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208236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C25434-A637-4AA8-B6F1-9CDC1E4225AF}" type="datetimeFigureOut">
              <a:rPr lang="en-IN" smtClean="0"/>
              <a:t>28-07-2018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394031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C25434-A637-4AA8-B6F1-9CDC1E4225AF}" type="datetimeFigureOut">
              <a:rPr lang="en-IN" smtClean="0"/>
              <a:t>28-07-2018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221645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25434-A637-4AA8-B6F1-9CDC1E4225AF}" type="datetimeFigureOut">
              <a:rPr lang="en-IN" smtClean="0"/>
              <a:t>28-07-2018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420439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C25434-A637-4AA8-B6F1-9CDC1E4225AF}" type="datetimeFigureOut">
              <a:rPr lang="en-IN" smtClean="0"/>
              <a:t>28-07-2018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185776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C25434-A637-4AA8-B6F1-9CDC1E4225AF}" type="datetimeFigureOut">
              <a:rPr lang="en-IN" smtClean="0"/>
              <a:t>28-07-2018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277800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C25434-A637-4AA8-B6F1-9CDC1E4225AF}" type="datetimeFigureOut">
              <a:rPr lang="en-IN" smtClean="0"/>
              <a:t>28-07-2018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197772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25434-A637-4AA8-B6F1-9CDC1E4225AF}" type="datetimeFigureOut">
              <a:rPr lang="en-IN" smtClean="0"/>
              <a:t>28-07-2018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394311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25434-A637-4AA8-B6F1-9CDC1E4225AF}" type="datetimeFigureOut">
              <a:rPr lang="en-IN" smtClean="0"/>
              <a:t>28-07-2018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215138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25434-A637-4AA8-B6F1-9CDC1E4225AF}" type="datetimeFigureOut">
              <a:rPr lang="en-IN" smtClean="0"/>
              <a:t>28-07-2018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8328E0-E1F4-4013-8547-B230C87D33F2}" type="slidenum">
              <a:rPr lang="en-IN" smtClean="0"/>
              <a:t>‹#›</a:t>
            </a:fld>
            <a:endParaRPr lang="en-IN"/>
          </a:p>
        </p:txBody>
      </p:sp>
    </p:spTree>
    <p:extLst>
      <p:ext uri="{BB962C8B-B14F-4D97-AF65-F5344CB8AC3E}">
        <p14:creationId xmlns:p14="http://schemas.microsoft.com/office/powerpoint/2010/main" val="347719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25434-A637-4AA8-B6F1-9CDC1E4225AF}" type="datetimeFigureOut">
              <a:rPr lang="en-IN" smtClean="0"/>
              <a:t>28-07-2018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328E0-E1F4-4013-8547-B230C87D33F2}" type="slidenum">
              <a:rPr lang="en-IN" smtClean="0"/>
              <a:t>‹#›</a:t>
            </a:fld>
            <a:endParaRPr lang="en-IN"/>
          </a:p>
        </p:txBody>
      </p:sp>
    </p:spTree>
    <p:extLst>
      <p:ext uri="{BB962C8B-B14F-4D97-AF65-F5344CB8AC3E}">
        <p14:creationId xmlns:p14="http://schemas.microsoft.com/office/powerpoint/2010/main" val="394769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sdn.microsoft.com/en-us/library/system.type(v=vs.110).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650144">
            <a:off x="1671552" y="1101848"/>
            <a:ext cx="9144000" cy="3469364"/>
          </a:xfrm>
        </p:spPr>
        <p:txBody>
          <a:bodyPr>
            <a:normAutofit/>
          </a:bodyPr>
          <a:lstStyle/>
          <a:p>
            <a:r>
              <a:rPr lang="en-IN" sz="15000" b="1" dirty="0" smtClean="0">
                <a:effectLst>
                  <a:outerShdw blurRad="38100" dist="38100" dir="2700000" algn="tl">
                    <a:srgbClr val="000000">
                      <a:alpha val="43137"/>
                    </a:srgbClr>
                  </a:outerShdw>
                </a:effectLst>
              </a:rPr>
              <a:t>C# </a:t>
            </a:r>
            <a:endParaRPr lang="en-IN" sz="15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5879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5310"/>
            <a:ext cx="10515600" cy="5861653"/>
          </a:xfrm>
        </p:spPr>
        <p:txBody>
          <a:bodyPr>
            <a:normAutofit/>
          </a:bodyPr>
          <a:lstStyle/>
          <a:p>
            <a:pPr marL="0" indent="0">
              <a:buNone/>
            </a:pPr>
            <a:r>
              <a:rPr lang="en-IN" sz="1800" dirty="0"/>
              <a:t> class Program</a:t>
            </a:r>
          </a:p>
          <a:p>
            <a:pPr marL="0" indent="0">
              <a:buNone/>
            </a:pPr>
            <a:r>
              <a:rPr lang="en-IN" sz="1800" dirty="0"/>
              <a:t>    {</a:t>
            </a:r>
          </a:p>
          <a:p>
            <a:pPr marL="0" indent="0">
              <a:buNone/>
            </a:pPr>
            <a:r>
              <a:rPr lang="en-IN" sz="1800" dirty="0"/>
              <a:t>        static void Main()</a:t>
            </a:r>
          </a:p>
          <a:p>
            <a:pPr marL="0" indent="0">
              <a:buNone/>
            </a:pPr>
            <a:r>
              <a:rPr lang="en-IN" sz="1800" dirty="0"/>
              <a:t>        {</a:t>
            </a:r>
          </a:p>
          <a:p>
            <a:pPr marL="0" indent="0">
              <a:buNone/>
            </a:pPr>
            <a:r>
              <a:rPr lang="en-IN" sz="1800" dirty="0"/>
              <a:t>            Base b1 = new Base();</a:t>
            </a:r>
          </a:p>
          <a:p>
            <a:pPr marL="0" indent="0">
              <a:buNone/>
            </a:pPr>
            <a:r>
              <a:rPr lang="en-IN" sz="1800" dirty="0"/>
              <a:t>            b1.Test();</a:t>
            </a:r>
          </a:p>
          <a:p>
            <a:pPr marL="0" indent="0">
              <a:buNone/>
            </a:pPr>
            <a:r>
              <a:rPr lang="en-IN" sz="1800" dirty="0"/>
              <a:t>            Base b2 = new Derived();</a:t>
            </a:r>
          </a:p>
          <a:p>
            <a:pPr marL="0" indent="0">
              <a:buNone/>
            </a:pPr>
            <a:r>
              <a:rPr lang="en-IN" sz="1800" dirty="0"/>
              <a:t>            b2.Test();</a:t>
            </a:r>
          </a:p>
          <a:p>
            <a:pPr marL="0" indent="0">
              <a:buNone/>
            </a:pPr>
            <a:r>
              <a:rPr lang="en-IN" sz="1800" dirty="0"/>
              <a:t>            </a:t>
            </a:r>
            <a:r>
              <a:rPr lang="en-IN" sz="1800" dirty="0" err="1"/>
              <a:t>Console.ReadLine</a:t>
            </a:r>
            <a:r>
              <a:rPr lang="en-IN" sz="1800" dirty="0"/>
              <a:t>();</a:t>
            </a:r>
          </a:p>
          <a:p>
            <a:pPr marL="0" indent="0">
              <a:buNone/>
            </a:pPr>
            <a:r>
              <a:rPr lang="en-IN" sz="1800" dirty="0"/>
              <a:t>        }</a:t>
            </a:r>
          </a:p>
          <a:p>
            <a:pPr marL="0" indent="0">
              <a:buNone/>
            </a:pPr>
            <a:r>
              <a:rPr lang="en-IN" sz="1800" dirty="0"/>
              <a:t>    }</a:t>
            </a:r>
          </a:p>
          <a:p>
            <a:pPr marL="0" indent="0">
              <a:buNone/>
            </a:pPr>
            <a:r>
              <a:rPr lang="en-IN" sz="1800" dirty="0"/>
              <a:t>}</a:t>
            </a:r>
          </a:p>
        </p:txBody>
      </p:sp>
    </p:spTree>
    <p:extLst>
      <p:ext uri="{BB962C8B-B14F-4D97-AF65-F5344CB8AC3E}">
        <p14:creationId xmlns:p14="http://schemas.microsoft.com/office/powerpoint/2010/main" val="2627736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300" b="1" dirty="0" smtClean="0"/>
              <a:t>OUTPUT</a:t>
            </a:r>
            <a:endParaRPr lang="en-IN" sz="3300" b="1" dirty="0"/>
          </a:p>
        </p:txBody>
      </p:sp>
      <p:pic>
        <p:nvPicPr>
          <p:cNvPr id="10" name="Picture 9" descr="Select c:\users\priyanka\source\repos\virtual2\virtual2\bin\Debug\virtual2.ex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9585434" cy="4621212"/>
          </a:xfrm>
          <a:prstGeom prst="rect">
            <a:avLst/>
          </a:prstGeom>
        </p:spPr>
      </p:pic>
    </p:spTree>
    <p:extLst>
      <p:ext uri="{BB962C8B-B14F-4D97-AF65-F5344CB8AC3E}">
        <p14:creationId xmlns:p14="http://schemas.microsoft.com/office/powerpoint/2010/main" val="997652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83" y="128642"/>
            <a:ext cx="10515600" cy="1006475"/>
          </a:xfrm>
        </p:spPr>
        <p:txBody>
          <a:bodyPr/>
          <a:lstStyle/>
          <a:p>
            <a:r>
              <a:rPr lang="en-GB" b="1" u="sng" dirty="0" smtClean="0"/>
              <a:t>Delegate</a:t>
            </a:r>
            <a:endParaRPr lang="en-IN" u="sng" dirty="0"/>
          </a:p>
        </p:txBody>
      </p:sp>
      <p:sp>
        <p:nvSpPr>
          <p:cNvPr id="3" name="Content Placeholder 2"/>
          <p:cNvSpPr>
            <a:spLocks noGrp="1"/>
          </p:cNvSpPr>
          <p:nvPr>
            <p:ph idx="1"/>
          </p:nvPr>
        </p:nvSpPr>
        <p:spPr>
          <a:xfrm>
            <a:off x="693683" y="1371600"/>
            <a:ext cx="11114689" cy="4805363"/>
          </a:xfrm>
        </p:spPr>
        <p:txBody>
          <a:bodyPr numCol="1" spcCol="36000">
            <a:normAutofit lnSpcReduction="10000"/>
          </a:bodyPr>
          <a:lstStyle/>
          <a:p>
            <a:r>
              <a:rPr lang="en-GB" dirty="0"/>
              <a:t> A </a:t>
            </a:r>
            <a:r>
              <a:rPr lang="en-GB" b="1" dirty="0"/>
              <a:t>delegate</a:t>
            </a:r>
            <a:r>
              <a:rPr lang="en-GB" dirty="0"/>
              <a:t> is a reference type variable that holds the reference to a method. The reference can be changed at runtime.</a:t>
            </a:r>
          </a:p>
          <a:p>
            <a:r>
              <a:rPr lang="en-GB" dirty="0"/>
              <a:t>Delegates are especially used for implementing events and the call-back methods. All delegates are implicitly derived from the </a:t>
            </a:r>
            <a:r>
              <a:rPr lang="en-GB" b="1" dirty="0" err="1" smtClean="0"/>
              <a:t>System.Delegate</a:t>
            </a:r>
            <a:r>
              <a:rPr lang="en-GB" b="1" dirty="0" smtClean="0"/>
              <a:t> </a:t>
            </a:r>
            <a:r>
              <a:rPr lang="en-GB" dirty="0" smtClean="0"/>
              <a:t>class.</a:t>
            </a:r>
          </a:p>
          <a:p>
            <a:pPr marL="0" indent="0">
              <a:buNone/>
            </a:pPr>
            <a:endParaRPr lang="en-GB" dirty="0" smtClean="0"/>
          </a:p>
          <a:p>
            <a:r>
              <a:rPr lang="en-GB" dirty="0"/>
              <a:t>Syntax for delegate declaration is </a:t>
            </a:r>
            <a:r>
              <a:rPr lang="en-GB" dirty="0" smtClean="0"/>
              <a:t>–</a:t>
            </a:r>
            <a:endParaRPr lang="en-GB" dirty="0"/>
          </a:p>
          <a:p>
            <a:pPr marL="457200" lvl="1" indent="0">
              <a:buNone/>
            </a:pPr>
            <a:r>
              <a:rPr lang="en-GB" dirty="0" smtClean="0"/>
              <a:t>      delegate&lt;</a:t>
            </a:r>
            <a:r>
              <a:rPr lang="en-GB" dirty="0" err="1" smtClean="0"/>
              <a:t>return_type</a:t>
            </a:r>
            <a:r>
              <a:rPr lang="en-GB" dirty="0"/>
              <a:t>&gt;&lt;</a:t>
            </a:r>
            <a:r>
              <a:rPr lang="en-GB" dirty="0" err="1"/>
              <a:t>delegate_name</a:t>
            </a:r>
            <a:r>
              <a:rPr lang="en-GB" dirty="0"/>
              <a:t>&gt;&lt;</a:t>
            </a:r>
            <a:r>
              <a:rPr lang="en-GB" dirty="0" err="1"/>
              <a:t>Parameter_list</a:t>
            </a:r>
            <a:r>
              <a:rPr lang="en-GB" dirty="0"/>
              <a:t>&gt;</a:t>
            </a:r>
          </a:p>
          <a:p>
            <a:pPr marL="457200" lvl="1" indent="0">
              <a:buNone/>
            </a:pPr>
            <a:endParaRPr lang="en-GB" sz="2400" dirty="0" smtClean="0"/>
          </a:p>
          <a:p>
            <a:r>
              <a:rPr lang="en-GB" sz="2800" dirty="0" smtClean="0"/>
              <a:t>Example -</a:t>
            </a:r>
          </a:p>
          <a:p>
            <a:pPr marL="457200" lvl="1" indent="0" algn="just">
              <a:buNone/>
            </a:pPr>
            <a:r>
              <a:rPr lang="en-GB" dirty="0" smtClean="0"/>
              <a:t>	Public delegate </a:t>
            </a:r>
            <a:r>
              <a:rPr lang="en-GB" dirty="0" err="1" smtClean="0"/>
              <a:t>int</a:t>
            </a:r>
            <a:r>
              <a:rPr lang="en-GB" dirty="0" smtClean="0"/>
              <a:t> </a:t>
            </a:r>
            <a:r>
              <a:rPr lang="en-GB" dirty="0" err="1" smtClean="0"/>
              <a:t>MyDelegate</a:t>
            </a:r>
            <a:r>
              <a:rPr lang="en-GB" dirty="0" smtClean="0"/>
              <a:t>(string s); </a:t>
            </a:r>
          </a:p>
          <a:p>
            <a:pPr marL="457200" lvl="1" indent="0" algn="just">
              <a:buNone/>
            </a:pPr>
            <a:endParaRPr lang="en-GB" dirty="0" smtClean="0"/>
          </a:p>
          <a:p>
            <a:pPr marL="457200" lvl="1" indent="0" algn="just">
              <a:buNone/>
            </a:pPr>
            <a:endParaRPr lang="en-GB" dirty="0"/>
          </a:p>
          <a:p>
            <a:endParaRPr lang="en-IN" dirty="0"/>
          </a:p>
        </p:txBody>
      </p:sp>
    </p:spTree>
    <p:extLst>
      <p:ext uri="{BB962C8B-B14F-4D97-AF65-F5344CB8AC3E}">
        <p14:creationId xmlns:p14="http://schemas.microsoft.com/office/powerpoint/2010/main" val="2144643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normAutofit/>
          </a:bodyPr>
          <a:lstStyle/>
          <a:p>
            <a:pPr marL="571500" indent="-571500">
              <a:buFont typeface="Wingdings" panose="05000000000000000000" pitchFamily="2" charset="2"/>
              <a:buChar char="q"/>
            </a:pPr>
            <a:r>
              <a:rPr lang="en-GB" b="1" dirty="0"/>
              <a:t>Instantiating </a:t>
            </a:r>
            <a:r>
              <a:rPr lang="en-GB" b="1" dirty="0" smtClean="0"/>
              <a:t>Delegates</a:t>
            </a:r>
            <a:r>
              <a:rPr lang="en-GB" dirty="0" smtClean="0"/>
              <a:t>:</a:t>
            </a:r>
            <a:endParaRPr lang="en-IN" dirty="0"/>
          </a:p>
        </p:txBody>
      </p:sp>
      <p:sp>
        <p:nvSpPr>
          <p:cNvPr id="3" name="Content Placeholder 2"/>
          <p:cNvSpPr>
            <a:spLocks noGrp="1"/>
          </p:cNvSpPr>
          <p:nvPr>
            <p:ph idx="1"/>
          </p:nvPr>
        </p:nvSpPr>
        <p:spPr>
          <a:xfrm>
            <a:off x="838200" y="1072055"/>
            <a:ext cx="10515600" cy="5104908"/>
          </a:xfrm>
        </p:spPr>
        <p:txBody>
          <a:bodyPr/>
          <a:lstStyle/>
          <a:p>
            <a:r>
              <a:rPr lang="en-GB" dirty="0" smtClean="0"/>
              <a:t>Once </a:t>
            </a:r>
            <a:r>
              <a:rPr lang="en-GB" dirty="0"/>
              <a:t>a delegate type is declared, a delegate object must be created with the </a:t>
            </a:r>
            <a:r>
              <a:rPr lang="en-GB" b="1" dirty="0"/>
              <a:t>new </a:t>
            </a:r>
            <a:r>
              <a:rPr lang="en-GB" dirty="0"/>
              <a:t>keyword and be associated with a particular method. When creating a delegate, the argument passed to the </a:t>
            </a:r>
            <a:r>
              <a:rPr lang="en-GB" b="1" dirty="0"/>
              <a:t>new</a:t>
            </a:r>
            <a:r>
              <a:rPr lang="en-GB" dirty="0"/>
              <a:t> expression is written similar to a method call, but without the arguments to the </a:t>
            </a:r>
            <a:r>
              <a:rPr lang="en-GB" dirty="0" smtClean="0"/>
              <a:t>method</a:t>
            </a:r>
          </a:p>
          <a:p>
            <a:r>
              <a:rPr lang="en-GB" dirty="0" smtClean="0"/>
              <a:t>For example-</a:t>
            </a:r>
          </a:p>
          <a:p>
            <a:pPr marL="457200" lvl="1" indent="0">
              <a:buNone/>
            </a:pPr>
            <a:r>
              <a:rPr lang="en-GB" dirty="0"/>
              <a:t>	</a:t>
            </a:r>
            <a:r>
              <a:rPr lang="en-GB" dirty="0" smtClean="0"/>
              <a:t>public delegate void </a:t>
            </a:r>
            <a:r>
              <a:rPr lang="en-GB" dirty="0" err="1" smtClean="0"/>
              <a:t>printString</a:t>
            </a:r>
            <a:r>
              <a:rPr lang="en-GB" dirty="0" smtClean="0"/>
              <a:t>(string s);</a:t>
            </a:r>
          </a:p>
          <a:p>
            <a:pPr marL="457200" lvl="1" indent="0">
              <a:buNone/>
            </a:pPr>
            <a:r>
              <a:rPr lang="en-GB" dirty="0"/>
              <a:t>	</a:t>
            </a:r>
            <a:r>
              <a:rPr lang="en-GB" dirty="0" smtClean="0"/>
              <a:t>……</a:t>
            </a:r>
          </a:p>
          <a:p>
            <a:pPr marL="457200" lvl="1" indent="0">
              <a:buNone/>
            </a:pPr>
            <a:r>
              <a:rPr lang="en-GB" dirty="0"/>
              <a:t>	</a:t>
            </a:r>
            <a:r>
              <a:rPr lang="en-GB" dirty="0" err="1" smtClean="0"/>
              <a:t>printString</a:t>
            </a:r>
            <a:r>
              <a:rPr lang="en-GB" dirty="0" smtClean="0"/>
              <a:t> ps1=new </a:t>
            </a:r>
            <a:r>
              <a:rPr lang="en-GB" dirty="0" err="1" smtClean="0"/>
              <a:t>printString</a:t>
            </a:r>
            <a:r>
              <a:rPr lang="en-GB" dirty="0" smtClean="0"/>
              <a:t>(</a:t>
            </a:r>
            <a:r>
              <a:rPr lang="en-GB" dirty="0" err="1" smtClean="0"/>
              <a:t>WriteToScreen</a:t>
            </a:r>
            <a:r>
              <a:rPr lang="en-GB" dirty="0" smtClean="0"/>
              <a:t>);</a:t>
            </a:r>
          </a:p>
          <a:p>
            <a:pPr marL="457200" lvl="1" indent="0">
              <a:buNone/>
            </a:pPr>
            <a:r>
              <a:rPr lang="en-GB" dirty="0" smtClean="0"/>
              <a:t>	</a:t>
            </a:r>
            <a:r>
              <a:rPr lang="en-GB" dirty="0" err="1" smtClean="0"/>
              <a:t>printString</a:t>
            </a:r>
            <a:r>
              <a:rPr lang="en-GB" dirty="0" smtClean="0"/>
              <a:t> ps2=new </a:t>
            </a:r>
            <a:r>
              <a:rPr lang="en-GB" dirty="0" err="1" smtClean="0"/>
              <a:t>printString</a:t>
            </a:r>
            <a:r>
              <a:rPr lang="en-GB" dirty="0" smtClean="0"/>
              <a:t>(</a:t>
            </a:r>
            <a:r>
              <a:rPr lang="en-GB" dirty="0" err="1" smtClean="0"/>
              <a:t>WriteToFile</a:t>
            </a:r>
            <a:r>
              <a:rPr lang="en-GB" dirty="0" smtClean="0"/>
              <a:t>);</a:t>
            </a:r>
            <a:endParaRPr lang="en-GB" dirty="0"/>
          </a:p>
          <a:p>
            <a:pPr marL="457200" lvl="1" indent="0">
              <a:buNone/>
            </a:pPr>
            <a:endParaRPr lang="en-GB" dirty="0"/>
          </a:p>
          <a:p>
            <a:endParaRPr lang="en-IN" dirty="0"/>
          </a:p>
        </p:txBody>
      </p:sp>
    </p:spTree>
    <p:extLst>
      <p:ext uri="{BB962C8B-B14F-4D97-AF65-F5344CB8AC3E}">
        <p14:creationId xmlns:p14="http://schemas.microsoft.com/office/powerpoint/2010/main" val="1221615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97" y="157657"/>
            <a:ext cx="10515600" cy="567558"/>
          </a:xfrm>
        </p:spPr>
        <p:txBody>
          <a:bodyPr>
            <a:normAutofit/>
          </a:bodyPr>
          <a:lstStyle/>
          <a:p>
            <a:pPr marL="342900" indent="-342900">
              <a:buFont typeface="Wingdings" panose="05000000000000000000" pitchFamily="2" charset="2"/>
              <a:buChar char="v"/>
            </a:pPr>
            <a:r>
              <a:rPr lang="en-IN" sz="2500" b="1" dirty="0" err="1" smtClean="0"/>
              <a:t>Program:Delegate</a:t>
            </a:r>
            <a:endParaRPr lang="en-IN" sz="2500" b="1" dirty="0"/>
          </a:p>
        </p:txBody>
      </p:sp>
      <p:sp>
        <p:nvSpPr>
          <p:cNvPr id="3" name="Content Placeholder 2"/>
          <p:cNvSpPr>
            <a:spLocks noGrp="1"/>
          </p:cNvSpPr>
          <p:nvPr>
            <p:ph idx="1"/>
          </p:nvPr>
        </p:nvSpPr>
        <p:spPr>
          <a:xfrm>
            <a:off x="504497" y="725215"/>
            <a:ext cx="10849303" cy="6132785"/>
          </a:xfrm>
        </p:spPr>
        <p:txBody>
          <a:bodyPr>
            <a:normAutofit fontScale="47500" lnSpcReduction="20000"/>
          </a:bodyPr>
          <a:lstStyle/>
          <a:p>
            <a:pPr marL="0" indent="0">
              <a:buNone/>
            </a:pPr>
            <a:r>
              <a:rPr lang="en-IN" sz="2900" dirty="0"/>
              <a:t>using System;</a:t>
            </a:r>
          </a:p>
          <a:p>
            <a:pPr marL="0" indent="0">
              <a:buNone/>
            </a:pPr>
            <a:r>
              <a:rPr lang="en-IN" sz="2900" dirty="0"/>
              <a:t>delegate </a:t>
            </a:r>
            <a:r>
              <a:rPr lang="en-IN" sz="2900" dirty="0" err="1"/>
              <a:t>int</a:t>
            </a:r>
            <a:r>
              <a:rPr lang="en-IN" sz="2900" dirty="0"/>
              <a:t> </a:t>
            </a:r>
            <a:r>
              <a:rPr lang="en-IN" sz="2900" dirty="0" err="1"/>
              <a:t>NumberChanger</a:t>
            </a:r>
            <a:r>
              <a:rPr lang="en-IN" sz="2900" dirty="0"/>
              <a:t>(</a:t>
            </a:r>
            <a:r>
              <a:rPr lang="en-IN" sz="2900" dirty="0" err="1"/>
              <a:t>int</a:t>
            </a:r>
            <a:r>
              <a:rPr lang="en-IN" sz="2900" dirty="0"/>
              <a:t> n);</a:t>
            </a:r>
          </a:p>
          <a:p>
            <a:pPr marL="0" indent="0">
              <a:buNone/>
            </a:pPr>
            <a:r>
              <a:rPr lang="en-IN" sz="2900" dirty="0"/>
              <a:t>namespace delegateApp1</a:t>
            </a:r>
          </a:p>
          <a:p>
            <a:pPr marL="0" indent="0">
              <a:buNone/>
            </a:pPr>
            <a:r>
              <a:rPr lang="en-IN" sz="2900" dirty="0" smtClean="0"/>
              <a:t>{</a:t>
            </a:r>
          </a:p>
          <a:p>
            <a:pPr marL="0" indent="0">
              <a:buNone/>
            </a:pPr>
            <a:r>
              <a:rPr lang="en-IN" sz="2900" dirty="0" smtClean="0"/>
              <a:t>  </a:t>
            </a:r>
            <a:r>
              <a:rPr lang="en-IN" sz="2900" dirty="0"/>
              <a:t>class </a:t>
            </a:r>
            <a:r>
              <a:rPr lang="en-IN" sz="2900" dirty="0" err="1"/>
              <a:t>TestDelegate</a:t>
            </a:r>
            <a:endParaRPr lang="en-IN" sz="2900" dirty="0"/>
          </a:p>
          <a:p>
            <a:pPr marL="0" indent="0">
              <a:buNone/>
            </a:pPr>
            <a:r>
              <a:rPr lang="en-IN" sz="2900" dirty="0"/>
              <a:t>    </a:t>
            </a:r>
            <a:r>
              <a:rPr lang="en-IN" sz="2900" dirty="0" smtClean="0"/>
              <a:t>{</a:t>
            </a:r>
          </a:p>
          <a:p>
            <a:pPr marL="0" indent="0">
              <a:buNone/>
            </a:pPr>
            <a:r>
              <a:rPr lang="en-IN" sz="2900" dirty="0" smtClean="0"/>
              <a:t>        static </a:t>
            </a:r>
            <a:r>
              <a:rPr lang="en-IN" sz="2900" dirty="0" err="1"/>
              <a:t>int</a:t>
            </a:r>
            <a:r>
              <a:rPr lang="en-IN" sz="2900" dirty="0"/>
              <a:t> </a:t>
            </a:r>
            <a:r>
              <a:rPr lang="en-IN" sz="2900" dirty="0" err="1"/>
              <a:t>num</a:t>
            </a:r>
            <a:r>
              <a:rPr lang="en-IN" sz="2900" dirty="0"/>
              <a:t> = </a:t>
            </a:r>
            <a:r>
              <a:rPr lang="en-IN" sz="2900" dirty="0" smtClean="0"/>
              <a:t>10;</a:t>
            </a:r>
          </a:p>
          <a:p>
            <a:pPr marL="0" indent="0">
              <a:buNone/>
            </a:pPr>
            <a:r>
              <a:rPr lang="en-IN" sz="2900" dirty="0" smtClean="0"/>
              <a:t>       </a:t>
            </a:r>
            <a:r>
              <a:rPr lang="en-GB" sz="2900" dirty="0" smtClean="0"/>
              <a:t>public </a:t>
            </a:r>
            <a:r>
              <a:rPr lang="en-GB" sz="2900" dirty="0"/>
              <a:t>static </a:t>
            </a:r>
            <a:r>
              <a:rPr lang="en-GB" sz="2900" dirty="0" err="1"/>
              <a:t>int</a:t>
            </a:r>
            <a:r>
              <a:rPr lang="en-GB" sz="2900" dirty="0"/>
              <a:t> </a:t>
            </a:r>
            <a:r>
              <a:rPr lang="en-GB" sz="2900" dirty="0" err="1"/>
              <a:t>AddNum</a:t>
            </a:r>
            <a:r>
              <a:rPr lang="en-GB" sz="2900" dirty="0"/>
              <a:t>(</a:t>
            </a:r>
            <a:r>
              <a:rPr lang="en-GB" sz="2900" dirty="0" err="1"/>
              <a:t>int</a:t>
            </a:r>
            <a:r>
              <a:rPr lang="en-GB" sz="2900" dirty="0"/>
              <a:t> p)</a:t>
            </a:r>
          </a:p>
          <a:p>
            <a:pPr marL="0" indent="0">
              <a:buNone/>
            </a:pPr>
            <a:r>
              <a:rPr lang="en-IN" sz="2900" dirty="0"/>
              <a:t>        {</a:t>
            </a:r>
          </a:p>
          <a:p>
            <a:pPr marL="0" indent="0">
              <a:buNone/>
            </a:pPr>
            <a:r>
              <a:rPr lang="en-IN" sz="2900" dirty="0"/>
              <a:t>            </a:t>
            </a:r>
            <a:r>
              <a:rPr lang="en-IN" sz="2900" dirty="0" err="1"/>
              <a:t>num</a:t>
            </a:r>
            <a:r>
              <a:rPr lang="en-IN" sz="2900" dirty="0"/>
              <a:t> += p;</a:t>
            </a:r>
          </a:p>
          <a:p>
            <a:pPr marL="0" indent="0">
              <a:buNone/>
            </a:pPr>
            <a:r>
              <a:rPr lang="en-IN" sz="2900" dirty="0"/>
              <a:t>            return </a:t>
            </a:r>
            <a:r>
              <a:rPr lang="en-IN" sz="2900" dirty="0" err="1"/>
              <a:t>num</a:t>
            </a:r>
            <a:r>
              <a:rPr lang="en-IN" sz="2900" dirty="0"/>
              <a:t>;</a:t>
            </a:r>
          </a:p>
          <a:p>
            <a:pPr marL="0" indent="0">
              <a:buNone/>
            </a:pPr>
            <a:r>
              <a:rPr lang="en-IN" sz="2900" dirty="0"/>
              <a:t>        }</a:t>
            </a:r>
          </a:p>
          <a:p>
            <a:pPr marL="0" indent="0">
              <a:buNone/>
            </a:pPr>
            <a:r>
              <a:rPr lang="en-GB" sz="2900" dirty="0"/>
              <a:t>        public static </a:t>
            </a:r>
            <a:r>
              <a:rPr lang="en-GB" sz="2900" dirty="0" err="1"/>
              <a:t>int</a:t>
            </a:r>
            <a:r>
              <a:rPr lang="en-GB" sz="2900" dirty="0"/>
              <a:t> </a:t>
            </a:r>
            <a:r>
              <a:rPr lang="en-GB" sz="2900" dirty="0" err="1"/>
              <a:t>MultNum</a:t>
            </a:r>
            <a:r>
              <a:rPr lang="en-GB" sz="2900" dirty="0"/>
              <a:t>(</a:t>
            </a:r>
            <a:r>
              <a:rPr lang="en-GB" sz="2900" dirty="0" err="1"/>
              <a:t>int</a:t>
            </a:r>
            <a:r>
              <a:rPr lang="en-GB" sz="2900" dirty="0"/>
              <a:t> q)</a:t>
            </a:r>
          </a:p>
          <a:p>
            <a:pPr marL="0" indent="0">
              <a:buNone/>
            </a:pPr>
            <a:r>
              <a:rPr lang="en-IN" sz="2900" dirty="0"/>
              <a:t>        {</a:t>
            </a:r>
          </a:p>
          <a:p>
            <a:pPr marL="0" indent="0">
              <a:buNone/>
            </a:pPr>
            <a:r>
              <a:rPr lang="en-IN" sz="2900" dirty="0"/>
              <a:t>            </a:t>
            </a:r>
            <a:r>
              <a:rPr lang="en-IN" sz="2900" dirty="0" err="1"/>
              <a:t>num</a:t>
            </a:r>
            <a:r>
              <a:rPr lang="en-IN" sz="2900" dirty="0"/>
              <a:t> *= q;</a:t>
            </a:r>
          </a:p>
          <a:p>
            <a:pPr marL="0" indent="0">
              <a:buNone/>
            </a:pPr>
            <a:r>
              <a:rPr lang="en-IN" sz="2900" dirty="0"/>
              <a:t>            return </a:t>
            </a:r>
            <a:r>
              <a:rPr lang="en-IN" sz="2900" dirty="0" err="1"/>
              <a:t>num</a:t>
            </a:r>
            <a:r>
              <a:rPr lang="en-IN" sz="2900" dirty="0"/>
              <a:t>;</a:t>
            </a:r>
          </a:p>
          <a:p>
            <a:pPr marL="0" indent="0">
              <a:buNone/>
            </a:pPr>
            <a:r>
              <a:rPr lang="en-IN" sz="2900" dirty="0"/>
              <a:t>        }</a:t>
            </a:r>
          </a:p>
          <a:p>
            <a:pPr marL="0" indent="0">
              <a:buNone/>
            </a:pPr>
            <a:r>
              <a:rPr lang="en-IN" sz="2900" dirty="0"/>
              <a:t>        public static </a:t>
            </a:r>
            <a:r>
              <a:rPr lang="en-IN" sz="2900" dirty="0" err="1"/>
              <a:t>int</a:t>
            </a:r>
            <a:r>
              <a:rPr lang="en-IN" sz="2900" dirty="0"/>
              <a:t> </a:t>
            </a:r>
            <a:r>
              <a:rPr lang="en-IN" sz="2900" dirty="0" err="1"/>
              <a:t>getNum</a:t>
            </a:r>
            <a:r>
              <a:rPr lang="en-IN" sz="2900" dirty="0"/>
              <a:t>()</a:t>
            </a:r>
          </a:p>
          <a:p>
            <a:pPr marL="0" indent="0">
              <a:buNone/>
            </a:pPr>
            <a:r>
              <a:rPr lang="en-IN" sz="2900" dirty="0"/>
              <a:t>        {</a:t>
            </a:r>
          </a:p>
          <a:p>
            <a:pPr marL="0" indent="0">
              <a:buNone/>
            </a:pPr>
            <a:r>
              <a:rPr lang="en-IN" sz="2900" dirty="0"/>
              <a:t>            return </a:t>
            </a:r>
            <a:r>
              <a:rPr lang="en-IN" sz="2900" dirty="0" err="1"/>
              <a:t>num</a:t>
            </a:r>
            <a:r>
              <a:rPr lang="en-IN" sz="2900" dirty="0"/>
              <a:t>;</a:t>
            </a:r>
          </a:p>
          <a:p>
            <a:pPr marL="0" indent="0">
              <a:buNone/>
            </a:pPr>
            <a:r>
              <a:rPr lang="en-IN" sz="2900" dirty="0"/>
              <a:t>        }</a:t>
            </a:r>
          </a:p>
          <a:p>
            <a:pPr marL="0" indent="0">
              <a:buNone/>
            </a:pPr>
            <a:endParaRPr lang="en-IN" dirty="0"/>
          </a:p>
        </p:txBody>
      </p:sp>
    </p:spTree>
    <p:extLst>
      <p:ext uri="{BB962C8B-B14F-4D97-AF65-F5344CB8AC3E}">
        <p14:creationId xmlns:p14="http://schemas.microsoft.com/office/powerpoint/2010/main" val="3384647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717" y="409904"/>
            <a:ext cx="10515600" cy="5234152"/>
          </a:xfrm>
        </p:spPr>
        <p:txBody>
          <a:bodyPr>
            <a:normAutofit/>
          </a:bodyPr>
          <a:lstStyle/>
          <a:p>
            <a:pPr marL="0" indent="0">
              <a:buNone/>
            </a:pPr>
            <a:r>
              <a:rPr lang="en-IN" sz="1400" dirty="0"/>
              <a:t> static void Main(string[] </a:t>
            </a:r>
            <a:r>
              <a:rPr lang="en-IN" sz="1400" dirty="0" err="1"/>
              <a:t>args</a:t>
            </a:r>
            <a:r>
              <a:rPr lang="en-IN" sz="1400" dirty="0"/>
              <a:t>)</a:t>
            </a:r>
          </a:p>
          <a:p>
            <a:pPr marL="0" indent="0">
              <a:buNone/>
            </a:pPr>
            <a:r>
              <a:rPr lang="en-IN" sz="1400" dirty="0"/>
              <a:t>        {</a:t>
            </a:r>
          </a:p>
          <a:p>
            <a:pPr marL="0" indent="0">
              <a:buNone/>
            </a:pPr>
            <a:r>
              <a:rPr lang="en-IN" sz="1400" dirty="0"/>
              <a:t>            //create delegate instances</a:t>
            </a:r>
          </a:p>
          <a:p>
            <a:pPr marL="0" indent="0">
              <a:buNone/>
            </a:pPr>
            <a:r>
              <a:rPr lang="en-IN" sz="1400" dirty="0"/>
              <a:t>            </a:t>
            </a:r>
            <a:r>
              <a:rPr lang="en-IN" sz="1400" dirty="0" err="1"/>
              <a:t>NumberChanger</a:t>
            </a:r>
            <a:r>
              <a:rPr lang="en-IN" sz="1400" dirty="0"/>
              <a:t> nc1 = new </a:t>
            </a:r>
            <a:r>
              <a:rPr lang="en-IN" sz="1400" dirty="0" err="1"/>
              <a:t>NumberChanger</a:t>
            </a:r>
            <a:r>
              <a:rPr lang="en-IN" sz="1400" dirty="0"/>
              <a:t>(</a:t>
            </a:r>
            <a:r>
              <a:rPr lang="en-IN" sz="1400" dirty="0" err="1"/>
              <a:t>AddNum</a:t>
            </a:r>
            <a:r>
              <a:rPr lang="en-IN" sz="1400" dirty="0"/>
              <a:t>);</a:t>
            </a:r>
          </a:p>
          <a:p>
            <a:pPr marL="0" indent="0">
              <a:buNone/>
            </a:pPr>
            <a:r>
              <a:rPr lang="en-IN" sz="1400" dirty="0"/>
              <a:t>            </a:t>
            </a:r>
            <a:r>
              <a:rPr lang="en-IN" sz="1400" dirty="0" err="1"/>
              <a:t>NumberChanger</a:t>
            </a:r>
            <a:r>
              <a:rPr lang="en-IN" sz="1400" dirty="0"/>
              <a:t> nc2 = new </a:t>
            </a:r>
            <a:r>
              <a:rPr lang="en-IN" sz="1400" dirty="0" err="1"/>
              <a:t>NumberChanger</a:t>
            </a:r>
            <a:r>
              <a:rPr lang="en-IN" sz="1400" dirty="0"/>
              <a:t>(</a:t>
            </a:r>
            <a:r>
              <a:rPr lang="en-IN" sz="1400" dirty="0" err="1"/>
              <a:t>MultNum</a:t>
            </a:r>
            <a:r>
              <a:rPr lang="en-IN" sz="1400" dirty="0"/>
              <a:t>);</a:t>
            </a:r>
          </a:p>
          <a:p>
            <a:pPr marL="0" indent="0">
              <a:buNone/>
            </a:pPr>
            <a:endParaRPr lang="en-IN" sz="1400" dirty="0"/>
          </a:p>
          <a:p>
            <a:pPr marL="0" indent="0">
              <a:buNone/>
            </a:pPr>
            <a:r>
              <a:rPr lang="en-GB" sz="1400" dirty="0"/>
              <a:t>            //calling the methods using the delegate objects</a:t>
            </a:r>
          </a:p>
          <a:p>
            <a:pPr marL="0" indent="0">
              <a:buNone/>
            </a:pPr>
            <a:r>
              <a:rPr lang="en-IN" sz="1400" dirty="0"/>
              <a:t>            nc1(25);</a:t>
            </a:r>
          </a:p>
          <a:p>
            <a:pPr marL="0" indent="0">
              <a:buNone/>
            </a:pPr>
            <a:r>
              <a:rPr lang="en-GB" sz="1400" dirty="0"/>
              <a:t>            </a:t>
            </a:r>
            <a:r>
              <a:rPr lang="en-GB" sz="1400" dirty="0" err="1"/>
              <a:t>Console.WriteLine</a:t>
            </a:r>
            <a:r>
              <a:rPr lang="en-GB" sz="1400" dirty="0"/>
              <a:t>("Value of </a:t>
            </a:r>
            <a:r>
              <a:rPr lang="en-GB" sz="1400" dirty="0" err="1"/>
              <a:t>Num</a:t>
            </a:r>
            <a:r>
              <a:rPr lang="en-GB" sz="1400" dirty="0"/>
              <a:t>: {0}", </a:t>
            </a:r>
            <a:r>
              <a:rPr lang="en-GB" sz="1400" dirty="0" err="1"/>
              <a:t>getNum</a:t>
            </a:r>
            <a:r>
              <a:rPr lang="en-GB" sz="1400" dirty="0"/>
              <a:t>());</a:t>
            </a:r>
          </a:p>
          <a:p>
            <a:pPr marL="0" indent="0">
              <a:buNone/>
            </a:pPr>
            <a:r>
              <a:rPr lang="en-IN" sz="1400" dirty="0"/>
              <a:t>            nc2(5);</a:t>
            </a:r>
          </a:p>
          <a:p>
            <a:pPr marL="0" indent="0">
              <a:buNone/>
            </a:pPr>
            <a:r>
              <a:rPr lang="en-GB" sz="1400" dirty="0"/>
              <a:t>            </a:t>
            </a:r>
            <a:r>
              <a:rPr lang="en-GB" sz="1400" dirty="0" err="1"/>
              <a:t>Console.WriteLine</a:t>
            </a:r>
            <a:r>
              <a:rPr lang="en-GB" sz="1400" dirty="0"/>
              <a:t>("Value of </a:t>
            </a:r>
            <a:r>
              <a:rPr lang="en-GB" sz="1400" dirty="0" err="1"/>
              <a:t>Num</a:t>
            </a:r>
            <a:r>
              <a:rPr lang="en-GB" sz="1400" dirty="0"/>
              <a:t>: {0}", </a:t>
            </a:r>
            <a:r>
              <a:rPr lang="en-GB" sz="1400" dirty="0" err="1"/>
              <a:t>getNum</a:t>
            </a:r>
            <a:r>
              <a:rPr lang="en-GB" sz="1400" dirty="0"/>
              <a:t>());</a:t>
            </a:r>
          </a:p>
          <a:p>
            <a:pPr marL="0" indent="0">
              <a:buNone/>
            </a:pPr>
            <a:r>
              <a:rPr lang="en-IN" sz="1400" dirty="0"/>
              <a:t>            </a:t>
            </a:r>
            <a:r>
              <a:rPr lang="en-IN" sz="1400" dirty="0" err="1"/>
              <a:t>Console.ReadKey</a:t>
            </a:r>
            <a:r>
              <a:rPr lang="en-IN" sz="1400" dirty="0"/>
              <a:t>();</a:t>
            </a:r>
          </a:p>
          <a:p>
            <a:pPr marL="0" indent="0">
              <a:buNone/>
            </a:pPr>
            <a:r>
              <a:rPr lang="en-IN" sz="1400" dirty="0"/>
              <a:t>        }</a:t>
            </a:r>
          </a:p>
          <a:p>
            <a:pPr marL="0" indent="0">
              <a:buNone/>
            </a:pPr>
            <a:r>
              <a:rPr lang="en-IN" sz="1400" dirty="0"/>
              <a:t>    }</a:t>
            </a:r>
          </a:p>
          <a:p>
            <a:pPr marL="0" indent="0">
              <a:buNone/>
            </a:pPr>
            <a:r>
              <a:rPr lang="en-IN" sz="1400" dirty="0"/>
              <a:t>}</a:t>
            </a:r>
          </a:p>
        </p:txBody>
      </p:sp>
    </p:spTree>
    <p:extLst>
      <p:ext uri="{BB962C8B-B14F-4D97-AF65-F5344CB8AC3E}">
        <p14:creationId xmlns:p14="http://schemas.microsoft.com/office/powerpoint/2010/main" val="3490010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IN" sz="3300" dirty="0" smtClean="0"/>
              <a:t>OUTPUT</a:t>
            </a:r>
            <a:endParaRPr lang="en-IN" sz="3300" dirty="0"/>
          </a:p>
        </p:txBody>
      </p:sp>
      <p:pic>
        <p:nvPicPr>
          <p:cNvPr id="6" name="Content Placeholder 5" descr="C:\Users\Priyanka\source\repos\delegateApp1\delegateApp1\bin\Debug\delegateApp1.ex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3946"/>
            <a:ext cx="9420496" cy="4963017"/>
          </a:xfrm>
        </p:spPr>
      </p:pic>
    </p:spTree>
    <p:extLst>
      <p:ext uri="{BB962C8B-B14F-4D97-AF65-F5344CB8AC3E}">
        <p14:creationId xmlns:p14="http://schemas.microsoft.com/office/powerpoint/2010/main" val="1613766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9537"/>
          </a:xfrm>
        </p:spPr>
        <p:txBody>
          <a:bodyPr/>
          <a:lstStyle/>
          <a:p>
            <a:r>
              <a:rPr lang="en-GB" b="1" u="sng" dirty="0"/>
              <a:t>Events</a:t>
            </a:r>
            <a:endParaRPr lang="en-IN" u="sng" dirty="0"/>
          </a:p>
        </p:txBody>
      </p:sp>
      <p:sp>
        <p:nvSpPr>
          <p:cNvPr id="3" name="Content Placeholder 2"/>
          <p:cNvSpPr>
            <a:spLocks noGrp="1"/>
          </p:cNvSpPr>
          <p:nvPr>
            <p:ph idx="1"/>
          </p:nvPr>
        </p:nvSpPr>
        <p:spPr>
          <a:xfrm>
            <a:off x="838200" y="1434661"/>
            <a:ext cx="10515600" cy="4742301"/>
          </a:xfrm>
        </p:spPr>
        <p:txBody>
          <a:bodyPr/>
          <a:lstStyle/>
          <a:p>
            <a:r>
              <a:rPr lang="en-GB" b="1" dirty="0"/>
              <a:t>Events</a:t>
            </a:r>
            <a:r>
              <a:rPr lang="en-GB" dirty="0"/>
              <a:t> are user actions such as key press, clicks, mouse movements, etc., or some occurrence such as system generated notifications. Applications need to respond to events when they occur. For example, interrupts. Events are used for inter-process communication.</a:t>
            </a:r>
            <a:endParaRPr lang="en-IN" dirty="0"/>
          </a:p>
        </p:txBody>
      </p:sp>
    </p:spTree>
    <p:extLst>
      <p:ext uri="{BB962C8B-B14F-4D97-AF65-F5344CB8AC3E}">
        <p14:creationId xmlns:p14="http://schemas.microsoft.com/office/powerpoint/2010/main" val="1275486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a:bodyPr>
          <a:lstStyle/>
          <a:p>
            <a:pPr marL="571500" indent="-571500">
              <a:buFont typeface="Wingdings" panose="05000000000000000000" pitchFamily="2" charset="2"/>
              <a:buChar char="v"/>
            </a:pPr>
            <a:r>
              <a:rPr lang="en-IN" sz="2500" b="1" dirty="0" err="1" smtClean="0"/>
              <a:t>Program:Event</a:t>
            </a:r>
            <a:endParaRPr lang="en-IN" sz="2500" b="1" dirty="0"/>
          </a:p>
        </p:txBody>
      </p:sp>
      <p:sp>
        <p:nvSpPr>
          <p:cNvPr id="3" name="Content Placeholder 2"/>
          <p:cNvSpPr>
            <a:spLocks noGrp="1"/>
          </p:cNvSpPr>
          <p:nvPr>
            <p:ph idx="1"/>
          </p:nvPr>
        </p:nvSpPr>
        <p:spPr>
          <a:xfrm>
            <a:off x="838200" y="1056290"/>
            <a:ext cx="10515600" cy="5120673"/>
          </a:xfrm>
        </p:spPr>
        <p:txBody>
          <a:bodyPr>
            <a:normAutofit fontScale="70000" lnSpcReduction="20000"/>
          </a:bodyPr>
          <a:lstStyle/>
          <a:p>
            <a:pPr marL="0" indent="0">
              <a:buNone/>
            </a:pPr>
            <a:r>
              <a:rPr lang="en-IN" dirty="0"/>
              <a:t>using System;</a:t>
            </a:r>
          </a:p>
          <a:p>
            <a:pPr marL="0" indent="0">
              <a:buNone/>
            </a:pPr>
            <a:r>
              <a:rPr lang="en-IN" dirty="0"/>
              <a:t>namespace eventApp2</a:t>
            </a:r>
          </a:p>
          <a:p>
            <a:pPr marL="0" indent="0">
              <a:buNone/>
            </a:pPr>
            <a:r>
              <a:rPr lang="en-IN" dirty="0"/>
              <a:t>{</a:t>
            </a:r>
          </a:p>
          <a:p>
            <a:pPr marL="0" indent="0">
              <a:buNone/>
            </a:pPr>
            <a:r>
              <a:rPr lang="en-IN" dirty="0"/>
              <a:t>    public delegate string </a:t>
            </a:r>
            <a:r>
              <a:rPr lang="en-IN" dirty="0" err="1"/>
              <a:t>MyDel</a:t>
            </a:r>
            <a:r>
              <a:rPr lang="en-IN" dirty="0"/>
              <a:t>(string </a:t>
            </a:r>
            <a:r>
              <a:rPr lang="en-IN" dirty="0" err="1"/>
              <a:t>str</a:t>
            </a:r>
            <a:r>
              <a:rPr lang="en-IN" dirty="0"/>
              <a:t>);</a:t>
            </a:r>
          </a:p>
          <a:p>
            <a:pPr marL="0" indent="0">
              <a:buNone/>
            </a:pPr>
            <a:r>
              <a:rPr lang="en-IN" dirty="0"/>
              <a:t>    class </a:t>
            </a:r>
            <a:r>
              <a:rPr lang="en-IN" dirty="0" err="1"/>
              <a:t>EventProgram</a:t>
            </a:r>
            <a:endParaRPr lang="en-IN" dirty="0"/>
          </a:p>
          <a:p>
            <a:pPr marL="0" indent="0">
              <a:buNone/>
            </a:pPr>
            <a:r>
              <a:rPr lang="en-IN" dirty="0"/>
              <a:t>    {</a:t>
            </a:r>
          </a:p>
          <a:p>
            <a:pPr marL="0" indent="0">
              <a:buNone/>
            </a:pPr>
            <a:r>
              <a:rPr lang="en-IN" dirty="0"/>
              <a:t>        event </a:t>
            </a:r>
            <a:r>
              <a:rPr lang="en-IN" dirty="0" err="1"/>
              <a:t>MyDel</a:t>
            </a:r>
            <a:r>
              <a:rPr lang="en-IN" dirty="0"/>
              <a:t> </a:t>
            </a:r>
            <a:r>
              <a:rPr lang="en-IN" dirty="0" err="1"/>
              <a:t>MyEvent</a:t>
            </a:r>
            <a:r>
              <a:rPr lang="en-IN" dirty="0"/>
              <a:t>;</a:t>
            </a:r>
          </a:p>
          <a:p>
            <a:pPr marL="0" indent="0">
              <a:buNone/>
            </a:pPr>
            <a:r>
              <a:rPr lang="en-IN" dirty="0"/>
              <a:t>        public </a:t>
            </a:r>
            <a:r>
              <a:rPr lang="en-IN" dirty="0" err="1"/>
              <a:t>EventProgram</a:t>
            </a:r>
            <a:r>
              <a:rPr lang="en-IN" dirty="0"/>
              <a:t>()</a:t>
            </a:r>
          </a:p>
          <a:p>
            <a:pPr marL="0" indent="0">
              <a:buNone/>
            </a:pPr>
            <a:r>
              <a:rPr lang="en-IN" dirty="0"/>
              <a:t>        {</a:t>
            </a:r>
          </a:p>
          <a:p>
            <a:pPr marL="0" indent="0">
              <a:buNone/>
            </a:pPr>
            <a:r>
              <a:rPr lang="en-IN" dirty="0"/>
              <a:t>            </a:t>
            </a:r>
            <a:r>
              <a:rPr lang="en-IN" dirty="0" err="1"/>
              <a:t>this.MyEvent</a:t>
            </a:r>
            <a:r>
              <a:rPr lang="en-IN" dirty="0"/>
              <a:t> += new </a:t>
            </a:r>
            <a:r>
              <a:rPr lang="en-IN" dirty="0" err="1"/>
              <a:t>MyDel</a:t>
            </a:r>
            <a:r>
              <a:rPr lang="en-IN" dirty="0"/>
              <a:t>(</a:t>
            </a:r>
            <a:r>
              <a:rPr lang="en-IN" dirty="0" err="1"/>
              <a:t>this.WelcomeUser</a:t>
            </a:r>
            <a:r>
              <a:rPr lang="en-IN" dirty="0"/>
              <a:t>);</a:t>
            </a:r>
          </a:p>
          <a:p>
            <a:pPr marL="0" indent="0">
              <a:buNone/>
            </a:pPr>
            <a:r>
              <a:rPr lang="en-IN" dirty="0"/>
              <a:t>        }</a:t>
            </a:r>
          </a:p>
          <a:p>
            <a:pPr marL="0" indent="0">
              <a:buNone/>
            </a:pPr>
            <a:r>
              <a:rPr lang="en-IN" dirty="0"/>
              <a:t>        public string </a:t>
            </a:r>
            <a:r>
              <a:rPr lang="en-IN" dirty="0" err="1"/>
              <a:t>WelcomeUser</a:t>
            </a:r>
            <a:r>
              <a:rPr lang="en-IN" dirty="0"/>
              <a:t>(string username)</a:t>
            </a:r>
          </a:p>
          <a:p>
            <a:pPr marL="0" indent="0">
              <a:buNone/>
            </a:pPr>
            <a:r>
              <a:rPr lang="en-IN" dirty="0"/>
              <a:t>        {</a:t>
            </a:r>
          </a:p>
          <a:p>
            <a:pPr marL="0" indent="0">
              <a:buNone/>
            </a:pPr>
            <a:r>
              <a:rPr lang="en-IN" dirty="0"/>
              <a:t>            return "Welcome " + username;</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131301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262"/>
            <a:ext cx="10515600" cy="5656701"/>
          </a:xfrm>
        </p:spPr>
        <p:txBody>
          <a:bodyPr>
            <a:normAutofit/>
          </a:bodyPr>
          <a:lstStyle/>
          <a:p>
            <a:pPr marL="0" indent="0">
              <a:buNone/>
            </a:pPr>
            <a:r>
              <a:rPr lang="en-IN" sz="2000" dirty="0"/>
              <a:t>static void Main(string[] </a:t>
            </a:r>
            <a:r>
              <a:rPr lang="en-IN" sz="2000" dirty="0" err="1"/>
              <a:t>args</a:t>
            </a:r>
            <a:r>
              <a:rPr lang="en-IN" sz="2000" dirty="0"/>
              <a:t>)</a:t>
            </a:r>
          </a:p>
          <a:p>
            <a:pPr marL="0" indent="0">
              <a:buNone/>
            </a:pPr>
            <a:r>
              <a:rPr lang="en-IN" sz="2000" dirty="0"/>
              <a:t>        {</a:t>
            </a:r>
          </a:p>
          <a:p>
            <a:pPr marL="0" indent="0">
              <a:buNone/>
            </a:pPr>
            <a:r>
              <a:rPr lang="en-IN" sz="2000" dirty="0"/>
              <a:t>            </a:t>
            </a:r>
            <a:r>
              <a:rPr lang="en-IN" sz="2000" dirty="0" err="1"/>
              <a:t>EventProgram</a:t>
            </a:r>
            <a:r>
              <a:rPr lang="en-IN" sz="2000" dirty="0"/>
              <a:t> obj1 = new </a:t>
            </a:r>
            <a:r>
              <a:rPr lang="en-IN" sz="2000" dirty="0" err="1"/>
              <a:t>EventProgram</a:t>
            </a:r>
            <a:r>
              <a:rPr lang="en-IN" sz="2000" dirty="0"/>
              <a:t>();</a:t>
            </a:r>
          </a:p>
          <a:p>
            <a:pPr marL="0" indent="0">
              <a:buNone/>
            </a:pPr>
            <a:r>
              <a:rPr lang="en-GB" sz="2000" dirty="0"/>
              <a:t>            string result = obj1.MyEvent("Tutorials Point");</a:t>
            </a:r>
          </a:p>
          <a:p>
            <a:pPr marL="0" indent="0">
              <a:buNone/>
            </a:pPr>
            <a:r>
              <a:rPr lang="en-IN" sz="2000" dirty="0"/>
              <a:t>            </a:t>
            </a:r>
            <a:r>
              <a:rPr lang="en-IN" sz="2000" dirty="0" err="1"/>
              <a:t>Console.WriteLine</a:t>
            </a:r>
            <a:r>
              <a:rPr lang="en-IN" sz="2000" dirty="0"/>
              <a:t>(result);</a:t>
            </a:r>
          </a:p>
          <a:p>
            <a:pPr marL="0" indent="0">
              <a:buNone/>
            </a:pPr>
            <a:r>
              <a:rPr lang="en-IN" sz="2000" dirty="0"/>
              <a:t>            </a:t>
            </a:r>
            <a:r>
              <a:rPr lang="en-IN" sz="2000" dirty="0" err="1"/>
              <a:t>Console.ReadLine</a:t>
            </a:r>
            <a:r>
              <a:rPr lang="en-IN" sz="2000" dirty="0"/>
              <a:t>();</a:t>
            </a:r>
          </a:p>
          <a:p>
            <a:pPr marL="0" indent="0">
              <a:buNone/>
            </a:pPr>
            <a:r>
              <a:rPr lang="en-IN" sz="2000" dirty="0"/>
              <a:t>        }</a:t>
            </a:r>
          </a:p>
          <a:p>
            <a:pPr marL="0" indent="0">
              <a:buNone/>
            </a:pPr>
            <a:r>
              <a:rPr lang="en-IN" sz="2000" dirty="0"/>
              <a:t>    }</a:t>
            </a:r>
          </a:p>
          <a:p>
            <a:pPr marL="0" indent="0">
              <a:buNone/>
            </a:pPr>
            <a:r>
              <a:rPr lang="en-IN" sz="2000" dirty="0"/>
              <a:t>}</a:t>
            </a:r>
          </a:p>
        </p:txBody>
      </p:sp>
    </p:spTree>
    <p:extLst>
      <p:ext uri="{BB962C8B-B14F-4D97-AF65-F5344CB8AC3E}">
        <p14:creationId xmlns:p14="http://schemas.microsoft.com/office/powerpoint/2010/main" val="1673015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txBody>
          <a:bodyPr/>
          <a:lstStyle/>
          <a:p>
            <a:r>
              <a:rPr lang="en-IN" b="1" u="sng" dirty="0" smtClean="0"/>
              <a:t>Abstract Class</a:t>
            </a:r>
            <a:endParaRPr lang="en-IN" b="1" u="sng" dirty="0"/>
          </a:p>
        </p:txBody>
      </p:sp>
      <p:sp>
        <p:nvSpPr>
          <p:cNvPr id="3" name="Content Placeholder 2"/>
          <p:cNvSpPr>
            <a:spLocks noGrp="1"/>
          </p:cNvSpPr>
          <p:nvPr>
            <p:ph idx="1"/>
          </p:nvPr>
        </p:nvSpPr>
        <p:spPr>
          <a:xfrm>
            <a:off x="838200" y="1715854"/>
            <a:ext cx="10666863" cy="4839481"/>
          </a:xfrm>
        </p:spPr>
        <p:txBody>
          <a:bodyPr>
            <a:normAutofit/>
          </a:bodyPr>
          <a:lstStyle/>
          <a:p>
            <a:pPr algn="just"/>
            <a:r>
              <a:rPr lang="en-GB" b="1" dirty="0"/>
              <a:t>Abstract classes</a:t>
            </a:r>
            <a:r>
              <a:rPr lang="en-GB" dirty="0"/>
              <a:t> are </a:t>
            </a:r>
            <a:r>
              <a:rPr lang="en-GB" b="1" dirty="0"/>
              <a:t>classes</a:t>
            </a:r>
            <a:r>
              <a:rPr lang="en-GB" dirty="0"/>
              <a:t> that contain one </a:t>
            </a:r>
            <a:r>
              <a:rPr lang="en-GB" dirty="0" smtClean="0"/>
              <a:t>or more </a:t>
            </a:r>
            <a:r>
              <a:rPr lang="en-GB" b="1" dirty="0" smtClean="0"/>
              <a:t>abstract</a:t>
            </a:r>
            <a:r>
              <a:rPr lang="en-GB" dirty="0"/>
              <a:t> methods. </a:t>
            </a:r>
            <a:r>
              <a:rPr lang="en-GB" dirty="0" smtClean="0"/>
              <a:t>An </a:t>
            </a:r>
            <a:r>
              <a:rPr lang="en-GB" b="1" dirty="0" smtClean="0"/>
              <a:t>abstract</a:t>
            </a:r>
            <a:r>
              <a:rPr lang="en-GB" dirty="0"/>
              <a:t> method is a method that is declared, but contains no implementation</a:t>
            </a:r>
            <a:r>
              <a:rPr lang="en-GB" dirty="0" smtClean="0"/>
              <a:t>.</a:t>
            </a:r>
          </a:p>
          <a:p>
            <a:pPr marL="0" indent="0">
              <a:buNone/>
            </a:pPr>
            <a:r>
              <a:rPr lang="en-GB" sz="2000" dirty="0" smtClean="0"/>
              <a:t>                 </a:t>
            </a:r>
            <a:r>
              <a:rPr lang="en-GB" sz="2000" dirty="0" err="1" smtClean="0"/>
              <a:t>Eg</a:t>
            </a:r>
            <a:r>
              <a:rPr lang="en-GB" sz="2000" dirty="0" smtClean="0"/>
              <a:t>. </a:t>
            </a:r>
            <a:r>
              <a:rPr lang="en-IN" sz="2000" dirty="0"/>
              <a:t>public abstract void </a:t>
            </a:r>
            <a:r>
              <a:rPr lang="en-IN" sz="2000" dirty="0" err="1"/>
              <a:t>MyMethod</a:t>
            </a:r>
            <a:r>
              <a:rPr lang="en-IN" sz="2000" dirty="0" smtClean="0"/>
              <a:t>(); //abstract method</a:t>
            </a:r>
            <a:endParaRPr lang="en-GB" sz="2000" dirty="0" smtClean="0"/>
          </a:p>
          <a:p>
            <a:endParaRPr lang="en-GB" dirty="0" smtClean="0"/>
          </a:p>
          <a:p>
            <a:r>
              <a:rPr lang="en-GB" dirty="0" smtClean="0"/>
              <a:t>An abstract class can contain either abstract methods or non abstract methods. </a:t>
            </a:r>
          </a:p>
          <a:p>
            <a:pPr marL="0" indent="0">
              <a:buNone/>
            </a:pPr>
            <a:endParaRPr lang="en-GB" dirty="0" smtClean="0"/>
          </a:p>
          <a:p>
            <a:r>
              <a:rPr lang="en-GB" dirty="0" smtClean="0"/>
              <a:t>We can not create a object of abstract class. Access member using </a:t>
            </a:r>
            <a:r>
              <a:rPr lang="en-GB" dirty="0"/>
              <a:t>d</a:t>
            </a:r>
            <a:r>
              <a:rPr lang="en-GB" dirty="0" smtClean="0"/>
              <a:t>erived class.</a:t>
            </a:r>
          </a:p>
        </p:txBody>
      </p:sp>
    </p:spTree>
    <p:extLst>
      <p:ext uri="{BB962C8B-B14F-4D97-AF65-F5344CB8AC3E}">
        <p14:creationId xmlns:p14="http://schemas.microsoft.com/office/powerpoint/2010/main" val="849291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882"/>
          </a:xfrm>
        </p:spPr>
        <p:txBody>
          <a:bodyPr/>
          <a:lstStyle/>
          <a:p>
            <a:r>
              <a:rPr lang="en-IN" dirty="0"/>
              <a:t>OUTPUT</a:t>
            </a:r>
          </a:p>
        </p:txBody>
      </p:sp>
      <p:pic>
        <p:nvPicPr>
          <p:cNvPr id="4" name="Picture 3" descr="C:\Users\Priyanka\source\repos\eventApp2\eventApp2\bin\Debug\eventApp2.ex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03132"/>
            <a:ext cx="10515600" cy="5328744"/>
          </a:xfrm>
          <a:prstGeom prst="rect">
            <a:avLst/>
          </a:prstGeom>
        </p:spPr>
      </p:pic>
    </p:spTree>
    <p:extLst>
      <p:ext uri="{BB962C8B-B14F-4D97-AF65-F5344CB8AC3E}">
        <p14:creationId xmlns:p14="http://schemas.microsoft.com/office/powerpoint/2010/main" val="3078845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Reflection</a:t>
            </a:r>
            <a:endParaRPr lang="en-IN" u="sng" dirty="0"/>
          </a:p>
        </p:txBody>
      </p:sp>
      <p:sp>
        <p:nvSpPr>
          <p:cNvPr id="3" name="Content Placeholder 2"/>
          <p:cNvSpPr>
            <a:spLocks noGrp="1"/>
          </p:cNvSpPr>
          <p:nvPr>
            <p:ph idx="1"/>
          </p:nvPr>
        </p:nvSpPr>
        <p:spPr/>
        <p:txBody>
          <a:bodyPr/>
          <a:lstStyle/>
          <a:p>
            <a:r>
              <a:rPr lang="en-GB" b="1" dirty="0"/>
              <a:t>Reflection</a:t>
            </a:r>
            <a:r>
              <a:rPr lang="en-GB" dirty="0"/>
              <a:t> objects are used for obtaining type information at runtime. The classes that give access to the metadata of a running program are in the </a:t>
            </a:r>
            <a:r>
              <a:rPr lang="en-GB" b="1" dirty="0" err="1"/>
              <a:t>System.Reflection</a:t>
            </a:r>
            <a:r>
              <a:rPr lang="en-GB" dirty="0"/>
              <a:t> namespace.</a:t>
            </a:r>
          </a:p>
          <a:p>
            <a:r>
              <a:rPr lang="en-GB" dirty="0"/>
              <a:t>The </a:t>
            </a:r>
            <a:r>
              <a:rPr lang="en-GB" b="1" dirty="0" err="1"/>
              <a:t>System.Reflection</a:t>
            </a:r>
            <a:r>
              <a:rPr lang="en-GB" dirty="0"/>
              <a:t> namespace contains classes that allow you to obtain information about the application and to dynamically add types, values, and objects to the application.</a:t>
            </a:r>
          </a:p>
          <a:p>
            <a:endParaRPr lang="en-IN" dirty="0"/>
          </a:p>
        </p:txBody>
      </p:sp>
    </p:spTree>
    <p:extLst>
      <p:ext uri="{BB962C8B-B14F-4D97-AF65-F5344CB8AC3E}">
        <p14:creationId xmlns:p14="http://schemas.microsoft.com/office/powerpoint/2010/main" val="1803441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006"/>
          </a:xfrm>
        </p:spPr>
        <p:txBody>
          <a:bodyPr>
            <a:normAutofit fontScale="90000"/>
          </a:bodyPr>
          <a:lstStyle/>
          <a:p>
            <a:r>
              <a:rPr lang="en-IN" b="1" dirty="0"/>
              <a:t>Applications of </a:t>
            </a:r>
            <a:r>
              <a:rPr lang="en-IN" b="1" dirty="0" smtClean="0"/>
              <a:t>Reflection</a:t>
            </a:r>
            <a:r>
              <a:rPr lang="en-IN" dirty="0" smtClean="0"/>
              <a:t>:</a:t>
            </a:r>
            <a:r>
              <a:rPr lang="en-IN" dirty="0"/>
              <a:t/>
            </a:r>
            <a:br>
              <a:rPr lang="en-IN" dirty="0"/>
            </a:br>
            <a:endParaRPr lang="en-IN" dirty="0"/>
          </a:p>
        </p:txBody>
      </p:sp>
      <p:sp>
        <p:nvSpPr>
          <p:cNvPr id="3" name="Content Placeholder 2"/>
          <p:cNvSpPr>
            <a:spLocks noGrp="1"/>
          </p:cNvSpPr>
          <p:nvPr>
            <p:ph idx="1"/>
          </p:nvPr>
        </p:nvSpPr>
        <p:spPr>
          <a:xfrm>
            <a:off x="838200" y="1403132"/>
            <a:ext cx="10515600" cy="4773831"/>
          </a:xfrm>
        </p:spPr>
        <p:txBody>
          <a:bodyPr/>
          <a:lstStyle/>
          <a:p>
            <a:pPr>
              <a:buFont typeface="Wingdings" panose="05000000000000000000" pitchFamily="2" charset="2"/>
              <a:buChar char="q"/>
            </a:pPr>
            <a:r>
              <a:rPr lang="en-GB" dirty="0"/>
              <a:t>Reflection has the following applications −</a:t>
            </a:r>
          </a:p>
          <a:p>
            <a:r>
              <a:rPr lang="en-GB" dirty="0"/>
              <a:t>It allows view attribute information at runtime.</a:t>
            </a:r>
          </a:p>
          <a:p>
            <a:r>
              <a:rPr lang="en-GB" dirty="0" smtClean="0"/>
              <a:t>It </a:t>
            </a:r>
            <a:r>
              <a:rPr lang="en-GB" dirty="0"/>
              <a:t>allows late binding to methods and properties</a:t>
            </a:r>
          </a:p>
          <a:p>
            <a:r>
              <a:rPr lang="en-GB" dirty="0"/>
              <a:t>It allows creating new types at runtime and then performs some tasks using those types.</a:t>
            </a:r>
          </a:p>
          <a:p>
            <a:endParaRPr lang="en-IN" dirty="0"/>
          </a:p>
        </p:txBody>
      </p:sp>
    </p:spTree>
    <p:extLst>
      <p:ext uri="{BB962C8B-B14F-4D97-AF65-F5344CB8AC3E}">
        <p14:creationId xmlns:p14="http://schemas.microsoft.com/office/powerpoint/2010/main" val="1367813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normAutofit/>
          </a:bodyPr>
          <a:lstStyle/>
          <a:p>
            <a:pPr marL="571500" indent="-571500">
              <a:buFont typeface="Wingdings" panose="05000000000000000000" pitchFamily="2" charset="2"/>
              <a:buChar char="v"/>
            </a:pPr>
            <a:r>
              <a:rPr lang="en-IN" sz="3300" dirty="0" err="1" smtClean="0"/>
              <a:t>Program:Reflection</a:t>
            </a:r>
            <a:endParaRPr lang="en-IN" sz="3300" dirty="0"/>
          </a:p>
        </p:txBody>
      </p:sp>
      <p:sp>
        <p:nvSpPr>
          <p:cNvPr id="3" name="Content Placeholder 2"/>
          <p:cNvSpPr>
            <a:spLocks noGrp="1"/>
          </p:cNvSpPr>
          <p:nvPr>
            <p:ph idx="1"/>
          </p:nvPr>
        </p:nvSpPr>
        <p:spPr>
          <a:xfrm>
            <a:off x="472966" y="1008994"/>
            <a:ext cx="10880834" cy="5533696"/>
          </a:xfrm>
        </p:spPr>
        <p:txBody>
          <a:bodyPr>
            <a:normAutofit fontScale="55000" lnSpcReduction="20000"/>
          </a:bodyPr>
          <a:lstStyle/>
          <a:p>
            <a:pPr marL="0" indent="0">
              <a:buNone/>
            </a:pPr>
            <a:endParaRPr lang="en-IN" dirty="0" smtClean="0"/>
          </a:p>
          <a:p>
            <a:pPr marL="0" indent="0">
              <a:buNone/>
            </a:pPr>
            <a:r>
              <a:rPr lang="en-IN" dirty="0" smtClean="0"/>
              <a:t>using </a:t>
            </a:r>
            <a:r>
              <a:rPr lang="en-IN" dirty="0"/>
              <a:t>System;</a:t>
            </a:r>
          </a:p>
          <a:p>
            <a:pPr marL="0" indent="0">
              <a:buNone/>
            </a:pPr>
            <a:r>
              <a:rPr lang="en-IN" dirty="0"/>
              <a:t>using </a:t>
            </a:r>
            <a:r>
              <a:rPr lang="en-IN" dirty="0" err="1"/>
              <a:t>System.Reflection</a:t>
            </a:r>
            <a:r>
              <a:rPr lang="en-IN" dirty="0"/>
              <a:t>;</a:t>
            </a:r>
          </a:p>
          <a:p>
            <a:pPr marL="0" indent="0">
              <a:buNone/>
            </a:pPr>
            <a:r>
              <a:rPr lang="en-IN" dirty="0"/>
              <a:t>using </a:t>
            </a:r>
            <a:r>
              <a:rPr lang="en-IN" dirty="0" err="1"/>
              <a:t>System.Text</a:t>
            </a:r>
            <a:r>
              <a:rPr lang="en-IN" dirty="0"/>
              <a:t>;</a:t>
            </a:r>
          </a:p>
          <a:p>
            <a:pPr marL="0" indent="0">
              <a:buNone/>
            </a:pPr>
            <a:r>
              <a:rPr lang="en-IN" dirty="0"/>
              <a:t>using </a:t>
            </a:r>
            <a:r>
              <a:rPr lang="en-IN" dirty="0" err="1"/>
              <a:t>System.Threading.Tasks</a:t>
            </a:r>
            <a:r>
              <a:rPr lang="en-IN" dirty="0"/>
              <a:t>;</a:t>
            </a:r>
          </a:p>
          <a:p>
            <a:pPr marL="0" indent="0">
              <a:buNone/>
            </a:pPr>
            <a:r>
              <a:rPr lang="en-IN" dirty="0" smtClean="0"/>
              <a:t>namespace </a:t>
            </a:r>
            <a:r>
              <a:rPr lang="en-IN" dirty="0"/>
              <a:t>reflectioneApp1</a:t>
            </a:r>
          </a:p>
          <a:p>
            <a:pPr marL="0" indent="0">
              <a:buNone/>
            </a:pPr>
            <a:r>
              <a:rPr lang="en-IN" dirty="0"/>
              <a:t>{</a:t>
            </a:r>
          </a:p>
          <a:p>
            <a:pPr marL="0" indent="0">
              <a:buNone/>
            </a:pPr>
            <a:r>
              <a:rPr lang="en-IN" dirty="0"/>
              <a:t>    class Program</a:t>
            </a:r>
          </a:p>
          <a:p>
            <a:pPr marL="0" indent="0">
              <a:buNone/>
            </a:pPr>
            <a:r>
              <a:rPr lang="en-IN" dirty="0"/>
              <a:t>    {</a:t>
            </a:r>
          </a:p>
          <a:p>
            <a:pPr marL="0" indent="0">
              <a:buNone/>
            </a:pPr>
            <a:r>
              <a:rPr lang="en-IN" dirty="0"/>
              <a:t>        static void Main(string[] </a:t>
            </a:r>
            <a:r>
              <a:rPr lang="en-IN" dirty="0" err="1"/>
              <a:t>args</a:t>
            </a:r>
            <a:r>
              <a:rPr lang="en-IN" dirty="0"/>
              <a:t>)</a:t>
            </a:r>
          </a:p>
          <a:p>
            <a:pPr marL="0" indent="0">
              <a:buNone/>
            </a:pPr>
            <a:r>
              <a:rPr lang="en-IN" dirty="0"/>
              <a:t>        {</a:t>
            </a:r>
          </a:p>
          <a:p>
            <a:pPr marL="0" indent="0">
              <a:buNone/>
            </a:pPr>
            <a:r>
              <a:rPr lang="en-IN" dirty="0"/>
              <a:t>            </a:t>
            </a:r>
            <a:r>
              <a:rPr lang="en-IN" dirty="0" err="1"/>
              <a:t>var</a:t>
            </a:r>
            <a:r>
              <a:rPr lang="en-IN" dirty="0"/>
              <a:t> assembly = </a:t>
            </a:r>
            <a:r>
              <a:rPr lang="en-IN" dirty="0" err="1"/>
              <a:t>Assembly.GetExecutingAssembly</a:t>
            </a:r>
            <a:r>
              <a:rPr lang="en-IN" dirty="0" smtClean="0"/>
              <a:t>();//</a:t>
            </a:r>
            <a:r>
              <a:rPr lang="en-GB" dirty="0" smtClean="0"/>
              <a:t>The </a:t>
            </a:r>
            <a:r>
              <a:rPr lang="en-GB" dirty="0"/>
              <a:t>assembly that contains the code that is currently executing.</a:t>
            </a:r>
            <a:endParaRPr lang="en-IN" dirty="0"/>
          </a:p>
          <a:p>
            <a:pPr marL="0" indent="0">
              <a:buNone/>
            </a:pPr>
            <a:r>
              <a:rPr lang="en-IN" dirty="0"/>
              <a:t>            </a:t>
            </a:r>
            <a:r>
              <a:rPr lang="en-IN" dirty="0" err="1"/>
              <a:t>Console.WriteLine</a:t>
            </a:r>
            <a:r>
              <a:rPr lang="en-IN" dirty="0"/>
              <a:t>(</a:t>
            </a:r>
            <a:r>
              <a:rPr lang="en-IN" dirty="0" err="1"/>
              <a:t>assembly.FullName</a:t>
            </a:r>
            <a:r>
              <a:rPr lang="en-IN" dirty="0"/>
              <a:t>);</a:t>
            </a:r>
          </a:p>
          <a:p>
            <a:pPr marL="0" indent="0">
              <a:buNone/>
            </a:pPr>
            <a:endParaRPr lang="en-IN" dirty="0"/>
          </a:p>
          <a:p>
            <a:pPr marL="0" indent="0">
              <a:buNone/>
            </a:pPr>
            <a:r>
              <a:rPr lang="en-IN" dirty="0"/>
              <a:t>            </a:t>
            </a:r>
            <a:r>
              <a:rPr lang="en-IN" dirty="0" err="1"/>
              <a:t>var</a:t>
            </a:r>
            <a:r>
              <a:rPr lang="en-IN" dirty="0"/>
              <a:t> types = </a:t>
            </a:r>
            <a:r>
              <a:rPr lang="en-IN" dirty="0" err="1"/>
              <a:t>assembly.GetTypes</a:t>
            </a:r>
            <a:r>
              <a:rPr lang="en-IN" dirty="0" smtClean="0"/>
              <a:t>();</a:t>
            </a:r>
            <a:r>
              <a:rPr lang="en-GB" dirty="0"/>
              <a:t> </a:t>
            </a:r>
            <a:r>
              <a:rPr lang="en-GB" dirty="0" smtClean="0"/>
              <a:t>//</a:t>
            </a:r>
            <a:r>
              <a:rPr lang="en-GB" dirty="0"/>
              <a:t> </a:t>
            </a:r>
            <a:r>
              <a:rPr lang="en-GB" dirty="0" smtClean="0"/>
              <a:t>Gets </a:t>
            </a:r>
            <a:r>
              <a:rPr lang="en-GB" dirty="0"/>
              <a:t>the types defined in this assembly.</a:t>
            </a:r>
            <a:endParaRPr lang="en-IN" dirty="0"/>
          </a:p>
          <a:p>
            <a:pPr marL="0" indent="0">
              <a:buNone/>
            </a:pPr>
            <a:r>
              <a:rPr lang="en-IN" dirty="0"/>
              <a:t>            </a:t>
            </a:r>
            <a:r>
              <a:rPr lang="en-IN" dirty="0" err="1"/>
              <a:t>foreach</a:t>
            </a:r>
            <a:r>
              <a:rPr lang="en-IN" dirty="0"/>
              <a:t>(</a:t>
            </a:r>
            <a:r>
              <a:rPr lang="en-IN" dirty="0" err="1"/>
              <a:t>var</a:t>
            </a:r>
            <a:r>
              <a:rPr lang="en-IN" dirty="0"/>
              <a:t> type in types )</a:t>
            </a:r>
          </a:p>
          <a:p>
            <a:pPr marL="0" indent="0">
              <a:buNone/>
            </a:pPr>
            <a:r>
              <a:rPr lang="en-IN" dirty="0"/>
              <a:t>            {</a:t>
            </a:r>
          </a:p>
          <a:p>
            <a:pPr marL="0" indent="0">
              <a:buNone/>
            </a:pPr>
            <a:r>
              <a:rPr lang="en-IN" dirty="0"/>
              <a:t>                </a:t>
            </a:r>
            <a:r>
              <a:rPr lang="en-IN" dirty="0" err="1"/>
              <a:t>Console.WriteLine</a:t>
            </a:r>
            <a:r>
              <a:rPr lang="en-IN" dirty="0"/>
              <a:t>("Type:" +</a:t>
            </a:r>
            <a:r>
              <a:rPr lang="en-IN" dirty="0" err="1"/>
              <a:t>type.Name</a:t>
            </a:r>
            <a:r>
              <a:rPr lang="en-IN" dirty="0"/>
              <a:t>);</a:t>
            </a:r>
          </a:p>
          <a:p>
            <a:pPr marL="0" indent="0">
              <a:buNone/>
            </a:pPr>
            <a:endParaRPr lang="en-IN" dirty="0"/>
          </a:p>
        </p:txBody>
      </p:sp>
    </p:spTree>
    <p:extLst>
      <p:ext uri="{BB962C8B-B14F-4D97-AF65-F5344CB8AC3E}">
        <p14:creationId xmlns:p14="http://schemas.microsoft.com/office/powerpoint/2010/main" val="1593169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731876"/>
          </a:xfrm>
        </p:spPr>
        <p:txBody>
          <a:bodyPr>
            <a:noAutofit/>
          </a:bodyPr>
          <a:lstStyle/>
          <a:p>
            <a:pPr marL="0" indent="0">
              <a:buNone/>
            </a:pPr>
            <a:r>
              <a:rPr lang="en-IN" sz="1600" dirty="0" smtClean="0"/>
              <a:t>             </a:t>
            </a:r>
            <a:r>
              <a:rPr lang="en-IN" sz="1600" dirty="0" err="1"/>
              <a:t>var</a:t>
            </a:r>
            <a:r>
              <a:rPr lang="en-IN" sz="1600" dirty="0"/>
              <a:t> props = </a:t>
            </a:r>
            <a:r>
              <a:rPr lang="en-IN" sz="1600" dirty="0" err="1"/>
              <a:t>type.GetProperties</a:t>
            </a:r>
            <a:r>
              <a:rPr lang="en-IN" sz="1600" dirty="0" smtClean="0"/>
              <a:t>();//</a:t>
            </a:r>
            <a:r>
              <a:rPr lang="en-GB" sz="1600" dirty="0"/>
              <a:t> </a:t>
            </a:r>
            <a:r>
              <a:rPr lang="en-GB" sz="1600" dirty="0" smtClean="0"/>
              <a:t>Returns </a:t>
            </a:r>
            <a:r>
              <a:rPr lang="en-GB" sz="1600" dirty="0"/>
              <a:t>all the public properties of the current Type.</a:t>
            </a:r>
            <a:endParaRPr lang="en-IN" sz="1600" dirty="0"/>
          </a:p>
          <a:p>
            <a:pPr marL="0" indent="0">
              <a:buNone/>
            </a:pPr>
            <a:r>
              <a:rPr lang="en-IN" sz="1600" dirty="0"/>
              <a:t>                </a:t>
            </a:r>
            <a:r>
              <a:rPr lang="en-IN" sz="1600" dirty="0" err="1"/>
              <a:t>foreach</a:t>
            </a:r>
            <a:r>
              <a:rPr lang="en-IN" sz="1600" dirty="0"/>
              <a:t> (</a:t>
            </a:r>
            <a:r>
              <a:rPr lang="en-IN" sz="1600" dirty="0" err="1"/>
              <a:t>var</a:t>
            </a:r>
            <a:r>
              <a:rPr lang="en-IN" sz="1600" dirty="0"/>
              <a:t> prop in props)</a:t>
            </a:r>
          </a:p>
          <a:p>
            <a:pPr marL="0" indent="0">
              <a:buNone/>
            </a:pPr>
            <a:r>
              <a:rPr lang="en-IN" sz="1600" dirty="0"/>
              <a:t>                {</a:t>
            </a:r>
          </a:p>
          <a:p>
            <a:pPr marL="0" indent="0">
              <a:buNone/>
            </a:pPr>
            <a:r>
              <a:rPr lang="en-IN" sz="1600" dirty="0"/>
              <a:t>                    </a:t>
            </a:r>
            <a:r>
              <a:rPr lang="en-IN" sz="1600" dirty="0" err="1"/>
              <a:t>Console.WriteLine</a:t>
            </a:r>
            <a:r>
              <a:rPr lang="en-IN" sz="1600" dirty="0"/>
              <a:t>("\</a:t>
            </a:r>
            <a:r>
              <a:rPr lang="en-IN" sz="1600" dirty="0" err="1"/>
              <a:t>tProperty</a:t>
            </a:r>
            <a:r>
              <a:rPr lang="en-IN" sz="1600" dirty="0"/>
              <a:t>:"+</a:t>
            </a:r>
            <a:r>
              <a:rPr lang="en-IN" sz="1600" dirty="0" err="1"/>
              <a:t>prop.Name</a:t>
            </a:r>
            <a:r>
              <a:rPr lang="en-IN" sz="1600" dirty="0"/>
              <a:t> +"</a:t>
            </a:r>
            <a:r>
              <a:rPr lang="en-IN" sz="1600" dirty="0" err="1"/>
              <a:t>ProprtyType</a:t>
            </a:r>
            <a:r>
              <a:rPr lang="en-IN" sz="1600" dirty="0"/>
              <a:t>:"+</a:t>
            </a:r>
            <a:r>
              <a:rPr lang="en-IN" sz="1600" dirty="0" err="1"/>
              <a:t>prop.PropertyType</a:t>
            </a:r>
            <a:r>
              <a:rPr lang="en-IN" sz="1600" dirty="0"/>
              <a:t>);</a:t>
            </a:r>
          </a:p>
          <a:p>
            <a:pPr marL="0" indent="0">
              <a:buNone/>
            </a:pPr>
            <a:r>
              <a:rPr lang="en-IN" sz="1600" dirty="0"/>
              <a:t>                }</a:t>
            </a:r>
          </a:p>
          <a:p>
            <a:pPr marL="0" indent="0">
              <a:buNone/>
            </a:pPr>
            <a:r>
              <a:rPr lang="en-IN" sz="1600" dirty="0" smtClean="0"/>
              <a:t>                  </a:t>
            </a:r>
            <a:r>
              <a:rPr lang="en-IN" sz="1600" dirty="0" err="1" smtClean="0"/>
              <a:t>var</a:t>
            </a:r>
            <a:r>
              <a:rPr lang="en-IN" sz="1600" dirty="0" smtClean="0"/>
              <a:t> </a:t>
            </a:r>
            <a:r>
              <a:rPr lang="en-IN" sz="1600" dirty="0"/>
              <a:t>fields = </a:t>
            </a:r>
            <a:r>
              <a:rPr lang="en-IN" sz="1600" dirty="0" err="1"/>
              <a:t>type.GetFields</a:t>
            </a:r>
            <a:r>
              <a:rPr lang="en-IN" sz="1600" dirty="0" smtClean="0"/>
              <a:t>();//</a:t>
            </a:r>
            <a:r>
              <a:rPr lang="en-GB" sz="1600" dirty="0"/>
              <a:t> Returns all the public fields of the current </a:t>
            </a:r>
            <a:r>
              <a:rPr lang="en-GB" sz="1600" dirty="0">
                <a:hlinkClick r:id="rId2"/>
              </a:rPr>
              <a:t>Type</a:t>
            </a:r>
            <a:r>
              <a:rPr lang="en-GB" sz="1600" dirty="0"/>
              <a:t>.</a:t>
            </a:r>
            <a:endParaRPr lang="en-IN" sz="1600" dirty="0"/>
          </a:p>
          <a:p>
            <a:pPr marL="0" indent="0">
              <a:buNone/>
            </a:pPr>
            <a:r>
              <a:rPr lang="en-GB" sz="1600" dirty="0"/>
              <a:t>                </a:t>
            </a:r>
            <a:r>
              <a:rPr lang="en-GB" sz="1600" dirty="0" err="1"/>
              <a:t>foreach</a:t>
            </a:r>
            <a:r>
              <a:rPr lang="en-GB" sz="1600" dirty="0"/>
              <a:t> (</a:t>
            </a:r>
            <a:r>
              <a:rPr lang="en-GB" sz="1600" dirty="0" err="1"/>
              <a:t>var</a:t>
            </a:r>
            <a:r>
              <a:rPr lang="en-GB" sz="1600" dirty="0"/>
              <a:t> field in fields)</a:t>
            </a:r>
          </a:p>
          <a:p>
            <a:pPr marL="0" indent="0">
              <a:buNone/>
            </a:pPr>
            <a:r>
              <a:rPr lang="en-IN" sz="1600" dirty="0"/>
              <a:t>                {</a:t>
            </a:r>
          </a:p>
          <a:p>
            <a:pPr marL="0" indent="0">
              <a:buNone/>
            </a:pPr>
            <a:r>
              <a:rPr lang="en-IN" sz="1600" dirty="0"/>
              <a:t>                    </a:t>
            </a:r>
            <a:r>
              <a:rPr lang="en-IN" sz="1600" dirty="0" err="1"/>
              <a:t>Console.WriteLine</a:t>
            </a:r>
            <a:r>
              <a:rPr lang="en-IN" sz="1600" dirty="0"/>
              <a:t>("\t field"+</a:t>
            </a:r>
            <a:r>
              <a:rPr lang="en-IN" sz="1600" dirty="0" err="1"/>
              <a:t>field.Name</a:t>
            </a:r>
            <a:r>
              <a:rPr lang="en-IN" sz="1600" dirty="0"/>
              <a:t>);</a:t>
            </a:r>
          </a:p>
          <a:p>
            <a:pPr marL="0" indent="0">
              <a:buNone/>
            </a:pPr>
            <a:r>
              <a:rPr lang="en-IN" sz="1600" dirty="0"/>
              <a:t>                }</a:t>
            </a:r>
          </a:p>
          <a:p>
            <a:pPr marL="0" indent="0">
              <a:buNone/>
            </a:pPr>
            <a:r>
              <a:rPr lang="en-IN" sz="1600" dirty="0"/>
              <a:t>                </a:t>
            </a:r>
            <a:r>
              <a:rPr lang="en-IN" sz="1600" dirty="0" err="1"/>
              <a:t>var</a:t>
            </a:r>
            <a:r>
              <a:rPr lang="en-IN" sz="1600" dirty="0"/>
              <a:t> methods = </a:t>
            </a:r>
            <a:r>
              <a:rPr lang="en-IN" sz="1600" dirty="0" err="1"/>
              <a:t>type.GetMethods</a:t>
            </a:r>
            <a:r>
              <a:rPr lang="en-IN" sz="1600" dirty="0" smtClean="0"/>
              <a:t>();//</a:t>
            </a:r>
            <a:r>
              <a:rPr lang="en-GB" sz="1600"/>
              <a:t> Gets the methods of the current </a:t>
            </a:r>
            <a:r>
              <a:rPr lang="en-GB" sz="1600">
                <a:hlinkClick r:id="rId2"/>
              </a:rPr>
              <a:t>Type</a:t>
            </a:r>
            <a:r>
              <a:rPr lang="en-GB" sz="1600"/>
              <a:t>.</a:t>
            </a:r>
            <a:endParaRPr lang="en-IN" sz="1600" dirty="0"/>
          </a:p>
          <a:p>
            <a:pPr marL="0" indent="0">
              <a:buNone/>
            </a:pPr>
            <a:r>
              <a:rPr lang="en-IN" sz="1600" dirty="0"/>
              <a:t>                </a:t>
            </a:r>
            <a:r>
              <a:rPr lang="en-IN" sz="1600" dirty="0" err="1"/>
              <a:t>foreach</a:t>
            </a:r>
            <a:r>
              <a:rPr lang="en-IN" sz="1600" dirty="0"/>
              <a:t> (</a:t>
            </a:r>
            <a:r>
              <a:rPr lang="en-IN" sz="1600" dirty="0" err="1"/>
              <a:t>var</a:t>
            </a:r>
            <a:r>
              <a:rPr lang="en-IN" sz="1600" dirty="0"/>
              <a:t> method in methods)</a:t>
            </a:r>
          </a:p>
          <a:p>
            <a:pPr marL="0" indent="0">
              <a:buNone/>
            </a:pPr>
            <a:r>
              <a:rPr lang="en-IN" sz="1600" dirty="0"/>
              <a:t>                {</a:t>
            </a:r>
          </a:p>
          <a:p>
            <a:pPr marL="0" indent="0">
              <a:buNone/>
            </a:pPr>
            <a:r>
              <a:rPr lang="en-IN" sz="1600" dirty="0"/>
              <a:t>                    </a:t>
            </a:r>
            <a:r>
              <a:rPr lang="en-IN" sz="1600" dirty="0" err="1"/>
              <a:t>Console.WriteLine</a:t>
            </a:r>
            <a:r>
              <a:rPr lang="en-IN" sz="1600" dirty="0"/>
              <a:t>("\t Method:"+</a:t>
            </a:r>
            <a:r>
              <a:rPr lang="en-IN" sz="1600" dirty="0" err="1"/>
              <a:t>method.Name</a:t>
            </a:r>
            <a:r>
              <a:rPr lang="en-IN" sz="1600" dirty="0"/>
              <a:t>);</a:t>
            </a:r>
          </a:p>
          <a:p>
            <a:pPr marL="0" indent="0">
              <a:buNone/>
            </a:pPr>
            <a:r>
              <a:rPr lang="en-IN" sz="1600" dirty="0"/>
              <a:t>                }</a:t>
            </a:r>
          </a:p>
          <a:p>
            <a:pPr marL="0" indent="0">
              <a:buNone/>
            </a:pPr>
            <a:r>
              <a:rPr lang="en-IN" sz="1600" dirty="0"/>
              <a:t>            }</a:t>
            </a:r>
          </a:p>
          <a:p>
            <a:pPr marL="0" indent="0">
              <a:buNone/>
            </a:pPr>
            <a:r>
              <a:rPr lang="en-IN" sz="1600" dirty="0"/>
              <a:t>            </a:t>
            </a:r>
            <a:r>
              <a:rPr lang="en-IN" sz="1600" dirty="0" err="1"/>
              <a:t>Console.ReadLine</a:t>
            </a:r>
            <a:r>
              <a:rPr lang="en-IN" sz="1600" dirty="0"/>
              <a:t>();</a:t>
            </a:r>
          </a:p>
          <a:p>
            <a:pPr marL="0" indent="0">
              <a:buNone/>
            </a:pPr>
            <a:r>
              <a:rPr lang="en-IN" sz="1600" dirty="0"/>
              <a:t>        }</a:t>
            </a:r>
          </a:p>
          <a:p>
            <a:pPr marL="0" indent="0">
              <a:buNone/>
            </a:pPr>
            <a:r>
              <a:rPr lang="en-IN" sz="1600" dirty="0"/>
              <a:t>    }</a:t>
            </a:r>
          </a:p>
          <a:p>
            <a:pPr marL="0" indent="0">
              <a:buNone/>
            </a:pPr>
            <a:r>
              <a:rPr lang="en-IN" sz="1600" dirty="0"/>
              <a:t>}</a:t>
            </a:r>
            <a:endParaRPr lang="en-IN" sz="1600" dirty="0"/>
          </a:p>
        </p:txBody>
      </p:sp>
    </p:spTree>
    <p:extLst>
      <p:ext uri="{BB962C8B-B14F-4D97-AF65-F5344CB8AC3E}">
        <p14:creationId xmlns:p14="http://schemas.microsoft.com/office/powerpoint/2010/main" val="2669834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endParaRPr lang="en-IN" dirty="0"/>
          </a:p>
          <a:p>
            <a:pPr marL="0" indent="0">
              <a:buNone/>
            </a:pPr>
            <a:r>
              <a:rPr lang="en-IN" dirty="0"/>
              <a:t>public class sample</a:t>
            </a:r>
          </a:p>
          <a:p>
            <a:pPr marL="0" indent="0">
              <a:buNone/>
            </a:pPr>
            <a:r>
              <a:rPr lang="en-IN" dirty="0"/>
              <a:t>{</a:t>
            </a:r>
          </a:p>
          <a:p>
            <a:pPr marL="0" indent="0">
              <a:buNone/>
            </a:pPr>
            <a:r>
              <a:rPr lang="en-GB" dirty="0"/>
              <a:t>    public string Name { get; set; }</a:t>
            </a:r>
          </a:p>
          <a:p>
            <a:pPr marL="0" indent="0">
              <a:buNone/>
            </a:pPr>
            <a:r>
              <a:rPr lang="en-IN" dirty="0"/>
              <a:t>    public </a:t>
            </a:r>
            <a:r>
              <a:rPr lang="en-IN" dirty="0" err="1"/>
              <a:t>int</a:t>
            </a:r>
            <a:r>
              <a:rPr lang="en-IN" dirty="0"/>
              <a:t> Age;</a:t>
            </a:r>
          </a:p>
          <a:p>
            <a:pPr marL="0" indent="0">
              <a:buNone/>
            </a:pPr>
            <a:r>
              <a:rPr lang="en-IN" dirty="0"/>
              <a:t>    public void </a:t>
            </a:r>
            <a:r>
              <a:rPr lang="en-IN" dirty="0" err="1"/>
              <a:t>MyMethod</a:t>
            </a:r>
            <a:r>
              <a:rPr lang="en-IN" dirty="0"/>
              <a:t>()</a:t>
            </a:r>
          </a:p>
          <a:p>
            <a:pPr marL="0" indent="0">
              <a:buNone/>
            </a:pPr>
            <a:r>
              <a:rPr lang="en-IN" dirty="0"/>
              <a:t>    {</a:t>
            </a:r>
          </a:p>
          <a:p>
            <a:pPr marL="0" indent="0">
              <a:buNone/>
            </a:pPr>
            <a:endParaRPr lang="en-IN" dirty="0"/>
          </a:p>
          <a:p>
            <a:pPr marL="0" indent="0">
              <a:buNone/>
            </a:pPr>
            <a:r>
              <a:rPr lang="en-IN" dirty="0"/>
              <a:t>    }</a:t>
            </a:r>
          </a:p>
          <a:p>
            <a:pPr marL="0" indent="0">
              <a:buNone/>
            </a:pPr>
            <a:r>
              <a:rPr lang="en-IN" dirty="0"/>
              <a:t>}</a:t>
            </a:r>
            <a:endParaRPr lang="en-IN" dirty="0"/>
          </a:p>
        </p:txBody>
      </p:sp>
    </p:spTree>
    <p:extLst>
      <p:ext uri="{BB962C8B-B14F-4D97-AF65-F5344CB8AC3E}">
        <p14:creationId xmlns:p14="http://schemas.microsoft.com/office/powerpoint/2010/main" val="2048520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fontScale="90000"/>
          </a:bodyPr>
          <a:lstStyle/>
          <a:p>
            <a:r>
              <a:rPr lang="en-IN" dirty="0"/>
              <a:t>OUTPUT</a:t>
            </a:r>
          </a:p>
        </p:txBody>
      </p:sp>
      <p:pic>
        <p:nvPicPr>
          <p:cNvPr id="5" name="Picture 4" descr="C:\Users\Priyanka\source\repos\reflectioneApp1\reflectioneApp1\bin\Debug\reflectioneApp1.ex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56290"/>
            <a:ext cx="10796751" cy="5696131"/>
          </a:xfrm>
          <a:prstGeom prst="rect">
            <a:avLst/>
          </a:prstGeom>
        </p:spPr>
      </p:pic>
    </p:spTree>
    <p:extLst>
      <p:ext uri="{BB962C8B-B14F-4D97-AF65-F5344CB8AC3E}">
        <p14:creationId xmlns:p14="http://schemas.microsoft.com/office/powerpoint/2010/main" val="4276036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Attribute</a:t>
            </a:r>
            <a:endParaRPr lang="en-IN" u="sng" dirty="0"/>
          </a:p>
        </p:txBody>
      </p:sp>
      <p:sp>
        <p:nvSpPr>
          <p:cNvPr id="3" name="Content Placeholder 2"/>
          <p:cNvSpPr>
            <a:spLocks noGrp="1"/>
          </p:cNvSpPr>
          <p:nvPr>
            <p:ph idx="1"/>
          </p:nvPr>
        </p:nvSpPr>
        <p:spPr/>
        <p:txBody>
          <a:bodyPr>
            <a:normAutofit/>
          </a:bodyPr>
          <a:lstStyle/>
          <a:p>
            <a:r>
              <a:rPr lang="en-GB" dirty="0"/>
              <a:t>An </a:t>
            </a:r>
            <a:r>
              <a:rPr lang="en-GB" b="1" dirty="0"/>
              <a:t>attribute</a:t>
            </a:r>
            <a:r>
              <a:rPr lang="en-GB" dirty="0"/>
              <a:t> is a declarative tag that is used to convey information to runtime about the </a:t>
            </a:r>
            <a:r>
              <a:rPr lang="en-GB" dirty="0" smtClean="0"/>
              <a:t>behaviours </a:t>
            </a:r>
            <a:r>
              <a:rPr lang="en-GB" dirty="0"/>
              <a:t>of various elements like classes, methods, structures, enumerators, assemblies etc. in your program</a:t>
            </a:r>
            <a:r>
              <a:rPr lang="en-GB" dirty="0" smtClean="0"/>
              <a:t>.</a:t>
            </a:r>
          </a:p>
          <a:p>
            <a:endParaRPr lang="en-GB" dirty="0" smtClean="0"/>
          </a:p>
          <a:p>
            <a:r>
              <a:rPr lang="en-GB" dirty="0" smtClean="0"/>
              <a:t>Attributes </a:t>
            </a:r>
            <a:r>
              <a:rPr lang="en-GB" dirty="0"/>
              <a:t>are used for adding metadata, such as compiler instruction and other information such as comments, description, methods and classes to a program</a:t>
            </a:r>
            <a:r>
              <a:rPr lang="en-GB" dirty="0" smtClean="0"/>
              <a:t>.</a:t>
            </a:r>
          </a:p>
          <a:p>
            <a:endParaRPr lang="en-GB" dirty="0"/>
          </a:p>
          <a:p>
            <a:endParaRPr lang="en-GB" dirty="0" smtClean="0"/>
          </a:p>
        </p:txBody>
      </p:sp>
    </p:spTree>
    <p:extLst>
      <p:ext uri="{BB962C8B-B14F-4D97-AF65-F5344CB8AC3E}">
        <p14:creationId xmlns:p14="http://schemas.microsoft.com/office/powerpoint/2010/main" val="2408831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0621"/>
            <a:ext cx="10515600" cy="5546342"/>
          </a:xfrm>
        </p:spPr>
        <p:txBody>
          <a:bodyPr/>
          <a:lstStyle/>
          <a:p>
            <a:r>
              <a:rPr lang="en-GB" dirty="0"/>
              <a:t>in your program. You can add declarative information to a program by using an attribute. A declarative tag is </a:t>
            </a:r>
            <a:r>
              <a:rPr lang="en-GB" dirty="0" smtClean="0"/>
              <a:t>shown by </a:t>
            </a:r>
            <a:r>
              <a:rPr lang="en-GB" dirty="0"/>
              <a:t>square ([ ]) brackets placed above the element it is used for.</a:t>
            </a:r>
          </a:p>
          <a:p>
            <a:pPr marL="0" indent="0">
              <a:buNone/>
            </a:pPr>
            <a:endParaRPr lang="en-GB" dirty="0"/>
          </a:p>
          <a:p>
            <a:r>
              <a:rPr lang="en-GB" dirty="0" smtClean="0"/>
              <a:t>Syntax </a:t>
            </a:r>
            <a:r>
              <a:rPr lang="en-GB" dirty="0"/>
              <a:t>for specifying an attribute is as follows −</a:t>
            </a:r>
          </a:p>
          <a:p>
            <a:pPr marL="457200" lvl="1" indent="0">
              <a:buNone/>
            </a:pPr>
            <a:r>
              <a:rPr lang="en-IN" dirty="0"/>
              <a:t>[attribute(</a:t>
            </a:r>
            <a:r>
              <a:rPr lang="en-IN" dirty="0" err="1"/>
              <a:t>positional_parameters</a:t>
            </a:r>
            <a:r>
              <a:rPr lang="en-IN" dirty="0"/>
              <a:t>, </a:t>
            </a:r>
            <a:r>
              <a:rPr lang="en-IN" dirty="0" err="1"/>
              <a:t>name_parameter</a:t>
            </a:r>
            <a:r>
              <a:rPr lang="en-IN" dirty="0"/>
              <a:t> = value, ...)]</a:t>
            </a:r>
          </a:p>
          <a:p>
            <a:pPr marL="457200" lvl="1" indent="0">
              <a:buNone/>
            </a:pPr>
            <a:r>
              <a:rPr lang="en-IN" dirty="0"/>
              <a:t>element</a:t>
            </a:r>
          </a:p>
          <a:p>
            <a:endParaRPr lang="en-IN" dirty="0"/>
          </a:p>
        </p:txBody>
      </p:sp>
    </p:spTree>
    <p:extLst>
      <p:ext uri="{BB962C8B-B14F-4D97-AF65-F5344CB8AC3E}">
        <p14:creationId xmlns:p14="http://schemas.microsoft.com/office/powerpoint/2010/main" val="22451358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pPr marL="571500" indent="-571500">
              <a:buFont typeface="Wingdings" panose="05000000000000000000" pitchFamily="2" charset="2"/>
              <a:buChar char="v"/>
            </a:pPr>
            <a:r>
              <a:rPr lang="en-IN" sz="3300" b="1" dirty="0" err="1" smtClean="0"/>
              <a:t>Program:Attribute</a:t>
            </a:r>
            <a:endParaRPr lang="en-IN" sz="3300" dirty="0"/>
          </a:p>
        </p:txBody>
      </p:sp>
      <p:sp>
        <p:nvSpPr>
          <p:cNvPr id="3" name="Content Placeholder 2"/>
          <p:cNvSpPr>
            <a:spLocks noGrp="1"/>
          </p:cNvSpPr>
          <p:nvPr>
            <p:ph idx="1"/>
          </p:nvPr>
        </p:nvSpPr>
        <p:spPr>
          <a:xfrm>
            <a:off x="838200" y="1198180"/>
            <a:ext cx="10515600" cy="4978783"/>
          </a:xfrm>
        </p:spPr>
        <p:txBody>
          <a:bodyPr>
            <a:normAutofit fontScale="85000" lnSpcReduction="20000"/>
          </a:bodyPr>
          <a:lstStyle/>
          <a:p>
            <a:pPr marL="0" indent="0">
              <a:buNone/>
            </a:pPr>
            <a:r>
              <a:rPr lang="en-IN" dirty="0"/>
              <a:t>#define DEBUG</a:t>
            </a:r>
          </a:p>
          <a:p>
            <a:pPr marL="0" indent="0">
              <a:buNone/>
            </a:pPr>
            <a:r>
              <a:rPr lang="en-IN" dirty="0"/>
              <a:t>using System;</a:t>
            </a:r>
          </a:p>
          <a:p>
            <a:pPr marL="0" indent="0">
              <a:buNone/>
            </a:pPr>
            <a:r>
              <a:rPr lang="en-IN" dirty="0"/>
              <a:t>using </a:t>
            </a:r>
            <a:r>
              <a:rPr lang="en-IN" dirty="0" err="1"/>
              <a:t>System.Diagnostics</a:t>
            </a:r>
            <a:r>
              <a:rPr lang="en-IN" dirty="0"/>
              <a:t>;</a:t>
            </a:r>
          </a:p>
          <a:p>
            <a:pPr marL="0" indent="0">
              <a:buNone/>
            </a:pPr>
            <a:endParaRPr lang="en-IN" dirty="0"/>
          </a:p>
          <a:p>
            <a:pPr marL="0" indent="0">
              <a:buNone/>
            </a:pPr>
            <a:r>
              <a:rPr lang="en-IN" dirty="0"/>
              <a:t>public class </a:t>
            </a:r>
            <a:r>
              <a:rPr lang="en-IN" dirty="0" err="1"/>
              <a:t>Myclass</a:t>
            </a:r>
            <a:endParaRPr lang="en-IN" dirty="0"/>
          </a:p>
          <a:p>
            <a:pPr marL="0" indent="0">
              <a:buNone/>
            </a:pPr>
            <a:r>
              <a:rPr lang="en-IN" dirty="0"/>
              <a:t>{</a:t>
            </a:r>
          </a:p>
          <a:p>
            <a:pPr marL="0" indent="0">
              <a:buNone/>
            </a:pPr>
            <a:r>
              <a:rPr lang="en-IN" dirty="0"/>
              <a:t>    [Conditional("DEBUG")]</a:t>
            </a:r>
          </a:p>
          <a:p>
            <a:pPr marL="0" indent="0">
              <a:buNone/>
            </a:pPr>
            <a:endParaRPr lang="en-IN" dirty="0"/>
          </a:p>
          <a:p>
            <a:pPr marL="0" indent="0">
              <a:buNone/>
            </a:pPr>
            <a:r>
              <a:rPr lang="en-GB" dirty="0"/>
              <a:t>    public static void Message(string </a:t>
            </a:r>
            <a:r>
              <a:rPr lang="en-GB" dirty="0" err="1"/>
              <a:t>msg</a:t>
            </a:r>
            <a:r>
              <a:rPr lang="en-GB" dirty="0"/>
              <a:t>)</a:t>
            </a:r>
          </a:p>
          <a:p>
            <a:pPr marL="0" indent="0">
              <a:buNone/>
            </a:pPr>
            <a:r>
              <a:rPr lang="en-IN" dirty="0"/>
              <a:t>    {</a:t>
            </a:r>
          </a:p>
          <a:p>
            <a:pPr marL="0" indent="0">
              <a:buNone/>
            </a:pPr>
            <a:r>
              <a:rPr lang="en-IN" dirty="0"/>
              <a:t>        </a:t>
            </a:r>
            <a:r>
              <a:rPr lang="en-IN" dirty="0" err="1"/>
              <a:t>Console.WriteLine</a:t>
            </a:r>
            <a:r>
              <a:rPr lang="en-IN" dirty="0"/>
              <a:t>(</a:t>
            </a:r>
            <a:r>
              <a:rPr lang="en-IN" dirty="0" err="1"/>
              <a:t>msg</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756655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lstStyle/>
          <a:p>
            <a:r>
              <a:rPr lang="en-GB" dirty="0" smtClean="0"/>
              <a:t>Note </a:t>
            </a:r>
            <a:r>
              <a:rPr lang="en-GB" dirty="0"/>
              <a:t>that an abstract class does not mean that it should contain </a:t>
            </a:r>
            <a:r>
              <a:rPr lang="en-GB" dirty="0" smtClean="0"/>
              <a:t>only abstract members</a:t>
            </a:r>
            <a:r>
              <a:rPr lang="en-GB" dirty="0"/>
              <a:t> </a:t>
            </a:r>
            <a:r>
              <a:rPr lang="en-GB" dirty="0" smtClean="0"/>
              <a:t>,also it contain non abstract members. </a:t>
            </a:r>
          </a:p>
          <a:p>
            <a:r>
              <a:rPr lang="en-GB" dirty="0" smtClean="0"/>
              <a:t>For </a:t>
            </a:r>
            <a:r>
              <a:rPr lang="en-GB" dirty="0"/>
              <a:t>example</a:t>
            </a:r>
            <a:r>
              <a:rPr lang="en-GB" dirty="0" smtClean="0"/>
              <a:t>:</a:t>
            </a:r>
          </a:p>
          <a:p>
            <a:pPr marL="1371600" lvl="3" indent="0">
              <a:buNone/>
            </a:pPr>
            <a:r>
              <a:rPr lang="en-GB" sz="2000" dirty="0" smtClean="0"/>
              <a:t>abstract class </a:t>
            </a:r>
            <a:r>
              <a:rPr lang="en-GB" sz="2000" dirty="0" err="1" smtClean="0"/>
              <a:t>absClass</a:t>
            </a:r>
            <a:endParaRPr lang="en-GB" sz="2000" dirty="0" smtClean="0"/>
          </a:p>
          <a:p>
            <a:pPr marL="1371600" lvl="3" indent="0">
              <a:buNone/>
            </a:pPr>
            <a:r>
              <a:rPr lang="en-GB" sz="2000" dirty="0" smtClean="0"/>
              <a:t>{</a:t>
            </a:r>
          </a:p>
          <a:p>
            <a:pPr marL="1371600" lvl="3" indent="0">
              <a:buNone/>
            </a:pPr>
            <a:r>
              <a:rPr lang="en-GB" sz="2000" dirty="0" smtClean="0"/>
              <a:t>    public void </a:t>
            </a:r>
            <a:r>
              <a:rPr lang="en-GB" sz="2000" dirty="0" err="1" smtClean="0"/>
              <a:t>NonAbstractMethod</a:t>
            </a:r>
            <a:r>
              <a:rPr lang="en-GB" sz="2000" dirty="0" smtClean="0"/>
              <a:t>()//non-abstract member</a:t>
            </a:r>
          </a:p>
          <a:p>
            <a:pPr marL="1371600" lvl="3" indent="0">
              <a:buNone/>
            </a:pPr>
            <a:r>
              <a:rPr lang="en-GB" sz="2000" dirty="0" smtClean="0"/>
              <a:t>    {</a:t>
            </a:r>
          </a:p>
          <a:p>
            <a:pPr marL="1371600" lvl="3" indent="0">
              <a:buNone/>
            </a:pPr>
            <a:r>
              <a:rPr lang="en-GB" sz="2000" dirty="0" smtClean="0"/>
              <a:t>        </a:t>
            </a:r>
            <a:r>
              <a:rPr lang="en-GB" sz="2000" dirty="0" err="1" smtClean="0"/>
              <a:t>Console.WriteLine</a:t>
            </a:r>
            <a:r>
              <a:rPr lang="en-GB" sz="2000" dirty="0" smtClean="0"/>
              <a:t>("</a:t>
            </a:r>
            <a:r>
              <a:rPr lang="en-GB" sz="2000" dirty="0" err="1" smtClean="0"/>
              <a:t>NonAbstract</a:t>
            </a:r>
            <a:r>
              <a:rPr lang="en-GB" sz="2000" dirty="0" smtClean="0"/>
              <a:t> Method");</a:t>
            </a:r>
          </a:p>
          <a:p>
            <a:pPr marL="1371600" lvl="3" indent="0">
              <a:buNone/>
            </a:pPr>
            <a:r>
              <a:rPr lang="en-GB" sz="2000" dirty="0" smtClean="0"/>
              <a:t>    }</a:t>
            </a:r>
          </a:p>
          <a:p>
            <a:pPr marL="1371600" lvl="3" indent="0">
              <a:buNone/>
            </a:pPr>
            <a:r>
              <a:rPr lang="en-GB" sz="2000" dirty="0" smtClean="0"/>
              <a:t>}</a:t>
            </a:r>
          </a:p>
        </p:txBody>
      </p:sp>
    </p:spTree>
    <p:extLst>
      <p:ext uri="{BB962C8B-B14F-4D97-AF65-F5344CB8AC3E}">
        <p14:creationId xmlns:p14="http://schemas.microsoft.com/office/powerpoint/2010/main" val="1492947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434"/>
            <a:ext cx="10515600" cy="6227380"/>
          </a:xfrm>
        </p:spPr>
        <p:txBody>
          <a:bodyPr>
            <a:normAutofit fontScale="62500" lnSpcReduction="20000"/>
          </a:bodyPr>
          <a:lstStyle/>
          <a:p>
            <a:pPr marL="0" indent="0">
              <a:buNone/>
            </a:pPr>
            <a:endParaRPr lang="en-IN" dirty="0"/>
          </a:p>
          <a:p>
            <a:pPr marL="0" indent="0">
              <a:buNone/>
            </a:pPr>
            <a:r>
              <a:rPr lang="en-IN" dirty="0"/>
              <a:t>class Test</a:t>
            </a:r>
          </a:p>
          <a:p>
            <a:pPr marL="0" indent="0">
              <a:buNone/>
            </a:pPr>
            <a:r>
              <a:rPr lang="en-IN" dirty="0"/>
              <a:t>{</a:t>
            </a:r>
          </a:p>
          <a:p>
            <a:pPr marL="0" indent="0">
              <a:buNone/>
            </a:pPr>
            <a:r>
              <a:rPr lang="en-IN" dirty="0"/>
              <a:t>    static void function1()</a:t>
            </a:r>
          </a:p>
          <a:p>
            <a:pPr marL="0" indent="0">
              <a:buNone/>
            </a:pPr>
            <a:r>
              <a:rPr lang="en-IN" dirty="0"/>
              <a:t>    {</a:t>
            </a:r>
          </a:p>
          <a:p>
            <a:pPr marL="0" indent="0">
              <a:buNone/>
            </a:pPr>
            <a:r>
              <a:rPr lang="en-IN" dirty="0"/>
              <a:t>        </a:t>
            </a:r>
            <a:r>
              <a:rPr lang="en-IN" dirty="0" err="1"/>
              <a:t>Myclass.Message</a:t>
            </a:r>
            <a:r>
              <a:rPr lang="en-IN" dirty="0"/>
              <a:t>("In Function 1.");</a:t>
            </a:r>
          </a:p>
          <a:p>
            <a:pPr marL="0" indent="0">
              <a:buNone/>
            </a:pPr>
            <a:r>
              <a:rPr lang="en-IN" dirty="0"/>
              <a:t>        function2();</a:t>
            </a:r>
          </a:p>
          <a:p>
            <a:pPr marL="0" indent="0">
              <a:buNone/>
            </a:pPr>
            <a:r>
              <a:rPr lang="en-IN" dirty="0"/>
              <a:t>    }</a:t>
            </a:r>
          </a:p>
          <a:p>
            <a:pPr marL="0" indent="0">
              <a:buNone/>
            </a:pPr>
            <a:r>
              <a:rPr lang="en-IN" dirty="0"/>
              <a:t>    static void function2()</a:t>
            </a:r>
          </a:p>
          <a:p>
            <a:pPr marL="0" indent="0">
              <a:buNone/>
            </a:pPr>
            <a:r>
              <a:rPr lang="en-IN" dirty="0"/>
              <a:t>    {</a:t>
            </a:r>
          </a:p>
          <a:p>
            <a:pPr marL="0" indent="0">
              <a:buNone/>
            </a:pPr>
            <a:r>
              <a:rPr lang="en-IN" dirty="0"/>
              <a:t>        </a:t>
            </a:r>
            <a:r>
              <a:rPr lang="en-IN" dirty="0" err="1"/>
              <a:t>Myclass.Message</a:t>
            </a:r>
            <a:r>
              <a:rPr lang="en-IN" dirty="0"/>
              <a:t>("In Function 2.");</a:t>
            </a:r>
          </a:p>
          <a:p>
            <a:pPr marL="0" indent="0">
              <a:buNone/>
            </a:pPr>
            <a:r>
              <a:rPr lang="en-IN" dirty="0"/>
              <a:t>    }</a:t>
            </a:r>
          </a:p>
          <a:p>
            <a:pPr marL="0" indent="0">
              <a:buNone/>
            </a:pPr>
            <a:r>
              <a:rPr lang="en-IN" dirty="0"/>
              <a:t>    public static void Main()</a:t>
            </a:r>
          </a:p>
          <a:p>
            <a:pPr marL="0" indent="0">
              <a:buNone/>
            </a:pPr>
            <a:r>
              <a:rPr lang="en-IN" dirty="0"/>
              <a:t>    {</a:t>
            </a:r>
          </a:p>
          <a:p>
            <a:pPr marL="0" indent="0">
              <a:buNone/>
            </a:pPr>
            <a:r>
              <a:rPr lang="en-IN" dirty="0"/>
              <a:t>        </a:t>
            </a:r>
            <a:r>
              <a:rPr lang="en-IN" dirty="0" err="1"/>
              <a:t>Myclass.Message</a:t>
            </a:r>
            <a:r>
              <a:rPr lang="en-IN" dirty="0"/>
              <a:t>("In Main function.");</a:t>
            </a:r>
          </a:p>
          <a:p>
            <a:pPr marL="0" indent="0">
              <a:buNone/>
            </a:pPr>
            <a:r>
              <a:rPr lang="en-IN" dirty="0"/>
              <a:t>        function1();</a:t>
            </a:r>
          </a:p>
          <a:p>
            <a:pPr marL="0" indent="0">
              <a:buNone/>
            </a:pPr>
            <a:r>
              <a:rPr lang="en-IN" dirty="0"/>
              <a:t>        </a:t>
            </a:r>
            <a:r>
              <a:rPr lang="en-IN" dirty="0" err="1"/>
              <a:t>Console.ReadKey</a:t>
            </a:r>
            <a:r>
              <a:rPr lang="en-IN" dirty="0"/>
              <a:t>();</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489837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9" y="302064"/>
            <a:ext cx="10515600" cy="549274"/>
          </a:xfrm>
        </p:spPr>
        <p:txBody>
          <a:bodyPr>
            <a:normAutofit fontScale="90000"/>
          </a:bodyPr>
          <a:lstStyle/>
          <a:p>
            <a:r>
              <a:rPr lang="en-IN" dirty="0"/>
              <a:t>OUTPUT</a:t>
            </a:r>
          </a:p>
        </p:txBody>
      </p:sp>
      <p:pic>
        <p:nvPicPr>
          <p:cNvPr id="4" name="Picture 3" descr="C:\Users\Priyanka\source\repos\attributeApp1\attributeApp1\bin\Debug\attributeApp1.ex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80" y="1087822"/>
            <a:ext cx="9633066" cy="5547032"/>
          </a:xfrm>
          <a:prstGeom prst="rect">
            <a:avLst/>
          </a:prstGeom>
        </p:spPr>
      </p:pic>
    </p:spTree>
    <p:extLst>
      <p:ext uri="{BB962C8B-B14F-4D97-AF65-F5344CB8AC3E}">
        <p14:creationId xmlns:p14="http://schemas.microsoft.com/office/powerpoint/2010/main" val="387492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904" y="236483"/>
            <a:ext cx="10515600" cy="6492273"/>
          </a:xfrm>
        </p:spPr>
        <p:txBody>
          <a:bodyPr>
            <a:normAutofit fontScale="85000" lnSpcReduction="20000"/>
          </a:bodyPr>
          <a:lstStyle/>
          <a:p>
            <a:pPr>
              <a:buFont typeface="Wingdings" panose="05000000000000000000" pitchFamily="2" charset="2"/>
              <a:buChar char="v"/>
            </a:pPr>
            <a:r>
              <a:rPr lang="en-IN" sz="4600" dirty="0" smtClean="0"/>
              <a:t>Program =Abstract class</a:t>
            </a:r>
            <a:endParaRPr lang="en-IN" sz="4600" dirty="0"/>
          </a:p>
          <a:p>
            <a:pPr marL="0" indent="0">
              <a:buNone/>
            </a:pPr>
            <a:r>
              <a:rPr lang="en-IN" dirty="0"/>
              <a:t>using System;</a:t>
            </a:r>
          </a:p>
          <a:p>
            <a:pPr marL="0" indent="0">
              <a:buNone/>
            </a:pPr>
            <a:r>
              <a:rPr lang="en-IN" dirty="0"/>
              <a:t>namespace abstract1</a:t>
            </a:r>
          </a:p>
          <a:p>
            <a:pPr marL="0" indent="0">
              <a:buNone/>
            </a:pPr>
            <a:r>
              <a:rPr lang="en-IN" dirty="0"/>
              <a:t>{</a:t>
            </a:r>
          </a:p>
          <a:p>
            <a:pPr marL="0" indent="0">
              <a:buNone/>
            </a:pPr>
            <a:r>
              <a:rPr lang="en-IN" dirty="0"/>
              <a:t>    //Creating an Abstract Class</a:t>
            </a:r>
          </a:p>
          <a:p>
            <a:pPr marL="0" indent="0">
              <a:buNone/>
            </a:pPr>
            <a:r>
              <a:rPr lang="en-IN" dirty="0"/>
              <a:t>    abstract class </a:t>
            </a:r>
            <a:r>
              <a:rPr lang="en-IN" dirty="0" err="1"/>
              <a:t>absClass</a:t>
            </a:r>
            <a:endParaRPr lang="en-IN" dirty="0"/>
          </a:p>
          <a:p>
            <a:pPr marL="0" indent="0">
              <a:buNone/>
            </a:pPr>
            <a:r>
              <a:rPr lang="en-IN" dirty="0"/>
              <a:t>    {</a:t>
            </a:r>
          </a:p>
          <a:p>
            <a:pPr marL="0" indent="0">
              <a:buNone/>
            </a:pPr>
            <a:r>
              <a:rPr lang="en-IN" dirty="0"/>
              <a:t>        //A Non abstract method</a:t>
            </a:r>
          </a:p>
          <a:p>
            <a:pPr marL="0" indent="0">
              <a:buNone/>
            </a:pPr>
            <a:r>
              <a:rPr lang="en-GB" dirty="0"/>
              <a:t>        public </a:t>
            </a:r>
            <a:r>
              <a:rPr lang="en-GB" dirty="0" err="1"/>
              <a:t>int</a:t>
            </a:r>
            <a:r>
              <a:rPr lang="en-GB" dirty="0"/>
              <a:t> </a:t>
            </a:r>
            <a:r>
              <a:rPr lang="en-GB" dirty="0" err="1"/>
              <a:t>AddTwoNumbers</a:t>
            </a:r>
            <a:r>
              <a:rPr lang="en-GB" dirty="0"/>
              <a:t>(</a:t>
            </a:r>
            <a:r>
              <a:rPr lang="en-GB" dirty="0" err="1"/>
              <a:t>int</a:t>
            </a:r>
            <a:r>
              <a:rPr lang="en-GB" dirty="0"/>
              <a:t> Num1, </a:t>
            </a:r>
            <a:r>
              <a:rPr lang="en-GB" dirty="0" err="1"/>
              <a:t>int</a:t>
            </a:r>
            <a:r>
              <a:rPr lang="en-GB" dirty="0"/>
              <a:t> Num2)</a:t>
            </a:r>
          </a:p>
          <a:p>
            <a:pPr marL="0" indent="0">
              <a:buNone/>
            </a:pPr>
            <a:r>
              <a:rPr lang="en-IN" dirty="0"/>
              <a:t>        {</a:t>
            </a:r>
          </a:p>
          <a:p>
            <a:pPr marL="0" indent="0">
              <a:buNone/>
            </a:pPr>
            <a:r>
              <a:rPr lang="en-IN" dirty="0"/>
              <a:t>            return Num1 + Num2;</a:t>
            </a:r>
          </a:p>
          <a:p>
            <a:pPr marL="0" indent="0">
              <a:buNone/>
            </a:pPr>
            <a:r>
              <a:rPr lang="en-IN" dirty="0"/>
              <a:t>        }</a:t>
            </a:r>
          </a:p>
          <a:p>
            <a:pPr marL="0" indent="0">
              <a:buNone/>
            </a:pPr>
            <a:endParaRPr lang="en-IN" dirty="0"/>
          </a:p>
          <a:p>
            <a:pPr marL="0" indent="0">
              <a:buNone/>
            </a:pPr>
            <a:r>
              <a:rPr lang="en-IN" dirty="0"/>
              <a:t>       </a:t>
            </a:r>
          </a:p>
          <a:p>
            <a:pPr marL="0" indent="0">
              <a:buNone/>
            </a:pPr>
            <a:r>
              <a:rPr lang="en-GB" dirty="0"/>
              <a:t>        public abstract </a:t>
            </a:r>
            <a:r>
              <a:rPr lang="en-GB" dirty="0" err="1"/>
              <a:t>int</a:t>
            </a:r>
            <a:r>
              <a:rPr lang="en-GB" dirty="0"/>
              <a:t> </a:t>
            </a:r>
            <a:r>
              <a:rPr lang="en-GB" dirty="0" err="1"/>
              <a:t>MultiplyTwoNumbers</a:t>
            </a:r>
            <a:r>
              <a:rPr lang="en-GB" dirty="0"/>
              <a:t>(</a:t>
            </a:r>
            <a:r>
              <a:rPr lang="en-GB" dirty="0" err="1"/>
              <a:t>int</a:t>
            </a:r>
            <a:r>
              <a:rPr lang="en-GB" dirty="0"/>
              <a:t> Num1, </a:t>
            </a:r>
            <a:r>
              <a:rPr lang="en-GB" dirty="0" err="1"/>
              <a:t>int</a:t>
            </a:r>
            <a:r>
              <a:rPr lang="en-GB" dirty="0"/>
              <a:t> Num2);</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941228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9" y="310723"/>
            <a:ext cx="10515600" cy="6281145"/>
          </a:xfrm>
        </p:spPr>
        <p:txBody>
          <a:bodyPr>
            <a:normAutofit fontScale="70000" lnSpcReduction="20000"/>
          </a:bodyPr>
          <a:lstStyle/>
          <a:p>
            <a:pPr marL="0" indent="0">
              <a:buNone/>
            </a:pPr>
            <a:r>
              <a:rPr lang="en-GB" dirty="0" smtClean="0"/>
              <a:t> //A Child Class of </a:t>
            </a:r>
            <a:r>
              <a:rPr lang="en-GB" dirty="0" err="1" smtClean="0"/>
              <a:t>absClass</a:t>
            </a:r>
            <a:endParaRPr lang="en-GB" dirty="0" smtClean="0"/>
          </a:p>
          <a:p>
            <a:pPr marL="0" indent="0">
              <a:buNone/>
            </a:pPr>
            <a:r>
              <a:rPr lang="en-IN" dirty="0" smtClean="0"/>
              <a:t>    class </a:t>
            </a:r>
            <a:r>
              <a:rPr lang="en-IN" dirty="0" err="1" smtClean="0"/>
              <a:t>absDerived</a:t>
            </a:r>
            <a:r>
              <a:rPr lang="en-IN" dirty="0" smtClean="0"/>
              <a:t> : </a:t>
            </a:r>
            <a:r>
              <a:rPr lang="en-IN" dirty="0" err="1" smtClean="0"/>
              <a:t>absClass</a:t>
            </a:r>
            <a:endParaRPr lang="en-IN" dirty="0" smtClean="0"/>
          </a:p>
          <a:p>
            <a:pPr marL="0" indent="0">
              <a:buNone/>
            </a:pPr>
            <a:r>
              <a:rPr lang="en-IN" dirty="0" smtClean="0"/>
              <a:t>    {</a:t>
            </a:r>
          </a:p>
          <a:p>
            <a:pPr marL="0" indent="0">
              <a:buNone/>
            </a:pPr>
            <a:r>
              <a:rPr lang="en-IN" dirty="0" smtClean="0"/>
              <a:t>        static void Main(string[] </a:t>
            </a:r>
            <a:r>
              <a:rPr lang="en-IN" dirty="0" err="1" smtClean="0"/>
              <a:t>args</a:t>
            </a:r>
            <a:r>
              <a:rPr lang="en-IN" dirty="0" smtClean="0"/>
              <a:t>)</a:t>
            </a:r>
          </a:p>
          <a:p>
            <a:pPr marL="0" indent="0">
              <a:buNone/>
            </a:pPr>
            <a:r>
              <a:rPr lang="en-IN" dirty="0" smtClean="0"/>
              <a:t>        {</a:t>
            </a:r>
          </a:p>
          <a:p>
            <a:pPr marL="0" indent="0">
              <a:buNone/>
            </a:pPr>
            <a:r>
              <a:rPr lang="en-IN" dirty="0"/>
              <a:t> </a:t>
            </a:r>
            <a:r>
              <a:rPr lang="en-IN" dirty="0" smtClean="0"/>
              <a:t>          </a:t>
            </a:r>
            <a:r>
              <a:rPr lang="en-IN" dirty="0" err="1" smtClean="0"/>
              <a:t>absDerived</a:t>
            </a:r>
            <a:r>
              <a:rPr lang="en-IN" dirty="0" smtClean="0"/>
              <a:t> calculate = new </a:t>
            </a:r>
            <a:r>
              <a:rPr lang="en-IN" dirty="0" err="1" smtClean="0"/>
              <a:t>absDerived</a:t>
            </a:r>
            <a:r>
              <a:rPr lang="en-IN" dirty="0" smtClean="0"/>
              <a:t>();</a:t>
            </a:r>
          </a:p>
          <a:p>
            <a:pPr marL="0" indent="0">
              <a:buNone/>
            </a:pPr>
            <a:r>
              <a:rPr lang="en-IN" dirty="0" smtClean="0"/>
              <a:t>            </a:t>
            </a:r>
            <a:r>
              <a:rPr lang="en-IN" dirty="0" err="1" smtClean="0"/>
              <a:t>int</a:t>
            </a:r>
            <a:r>
              <a:rPr lang="en-IN" dirty="0" smtClean="0"/>
              <a:t> added = </a:t>
            </a:r>
            <a:r>
              <a:rPr lang="en-IN" dirty="0" err="1" smtClean="0"/>
              <a:t>calculate.AddTwoNumbers</a:t>
            </a:r>
            <a:r>
              <a:rPr lang="en-IN" dirty="0" smtClean="0"/>
              <a:t>(10, 20);</a:t>
            </a:r>
          </a:p>
          <a:p>
            <a:pPr marL="0" indent="0">
              <a:buNone/>
            </a:pPr>
            <a:r>
              <a:rPr lang="en-IN" dirty="0" smtClean="0"/>
              <a:t>            </a:t>
            </a:r>
            <a:r>
              <a:rPr lang="en-IN" dirty="0" err="1" smtClean="0"/>
              <a:t>int</a:t>
            </a:r>
            <a:r>
              <a:rPr lang="en-IN" dirty="0" smtClean="0"/>
              <a:t> multiplied = </a:t>
            </a:r>
            <a:r>
              <a:rPr lang="en-IN" dirty="0" err="1" smtClean="0"/>
              <a:t>calculate.MultiplyTwoNumbers</a:t>
            </a:r>
            <a:r>
              <a:rPr lang="en-IN" dirty="0" smtClean="0"/>
              <a:t>(10, 20);</a:t>
            </a:r>
          </a:p>
          <a:p>
            <a:pPr marL="0" indent="0">
              <a:buNone/>
            </a:pPr>
            <a:r>
              <a:rPr lang="en-IN" dirty="0" smtClean="0"/>
              <a:t>             </a:t>
            </a:r>
            <a:r>
              <a:rPr lang="en-IN" dirty="0" err="1" smtClean="0"/>
              <a:t>Console.WriteLine</a:t>
            </a:r>
            <a:r>
              <a:rPr lang="en-IN" dirty="0" smtClean="0"/>
              <a:t>("Addition:{0}", added);</a:t>
            </a:r>
          </a:p>
          <a:p>
            <a:pPr marL="0" indent="0">
              <a:buNone/>
            </a:pPr>
            <a:r>
              <a:rPr lang="en-IN" dirty="0" smtClean="0"/>
              <a:t>            </a:t>
            </a:r>
            <a:r>
              <a:rPr lang="en-IN" dirty="0" err="1" smtClean="0"/>
              <a:t>Console.WriteLine</a:t>
            </a:r>
            <a:r>
              <a:rPr lang="en-IN" dirty="0" smtClean="0"/>
              <a:t>("Multiplication:{0}", multiplied);</a:t>
            </a:r>
          </a:p>
          <a:p>
            <a:pPr marL="0" indent="0">
              <a:buNone/>
            </a:pPr>
            <a:r>
              <a:rPr lang="en-IN" dirty="0" smtClean="0"/>
              <a:t>            </a:t>
            </a:r>
            <a:r>
              <a:rPr lang="en-IN" dirty="0" err="1" smtClean="0"/>
              <a:t>Console.ReadLine</a:t>
            </a:r>
            <a:r>
              <a:rPr lang="en-IN" dirty="0" smtClean="0"/>
              <a:t>();</a:t>
            </a:r>
          </a:p>
          <a:p>
            <a:pPr marL="0" indent="0">
              <a:buNone/>
            </a:pPr>
            <a:r>
              <a:rPr lang="en-IN" dirty="0" smtClean="0"/>
              <a:t>        }</a:t>
            </a:r>
          </a:p>
          <a:p>
            <a:pPr marL="0" indent="0">
              <a:buNone/>
            </a:pPr>
            <a:r>
              <a:rPr lang="en-GB" dirty="0" smtClean="0"/>
              <a:t>        public override </a:t>
            </a:r>
            <a:r>
              <a:rPr lang="en-GB" dirty="0" err="1" smtClean="0"/>
              <a:t>int</a:t>
            </a:r>
            <a:r>
              <a:rPr lang="en-GB" dirty="0" smtClean="0"/>
              <a:t> </a:t>
            </a:r>
            <a:r>
              <a:rPr lang="en-GB" dirty="0" err="1" smtClean="0"/>
              <a:t>MultiplyTwoNumbers</a:t>
            </a:r>
            <a:r>
              <a:rPr lang="en-GB" dirty="0" smtClean="0"/>
              <a:t>(</a:t>
            </a:r>
            <a:r>
              <a:rPr lang="en-GB" dirty="0" err="1" smtClean="0"/>
              <a:t>int</a:t>
            </a:r>
            <a:r>
              <a:rPr lang="en-GB" dirty="0" smtClean="0"/>
              <a:t> Num1, </a:t>
            </a:r>
            <a:r>
              <a:rPr lang="en-GB" dirty="0" err="1" smtClean="0"/>
              <a:t>int</a:t>
            </a:r>
            <a:r>
              <a:rPr lang="en-GB" dirty="0" smtClean="0"/>
              <a:t> Num2)</a:t>
            </a:r>
          </a:p>
          <a:p>
            <a:pPr marL="0" indent="0">
              <a:buNone/>
            </a:pPr>
            <a:r>
              <a:rPr lang="en-IN" dirty="0" smtClean="0"/>
              <a:t>        {</a:t>
            </a:r>
          </a:p>
          <a:p>
            <a:pPr marL="0" indent="0">
              <a:buNone/>
            </a:pPr>
            <a:r>
              <a:rPr lang="en-IN" dirty="0" smtClean="0"/>
              <a:t>	return Num1 * Num2;</a:t>
            </a:r>
          </a:p>
          <a:p>
            <a:pPr marL="0" indent="0">
              <a:buNone/>
            </a:pPr>
            <a:r>
              <a:rPr lang="en-IN" dirty="0"/>
              <a:t> </a:t>
            </a:r>
            <a:r>
              <a:rPr lang="en-IN" dirty="0" smtClean="0"/>
              <a:t>       }</a:t>
            </a:r>
          </a:p>
          <a:p>
            <a:pPr marL="0" indent="0">
              <a:buNone/>
            </a:pPr>
            <a:r>
              <a:rPr lang="en-IN" dirty="0" smtClean="0"/>
              <a:t>    }</a:t>
            </a:r>
          </a:p>
          <a:p>
            <a:pPr marL="0" indent="0">
              <a:buNone/>
            </a:pPr>
            <a:r>
              <a:rPr lang="en-IN" dirty="0" smtClean="0"/>
              <a:t>}</a:t>
            </a:r>
          </a:p>
          <a:p>
            <a:pPr marL="0" indent="0">
              <a:buNone/>
            </a:pPr>
            <a:endParaRPr lang="en-IN" dirty="0"/>
          </a:p>
        </p:txBody>
      </p:sp>
    </p:spTree>
    <p:extLst>
      <p:ext uri="{BB962C8B-B14F-4D97-AF65-F5344CB8AC3E}">
        <p14:creationId xmlns:p14="http://schemas.microsoft.com/office/powerpoint/2010/main" val="3135370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riyanka\source\repos\abstract1\abstract1\bin\Debug\abstract1.ex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31" y="1355835"/>
            <a:ext cx="9506606" cy="5155323"/>
          </a:xfrm>
          <a:prstGeom prst="rect">
            <a:avLst/>
          </a:prstGeom>
        </p:spPr>
      </p:pic>
      <p:sp>
        <p:nvSpPr>
          <p:cNvPr id="4" name="TextBox 3"/>
          <p:cNvSpPr txBox="1"/>
          <p:nvPr/>
        </p:nvSpPr>
        <p:spPr>
          <a:xfrm>
            <a:off x="945931" y="488731"/>
            <a:ext cx="3657600" cy="600164"/>
          </a:xfrm>
          <a:prstGeom prst="rect">
            <a:avLst/>
          </a:prstGeom>
          <a:noFill/>
        </p:spPr>
        <p:txBody>
          <a:bodyPr wrap="square" rtlCol="0">
            <a:spAutoFit/>
          </a:bodyPr>
          <a:lstStyle/>
          <a:p>
            <a:r>
              <a:rPr lang="en-IN" sz="3300" b="1" dirty="0" smtClean="0"/>
              <a:t>OUTPUT</a:t>
            </a:r>
            <a:endParaRPr lang="en-IN" sz="3300" b="1" dirty="0"/>
          </a:p>
        </p:txBody>
      </p:sp>
    </p:spTree>
    <p:extLst>
      <p:ext uri="{BB962C8B-B14F-4D97-AF65-F5344CB8AC3E}">
        <p14:creationId xmlns:p14="http://schemas.microsoft.com/office/powerpoint/2010/main" val="3065386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Virtual</a:t>
            </a:r>
            <a:endParaRPr lang="en-IN" dirty="0"/>
          </a:p>
        </p:txBody>
      </p:sp>
      <p:sp>
        <p:nvSpPr>
          <p:cNvPr id="3" name="Content Placeholder 2"/>
          <p:cNvSpPr>
            <a:spLocks noGrp="1"/>
          </p:cNvSpPr>
          <p:nvPr>
            <p:ph idx="1"/>
          </p:nvPr>
        </p:nvSpPr>
        <p:spPr/>
        <p:txBody>
          <a:bodyPr>
            <a:normAutofit fontScale="92500" lnSpcReduction="10000"/>
          </a:bodyPr>
          <a:lstStyle/>
          <a:p>
            <a:pPr>
              <a:lnSpc>
                <a:spcPct val="100000"/>
              </a:lnSpc>
            </a:pPr>
            <a:r>
              <a:rPr lang="en-US" dirty="0">
                <a:solidFill>
                  <a:srgbClr val="000000"/>
                </a:solidFill>
                <a:cs typeface="Segoe UI" panose="020B0502040204020203" pitchFamily="34" charset="0"/>
              </a:rPr>
              <a:t>The </a:t>
            </a:r>
            <a:r>
              <a:rPr lang="en-US" dirty="0">
                <a:solidFill>
                  <a:srgbClr val="000000"/>
                </a:solidFill>
                <a:cs typeface="Courier New" panose="02070309020205020404" pitchFamily="49" charset="0"/>
              </a:rPr>
              <a:t>virtual</a:t>
            </a:r>
            <a:r>
              <a:rPr lang="en-US" dirty="0">
                <a:solidFill>
                  <a:srgbClr val="000000"/>
                </a:solidFill>
                <a:cs typeface="Segoe UI" panose="020B0502040204020203" pitchFamily="34" charset="0"/>
              </a:rPr>
              <a:t> keyword is used to modify a method, property,</a:t>
            </a:r>
          </a:p>
          <a:p>
            <a:pPr marL="0" indent="0">
              <a:lnSpc>
                <a:spcPct val="100000"/>
              </a:lnSpc>
              <a:buNone/>
            </a:pPr>
            <a:r>
              <a:rPr lang="en-US" dirty="0">
                <a:solidFill>
                  <a:srgbClr val="000000"/>
                </a:solidFill>
                <a:cs typeface="Segoe UI" panose="020B0502040204020203" pitchFamily="34" charset="0"/>
              </a:rPr>
              <a:t>   indexer, or event declaration and allow for it to be overridden in</a:t>
            </a:r>
          </a:p>
          <a:p>
            <a:pPr marL="0" indent="0">
              <a:lnSpc>
                <a:spcPct val="100000"/>
              </a:lnSpc>
              <a:buNone/>
            </a:pPr>
            <a:r>
              <a:rPr lang="en-US" dirty="0">
                <a:solidFill>
                  <a:srgbClr val="000000"/>
                </a:solidFill>
                <a:cs typeface="Segoe UI" panose="020B0502040204020203" pitchFamily="34" charset="0"/>
              </a:rPr>
              <a:t>   a derived class</a:t>
            </a:r>
            <a:r>
              <a:rPr lang="en-US" dirty="0"/>
              <a:t> .</a:t>
            </a:r>
          </a:p>
          <a:p>
            <a:pPr marL="0" indent="0">
              <a:lnSpc>
                <a:spcPct val="100000"/>
              </a:lnSpc>
              <a:buNone/>
            </a:pPr>
            <a:r>
              <a:rPr lang="en-US" dirty="0"/>
              <a:t>	</a:t>
            </a:r>
            <a:r>
              <a:rPr lang="en-US" sz="2000" dirty="0"/>
              <a:t>public virtual double Area()</a:t>
            </a:r>
          </a:p>
          <a:p>
            <a:pPr marL="0" indent="0">
              <a:lnSpc>
                <a:spcPct val="100000"/>
              </a:lnSpc>
              <a:buNone/>
            </a:pPr>
            <a:r>
              <a:rPr lang="en-US" sz="2000" dirty="0"/>
              <a:t>	{</a:t>
            </a:r>
          </a:p>
          <a:p>
            <a:pPr marL="0" indent="0">
              <a:lnSpc>
                <a:spcPct val="100000"/>
              </a:lnSpc>
              <a:buNone/>
            </a:pPr>
            <a:r>
              <a:rPr lang="en-US" sz="2000" dirty="0"/>
              <a:t>		return x*y;</a:t>
            </a:r>
          </a:p>
          <a:p>
            <a:pPr marL="0" indent="0">
              <a:lnSpc>
                <a:spcPct val="100000"/>
              </a:lnSpc>
              <a:buNone/>
            </a:pPr>
            <a:r>
              <a:rPr lang="en-US" sz="2000" dirty="0"/>
              <a:t>	}</a:t>
            </a:r>
          </a:p>
          <a:p>
            <a:pPr marL="914400" lvl="2" indent="0">
              <a:lnSpc>
                <a:spcPct val="100000"/>
              </a:lnSpc>
              <a:buNone/>
            </a:pPr>
            <a:r>
              <a:rPr lang="en-US" dirty="0"/>
              <a:t>	</a:t>
            </a:r>
          </a:p>
          <a:p>
            <a:pPr>
              <a:lnSpc>
                <a:spcPct val="100000"/>
              </a:lnSpc>
            </a:pPr>
            <a:r>
              <a:rPr lang="en-GB" dirty="0"/>
              <a:t>By default, methods are non-virtual. We can't override a non-virtual method.</a:t>
            </a:r>
          </a:p>
          <a:p>
            <a:endParaRPr lang="en-IN" dirty="0"/>
          </a:p>
        </p:txBody>
      </p:sp>
    </p:spTree>
    <p:extLst>
      <p:ext uri="{BB962C8B-B14F-4D97-AF65-F5344CB8AC3E}">
        <p14:creationId xmlns:p14="http://schemas.microsoft.com/office/powerpoint/2010/main" val="153329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a:lnSpc>
                <a:spcPct val="100000"/>
              </a:lnSpc>
            </a:pPr>
            <a:r>
              <a:rPr lang="en-GB" dirty="0"/>
              <a:t>A virtual method is created in the base class that can be </a:t>
            </a:r>
            <a:r>
              <a:rPr lang="en-GB" dirty="0" err="1"/>
              <a:t>overriden</a:t>
            </a:r>
            <a:r>
              <a:rPr lang="en-GB" dirty="0"/>
              <a:t> in      the derived class.</a:t>
            </a:r>
          </a:p>
          <a:p>
            <a:pPr>
              <a:lnSpc>
                <a:spcPct val="100000"/>
              </a:lnSpc>
            </a:pPr>
            <a:r>
              <a:rPr lang="en-GB" dirty="0"/>
              <a:t>We create a virtual method in the base class using the virtual keyword and that method is </a:t>
            </a:r>
            <a:r>
              <a:rPr lang="en-GB" dirty="0" err="1"/>
              <a:t>overriden</a:t>
            </a:r>
            <a:r>
              <a:rPr lang="en-GB" dirty="0"/>
              <a:t> in the derived class using the override keyword.</a:t>
            </a:r>
            <a:endParaRPr lang="en-US" dirty="0"/>
          </a:p>
          <a:p>
            <a:endParaRPr lang="en-IN" dirty="0"/>
          </a:p>
        </p:txBody>
      </p:sp>
    </p:spTree>
    <p:extLst>
      <p:ext uri="{BB962C8B-B14F-4D97-AF65-F5344CB8AC3E}">
        <p14:creationId xmlns:p14="http://schemas.microsoft.com/office/powerpoint/2010/main" val="4247067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015"/>
            <a:ext cx="10515600" cy="6400800"/>
          </a:xfrm>
        </p:spPr>
        <p:txBody>
          <a:bodyPr>
            <a:normAutofit fontScale="62500" lnSpcReduction="20000"/>
          </a:bodyPr>
          <a:lstStyle/>
          <a:p>
            <a:pPr>
              <a:buFont typeface="Wingdings" panose="05000000000000000000" pitchFamily="2" charset="2"/>
              <a:buChar char="v"/>
            </a:pPr>
            <a:r>
              <a:rPr lang="en-IN" sz="4000" b="1" dirty="0" smtClean="0"/>
              <a:t>Program :virtual method</a:t>
            </a:r>
          </a:p>
          <a:p>
            <a:pPr marL="0" indent="0">
              <a:buNone/>
            </a:pPr>
            <a:r>
              <a:rPr lang="en-IN" dirty="0" smtClean="0"/>
              <a:t>using </a:t>
            </a:r>
            <a:r>
              <a:rPr lang="en-IN" dirty="0"/>
              <a:t>System;</a:t>
            </a:r>
          </a:p>
          <a:p>
            <a:pPr marL="0" indent="0">
              <a:buNone/>
            </a:pPr>
            <a:r>
              <a:rPr lang="en-IN" dirty="0" smtClean="0"/>
              <a:t>namespace </a:t>
            </a:r>
            <a:r>
              <a:rPr lang="en-IN" dirty="0"/>
              <a:t>virtual2</a:t>
            </a:r>
          </a:p>
          <a:p>
            <a:pPr marL="0" indent="0">
              <a:buNone/>
            </a:pPr>
            <a:r>
              <a:rPr lang="en-IN" dirty="0"/>
              <a:t>{</a:t>
            </a:r>
          </a:p>
          <a:p>
            <a:pPr marL="0" indent="0">
              <a:buNone/>
            </a:pPr>
            <a:r>
              <a:rPr lang="en-IN" dirty="0"/>
              <a:t>    public class Base</a:t>
            </a:r>
          </a:p>
          <a:p>
            <a:pPr marL="0" indent="0">
              <a:buNone/>
            </a:pPr>
            <a:r>
              <a:rPr lang="en-IN" dirty="0"/>
              <a:t>    {</a:t>
            </a:r>
          </a:p>
          <a:p>
            <a:pPr marL="0" indent="0">
              <a:buNone/>
            </a:pPr>
            <a:r>
              <a:rPr lang="en-IN" dirty="0"/>
              <a:t>        public virtual void Test()</a:t>
            </a:r>
          </a:p>
          <a:p>
            <a:pPr marL="0" indent="0">
              <a:buNone/>
            </a:pPr>
            <a:r>
              <a:rPr lang="en-IN" dirty="0"/>
              <a:t>        {</a:t>
            </a:r>
          </a:p>
          <a:p>
            <a:pPr marL="0" indent="0">
              <a:buNone/>
            </a:pPr>
            <a:r>
              <a:rPr lang="en-GB" dirty="0"/>
              <a:t>            </a:t>
            </a:r>
            <a:r>
              <a:rPr lang="en-GB" dirty="0" err="1"/>
              <a:t>Console.WriteLine</a:t>
            </a:r>
            <a:r>
              <a:rPr lang="en-GB" dirty="0"/>
              <a:t>("This is the base version of the virtual method");</a:t>
            </a:r>
          </a:p>
          <a:p>
            <a:pPr marL="0" indent="0">
              <a:buNone/>
            </a:pPr>
            <a:r>
              <a:rPr lang="en-IN" dirty="0"/>
              <a:t>        }</a:t>
            </a:r>
          </a:p>
          <a:p>
            <a:pPr marL="0" indent="0">
              <a:buNone/>
            </a:pPr>
            <a:r>
              <a:rPr lang="en-IN" dirty="0"/>
              <a:t>    }</a:t>
            </a:r>
          </a:p>
          <a:p>
            <a:pPr marL="0" indent="0">
              <a:buNone/>
            </a:pPr>
            <a:r>
              <a:rPr lang="en-IN" dirty="0"/>
              <a:t>    public class Derived : Base</a:t>
            </a:r>
          </a:p>
          <a:p>
            <a:pPr marL="0" indent="0">
              <a:buNone/>
            </a:pPr>
            <a:r>
              <a:rPr lang="en-IN" dirty="0"/>
              <a:t>    {</a:t>
            </a:r>
          </a:p>
          <a:p>
            <a:pPr marL="0" indent="0">
              <a:buNone/>
            </a:pPr>
            <a:r>
              <a:rPr lang="en-IN" dirty="0"/>
              <a:t>        public override void Test()</a:t>
            </a:r>
          </a:p>
          <a:p>
            <a:pPr marL="0" indent="0">
              <a:buNone/>
            </a:pPr>
            <a:r>
              <a:rPr lang="en-IN" dirty="0"/>
              <a:t>        {</a:t>
            </a:r>
          </a:p>
          <a:p>
            <a:pPr marL="0" indent="0">
              <a:buNone/>
            </a:pPr>
            <a:r>
              <a:rPr lang="en-GB" dirty="0"/>
              <a:t>            </a:t>
            </a:r>
            <a:r>
              <a:rPr lang="en-GB" dirty="0" err="1"/>
              <a:t>Console.WriteLine</a:t>
            </a:r>
            <a:r>
              <a:rPr lang="en-GB" dirty="0"/>
              <a:t>("This is the derived version of the virtual method");</a:t>
            </a:r>
          </a:p>
          <a:p>
            <a:pPr marL="0" indent="0">
              <a:buNone/>
            </a:pPr>
            <a:r>
              <a:rPr lang="en-IN" dirty="0"/>
              <a:t>        }</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3605057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989</Words>
  <Application>Microsoft Office PowerPoint</Application>
  <PresentationFormat>Widescreen</PresentationFormat>
  <Paragraphs>281</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Segoe UI</vt:lpstr>
      <vt:lpstr>Wingdings</vt:lpstr>
      <vt:lpstr>Office Theme</vt:lpstr>
      <vt:lpstr>C# </vt:lpstr>
      <vt:lpstr>Abstract Class</vt:lpstr>
      <vt:lpstr>PowerPoint Presentation</vt:lpstr>
      <vt:lpstr>PowerPoint Presentation</vt:lpstr>
      <vt:lpstr>PowerPoint Presentation</vt:lpstr>
      <vt:lpstr>PowerPoint Presentation</vt:lpstr>
      <vt:lpstr>Virtual</vt:lpstr>
      <vt:lpstr>PowerPoint Presentation</vt:lpstr>
      <vt:lpstr>PowerPoint Presentation</vt:lpstr>
      <vt:lpstr>PowerPoint Presentation</vt:lpstr>
      <vt:lpstr>OUTPUT</vt:lpstr>
      <vt:lpstr>Delegate</vt:lpstr>
      <vt:lpstr>Instantiating Delegates:</vt:lpstr>
      <vt:lpstr>Program:Delegate</vt:lpstr>
      <vt:lpstr>PowerPoint Presentation</vt:lpstr>
      <vt:lpstr>OUTPUT</vt:lpstr>
      <vt:lpstr>Events</vt:lpstr>
      <vt:lpstr>Program:Event</vt:lpstr>
      <vt:lpstr>PowerPoint Presentation</vt:lpstr>
      <vt:lpstr>OUTPUT</vt:lpstr>
      <vt:lpstr>Reflection</vt:lpstr>
      <vt:lpstr>Applications of Reflection: </vt:lpstr>
      <vt:lpstr>Program:Reflection</vt:lpstr>
      <vt:lpstr>PowerPoint Presentation</vt:lpstr>
      <vt:lpstr>PowerPoint Presentation</vt:lpstr>
      <vt:lpstr>OUTPUT</vt:lpstr>
      <vt:lpstr>Attribute</vt:lpstr>
      <vt:lpstr>PowerPoint Presentation</vt:lpstr>
      <vt:lpstr>Program:Attribute</vt:lpstr>
      <vt:lpstr>PowerPoint Presentation</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c:title>
  <dc:creator>Windows User</dc:creator>
  <cp:lastModifiedBy>Windows User</cp:lastModifiedBy>
  <cp:revision>65</cp:revision>
  <dcterms:created xsi:type="dcterms:W3CDTF">2018-07-27T05:12:06Z</dcterms:created>
  <dcterms:modified xsi:type="dcterms:W3CDTF">2018-07-27T22:20:30Z</dcterms:modified>
</cp:coreProperties>
</file>