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4"/>
  </p:notesMasterIdLst>
  <p:sldIdLst>
    <p:sldId id="265" r:id="rId2"/>
    <p:sldId id="258" r:id="rId3"/>
    <p:sldId id="271" r:id="rId4"/>
    <p:sldId id="272" r:id="rId5"/>
    <p:sldId id="281" r:id="rId6"/>
    <p:sldId id="259" r:id="rId7"/>
    <p:sldId id="262" r:id="rId8"/>
    <p:sldId id="282" r:id="rId9"/>
    <p:sldId id="283" r:id="rId10"/>
    <p:sldId id="267" r:id="rId11"/>
    <p:sldId id="269" r:id="rId12"/>
    <p:sldId id="270" r:id="rId13"/>
    <p:sldId id="274" r:id="rId14"/>
    <p:sldId id="275" r:id="rId15"/>
    <p:sldId id="276" r:id="rId16"/>
    <p:sldId id="277" r:id="rId17"/>
    <p:sldId id="278" r:id="rId18"/>
    <p:sldId id="279" r:id="rId19"/>
    <p:sldId id="280" r:id="rId20"/>
    <p:sldId id="268" r:id="rId21"/>
    <p:sldId id="284"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5" d="100"/>
          <a:sy n="55" d="100"/>
        </p:scale>
        <p:origin x="109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ust\Documents\Spring%202018\DAA\Project\Execution%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aseline="0" dirty="0"/>
              <a:t>RBT vs Heap Execution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533012087458007E-2"/>
          <c:y val="0.11651048104673427"/>
          <c:w val="0.88269229650063141"/>
          <c:h val="0.81628809208178599"/>
        </c:manualLayout>
      </c:layout>
      <c:scatterChart>
        <c:scatterStyle val="smoothMarker"/>
        <c:varyColors val="0"/>
        <c:ser>
          <c:idx val="0"/>
          <c:order val="0"/>
          <c:tx>
            <c:v>Red Black Tree</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Sheet1!$B$5:$B$16</c:f>
              <c:numCache>
                <c:formatCode>General</c:formatCode>
                <c:ptCount val="12"/>
                <c:pt idx="0">
                  <c:v>5</c:v>
                </c:pt>
                <c:pt idx="1">
                  <c:v>10</c:v>
                </c:pt>
                <c:pt idx="2">
                  <c:v>50</c:v>
                </c:pt>
                <c:pt idx="3">
                  <c:v>100</c:v>
                </c:pt>
                <c:pt idx="4">
                  <c:v>500</c:v>
                </c:pt>
                <c:pt idx="5">
                  <c:v>1000</c:v>
                </c:pt>
                <c:pt idx="6">
                  <c:v>5000</c:v>
                </c:pt>
                <c:pt idx="7">
                  <c:v>10000</c:v>
                </c:pt>
                <c:pt idx="8">
                  <c:v>50000</c:v>
                </c:pt>
                <c:pt idx="9">
                  <c:v>100000</c:v>
                </c:pt>
                <c:pt idx="10">
                  <c:v>500000</c:v>
                </c:pt>
                <c:pt idx="11">
                  <c:v>1000000</c:v>
                </c:pt>
              </c:numCache>
            </c:numRef>
          </c:xVal>
          <c:yVal>
            <c:numRef>
              <c:f>Sheet1!$C$5:$C$16</c:f>
              <c:numCache>
                <c:formatCode>General</c:formatCode>
                <c:ptCount val="12"/>
                <c:pt idx="0">
                  <c:v>1.245865</c:v>
                </c:pt>
                <c:pt idx="1">
                  <c:v>1.3835360000000001</c:v>
                </c:pt>
                <c:pt idx="2">
                  <c:v>4.0442280000000004</c:v>
                </c:pt>
                <c:pt idx="3">
                  <c:v>5.0585560000000003</c:v>
                </c:pt>
                <c:pt idx="4">
                  <c:v>13.829108</c:v>
                </c:pt>
                <c:pt idx="5">
                  <c:v>17.836926999999999</c:v>
                </c:pt>
                <c:pt idx="6">
                  <c:v>88.697665999999998</c:v>
                </c:pt>
                <c:pt idx="7">
                  <c:v>161.868662</c:v>
                </c:pt>
                <c:pt idx="8">
                  <c:v>1528.531461</c:v>
                </c:pt>
                <c:pt idx="9">
                  <c:v>2721.570655</c:v>
                </c:pt>
                <c:pt idx="10">
                  <c:v>24880.851444</c:v>
                </c:pt>
                <c:pt idx="11">
                  <c:v>87586.749792999995</c:v>
                </c:pt>
              </c:numCache>
            </c:numRef>
          </c:yVal>
          <c:smooth val="1"/>
          <c:extLst>
            <c:ext xmlns:c16="http://schemas.microsoft.com/office/drawing/2014/chart" uri="{C3380CC4-5D6E-409C-BE32-E72D297353CC}">
              <c16:uniqueId val="{00000000-9A27-4E0E-BF83-481718D04D91}"/>
            </c:ext>
          </c:extLst>
        </c:ser>
        <c:ser>
          <c:idx val="1"/>
          <c:order val="1"/>
          <c:tx>
            <c:v>Min Heap (Priority Queue)</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Sheet1!$B$5:$B$16</c:f>
              <c:numCache>
                <c:formatCode>General</c:formatCode>
                <c:ptCount val="12"/>
                <c:pt idx="0">
                  <c:v>5</c:v>
                </c:pt>
                <c:pt idx="1">
                  <c:v>10</c:v>
                </c:pt>
                <c:pt idx="2">
                  <c:v>50</c:v>
                </c:pt>
                <c:pt idx="3">
                  <c:v>100</c:v>
                </c:pt>
                <c:pt idx="4">
                  <c:v>500</c:v>
                </c:pt>
                <c:pt idx="5">
                  <c:v>1000</c:v>
                </c:pt>
                <c:pt idx="6">
                  <c:v>5000</c:v>
                </c:pt>
                <c:pt idx="7">
                  <c:v>10000</c:v>
                </c:pt>
                <c:pt idx="8">
                  <c:v>50000</c:v>
                </c:pt>
                <c:pt idx="9">
                  <c:v>100000</c:v>
                </c:pt>
                <c:pt idx="10">
                  <c:v>500000</c:v>
                </c:pt>
                <c:pt idx="11">
                  <c:v>1000000</c:v>
                </c:pt>
              </c:numCache>
            </c:numRef>
          </c:xVal>
          <c:yVal>
            <c:numRef>
              <c:f>Sheet1!$D$5:$D$16</c:f>
              <c:numCache>
                <c:formatCode>General</c:formatCode>
                <c:ptCount val="12"/>
                <c:pt idx="0">
                  <c:v>1.2031989999999999</c:v>
                </c:pt>
                <c:pt idx="1">
                  <c:v>1.1878390000000001</c:v>
                </c:pt>
                <c:pt idx="2">
                  <c:v>2.3193579999999998</c:v>
                </c:pt>
                <c:pt idx="3">
                  <c:v>3.0674459999999999</c:v>
                </c:pt>
                <c:pt idx="4">
                  <c:v>10.187654</c:v>
                </c:pt>
                <c:pt idx="5">
                  <c:v>13.820575</c:v>
                </c:pt>
                <c:pt idx="6">
                  <c:v>68.661985000000001</c:v>
                </c:pt>
                <c:pt idx="7">
                  <c:v>135.59511900000001</c:v>
                </c:pt>
                <c:pt idx="8">
                  <c:v>640.667329</c:v>
                </c:pt>
                <c:pt idx="9">
                  <c:v>2132.3285620000001</c:v>
                </c:pt>
                <c:pt idx="10">
                  <c:v>22870.759363000001</c:v>
                </c:pt>
                <c:pt idx="11">
                  <c:v>74442.862555</c:v>
                </c:pt>
              </c:numCache>
            </c:numRef>
          </c:yVal>
          <c:smooth val="1"/>
          <c:extLst>
            <c:ext xmlns:c16="http://schemas.microsoft.com/office/drawing/2014/chart" uri="{C3380CC4-5D6E-409C-BE32-E72D297353CC}">
              <c16:uniqueId val="{00000001-9A27-4E0E-BF83-481718D04D91}"/>
            </c:ext>
          </c:extLst>
        </c:ser>
        <c:dLbls>
          <c:showLegendKey val="0"/>
          <c:showVal val="0"/>
          <c:showCatName val="0"/>
          <c:showSerName val="0"/>
          <c:showPercent val="0"/>
          <c:showBubbleSize val="0"/>
        </c:dLbls>
        <c:axId val="601653176"/>
        <c:axId val="601647600"/>
      </c:scatterChart>
      <c:valAx>
        <c:axId val="601653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baseline="0" dirty="0"/>
                  <a:t>Number of processes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647600"/>
        <c:crosses val="autoZero"/>
        <c:crossBetween val="midCat"/>
      </c:valAx>
      <c:valAx>
        <c:axId val="601647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baseline="0" dirty="0"/>
                  <a:t>Execution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65317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BBD59-7A4D-4810-819F-686AEEFCE132}" type="datetimeFigureOut">
              <a:rPr lang="en-US" smtClean="0"/>
              <a:t>04-May-18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8C4EF-D29F-43F6-86D5-E6B485B5757F}" type="slidenum">
              <a:rPr lang="en-US" smtClean="0"/>
              <a:t>‹#›</a:t>
            </a:fld>
            <a:endParaRPr lang="en-US" dirty="0"/>
          </a:p>
        </p:txBody>
      </p:sp>
    </p:spTree>
    <p:extLst>
      <p:ext uri="{BB962C8B-B14F-4D97-AF65-F5344CB8AC3E}">
        <p14:creationId xmlns:p14="http://schemas.microsoft.com/office/powerpoint/2010/main" val="8277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2000"/>
            </a:lvl1pPr>
          </a:lstStyle>
          <a:p>
            <a:fld id="{0133BA79-51C2-4FE3-8BD7-DC02626566F2}" type="datetime1">
              <a:rPr lang="en-IN" smtClean="0"/>
              <a:pPr/>
              <a:t>04-05-2018</a:t>
            </a:fld>
            <a:endParaRPr lang="en-IN" dirty="0"/>
          </a:p>
        </p:txBody>
      </p:sp>
      <p:sp>
        <p:nvSpPr>
          <p:cNvPr id="5" name="Footer Placeholder 4"/>
          <p:cNvSpPr>
            <a:spLocks noGrp="1"/>
          </p:cNvSpPr>
          <p:nvPr>
            <p:ph type="ftr" sz="quarter" idx="11"/>
          </p:nvPr>
        </p:nvSpPr>
        <p:spPr/>
        <p:txBody>
          <a:bodyPr/>
          <a:lstStyle>
            <a:lvl1pPr>
              <a:defRPr sz="2000"/>
            </a:lvl1pPr>
          </a:lstStyle>
          <a:p>
            <a:r>
              <a:rPr lang="en-IN" dirty="0"/>
              <a:t>CFS Scheduler</a:t>
            </a:r>
          </a:p>
        </p:txBody>
      </p:sp>
      <p:sp>
        <p:nvSpPr>
          <p:cNvPr id="6" name="Slide Number Placeholder 5"/>
          <p:cNvSpPr>
            <a:spLocks noGrp="1"/>
          </p:cNvSpPr>
          <p:nvPr>
            <p:ph type="sldNum" sz="quarter" idx="12"/>
          </p:nvPr>
        </p:nvSpPr>
        <p:spPr/>
        <p:txBody>
          <a:bodyPr/>
          <a:lstStyle>
            <a:lvl1pPr>
              <a:defRPr sz="2000"/>
            </a:lvl1pPr>
          </a:lstStyle>
          <a:p>
            <a:fld id="{9AA8E756-4154-4D6C-9A77-4C6C932A2163}"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20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48864-E74C-4199-BD0E-E9A49B9A0548}" type="datetime1">
              <a:rPr lang="en-IN" smtClean="0"/>
              <a:t>04-05-2018</a:t>
            </a:fld>
            <a:endParaRPr lang="en-IN" dirty="0"/>
          </a:p>
        </p:txBody>
      </p:sp>
      <p:sp>
        <p:nvSpPr>
          <p:cNvPr id="5" name="Footer Placeholder 4"/>
          <p:cNvSpPr>
            <a:spLocks noGrp="1"/>
          </p:cNvSpPr>
          <p:nvPr>
            <p:ph type="ftr" sz="quarter" idx="11"/>
          </p:nvPr>
        </p:nvSpPr>
        <p:spPr/>
        <p:txBody>
          <a:bodyPr/>
          <a:lstStyle/>
          <a:p>
            <a:r>
              <a:rPr lang="en-IN" dirty="0"/>
              <a:t>CFS Scheduler</a:t>
            </a:r>
          </a:p>
        </p:txBody>
      </p:sp>
      <p:sp>
        <p:nvSpPr>
          <p:cNvPr id="6" name="Slide Number Placeholder 5"/>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322701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D3301-3A50-41FA-AD8C-261B67DE3FFF}" type="datetime1">
              <a:rPr lang="en-IN" smtClean="0"/>
              <a:t>04-05-2018</a:t>
            </a:fld>
            <a:endParaRPr lang="en-IN" dirty="0"/>
          </a:p>
        </p:txBody>
      </p:sp>
      <p:sp>
        <p:nvSpPr>
          <p:cNvPr id="5" name="Footer Placeholder 4"/>
          <p:cNvSpPr>
            <a:spLocks noGrp="1"/>
          </p:cNvSpPr>
          <p:nvPr>
            <p:ph type="ftr" sz="quarter" idx="11"/>
          </p:nvPr>
        </p:nvSpPr>
        <p:spPr/>
        <p:txBody>
          <a:bodyPr/>
          <a:lstStyle/>
          <a:p>
            <a:r>
              <a:rPr lang="en-IN" dirty="0"/>
              <a:t>CFS Scheduler</a:t>
            </a:r>
          </a:p>
        </p:txBody>
      </p:sp>
      <p:sp>
        <p:nvSpPr>
          <p:cNvPr id="6" name="Slide Number Placeholder 5"/>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123419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2000"/>
            </a:lvl1pPr>
          </a:lstStyle>
          <a:p>
            <a:fld id="{9284C929-612A-4833-AA9A-7D77697C4958}" type="datetime1">
              <a:rPr lang="en-IN" smtClean="0"/>
              <a:pPr/>
              <a:t>04-05-2018</a:t>
            </a:fld>
            <a:endParaRPr lang="en-IN" dirty="0"/>
          </a:p>
        </p:txBody>
      </p:sp>
      <p:sp>
        <p:nvSpPr>
          <p:cNvPr id="5" name="Footer Placeholder 4"/>
          <p:cNvSpPr>
            <a:spLocks noGrp="1"/>
          </p:cNvSpPr>
          <p:nvPr>
            <p:ph type="ftr" sz="quarter" idx="11"/>
          </p:nvPr>
        </p:nvSpPr>
        <p:spPr/>
        <p:txBody>
          <a:bodyPr/>
          <a:lstStyle>
            <a:lvl1pPr>
              <a:defRPr sz="2000"/>
            </a:lvl1pPr>
          </a:lstStyle>
          <a:p>
            <a:r>
              <a:rPr lang="en-IN" dirty="0"/>
              <a:t>CFS Scheduler</a:t>
            </a:r>
          </a:p>
        </p:txBody>
      </p:sp>
      <p:sp>
        <p:nvSpPr>
          <p:cNvPr id="6" name="Slide Number Placeholder 5"/>
          <p:cNvSpPr>
            <a:spLocks noGrp="1"/>
          </p:cNvSpPr>
          <p:nvPr>
            <p:ph type="sldNum" sz="quarter" idx="12"/>
          </p:nvPr>
        </p:nvSpPr>
        <p:spPr/>
        <p:txBody>
          <a:bodyPr/>
          <a:lstStyle>
            <a:lvl1pPr>
              <a:defRPr sz="2000"/>
            </a:lvl1pPr>
          </a:lstStyle>
          <a:p>
            <a:fld id="{9AA8E756-4154-4D6C-9A77-4C6C932A2163}" type="slidenum">
              <a:rPr lang="en-IN" smtClean="0"/>
              <a:pPr/>
              <a:t>‹#›</a:t>
            </a:fld>
            <a:endParaRPr lang="en-IN" dirty="0"/>
          </a:p>
        </p:txBody>
      </p:sp>
    </p:spTree>
    <p:extLst>
      <p:ext uri="{BB962C8B-B14F-4D97-AF65-F5344CB8AC3E}">
        <p14:creationId xmlns:p14="http://schemas.microsoft.com/office/powerpoint/2010/main" val="688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078C70-32A8-483C-BF86-DE3135155D01}" type="datetime1">
              <a:rPr lang="en-IN" smtClean="0"/>
              <a:t>04-05-2018</a:t>
            </a:fld>
            <a:endParaRPr lang="en-IN" dirty="0"/>
          </a:p>
        </p:txBody>
      </p:sp>
      <p:sp>
        <p:nvSpPr>
          <p:cNvPr id="5" name="Footer Placeholder 4"/>
          <p:cNvSpPr>
            <a:spLocks noGrp="1"/>
          </p:cNvSpPr>
          <p:nvPr>
            <p:ph type="ftr" sz="quarter" idx="11"/>
          </p:nvPr>
        </p:nvSpPr>
        <p:spPr/>
        <p:txBody>
          <a:bodyPr/>
          <a:lstStyle/>
          <a:p>
            <a:r>
              <a:rPr lang="en-IN" dirty="0"/>
              <a:t>CFS Scheduler</a:t>
            </a:r>
          </a:p>
        </p:txBody>
      </p:sp>
      <p:sp>
        <p:nvSpPr>
          <p:cNvPr id="6" name="Slide Number Placeholder 5"/>
          <p:cNvSpPr>
            <a:spLocks noGrp="1"/>
          </p:cNvSpPr>
          <p:nvPr>
            <p:ph type="sldNum" sz="quarter" idx="12"/>
          </p:nvPr>
        </p:nvSpPr>
        <p:spPr/>
        <p:txBody>
          <a:bodyPr/>
          <a:lstStyle/>
          <a:p>
            <a:fld id="{9AA8E756-4154-4D6C-9A77-4C6C932A2163}"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29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232A2F-A42B-4A64-94F0-1831A7BEDA3F}" type="datetime1">
              <a:rPr lang="en-IN" smtClean="0"/>
              <a:t>04-05-2018</a:t>
            </a:fld>
            <a:endParaRPr lang="en-IN" dirty="0"/>
          </a:p>
        </p:txBody>
      </p:sp>
      <p:sp>
        <p:nvSpPr>
          <p:cNvPr id="6" name="Footer Placeholder 5"/>
          <p:cNvSpPr>
            <a:spLocks noGrp="1"/>
          </p:cNvSpPr>
          <p:nvPr>
            <p:ph type="ftr" sz="quarter" idx="11"/>
          </p:nvPr>
        </p:nvSpPr>
        <p:spPr/>
        <p:txBody>
          <a:bodyPr/>
          <a:lstStyle/>
          <a:p>
            <a:r>
              <a:rPr lang="en-IN" dirty="0"/>
              <a:t>CFS Scheduler</a:t>
            </a:r>
          </a:p>
        </p:txBody>
      </p:sp>
      <p:sp>
        <p:nvSpPr>
          <p:cNvPr id="7" name="Slide Number Placeholder 6"/>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87670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012C4-C026-4C4E-8BC7-C17BC9822C1F}" type="datetime1">
              <a:rPr lang="en-IN" smtClean="0"/>
              <a:t>04-05-2018</a:t>
            </a:fld>
            <a:endParaRPr lang="en-IN" dirty="0"/>
          </a:p>
        </p:txBody>
      </p:sp>
      <p:sp>
        <p:nvSpPr>
          <p:cNvPr id="8" name="Footer Placeholder 7"/>
          <p:cNvSpPr>
            <a:spLocks noGrp="1"/>
          </p:cNvSpPr>
          <p:nvPr>
            <p:ph type="ftr" sz="quarter" idx="11"/>
          </p:nvPr>
        </p:nvSpPr>
        <p:spPr/>
        <p:txBody>
          <a:bodyPr/>
          <a:lstStyle/>
          <a:p>
            <a:r>
              <a:rPr lang="en-IN" dirty="0"/>
              <a:t>CFS Scheduler</a:t>
            </a:r>
          </a:p>
        </p:txBody>
      </p:sp>
      <p:sp>
        <p:nvSpPr>
          <p:cNvPr id="9" name="Slide Number Placeholder 8"/>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110234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A64B6-1AC7-4558-9B7F-0C525EECF6EE}" type="datetime1">
              <a:rPr lang="en-IN" smtClean="0"/>
              <a:t>04-05-2018</a:t>
            </a:fld>
            <a:endParaRPr lang="en-IN" dirty="0"/>
          </a:p>
        </p:txBody>
      </p:sp>
      <p:sp>
        <p:nvSpPr>
          <p:cNvPr id="4" name="Footer Placeholder 3"/>
          <p:cNvSpPr>
            <a:spLocks noGrp="1"/>
          </p:cNvSpPr>
          <p:nvPr>
            <p:ph type="ftr" sz="quarter" idx="11"/>
          </p:nvPr>
        </p:nvSpPr>
        <p:spPr/>
        <p:txBody>
          <a:bodyPr/>
          <a:lstStyle/>
          <a:p>
            <a:r>
              <a:rPr lang="en-IN" dirty="0"/>
              <a:t>CFS Scheduler</a:t>
            </a:r>
          </a:p>
        </p:txBody>
      </p:sp>
      <p:sp>
        <p:nvSpPr>
          <p:cNvPr id="5" name="Slide Number Placeholder 4"/>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308391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5A9131-BC21-40CB-852C-5619404839E4}" type="datetime1">
              <a:rPr lang="en-IN" smtClean="0"/>
              <a:t>04-05-2018</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a:t>CFS Scheduler</a:t>
            </a:r>
          </a:p>
        </p:txBody>
      </p:sp>
      <p:sp>
        <p:nvSpPr>
          <p:cNvPr id="9" name="Slide Number Placeholder 8"/>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349998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EBCF2B-A1E6-4C03-8104-5D377E604042}" type="datetime1">
              <a:rPr lang="en-IN" smtClean="0"/>
              <a:t>04-05-2018</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dirty="0"/>
              <a:t>CFS Scheduler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A8E756-4154-4D6C-9A77-4C6C932A2163}" type="slidenum">
              <a:rPr lang="en-IN" smtClean="0"/>
              <a:t>‹#›</a:t>
            </a:fld>
            <a:endParaRPr lang="en-IN" dirty="0"/>
          </a:p>
        </p:txBody>
      </p:sp>
    </p:spTree>
    <p:extLst>
      <p:ext uri="{BB962C8B-B14F-4D97-AF65-F5344CB8AC3E}">
        <p14:creationId xmlns:p14="http://schemas.microsoft.com/office/powerpoint/2010/main" val="362082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AEA07B-16FA-4700-8977-7717DB4DEAF0}" type="datetime1">
              <a:rPr lang="en-IN" smtClean="0"/>
              <a:t>04-05-2018</a:t>
            </a:fld>
            <a:endParaRPr lang="en-IN" dirty="0"/>
          </a:p>
        </p:txBody>
      </p:sp>
      <p:sp>
        <p:nvSpPr>
          <p:cNvPr id="6" name="Footer Placeholder 5"/>
          <p:cNvSpPr>
            <a:spLocks noGrp="1"/>
          </p:cNvSpPr>
          <p:nvPr>
            <p:ph type="ftr" sz="quarter" idx="11"/>
          </p:nvPr>
        </p:nvSpPr>
        <p:spPr/>
        <p:txBody>
          <a:bodyPr/>
          <a:lstStyle/>
          <a:p>
            <a:r>
              <a:rPr lang="en-IN" dirty="0"/>
              <a:t>CFS Scheduler</a:t>
            </a:r>
          </a:p>
        </p:txBody>
      </p:sp>
      <p:sp>
        <p:nvSpPr>
          <p:cNvPr id="7" name="Slide Number Placeholder 6"/>
          <p:cNvSpPr>
            <a:spLocks noGrp="1"/>
          </p:cNvSpPr>
          <p:nvPr>
            <p:ph type="sldNum" sz="quarter" idx="12"/>
          </p:nvPr>
        </p:nvSpPr>
        <p:spPr/>
        <p:txBody>
          <a:bodyPr/>
          <a:lstStyle/>
          <a:p>
            <a:fld id="{9AA8E756-4154-4D6C-9A77-4C6C932A2163}" type="slidenum">
              <a:rPr lang="en-IN" smtClean="0"/>
              <a:t>‹#›</a:t>
            </a:fld>
            <a:endParaRPr lang="en-IN" dirty="0"/>
          </a:p>
        </p:txBody>
      </p:sp>
    </p:spTree>
    <p:extLst>
      <p:ext uri="{BB962C8B-B14F-4D97-AF65-F5344CB8AC3E}">
        <p14:creationId xmlns:p14="http://schemas.microsoft.com/office/powerpoint/2010/main" val="258872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BBD575-9D98-45DA-988D-9F52089AB9C7}" type="datetime1">
              <a:rPr lang="en-IN" smtClean="0"/>
              <a:t>04-05-2018</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a:t>CFS Scheduler</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A8E756-4154-4D6C-9A77-4C6C932A2163}"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23376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stackoverflow.com/questions/33191110/reason-why-cfs-scheduler-using-red-black-tree?utm_medium=organic&amp;utm_source=google_rich_qa&amp;utm_campaign=google_rich_q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louche.net/2012/02/04/linux-cfs-algorithm-and-virtual-runtime/" TargetMode="External"/><Relationship Id="rId2" Type="http://schemas.openxmlformats.org/officeDocument/2006/relationships/hyperlink" Target="https://en.wikipedia.org/wiki/Completely_Fair_Scheduler" TargetMode="External"/><Relationship Id="rId1" Type="http://schemas.openxmlformats.org/officeDocument/2006/relationships/slideLayout" Target="../slideLayouts/slideLayout2.xml"/><Relationship Id="rId5" Type="http://schemas.openxmlformats.org/officeDocument/2006/relationships/hyperlink" Target="https://stackoverflow.com/questions/33191110/reason-why-cfs-scheduler-using-red-black-tree?utm_medium=organic&amp;utm_source=google_rich_qa&amp;utm_campaign=google_rich_qa" TargetMode="External"/><Relationship Id="rId4" Type="http://schemas.openxmlformats.org/officeDocument/2006/relationships/hyperlink" Target="https://www.linuxjournal.com/node/1026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mpletely_Fair_Scheduler"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E255E5-0421-4C93-BFAC-EF33E81D914D}"/>
              </a:ext>
            </a:extLst>
          </p:cNvPr>
          <p:cNvSpPr>
            <a:spLocks noGrp="1"/>
          </p:cNvSpPr>
          <p:nvPr>
            <p:ph type="subTitle" idx="1"/>
          </p:nvPr>
        </p:nvSpPr>
        <p:spPr>
          <a:xfrm>
            <a:off x="410817" y="0"/>
            <a:ext cx="11370365" cy="6331352"/>
          </a:xfrm>
        </p:spPr>
        <p:txBody>
          <a:bodyPr>
            <a:normAutofit/>
          </a:bodyPr>
          <a:lstStyle/>
          <a:p>
            <a:endParaRPr lang="en-IN" dirty="0"/>
          </a:p>
          <a:p>
            <a:r>
              <a:rPr lang="en-IN" sz="3600" dirty="0"/>
              <a:t>CSE 5311: Design and Analysis of Algorithms </a:t>
            </a:r>
            <a:br>
              <a:rPr lang="en-IN" sz="3600" dirty="0"/>
            </a:br>
            <a:endParaRPr lang="en-IN" sz="3600" dirty="0"/>
          </a:p>
          <a:p>
            <a:r>
              <a:rPr lang="en-IN" dirty="0"/>
              <a:t>Instructor: Dr. Gautam Das</a:t>
            </a:r>
            <a:br>
              <a:rPr lang="en-IN" dirty="0"/>
            </a:br>
            <a:r>
              <a:rPr lang="en-IN" dirty="0"/>
              <a:t>TA: Shohedul Hasan</a:t>
            </a:r>
            <a:br>
              <a:rPr lang="en-IN" dirty="0"/>
            </a:br>
            <a:r>
              <a:rPr lang="en-IN" dirty="0"/>
              <a:t>Spring 2018</a:t>
            </a:r>
          </a:p>
          <a:p>
            <a:endParaRPr lang="en-IN" dirty="0"/>
          </a:p>
          <a:p>
            <a:pPr algn="ctr"/>
            <a:endParaRPr lang="en-IN" sz="2800" b="1" spc="0" dirty="0">
              <a:latin typeface="Copperplate Gothic Bold" panose="020E0705020206020404" pitchFamily="34" charset="0"/>
              <a:cs typeface="Aldhabi" panose="020B0604020202020204" pitchFamily="2" charset="-78"/>
            </a:endParaRPr>
          </a:p>
          <a:p>
            <a:pPr algn="ctr"/>
            <a:r>
              <a:rPr lang="en-IN" sz="2800" b="1" spc="0" dirty="0">
                <a:latin typeface="Copperplate Gothic Bold" panose="020E0705020206020404" pitchFamily="34" charset="0"/>
                <a:cs typeface="Aldhabi" panose="020B0604020202020204" pitchFamily="2" charset="-78"/>
              </a:rPr>
              <a:t>Project: Task Scheduler using Red-Black Trees</a:t>
            </a:r>
            <a:endParaRPr lang="en-IN" spc="0" dirty="0">
              <a:latin typeface="Copperplate Gothic Bold" panose="020E0705020206020404" pitchFamily="34" charset="0"/>
            </a:endParaRPr>
          </a:p>
          <a:p>
            <a:pPr>
              <a:lnSpc>
                <a:spcPct val="50000"/>
              </a:lnSpc>
            </a:pPr>
            <a:r>
              <a:rPr lang="en-IN" dirty="0"/>
              <a:t>Group No.: 8</a:t>
            </a:r>
          </a:p>
          <a:p>
            <a:r>
              <a:rPr lang="en-IN" dirty="0"/>
              <a:t>Kaustubh Agnihotri (</a:t>
            </a:r>
            <a:r>
              <a:rPr lang="en-US" dirty="0"/>
              <a:t>1001554290</a:t>
            </a:r>
            <a:r>
              <a:rPr lang="en-IN" dirty="0"/>
              <a:t>)</a:t>
            </a:r>
          </a:p>
          <a:p>
            <a:r>
              <a:rPr lang="en-IN" dirty="0"/>
              <a:t>Karthik Venkatasivareddy (</a:t>
            </a:r>
            <a:r>
              <a:rPr lang="en-US" dirty="0"/>
              <a:t>1001518082</a:t>
            </a:r>
            <a:r>
              <a:rPr lang="en-IN" dirty="0"/>
              <a:t>)</a:t>
            </a:r>
          </a:p>
          <a:p>
            <a:r>
              <a:rPr lang="en-IN" dirty="0"/>
              <a:t>Supreeth Javalli (</a:t>
            </a:r>
            <a:r>
              <a:rPr lang="en-US" dirty="0"/>
              <a:t>1001518038</a:t>
            </a:r>
            <a:r>
              <a:rPr lang="en-IN" dirty="0"/>
              <a:t>)</a:t>
            </a:r>
          </a:p>
        </p:txBody>
      </p:sp>
      <p:sp>
        <p:nvSpPr>
          <p:cNvPr id="2" name="Date Placeholder 1">
            <a:extLst>
              <a:ext uri="{FF2B5EF4-FFF2-40B4-BE49-F238E27FC236}">
                <a16:creationId xmlns:a16="http://schemas.microsoft.com/office/drawing/2014/main" id="{AD13EF87-622F-4525-8670-888924D30143}"/>
              </a:ext>
            </a:extLst>
          </p:cNvPr>
          <p:cNvSpPr>
            <a:spLocks noGrp="1"/>
          </p:cNvSpPr>
          <p:nvPr>
            <p:ph type="dt" sz="half" idx="10"/>
          </p:nvPr>
        </p:nvSpPr>
        <p:spPr/>
        <p:txBody>
          <a:bodyPr/>
          <a:lstStyle/>
          <a:p>
            <a:fld id="{F5384FD7-2211-4C3B-88EC-F4D9AA97223B}" type="datetime1">
              <a:rPr lang="en-IN" sz="2000" smtClean="0"/>
              <a:t>04-05-2018</a:t>
            </a:fld>
            <a:endParaRPr lang="en-IN" sz="2000" dirty="0"/>
          </a:p>
        </p:txBody>
      </p:sp>
      <p:sp>
        <p:nvSpPr>
          <p:cNvPr id="4" name="Footer Placeholder 3">
            <a:extLst>
              <a:ext uri="{FF2B5EF4-FFF2-40B4-BE49-F238E27FC236}">
                <a16:creationId xmlns:a16="http://schemas.microsoft.com/office/drawing/2014/main" id="{9C11CB9D-31C1-4A79-9903-1F1EBB56C336}"/>
              </a:ext>
            </a:extLst>
          </p:cNvPr>
          <p:cNvSpPr>
            <a:spLocks noGrp="1"/>
          </p:cNvSpPr>
          <p:nvPr>
            <p:ph type="ftr" sz="quarter" idx="11"/>
          </p:nvPr>
        </p:nvSpPr>
        <p:spPr/>
        <p:txBody>
          <a:bodyPr/>
          <a:lstStyle/>
          <a:p>
            <a:r>
              <a:rPr lang="en-IN" dirty="0"/>
              <a:t>CFS Scheduler</a:t>
            </a:r>
          </a:p>
        </p:txBody>
      </p:sp>
      <p:sp>
        <p:nvSpPr>
          <p:cNvPr id="5" name="Slide Number Placeholder 4">
            <a:extLst>
              <a:ext uri="{FF2B5EF4-FFF2-40B4-BE49-F238E27FC236}">
                <a16:creationId xmlns:a16="http://schemas.microsoft.com/office/drawing/2014/main" id="{E0180919-6472-4315-9574-CEFA8C830D00}"/>
              </a:ext>
            </a:extLst>
          </p:cNvPr>
          <p:cNvSpPr>
            <a:spLocks noGrp="1"/>
          </p:cNvSpPr>
          <p:nvPr>
            <p:ph type="sldNum" sz="quarter" idx="12"/>
          </p:nvPr>
        </p:nvSpPr>
        <p:spPr/>
        <p:txBody>
          <a:bodyPr/>
          <a:lstStyle/>
          <a:p>
            <a:fld id="{9AA8E756-4154-4D6C-9A77-4C6C932A2163}" type="slidenum">
              <a:rPr lang="en-IN" smtClean="0"/>
              <a:t>1</a:t>
            </a:fld>
            <a:endParaRPr lang="en-IN" dirty="0"/>
          </a:p>
        </p:txBody>
      </p:sp>
    </p:spTree>
    <p:extLst>
      <p:ext uri="{BB962C8B-B14F-4D97-AF65-F5344CB8AC3E}">
        <p14:creationId xmlns:p14="http://schemas.microsoft.com/office/powerpoint/2010/main" val="56452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69828-2513-4B13-A466-942348A6E1F8}"/>
              </a:ext>
            </a:extLst>
          </p:cNvPr>
          <p:cNvSpPr>
            <a:spLocks noGrp="1"/>
          </p:cNvSpPr>
          <p:nvPr>
            <p:ph type="title"/>
          </p:nvPr>
        </p:nvSpPr>
        <p:spPr/>
        <p:txBody>
          <a:bodyPr/>
          <a:lstStyle/>
          <a:p>
            <a:r>
              <a:rPr lang="en-IN" b="1" dirty="0"/>
              <a:t>What we found out using RB Tree and Heap (Priority queue)?</a:t>
            </a:r>
          </a:p>
        </p:txBody>
      </p:sp>
      <p:sp>
        <p:nvSpPr>
          <p:cNvPr id="4" name="Content Placeholder 3">
            <a:extLst>
              <a:ext uri="{FF2B5EF4-FFF2-40B4-BE49-F238E27FC236}">
                <a16:creationId xmlns:a16="http://schemas.microsoft.com/office/drawing/2014/main" id="{6215A67D-D36C-4107-B800-54F1241C25BA}"/>
              </a:ext>
            </a:extLst>
          </p:cNvPr>
          <p:cNvSpPr>
            <a:spLocks noGrp="1"/>
          </p:cNvSpPr>
          <p:nvPr>
            <p:ph idx="1"/>
          </p:nvPr>
        </p:nvSpPr>
        <p:spPr>
          <a:xfrm>
            <a:off x="92597" y="2025570"/>
            <a:ext cx="11482087" cy="4236334"/>
          </a:xfrm>
        </p:spPr>
        <p:txBody>
          <a:bodyPr>
            <a:normAutofit fontScale="92500" lnSpcReduction="10000"/>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We performed many tests on the developed code and found out some unexpected results.</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Heap performed better than red black tree data structure for most of the times.</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The main reason behind this was that retrieving the minimum element from the heap is possible in O(1) time, whereas for the red black tree it took O(log n) time.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Let us go through some analysis using graphs that we generated from the test results.</a:t>
            </a:r>
          </a:p>
          <a:p>
            <a:pPr>
              <a:buFont typeface="Wingdings" panose="05000000000000000000" pitchFamily="2" charset="2"/>
              <a:buChar char="Ø"/>
            </a:pPr>
            <a:endParaRPr lang="en-IN" sz="2800" dirty="0"/>
          </a:p>
        </p:txBody>
      </p:sp>
      <p:sp>
        <p:nvSpPr>
          <p:cNvPr id="2" name="Date Placeholder 1">
            <a:extLst>
              <a:ext uri="{FF2B5EF4-FFF2-40B4-BE49-F238E27FC236}">
                <a16:creationId xmlns:a16="http://schemas.microsoft.com/office/drawing/2014/main" id="{AEAC40DB-852E-4C48-B99D-EAC0ED55B9CA}"/>
              </a:ext>
            </a:extLst>
          </p:cNvPr>
          <p:cNvSpPr>
            <a:spLocks noGrp="1"/>
          </p:cNvSpPr>
          <p:nvPr>
            <p:ph type="dt" sz="half" idx="10"/>
          </p:nvPr>
        </p:nvSpPr>
        <p:spPr/>
        <p:txBody>
          <a:bodyPr/>
          <a:lstStyle/>
          <a:p>
            <a:fld id="{10E1DB1F-03C8-43EF-8F97-8D8FB0D9503F}" type="datetime1">
              <a:rPr lang="en-IN" smtClean="0"/>
              <a:t>04-05-2018</a:t>
            </a:fld>
            <a:endParaRPr lang="en-IN" dirty="0"/>
          </a:p>
        </p:txBody>
      </p:sp>
      <p:sp>
        <p:nvSpPr>
          <p:cNvPr id="6" name="Footer Placeholder 5">
            <a:extLst>
              <a:ext uri="{FF2B5EF4-FFF2-40B4-BE49-F238E27FC236}">
                <a16:creationId xmlns:a16="http://schemas.microsoft.com/office/drawing/2014/main" id="{87C15343-50CD-495A-9D61-83E515B6831D}"/>
              </a:ext>
            </a:extLst>
          </p:cNvPr>
          <p:cNvSpPr>
            <a:spLocks noGrp="1"/>
          </p:cNvSpPr>
          <p:nvPr>
            <p:ph type="ftr" sz="quarter" idx="11"/>
          </p:nvPr>
        </p:nvSpPr>
        <p:spPr/>
        <p:txBody>
          <a:bodyPr/>
          <a:lstStyle/>
          <a:p>
            <a:r>
              <a:rPr lang="en-IN" dirty="0"/>
              <a:t>CFS Scheduler</a:t>
            </a:r>
          </a:p>
        </p:txBody>
      </p:sp>
      <p:sp>
        <p:nvSpPr>
          <p:cNvPr id="7" name="Slide Number Placeholder 6">
            <a:extLst>
              <a:ext uri="{FF2B5EF4-FFF2-40B4-BE49-F238E27FC236}">
                <a16:creationId xmlns:a16="http://schemas.microsoft.com/office/drawing/2014/main" id="{63CEF083-7F30-49ED-A719-C0BA047C1AB0}"/>
              </a:ext>
            </a:extLst>
          </p:cNvPr>
          <p:cNvSpPr>
            <a:spLocks noGrp="1"/>
          </p:cNvSpPr>
          <p:nvPr>
            <p:ph type="sldNum" sz="quarter" idx="12"/>
          </p:nvPr>
        </p:nvSpPr>
        <p:spPr/>
        <p:txBody>
          <a:bodyPr/>
          <a:lstStyle/>
          <a:p>
            <a:fld id="{9AA8E756-4154-4D6C-9A77-4C6C932A2163}" type="slidenum">
              <a:rPr lang="en-IN" smtClean="0"/>
              <a:t>10</a:t>
            </a:fld>
            <a:endParaRPr lang="en-IN" dirty="0"/>
          </a:p>
        </p:txBody>
      </p:sp>
    </p:spTree>
    <p:extLst>
      <p:ext uri="{BB962C8B-B14F-4D97-AF65-F5344CB8AC3E}">
        <p14:creationId xmlns:p14="http://schemas.microsoft.com/office/powerpoint/2010/main" val="114957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9FE3-7F8A-4B78-8FF6-38087DC581D6}"/>
              </a:ext>
            </a:extLst>
          </p:cNvPr>
          <p:cNvSpPr>
            <a:spLocks noGrp="1"/>
          </p:cNvSpPr>
          <p:nvPr>
            <p:ph type="title"/>
          </p:nvPr>
        </p:nvSpPr>
        <p:spPr>
          <a:xfrm>
            <a:off x="1097280" y="33090"/>
            <a:ext cx="10058400" cy="1450757"/>
          </a:xfrm>
        </p:spPr>
        <p:txBody>
          <a:bodyPr/>
          <a:lstStyle/>
          <a:p>
            <a:r>
              <a:rPr lang="en-US" b="1" dirty="0"/>
              <a:t>Comparing RBT and Heap for following input:</a:t>
            </a:r>
          </a:p>
        </p:txBody>
      </p:sp>
      <p:graphicFrame>
        <p:nvGraphicFramePr>
          <p:cNvPr id="4" name="Content Placeholder 3">
            <a:extLst>
              <a:ext uri="{FF2B5EF4-FFF2-40B4-BE49-F238E27FC236}">
                <a16:creationId xmlns:a16="http://schemas.microsoft.com/office/drawing/2014/main" id="{FBF29935-47BC-4EBE-86E3-4531C0516A32}"/>
              </a:ext>
            </a:extLst>
          </p:cNvPr>
          <p:cNvGraphicFramePr>
            <a:graphicFrameLocks noGrp="1"/>
          </p:cNvGraphicFramePr>
          <p:nvPr>
            <p:ph idx="1"/>
            <p:extLst>
              <p:ext uri="{D42A27DB-BD31-4B8C-83A1-F6EECF244321}">
                <p14:modId xmlns:p14="http://schemas.microsoft.com/office/powerpoint/2010/main" val="1363025"/>
              </p:ext>
            </p:extLst>
          </p:nvPr>
        </p:nvGraphicFramePr>
        <p:xfrm>
          <a:off x="838199" y="1508288"/>
          <a:ext cx="10374282" cy="4798248"/>
        </p:xfrm>
        <a:graphic>
          <a:graphicData uri="http://schemas.openxmlformats.org/drawingml/2006/table">
            <a:tbl>
              <a:tblPr>
                <a:tableStyleId>{5C22544A-7EE6-4342-B048-85BDC9FD1C3A}</a:tableStyleId>
              </a:tblPr>
              <a:tblGrid>
                <a:gridCol w="1827727">
                  <a:extLst>
                    <a:ext uri="{9D8B030D-6E8A-4147-A177-3AD203B41FA5}">
                      <a16:colId xmlns:a16="http://schemas.microsoft.com/office/drawing/2014/main" val="3083347374"/>
                    </a:ext>
                  </a:extLst>
                </a:gridCol>
                <a:gridCol w="2085153">
                  <a:extLst>
                    <a:ext uri="{9D8B030D-6E8A-4147-A177-3AD203B41FA5}">
                      <a16:colId xmlns:a16="http://schemas.microsoft.com/office/drawing/2014/main" val="1052275158"/>
                    </a:ext>
                  </a:extLst>
                </a:gridCol>
                <a:gridCol w="3140602">
                  <a:extLst>
                    <a:ext uri="{9D8B030D-6E8A-4147-A177-3AD203B41FA5}">
                      <a16:colId xmlns:a16="http://schemas.microsoft.com/office/drawing/2014/main" val="2514759827"/>
                    </a:ext>
                  </a:extLst>
                </a:gridCol>
                <a:gridCol w="3320800">
                  <a:extLst>
                    <a:ext uri="{9D8B030D-6E8A-4147-A177-3AD203B41FA5}">
                      <a16:colId xmlns:a16="http://schemas.microsoft.com/office/drawing/2014/main" val="150598410"/>
                    </a:ext>
                  </a:extLst>
                </a:gridCol>
              </a:tblGrid>
              <a:tr h="369096">
                <a:tc>
                  <a:txBody>
                    <a:bodyPr/>
                    <a:lstStyle/>
                    <a:p>
                      <a:pPr algn="ctr" fontAlgn="b"/>
                      <a:r>
                        <a:rPr lang="en-US" sz="2000" u="none" strike="noStrike" dirty="0">
                          <a:effectLst/>
                        </a:rPr>
                        <a:t>Quantum Slice</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dirty="0">
                          <a:effectLst/>
                        </a:rPr>
                        <a:t>No. of processes</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dirty="0">
                          <a:effectLst/>
                        </a:rPr>
                        <a:t>RBT Execution time (ms)</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dirty="0">
                          <a:effectLst/>
                        </a:rPr>
                        <a:t>Heap Execution time (ms)</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0223368"/>
                  </a:ext>
                </a:extLst>
              </a:tr>
              <a:tr h="369096">
                <a:tc>
                  <a:txBody>
                    <a:bodyPr/>
                    <a:lstStyle/>
                    <a:p>
                      <a:pPr algn="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1.245865</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1.203199</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635032"/>
                  </a:ext>
                </a:extLst>
              </a:tr>
              <a:tr h="369096">
                <a:tc>
                  <a:txBody>
                    <a:bodyPr/>
                    <a:lstStyle/>
                    <a:p>
                      <a:pPr algn="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1.383536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1.187839</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194856"/>
                  </a:ext>
                </a:extLst>
              </a:tr>
              <a:tr h="369096">
                <a:tc>
                  <a:txBody>
                    <a:bodyPr/>
                    <a:lstStyle/>
                    <a:p>
                      <a:pPr algn="r" fontAlgn="b"/>
                      <a:r>
                        <a:rPr lang="en-US" sz="2000" u="none" strike="noStrike" dirty="0">
                          <a:effectLst/>
                        </a:rPr>
                        <a:t>12</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4.044228</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2.319358</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847345"/>
                  </a:ext>
                </a:extLst>
              </a:tr>
              <a:tr h="369096">
                <a:tc>
                  <a:txBody>
                    <a:bodyPr/>
                    <a:lstStyle/>
                    <a:p>
                      <a:pPr algn="r" fontAlgn="b"/>
                      <a:r>
                        <a:rPr lang="en-US" sz="2000" u="none" strike="noStrike" dirty="0">
                          <a:effectLst/>
                        </a:rPr>
                        <a:t>16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5.058556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3.067446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3351649"/>
                  </a:ext>
                </a:extLst>
              </a:tr>
              <a:tr h="369096">
                <a:tc>
                  <a:txBody>
                    <a:bodyPr/>
                    <a:lstStyle/>
                    <a:p>
                      <a:pPr algn="r" fontAlgn="b"/>
                      <a:r>
                        <a:rPr lang="en-US" sz="2000" u="none" strike="noStrike" dirty="0">
                          <a:effectLst/>
                        </a:rPr>
                        <a:t>20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13.829108</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10.187654</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1719062"/>
                  </a:ext>
                </a:extLst>
              </a:tr>
              <a:tr h="369096">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17.836927</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13.820575</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1024255"/>
                  </a:ext>
                </a:extLst>
              </a:tr>
              <a:tr h="369096">
                <a:tc>
                  <a:txBody>
                    <a:bodyPr/>
                    <a:lstStyle/>
                    <a:p>
                      <a:pPr algn="r" fontAlgn="b"/>
                      <a:r>
                        <a:rPr lang="en-US" sz="2000" u="none" strike="noStrike" dirty="0">
                          <a:effectLst/>
                        </a:rPr>
                        <a:t>60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88.697666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68.661985</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448756"/>
                  </a:ext>
                </a:extLst>
              </a:tr>
              <a:tr h="369096">
                <a:tc>
                  <a:txBody>
                    <a:bodyPr/>
                    <a:lstStyle/>
                    <a:p>
                      <a:pPr algn="r" fontAlgn="b"/>
                      <a:r>
                        <a:rPr lang="en-US" sz="2000" u="none" strike="noStrike" dirty="0">
                          <a:effectLst/>
                        </a:rPr>
                        <a:t>80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161.868662</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135.595119</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0077900"/>
                  </a:ext>
                </a:extLst>
              </a:tr>
              <a:tr h="369096">
                <a:tc>
                  <a:txBody>
                    <a:bodyPr/>
                    <a:lstStyle/>
                    <a:p>
                      <a:pPr algn="r" fontAlgn="b"/>
                      <a:r>
                        <a:rPr lang="en-US" sz="2000" u="none" strike="noStrike" dirty="0">
                          <a:effectLst/>
                        </a:rPr>
                        <a:t>100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50000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1528.531461</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640.667329</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8516061"/>
                  </a:ext>
                </a:extLst>
              </a:tr>
              <a:tr h="369096">
                <a:tc>
                  <a:txBody>
                    <a:bodyPr/>
                    <a:lstStyle/>
                    <a:p>
                      <a:pPr algn="r" fontAlgn="b"/>
                      <a:r>
                        <a:rPr lang="en-US" sz="2000" u="none" strike="noStrike" dirty="0">
                          <a:effectLst/>
                        </a:rPr>
                        <a:t>120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100000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2721.570655</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2132.328562</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662280"/>
                  </a:ext>
                </a:extLst>
              </a:tr>
              <a:tr h="369096">
                <a:tc>
                  <a:txBody>
                    <a:bodyPr/>
                    <a:lstStyle/>
                    <a:p>
                      <a:pPr algn="r" fontAlgn="b"/>
                      <a:r>
                        <a:rPr lang="en-US" sz="2000" u="none" strike="noStrike" dirty="0">
                          <a:effectLst/>
                        </a:rPr>
                        <a:t>200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500000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24880.85144</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22870.75936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0752793"/>
                  </a:ext>
                </a:extLst>
              </a:tr>
              <a:tr h="369096">
                <a:tc>
                  <a:txBody>
                    <a:bodyPr/>
                    <a:lstStyle/>
                    <a:p>
                      <a:pPr algn="r" fontAlgn="b"/>
                      <a:r>
                        <a:rPr lang="en-US" sz="2000" u="none" strike="noStrike" dirty="0">
                          <a:effectLst/>
                        </a:rPr>
                        <a:t>320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1000000</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87586.74979</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2000" u="none" strike="noStrike" dirty="0">
                          <a:effectLst/>
                        </a:rPr>
                        <a:t>74442.86256</a:t>
                      </a:r>
                      <a:endParaRPr lang="en-US"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8759899"/>
                  </a:ext>
                </a:extLst>
              </a:tr>
            </a:tbl>
          </a:graphicData>
        </a:graphic>
      </p:graphicFrame>
      <p:sp>
        <p:nvSpPr>
          <p:cNvPr id="5" name="Date Placeholder 4">
            <a:extLst>
              <a:ext uri="{FF2B5EF4-FFF2-40B4-BE49-F238E27FC236}">
                <a16:creationId xmlns:a16="http://schemas.microsoft.com/office/drawing/2014/main" id="{99E038B9-7AB3-41AE-9622-A9A06D7BF950}"/>
              </a:ext>
            </a:extLst>
          </p:cNvPr>
          <p:cNvSpPr>
            <a:spLocks noGrp="1"/>
          </p:cNvSpPr>
          <p:nvPr>
            <p:ph type="dt" sz="half" idx="10"/>
          </p:nvPr>
        </p:nvSpPr>
        <p:spPr/>
        <p:txBody>
          <a:bodyPr/>
          <a:lstStyle/>
          <a:p>
            <a:fld id="{A609BA80-83FE-4DD4-BFDA-304594888417}" type="datetime1">
              <a:rPr lang="en-IN" smtClean="0"/>
              <a:t>04-05-2018</a:t>
            </a:fld>
            <a:endParaRPr lang="en-IN" dirty="0"/>
          </a:p>
        </p:txBody>
      </p:sp>
      <p:sp>
        <p:nvSpPr>
          <p:cNvPr id="6" name="Footer Placeholder 5">
            <a:extLst>
              <a:ext uri="{FF2B5EF4-FFF2-40B4-BE49-F238E27FC236}">
                <a16:creationId xmlns:a16="http://schemas.microsoft.com/office/drawing/2014/main" id="{F5880BA7-A0C3-4753-A6E4-DEF8EE3078AF}"/>
              </a:ext>
            </a:extLst>
          </p:cNvPr>
          <p:cNvSpPr>
            <a:spLocks noGrp="1"/>
          </p:cNvSpPr>
          <p:nvPr>
            <p:ph type="ftr" sz="quarter" idx="11"/>
          </p:nvPr>
        </p:nvSpPr>
        <p:spPr/>
        <p:txBody>
          <a:bodyPr/>
          <a:lstStyle/>
          <a:p>
            <a:r>
              <a:rPr lang="en-IN" dirty="0"/>
              <a:t>CFS Scheduler</a:t>
            </a:r>
          </a:p>
        </p:txBody>
      </p:sp>
      <p:sp>
        <p:nvSpPr>
          <p:cNvPr id="7" name="Slide Number Placeholder 6">
            <a:extLst>
              <a:ext uri="{FF2B5EF4-FFF2-40B4-BE49-F238E27FC236}">
                <a16:creationId xmlns:a16="http://schemas.microsoft.com/office/drawing/2014/main" id="{671E5B46-F3E5-42BF-ADBD-E88E817DA6B5}"/>
              </a:ext>
            </a:extLst>
          </p:cNvPr>
          <p:cNvSpPr>
            <a:spLocks noGrp="1"/>
          </p:cNvSpPr>
          <p:nvPr>
            <p:ph type="sldNum" sz="quarter" idx="12"/>
          </p:nvPr>
        </p:nvSpPr>
        <p:spPr/>
        <p:txBody>
          <a:bodyPr/>
          <a:lstStyle/>
          <a:p>
            <a:fld id="{9AA8E756-4154-4D6C-9A77-4C6C932A2163}" type="slidenum">
              <a:rPr lang="en-IN" smtClean="0"/>
              <a:t>11</a:t>
            </a:fld>
            <a:endParaRPr lang="en-IN" dirty="0"/>
          </a:p>
        </p:txBody>
      </p:sp>
    </p:spTree>
    <p:extLst>
      <p:ext uri="{BB962C8B-B14F-4D97-AF65-F5344CB8AC3E}">
        <p14:creationId xmlns:p14="http://schemas.microsoft.com/office/powerpoint/2010/main" val="328081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7A9E084-52D7-4697-AE44-AAEC0012C45A}"/>
              </a:ext>
            </a:extLst>
          </p:cNvPr>
          <p:cNvGraphicFramePr>
            <a:graphicFrameLocks noGrp="1"/>
          </p:cNvGraphicFramePr>
          <p:nvPr>
            <p:ph idx="1"/>
            <p:extLst>
              <p:ext uri="{D42A27DB-BD31-4B8C-83A1-F6EECF244321}">
                <p14:modId xmlns:p14="http://schemas.microsoft.com/office/powerpoint/2010/main" val="36241359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a:extLst>
              <a:ext uri="{FF2B5EF4-FFF2-40B4-BE49-F238E27FC236}">
                <a16:creationId xmlns:a16="http://schemas.microsoft.com/office/drawing/2014/main" id="{B2298493-3A97-4A1D-814B-4AE200933A94}"/>
              </a:ext>
            </a:extLst>
          </p:cNvPr>
          <p:cNvSpPr>
            <a:spLocks noGrp="1"/>
          </p:cNvSpPr>
          <p:nvPr>
            <p:ph type="dt" sz="half" idx="10"/>
          </p:nvPr>
        </p:nvSpPr>
        <p:spPr/>
        <p:txBody>
          <a:bodyPr/>
          <a:lstStyle/>
          <a:p>
            <a:fld id="{250D9C16-7BAC-4AC5-8643-A0AC6D253284}" type="datetime1">
              <a:rPr lang="en-IN" smtClean="0"/>
              <a:t>04-05-2018</a:t>
            </a:fld>
            <a:endParaRPr lang="en-IN" dirty="0"/>
          </a:p>
        </p:txBody>
      </p:sp>
      <p:sp>
        <p:nvSpPr>
          <p:cNvPr id="8" name="Slide Number Placeholder 7">
            <a:extLst>
              <a:ext uri="{FF2B5EF4-FFF2-40B4-BE49-F238E27FC236}">
                <a16:creationId xmlns:a16="http://schemas.microsoft.com/office/drawing/2014/main" id="{8021FA62-612C-4BF3-9320-B9DD872883F7}"/>
              </a:ext>
            </a:extLst>
          </p:cNvPr>
          <p:cNvSpPr>
            <a:spLocks noGrp="1"/>
          </p:cNvSpPr>
          <p:nvPr>
            <p:ph type="sldNum" sz="quarter" idx="12"/>
          </p:nvPr>
        </p:nvSpPr>
        <p:spPr/>
        <p:txBody>
          <a:bodyPr/>
          <a:lstStyle/>
          <a:p>
            <a:fld id="{9AA8E756-4154-4D6C-9A77-4C6C932A2163}" type="slidenum">
              <a:rPr lang="en-IN" smtClean="0"/>
              <a:t>12</a:t>
            </a:fld>
            <a:endParaRPr lang="en-IN" dirty="0"/>
          </a:p>
        </p:txBody>
      </p:sp>
    </p:spTree>
    <p:extLst>
      <p:ext uri="{BB962C8B-B14F-4D97-AF65-F5344CB8AC3E}">
        <p14:creationId xmlns:p14="http://schemas.microsoft.com/office/powerpoint/2010/main" val="138847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13</a:t>
            </a:fld>
            <a:endParaRPr lang="en-IN" dirty="0"/>
          </a:p>
        </p:txBody>
      </p:sp>
      <p:pic>
        <p:nvPicPr>
          <p:cNvPr id="10" name="Content Placeholder 9">
            <a:extLst>
              <a:ext uri="{FF2B5EF4-FFF2-40B4-BE49-F238E27FC236}">
                <a16:creationId xmlns:a16="http://schemas.microsoft.com/office/drawing/2014/main" id="{0FBDA833-7630-4962-A983-AA5105B9D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250329"/>
          </a:xfrm>
        </p:spPr>
      </p:pic>
    </p:spTree>
    <p:extLst>
      <p:ext uri="{BB962C8B-B14F-4D97-AF65-F5344CB8AC3E}">
        <p14:creationId xmlns:p14="http://schemas.microsoft.com/office/powerpoint/2010/main" val="280302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14</a:t>
            </a:fld>
            <a:endParaRPr lang="en-IN" dirty="0"/>
          </a:p>
        </p:txBody>
      </p:sp>
      <p:pic>
        <p:nvPicPr>
          <p:cNvPr id="8" name="Content Placeholder 7">
            <a:extLst>
              <a:ext uri="{FF2B5EF4-FFF2-40B4-BE49-F238E27FC236}">
                <a16:creationId xmlns:a16="http://schemas.microsoft.com/office/drawing/2014/main" id="{3BC5AF13-48BC-4B69-94DF-6D73E5C54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169306"/>
          </a:xfrm>
        </p:spPr>
      </p:pic>
    </p:spTree>
    <p:extLst>
      <p:ext uri="{BB962C8B-B14F-4D97-AF65-F5344CB8AC3E}">
        <p14:creationId xmlns:p14="http://schemas.microsoft.com/office/powerpoint/2010/main" val="166030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15</a:t>
            </a:fld>
            <a:endParaRPr lang="en-IN" dirty="0"/>
          </a:p>
        </p:txBody>
      </p:sp>
      <p:pic>
        <p:nvPicPr>
          <p:cNvPr id="8" name="Content Placeholder 7">
            <a:extLst>
              <a:ext uri="{FF2B5EF4-FFF2-40B4-BE49-F238E27FC236}">
                <a16:creationId xmlns:a16="http://schemas.microsoft.com/office/drawing/2014/main" id="{F3EFD1F8-D176-4A25-A200-4697B8A5D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227180"/>
          </a:xfrm>
        </p:spPr>
      </p:pic>
    </p:spTree>
    <p:extLst>
      <p:ext uri="{BB962C8B-B14F-4D97-AF65-F5344CB8AC3E}">
        <p14:creationId xmlns:p14="http://schemas.microsoft.com/office/powerpoint/2010/main" val="419252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16</a:t>
            </a:fld>
            <a:endParaRPr lang="en-IN" dirty="0"/>
          </a:p>
        </p:txBody>
      </p:sp>
      <p:pic>
        <p:nvPicPr>
          <p:cNvPr id="8" name="Content Placeholder 7">
            <a:extLst>
              <a:ext uri="{FF2B5EF4-FFF2-40B4-BE49-F238E27FC236}">
                <a16:creationId xmlns:a16="http://schemas.microsoft.com/office/drawing/2014/main" id="{327F0BD6-BC0A-4F7D-B35C-EC76DCA638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273478"/>
          </a:xfrm>
        </p:spPr>
      </p:pic>
    </p:spTree>
    <p:extLst>
      <p:ext uri="{BB962C8B-B14F-4D97-AF65-F5344CB8AC3E}">
        <p14:creationId xmlns:p14="http://schemas.microsoft.com/office/powerpoint/2010/main" val="287088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17</a:t>
            </a:fld>
            <a:endParaRPr lang="en-IN" dirty="0"/>
          </a:p>
        </p:txBody>
      </p:sp>
      <p:pic>
        <p:nvPicPr>
          <p:cNvPr id="8" name="Content Placeholder 7">
            <a:extLst>
              <a:ext uri="{FF2B5EF4-FFF2-40B4-BE49-F238E27FC236}">
                <a16:creationId xmlns:a16="http://schemas.microsoft.com/office/drawing/2014/main" id="{0415E885-C2FD-4321-B6C7-E87A1AA3B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250329"/>
          </a:xfrm>
        </p:spPr>
      </p:pic>
    </p:spTree>
    <p:extLst>
      <p:ext uri="{BB962C8B-B14F-4D97-AF65-F5344CB8AC3E}">
        <p14:creationId xmlns:p14="http://schemas.microsoft.com/office/powerpoint/2010/main" val="196100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18</a:t>
            </a:fld>
            <a:endParaRPr lang="en-IN" dirty="0"/>
          </a:p>
        </p:txBody>
      </p:sp>
      <p:pic>
        <p:nvPicPr>
          <p:cNvPr id="8" name="Content Placeholder 7">
            <a:extLst>
              <a:ext uri="{FF2B5EF4-FFF2-40B4-BE49-F238E27FC236}">
                <a16:creationId xmlns:a16="http://schemas.microsoft.com/office/drawing/2014/main" id="{3C4BC61D-E7E7-431E-AA54-562438E25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9681" cy="6180882"/>
          </a:xfrm>
        </p:spPr>
      </p:pic>
    </p:spTree>
    <p:extLst>
      <p:ext uri="{BB962C8B-B14F-4D97-AF65-F5344CB8AC3E}">
        <p14:creationId xmlns:p14="http://schemas.microsoft.com/office/powerpoint/2010/main" val="302578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4CC-F48D-473D-883E-5A4A55A817E5}"/>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BF3CEDDA-7C13-4C15-B863-F7A8FED1E564}"/>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AE59B52-9F9E-4A3D-815F-56FA8CB22812}"/>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8990C691-1FE0-4A8C-84D0-FCDC6A1AA63C}"/>
              </a:ext>
            </a:extLst>
          </p:cNvPr>
          <p:cNvSpPr>
            <a:spLocks noGrp="1"/>
          </p:cNvSpPr>
          <p:nvPr>
            <p:ph type="sldNum" sz="quarter" idx="12"/>
          </p:nvPr>
        </p:nvSpPr>
        <p:spPr/>
        <p:txBody>
          <a:bodyPr/>
          <a:lstStyle/>
          <a:p>
            <a:fld id="{9AA8E756-4154-4D6C-9A77-4C6C932A2163}" type="slidenum">
              <a:rPr lang="en-IN" smtClean="0"/>
              <a:pPr/>
              <a:t>19</a:t>
            </a:fld>
            <a:endParaRPr lang="en-IN" dirty="0"/>
          </a:p>
        </p:txBody>
      </p:sp>
      <p:pic>
        <p:nvPicPr>
          <p:cNvPr id="10" name="Content Placeholder 9">
            <a:extLst>
              <a:ext uri="{FF2B5EF4-FFF2-40B4-BE49-F238E27FC236}">
                <a16:creationId xmlns:a16="http://schemas.microsoft.com/office/drawing/2014/main" id="{D8602A6B-AB36-4CEB-A7E2-2A2CB9BCC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308203"/>
          </a:xfrm>
        </p:spPr>
      </p:pic>
    </p:spTree>
    <p:extLst>
      <p:ext uri="{BB962C8B-B14F-4D97-AF65-F5344CB8AC3E}">
        <p14:creationId xmlns:p14="http://schemas.microsoft.com/office/powerpoint/2010/main" val="151903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47D79-BF06-48A8-810D-A27121FC4856}"/>
              </a:ext>
            </a:extLst>
          </p:cNvPr>
          <p:cNvSpPr>
            <a:spLocks noGrp="1"/>
          </p:cNvSpPr>
          <p:nvPr>
            <p:ph type="title"/>
          </p:nvPr>
        </p:nvSpPr>
        <p:spPr>
          <a:xfrm>
            <a:off x="1066800" y="0"/>
            <a:ext cx="10058400" cy="976560"/>
          </a:xfrm>
        </p:spPr>
        <p:txBody>
          <a:bodyPr>
            <a:normAutofit/>
          </a:bodyPr>
          <a:lstStyle/>
          <a:p>
            <a:r>
              <a:rPr lang="en-IN" b="1" u="sng" dirty="0"/>
              <a:t>Completely Fair Scheduling Algorithm:</a:t>
            </a:r>
          </a:p>
        </p:txBody>
      </p:sp>
      <p:sp>
        <p:nvSpPr>
          <p:cNvPr id="2" name="Date Placeholder 1">
            <a:extLst>
              <a:ext uri="{FF2B5EF4-FFF2-40B4-BE49-F238E27FC236}">
                <a16:creationId xmlns:a16="http://schemas.microsoft.com/office/drawing/2014/main" id="{51DC9B7C-98F4-45E2-A885-E0B8170322EA}"/>
              </a:ext>
            </a:extLst>
          </p:cNvPr>
          <p:cNvSpPr>
            <a:spLocks noGrp="1"/>
          </p:cNvSpPr>
          <p:nvPr>
            <p:ph type="dt" sz="half" idx="10"/>
          </p:nvPr>
        </p:nvSpPr>
        <p:spPr/>
        <p:txBody>
          <a:bodyPr/>
          <a:lstStyle/>
          <a:p>
            <a:fld id="{511E46C6-5275-46E6-BF72-B20A3F7009B2}" type="datetime1">
              <a:rPr lang="en-IN" sz="2000" smtClean="0"/>
              <a:t>04-05-2018</a:t>
            </a:fld>
            <a:endParaRPr lang="en-IN" sz="2000" dirty="0"/>
          </a:p>
        </p:txBody>
      </p:sp>
      <p:sp>
        <p:nvSpPr>
          <p:cNvPr id="3" name="Footer Placeholder 2">
            <a:extLst>
              <a:ext uri="{FF2B5EF4-FFF2-40B4-BE49-F238E27FC236}">
                <a16:creationId xmlns:a16="http://schemas.microsoft.com/office/drawing/2014/main" id="{C853F4BB-0D97-402F-AF29-DF942E7FA7B7}"/>
              </a:ext>
            </a:extLst>
          </p:cNvPr>
          <p:cNvSpPr>
            <a:spLocks noGrp="1"/>
          </p:cNvSpPr>
          <p:nvPr>
            <p:ph type="ftr" sz="quarter" idx="11"/>
          </p:nvPr>
        </p:nvSpPr>
        <p:spPr/>
        <p:txBody>
          <a:bodyPr/>
          <a:lstStyle/>
          <a:p>
            <a:r>
              <a:rPr lang="en-IN" sz="2000" dirty="0"/>
              <a:t>CFS Scheduler</a:t>
            </a:r>
          </a:p>
        </p:txBody>
      </p:sp>
      <p:sp>
        <p:nvSpPr>
          <p:cNvPr id="6" name="Slide Number Placeholder 5">
            <a:extLst>
              <a:ext uri="{FF2B5EF4-FFF2-40B4-BE49-F238E27FC236}">
                <a16:creationId xmlns:a16="http://schemas.microsoft.com/office/drawing/2014/main" id="{F0BCE29B-F317-4212-B35B-A99A68C54D02}"/>
              </a:ext>
            </a:extLst>
          </p:cNvPr>
          <p:cNvSpPr>
            <a:spLocks noGrp="1"/>
          </p:cNvSpPr>
          <p:nvPr>
            <p:ph type="sldNum" sz="quarter" idx="12"/>
          </p:nvPr>
        </p:nvSpPr>
        <p:spPr/>
        <p:txBody>
          <a:bodyPr/>
          <a:lstStyle/>
          <a:p>
            <a:fld id="{9AA8E756-4154-4D6C-9A77-4C6C932A2163}" type="slidenum">
              <a:rPr lang="en-IN" sz="2000" smtClean="0"/>
              <a:t>2</a:t>
            </a:fld>
            <a:endParaRPr lang="en-IN" sz="2000" dirty="0"/>
          </a:p>
        </p:txBody>
      </p:sp>
      <p:pic>
        <p:nvPicPr>
          <p:cNvPr id="5" name="Picture 4">
            <a:extLst>
              <a:ext uri="{FF2B5EF4-FFF2-40B4-BE49-F238E27FC236}">
                <a16:creationId xmlns:a16="http://schemas.microsoft.com/office/drawing/2014/main" id="{7E45D76D-8816-4E64-961E-16E0EB8809B1}"/>
              </a:ext>
            </a:extLst>
          </p:cNvPr>
          <p:cNvPicPr>
            <a:picLocks noChangeAspect="1"/>
          </p:cNvPicPr>
          <p:nvPr/>
        </p:nvPicPr>
        <p:blipFill>
          <a:blip r:embed="rId2"/>
          <a:stretch>
            <a:fillRect/>
          </a:stretch>
        </p:blipFill>
        <p:spPr>
          <a:xfrm>
            <a:off x="289367" y="1009650"/>
            <a:ext cx="11516810" cy="5286978"/>
          </a:xfrm>
          <a:prstGeom prst="rect">
            <a:avLst/>
          </a:prstGeom>
        </p:spPr>
      </p:pic>
    </p:spTree>
    <p:extLst>
      <p:ext uri="{BB962C8B-B14F-4D97-AF65-F5344CB8AC3E}">
        <p14:creationId xmlns:p14="http://schemas.microsoft.com/office/powerpoint/2010/main" val="331132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25C5-E86C-4BA5-A910-FDC13710EBC3}"/>
              </a:ext>
            </a:extLst>
          </p:cNvPr>
          <p:cNvSpPr>
            <a:spLocks noGrp="1"/>
          </p:cNvSpPr>
          <p:nvPr>
            <p:ph type="title"/>
          </p:nvPr>
        </p:nvSpPr>
        <p:spPr>
          <a:xfrm>
            <a:off x="838200" y="0"/>
            <a:ext cx="10515600" cy="1755906"/>
          </a:xfrm>
        </p:spPr>
        <p:txBody>
          <a:bodyPr/>
          <a:lstStyle/>
          <a:p>
            <a:r>
              <a:rPr lang="en-IN" b="1" dirty="0"/>
              <a:t>Why CFS uses RB Tree if Heap performed better?</a:t>
            </a:r>
            <a:endParaRPr lang="en-US" b="1" dirty="0"/>
          </a:p>
        </p:txBody>
      </p:sp>
      <p:sp>
        <p:nvSpPr>
          <p:cNvPr id="3" name="Content Placeholder 2">
            <a:extLst>
              <a:ext uri="{FF2B5EF4-FFF2-40B4-BE49-F238E27FC236}">
                <a16:creationId xmlns:a16="http://schemas.microsoft.com/office/drawing/2014/main" id="{3FF77CF5-0AEC-4549-9990-F1C0EB04704F}"/>
              </a:ext>
            </a:extLst>
          </p:cNvPr>
          <p:cNvSpPr>
            <a:spLocks noGrp="1"/>
          </p:cNvSpPr>
          <p:nvPr>
            <p:ph idx="1"/>
          </p:nvPr>
        </p:nvSpPr>
        <p:spPr>
          <a:xfrm>
            <a:off x="838200" y="2215137"/>
            <a:ext cx="10515600" cy="1940174"/>
          </a:xfrm>
        </p:spPr>
        <p:txBody>
          <a:bodyPr>
            <a:normAutofit/>
          </a:bodyPr>
          <a:lstStyle/>
          <a:p>
            <a:r>
              <a:rPr lang="en-IN" sz="2800" dirty="0"/>
              <a:t>Implementing heap in Linux requires contiguous memory allocation which becomes tough ask as the multi-programming grows. Thus space requirement is a hurdle in implementing heap. (</a:t>
            </a:r>
            <a:r>
              <a:rPr lang="en-IN" sz="2800" dirty="0">
                <a:hlinkClick r:id="rId2"/>
              </a:rPr>
              <a:t>Refer this</a:t>
            </a:r>
            <a:r>
              <a:rPr lang="en-IN" sz="2800" dirty="0"/>
              <a:t>)</a:t>
            </a:r>
            <a:endParaRPr lang="en-US" sz="2800" dirty="0"/>
          </a:p>
        </p:txBody>
      </p:sp>
      <p:sp>
        <p:nvSpPr>
          <p:cNvPr id="4" name="Date Placeholder 3">
            <a:extLst>
              <a:ext uri="{FF2B5EF4-FFF2-40B4-BE49-F238E27FC236}">
                <a16:creationId xmlns:a16="http://schemas.microsoft.com/office/drawing/2014/main" id="{3BAF7A29-0CC7-4AF0-B9BA-E82206A6FC5D}"/>
              </a:ext>
            </a:extLst>
          </p:cNvPr>
          <p:cNvSpPr>
            <a:spLocks noGrp="1"/>
          </p:cNvSpPr>
          <p:nvPr>
            <p:ph type="dt" sz="half" idx="10"/>
          </p:nvPr>
        </p:nvSpPr>
        <p:spPr/>
        <p:txBody>
          <a:bodyPr/>
          <a:lstStyle/>
          <a:p>
            <a:fld id="{9BAB302A-896C-416B-B58C-653A9F45326B}" type="datetime1">
              <a:rPr lang="en-IN" smtClean="0"/>
              <a:t>04-05-2018</a:t>
            </a:fld>
            <a:endParaRPr lang="en-IN" dirty="0"/>
          </a:p>
        </p:txBody>
      </p:sp>
      <p:sp>
        <p:nvSpPr>
          <p:cNvPr id="5" name="Footer Placeholder 4">
            <a:extLst>
              <a:ext uri="{FF2B5EF4-FFF2-40B4-BE49-F238E27FC236}">
                <a16:creationId xmlns:a16="http://schemas.microsoft.com/office/drawing/2014/main" id="{05E078E8-1035-48A9-A266-ECFED462F505}"/>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A530324E-02C5-4326-9F1B-4B3608435F15}"/>
              </a:ext>
            </a:extLst>
          </p:cNvPr>
          <p:cNvSpPr>
            <a:spLocks noGrp="1"/>
          </p:cNvSpPr>
          <p:nvPr>
            <p:ph type="sldNum" sz="quarter" idx="12"/>
          </p:nvPr>
        </p:nvSpPr>
        <p:spPr/>
        <p:txBody>
          <a:bodyPr/>
          <a:lstStyle/>
          <a:p>
            <a:fld id="{9AA8E756-4154-4D6C-9A77-4C6C932A2163}" type="slidenum">
              <a:rPr lang="en-IN" smtClean="0"/>
              <a:t>20</a:t>
            </a:fld>
            <a:endParaRPr lang="en-IN" dirty="0"/>
          </a:p>
        </p:txBody>
      </p:sp>
    </p:spTree>
    <p:extLst>
      <p:ext uri="{BB962C8B-B14F-4D97-AF65-F5344CB8AC3E}">
        <p14:creationId xmlns:p14="http://schemas.microsoft.com/office/powerpoint/2010/main" val="191974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324C-E962-46BD-8FEF-121A4B7E72D7}"/>
              </a:ext>
            </a:extLst>
          </p:cNvPr>
          <p:cNvSpPr>
            <a:spLocks noGrp="1"/>
          </p:cNvSpPr>
          <p:nvPr>
            <p:ph type="title"/>
          </p:nvPr>
        </p:nvSpPr>
        <p:spPr/>
        <p:txBody>
          <a:bodyPr/>
          <a:lstStyle/>
          <a:p>
            <a:r>
              <a:rPr lang="en-IN" b="1" dirty="0"/>
              <a:t>References</a:t>
            </a:r>
            <a:endParaRPr lang="en-US" dirty="0"/>
          </a:p>
        </p:txBody>
      </p:sp>
      <p:sp>
        <p:nvSpPr>
          <p:cNvPr id="3" name="Content Placeholder 2">
            <a:extLst>
              <a:ext uri="{FF2B5EF4-FFF2-40B4-BE49-F238E27FC236}">
                <a16:creationId xmlns:a16="http://schemas.microsoft.com/office/drawing/2014/main" id="{4877CF11-6B61-41B7-A582-8C2952DD252A}"/>
              </a:ext>
            </a:extLst>
          </p:cNvPr>
          <p:cNvSpPr>
            <a:spLocks noGrp="1"/>
          </p:cNvSpPr>
          <p:nvPr>
            <p:ph idx="1"/>
          </p:nvPr>
        </p:nvSpPr>
        <p:spPr/>
        <p:txBody>
          <a:bodyPr>
            <a:normAutofit fontScale="92500"/>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sz="2400" dirty="0">
                <a:hlinkClick r:id="rId2"/>
              </a:rPr>
              <a:t>https://en.wikipedia.org/wiki/Completely_Fair_Scheduler</a:t>
            </a:r>
            <a:endParaRPr lang="en-US" sz="2400" dirty="0"/>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sz="2400" dirty="0">
                <a:hlinkClick r:id="rId3"/>
              </a:rPr>
              <a:t>https://www.alouche.net/2012/02/04/linux-cfs-algorithm-and-virtual-runtime/</a:t>
            </a:r>
            <a:endParaRPr lang="en-US" sz="2400" dirty="0"/>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sz="2400" dirty="0">
                <a:hlinkClick r:id="rId4"/>
              </a:rPr>
              <a:t>https://www.linuxjournal.com/node/10267</a:t>
            </a:r>
            <a:endParaRPr lang="en-US" sz="2400" dirty="0"/>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sz="2400" dirty="0">
                <a:hlinkClick r:id="rId5"/>
              </a:rPr>
              <a:t>https://stackoverflow.com/questions/33191110/reason-why-cfs-scheduler-using-red-black-tree?utm_medium=organic&amp;utm_source=google_rich_qa&amp;utm_campaign=google_rich_qa</a:t>
            </a:r>
            <a:endParaRPr lang="en-US" sz="2400" dirty="0"/>
          </a:p>
        </p:txBody>
      </p:sp>
      <p:sp>
        <p:nvSpPr>
          <p:cNvPr id="4" name="Date Placeholder 3">
            <a:extLst>
              <a:ext uri="{FF2B5EF4-FFF2-40B4-BE49-F238E27FC236}">
                <a16:creationId xmlns:a16="http://schemas.microsoft.com/office/drawing/2014/main" id="{B81BA0C0-90DB-4D23-AB39-37098A907A12}"/>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D75DF547-F9F3-4A16-BB79-7233E6E23481}"/>
              </a:ext>
            </a:extLst>
          </p:cNvPr>
          <p:cNvSpPr>
            <a:spLocks noGrp="1"/>
          </p:cNvSpPr>
          <p:nvPr>
            <p:ph type="ftr" sz="quarter" idx="11"/>
          </p:nvPr>
        </p:nvSpPr>
        <p:spPr/>
        <p:txBody>
          <a:bodyPr/>
          <a:lstStyle/>
          <a:p>
            <a:r>
              <a:rPr lang="en-IN"/>
              <a:t>CFS Scheduler</a:t>
            </a:r>
            <a:endParaRPr lang="en-IN" dirty="0"/>
          </a:p>
        </p:txBody>
      </p:sp>
      <p:sp>
        <p:nvSpPr>
          <p:cNvPr id="6" name="Slide Number Placeholder 5">
            <a:extLst>
              <a:ext uri="{FF2B5EF4-FFF2-40B4-BE49-F238E27FC236}">
                <a16:creationId xmlns:a16="http://schemas.microsoft.com/office/drawing/2014/main" id="{8D31432A-8F80-4394-94C8-AD6898EF88B6}"/>
              </a:ext>
            </a:extLst>
          </p:cNvPr>
          <p:cNvSpPr>
            <a:spLocks noGrp="1"/>
          </p:cNvSpPr>
          <p:nvPr>
            <p:ph type="sldNum" sz="quarter" idx="12"/>
          </p:nvPr>
        </p:nvSpPr>
        <p:spPr/>
        <p:txBody>
          <a:bodyPr/>
          <a:lstStyle/>
          <a:p>
            <a:fld id="{9AA8E756-4154-4D6C-9A77-4C6C932A2163}" type="slidenum">
              <a:rPr lang="en-IN" smtClean="0"/>
              <a:pPr/>
              <a:t>21</a:t>
            </a:fld>
            <a:endParaRPr lang="en-IN" dirty="0"/>
          </a:p>
        </p:txBody>
      </p:sp>
    </p:spTree>
    <p:extLst>
      <p:ext uri="{BB962C8B-B14F-4D97-AF65-F5344CB8AC3E}">
        <p14:creationId xmlns:p14="http://schemas.microsoft.com/office/powerpoint/2010/main" val="959338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65F2A-9F52-405F-A12C-5266288E58D5}"/>
              </a:ext>
            </a:extLst>
          </p:cNvPr>
          <p:cNvSpPr>
            <a:spLocks noGrp="1"/>
          </p:cNvSpPr>
          <p:nvPr>
            <p:ph idx="1"/>
          </p:nvPr>
        </p:nvSpPr>
        <p:spPr/>
        <p:txBody>
          <a:bodyPr>
            <a:normAutofit/>
          </a:bodyPr>
          <a:lstStyle/>
          <a:p>
            <a:pPr marL="0" indent="0">
              <a:buNone/>
            </a:pPr>
            <a:endParaRPr lang="en-IN" sz="4800" dirty="0"/>
          </a:p>
          <a:p>
            <a:pPr marL="0" indent="0">
              <a:buNone/>
            </a:pPr>
            <a:endParaRPr lang="en-IN" sz="4800" dirty="0"/>
          </a:p>
          <a:p>
            <a:pPr marL="0" indent="0">
              <a:buNone/>
            </a:pPr>
            <a:r>
              <a:rPr lang="en-IN" sz="4800" dirty="0"/>
              <a:t>				Thank You</a:t>
            </a:r>
          </a:p>
        </p:txBody>
      </p:sp>
      <p:sp>
        <p:nvSpPr>
          <p:cNvPr id="2" name="Date Placeholder 1">
            <a:extLst>
              <a:ext uri="{FF2B5EF4-FFF2-40B4-BE49-F238E27FC236}">
                <a16:creationId xmlns:a16="http://schemas.microsoft.com/office/drawing/2014/main" id="{56CA0AF6-4124-4B63-A9FB-5F2D83C75BFE}"/>
              </a:ext>
            </a:extLst>
          </p:cNvPr>
          <p:cNvSpPr>
            <a:spLocks noGrp="1"/>
          </p:cNvSpPr>
          <p:nvPr>
            <p:ph type="dt" sz="half" idx="10"/>
          </p:nvPr>
        </p:nvSpPr>
        <p:spPr/>
        <p:txBody>
          <a:bodyPr/>
          <a:lstStyle/>
          <a:p>
            <a:fld id="{317C09E5-3AB3-44AC-94A9-7F190DC81E97}" type="datetime1">
              <a:rPr lang="en-IN" smtClean="0"/>
              <a:t>04-05-2018</a:t>
            </a:fld>
            <a:endParaRPr lang="en-IN" dirty="0"/>
          </a:p>
        </p:txBody>
      </p:sp>
      <p:sp>
        <p:nvSpPr>
          <p:cNvPr id="4" name="Footer Placeholder 3">
            <a:extLst>
              <a:ext uri="{FF2B5EF4-FFF2-40B4-BE49-F238E27FC236}">
                <a16:creationId xmlns:a16="http://schemas.microsoft.com/office/drawing/2014/main" id="{FF8B829A-54C8-4BA2-9187-921323D9617C}"/>
              </a:ext>
            </a:extLst>
          </p:cNvPr>
          <p:cNvSpPr>
            <a:spLocks noGrp="1"/>
          </p:cNvSpPr>
          <p:nvPr>
            <p:ph type="ftr" sz="quarter" idx="11"/>
          </p:nvPr>
        </p:nvSpPr>
        <p:spPr/>
        <p:txBody>
          <a:bodyPr/>
          <a:lstStyle/>
          <a:p>
            <a:r>
              <a:rPr lang="en-IN" dirty="0"/>
              <a:t>CFS Scheduler</a:t>
            </a:r>
          </a:p>
        </p:txBody>
      </p:sp>
      <p:sp>
        <p:nvSpPr>
          <p:cNvPr id="5" name="Slide Number Placeholder 4">
            <a:extLst>
              <a:ext uri="{FF2B5EF4-FFF2-40B4-BE49-F238E27FC236}">
                <a16:creationId xmlns:a16="http://schemas.microsoft.com/office/drawing/2014/main" id="{833181CD-A758-4834-B13F-3C834646F4C9}"/>
              </a:ext>
            </a:extLst>
          </p:cNvPr>
          <p:cNvSpPr>
            <a:spLocks noGrp="1"/>
          </p:cNvSpPr>
          <p:nvPr>
            <p:ph type="sldNum" sz="quarter" idx="12"/>
          </p:nvPr>
        </p:nvSpPr>
        <p:spPr/>
        <p:txBody>
          <a:bodyPr/>
          <a:lstStyle/>
          <a:p>
            <a:fld id="{9AA8E756-4154-4D6C-9A77-4C6C932A2163}" type="slidenum">
              <a:rPr lang="en-IN" smtClean="0"/>
              <a:t>22</a:t>
            </a:fld>
            <a:endParaRPr lang="en-IN" dirty="0"/>
          </a:p>
        </p:txBody>
      </p:sp>
    </p:spTree>
    <p:extLst>
      <p:ext uri="{BB962C8B-B14F-4D97-AF65-F5344CB8AC3E}">
        <p14:creationId xmlns:p14="http://schemas.microsoft.com/office/powerpoint/2010/main" val="93688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47D79-BF06-48A8-810D-A27121FC4856}"/>
              </a:ext>
            </a:extLst>
          </p:cNvPr>
          <p:cNvSpPr>
            <a:spLocks noGrp="1"/>
          </p:cNvSpPr>
          <p:nvPr>
            <p:ph type="title"/>
          </p:nvPr>
        </p:nvSpPr>
        <p:spPr>
          <a:xfrm>
            <a:off x="1125680" y="601883"/>
            <a:ext cx="10058400" cy="1088020"/>
          </a:xfrm>
        </p:spPr>
        <p:txBody>
          <a:bodyPr>
            <a:normAutofit/>
          </a:bodyPr>
          <a:lstStyle/>
          <a:p>
            <a:r>
              <a:rPr lang="en-IN" b="1" dirty="0"/>
              <a:t>Completely Fair Scheduling Algorithm:</a:t>
            </a:r>
          </a:p>
        </p:txBody>
      </p:sp>
      <p:sp>
        <p:nvSpPr>
          <p:cNvPr id="2" name="Date Placeholder 1">
            <a:extLst>
              <a:ext uri="{FF2B5EF4-FFF2-40B4-BE49-F238E27FC236}">
                <a16:creationId xmlns:a16="http://schemas.microsoft.com/office/drawing/2014/main" id="{51DC9B7C-98F4-45E2-A885-E0B8170322EA}"/>
              </a:ext>
            </a:extLst>
          </p:cNvPr>
          <p:cNvSpPr>
            <a:spLocks noGrp="1"/>
          </p:cNvSpPr>
          <p:nvPr>
            <p:ph type="dt" sz="half" idx="10"/>
          </p:nvPr>
        </p:nvSpPr>
        <p:spPr/>
        <p:txBody>
          <a:bodyPr/>
          <a:lstStyle/>
          <a:p>
            <a:fld id="{511E46C6-5275-46E6-BF72-B20A3F7009B2}" type="datetime1">
              <a:rPr lang="en-IN" sz="2000" smtClean="0"/>
              <a:t>04-05-2018</a:t>
            </a:fld>
            <a:endParaRPr lang="en-IN" sz="2000" dirty="0"/>
          </a:p>
        </p:txBody>
      </p:sp>
      <p:sp>
        <p:nvSpPr>
          <p:cNvPr id="3" name="Footer Placeholder 2">
            <a:extLst>
              <a:ext uri="{FF2B5EF4-FFF2-40B4-BE49-F238E27FC236}">
                <a16:creationId xmlns:a16="http://schemas.microsoft.com/office/drawing/2014/main" id="{C853F4BB-0D97-402F-AF29-DF942E7FA7B7}"/>
              </a:ext>
            </a:extLst>
          </p:cNvPr>
          <p:cNvSpPr>
            <a:spLocks noGrp="1"/>
          </p:cNvSpPr>
          <p:nvPr>
            <p:ph type="ftr" sz="quarter" idx="11"/>
          </p:nvPr>
        </p:nvSpPr>
        <p:spPr/>
        <p:txBody>
          <a:bodyPr/>
          <a:lstStyle/>
          <a:p>
            <a:r>
              <a:rPr lang="en-IN" sz="2000" dirty="0"/>
              <a:t>CFS Scheduler</a:t>
            </a:r>
          </a:p>
        </p:txBody>
      </p:sp>
      <p:sp>
        <p:nvSpPr>
          <p:cNvPr id="6" name="Slide Number Placeholder 5">
            <a:extLst>
              <a:ext uri="{FF2B5EF4-FFF2-40B4-BE49-F238E27FC236}">
                <a16:creationId xmlns:a16="http://schemas.microsoft.com/office/drawing/2014/main" id="{F0BCE29B-F317-4212-B35B-A99A68C54D02}"/>
              </a:ext>
            </a:extLst>
          </p:cNvPr>
          <p:cNvSpPr>
            <a:spLocks noGrp="1"/>
          </p:cNvSpPr>
          <p:nvPr>
            <p:ph type="sldNum" sz="quarter" idx="12"/>
          </p:nvPr>
        </p:nvSpPr>
        <p:spPr/>
        <p:txBody>
          <a:bodyPr/>
          <a:lstStyle/>
          <a:p>
            <a:fld id="{9AA8E756-4154-4D6C-9A77-4C6C932A2163}" type="slidenum">
              <a:rPr lang="en-IN" sz="2000" smtClean="0"/>
              <a:t>3</a:t>
            </a:fld>
            <a:endParaRPr lang="en-IN" sz="2000" dirty="0"/>
          </a:p>
        </p:txBody>
      </p:sp>
      <p:sp>
        <p:nvSpPr>
          <p:cNvPr id="7" name="Rectangle 6">
            <a:extLst>
              <a:ext uri="{FF2B5EF4-FFF2-40B4-BE49-F238E27FC236}">
                <a16:creationId xmlns:a16="http://schemas.microsoft.com/office/drawing/2014/main" id="{8E364B04-B19E-4796-AE81-4518C975EF09}"/>
              </a:ext>
            </a:extLst>
          </p:cNvPr>
          <p:cNvSpPr/>
          <p:nvPr/>
        </p:nvSpPr>
        <p:spPr>
          <a:xfrm>
            <a:off x="1097279" y="2037144"/>
            <a:ext cx="10115203" cy="2308324"/>
          </a:xfrm>
          <a:prstGeom prst="rect">
            <a:avLst/>
          </a:prstGeom>
        </p:spPr>
        <p:txBody>
          <a:bodyPr wrap="square">
            <a:spAutoFit/>
          </a:bodyPr>
          <a:lstStyle/>
          <a:p>
            <a:r>
              <a:rPr lang="en-US" altLang="en-US" sz="2400" dirty="0">
                <a:solidFill>
                  <a:srgbClr val="222222"/>
                </a:solidFill>
                <a:cs typeface="Arial" panose="020B0604020202020204" pitchFamily="34" charset="0"/>
              </a:rPr>
              <a:t>A "maximum execution time" is calculated for each process. This time is based upon the idea that an "ideal processor" would equally share processing power amongst all processes. Thus, the maximum execution time is the time the process has been waiting to run, divided by the total number of processes, or in other words, the maximum execution time is the time the process would have expected to run on an "ideal processor".</a:t>
            </a:r>
            <a:endParaRPr lang="en-US" sz="2400" dirty="0"/>
          </a:p>
        </p:txBody>
      </p:sp>
    </p:spTree>
    <p:extLst>
      <p:ext uri="{BB962C8B-B14F-4D97-AF65-F5344CB8AC3E}">
        <p14:creationId xmlns:p14="http://schemas.microsoft.com/office/powerpoint/2010/main" val="141910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47D79-BF06-48A8-810D-A27121FC4856}"/>
              </a:ext>
            </a:extLst>
          </p:cNvPr>
          <p:cNvSpPr>
            <a:spLocks noGrp="1"/>
          </p:cNvSpPr>
          <p:nvPr>
            <p:ph type="title"/>
          </p:nvPr>
        </p:nvSpPr>
        <p:spPr>
          <a:xfrm>
            <a:off x="1066799" y="659757"/>
            <a:ext cx="10058400" cy="1088020"/>
          </a:xfrm>
        </p:spPr>
        <p:txBody>
          <a:bodyPr>
            <a:normAutofit/>
          </a:bodyPr>
          <a:lstStyle/>
          <a:p>
            <a:r>
              <a:rPr lang="en-IN" b="1" dirty="0"/>
              <a:t>Completely Fair Scheduling Algorithm:</a:t>
            </a:r>
          </a:p>
        </p:txBody>
      </p:sp>
      <p:sp>
        <p:nvSpPr>
          <p:cNvPr id="2" name="Date Placeholder 1">
            <a:extLst>
              <a:ext uri="{FF2B5EF4-FFF2-40B4-BE49-F238E27FC236}">
                <a16:creationId xmlns:a16="http://schemas.microsoft.com/office/drawing/2014/main" id="{51DC9B7C-98F4-45E2-A885-E0B8170322EA}"/>
              </a:ext>
            </a:extLst>
          </p:cNvPr>
          <p:cNvSpPr>
            <a:spLocks noGrp="1"/>
          </p:cNvSpPr>
          <p:nvPr>
            <p:ph type="dt" sz="half" idx="10"/>
          </p:nvPr>
        </p:nvSpPr>
        <p:spPr/>
        <p:txBody>
          <a:bodyPr/>
          <a:lstStyle/>
          <a:p>
            <a:fld id="{511E46C6-5275-46E6-BF72-B20A3F7009B2}" type="datetime1">
              <a:rPr lang="en-IN" sz="2000" smtClean="0"/>
              <a:t>04-05-2018</a:t>
            </a:fld>
            <a:endParaRPr lang="en-IN" sz="2000" dirty="0"/>
          </a:p>
        </p:txBody>
      </p:sp>
      <p:sp>
        <p:nvSpPr>
          <p:cNvPr id="3" name="Footer Placeholder 2">
            <a:extLst>
              <a:ext uri="{FF2B5EF4-FFF2-40B4-BE49-F238E27FC236}">
                <a16:creationId xmlns:a16="http://schemas.microsoft.com/office/drawing/2014/main" id="{C853F4BB-0D97-402F-AF29-DF942E7FA7B7}"/>
              </a:ext>
            </a:extLst>
          </p:cNvPr>
          <p:cNvSpPr>
            <a:spLocks noGrp="1"/>
          </p:cNvSpPr>
          <p:nvPr>
            <p:ph type="ftr" sz="quarter" idx="11"/>
          </p:nvPr>
        </p:nvSpPr>
        <p:spPr/>
        <p:txBody>
          <a:bodyPr/>
          <a:lstStyle/>
          <a:p>
            <a:r>
              <a:rPr lang="en-IN" sz="2000" dirty="0"/>
              <a:t>CFS Scheduler</a:t>
            </a:r>
          </a:p>
        </p:txBody>
      </p:sp>
      <p:sp>
        <p:nvSpPr>
          <p:cNvPr id="6" name="Slide Number Placeholder 5">
            <a:extLst>
              <a:ext uri="{FF2B5EF4-FFF2-40B4-BE49-F238E27FC236}">
                <a16:creationId xmlns:a16="http://schemas.microsoft.com/office/drawing/2014/main" id="{F0BCE29B-F317-4212-B35B-A99A68C54D02}"/>
              </a:ext>
            </a:extLst>
          </p:cNvPr>
          <p:cNvSpPr>
            <a:spLocks noGrp="1"/>
          </p:cNvSpPr>
          <p:nvPr>
            <p:ph type="sldNum" sz="quarter" idx="12"/>
          </p:nvPr>
        </p:nvSpPr>
        <p:spPr/>
        <p:txBody>
          <a:bodyPr/>
          <a:lstStyle/>
          <a:p>
            <a:fld id="{9AA8E756-4154-4D6C-9A77-4C6C932A2163}" type="slidenum">
              <a:rPr lang="en-IN" sz="2000" smtClean="0"/>
              <a:t>4</a:t>
            </a:fld>
            <a:endParaRPr lang="en-IN" sz="2000" dirty="0"/>
          </a:p>
        </p:txBody>
      </p:sp>
      <p:sp>
        <p:nvSpPr>
          <p:cNvPr id="7" name="Rectangle 6">
            <a:extLst>
              <a:ext uri="{FF2B5EF4-FFF2-40B4-BE49-F238E27FC236}">
                <a16:creationId xmlns:a16="http://schemas.microsoft.com/office/drawing/2014/main" id="{8E364B04-B19E-4796-AE81-4518C975EF09}"/>
              </a:ext>
            </a:extLst>
          </p:cNvPr>
          <p:cNvSpPr/>
          <p:nvPr/>
        </p:nvSpPr>
        <p:spPr>
          <a:xfrm>
            <a:off x="0" y="1747777"/>
            <a:ext cx="12191999" cy="3913059"/>
          </a:xfrm>
          <a:prstGeom prst="rect">
            <a:avLst/>
          </a:prstGeom>
        </p:spPr>
        <p:txBody>
          <a:bodyPr wrap="square">
            <a:spAutoFit/>
          </a:bodyPr>
          <a:lstStyle/>
          <a:p>
            <a:pPr lvl="0" algn="just" eaLnBrk="0" fontAlgn="base" hangingPunct="0">
              <a:lnSpc>
                <a:spcPct val="150000"/>
              </a:lnSpc>
              <a:spcBef>
                <a:spcPct val="0"/>
              </a:spcBef>
              <a:spcAft>
                <a:spcPct val="0"/>
              </a:spcAft>
              <a:buClr>
                <a:schemeClr val="accent1"/>
              </a:buClr>
            </a:pPr>
            <a:r>
              <a:rPr lang="en-US" altLang="en-US" sz="2400" dirty="0">
                <a:solidFill>
                  <a:srgbClr val="222222"/>
                </a:solidFill>
                <a:cs typeface="Arial" panose="020B0604020202020204" pitchFamily="34" charset="0"/>
              </a:rPr>
              <a:t>When the scheduler is invoked to run a new process, the operation of the scheduler is as follows:</a:t>
            </a:r>
            <a:endParaRPr lang="en-US" altLang="en-US" sz="2400" dirty="0"/>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altLang="en-US" sz="2400" dirty="0">
                <a:solidFill>
                  <a:srgbClr val="222222"/>
                </a:solidFill>
                <a:cs typeface="Arial" panose="020B0604020202020204" pitchFamily="34" charset="0"/>
              </a:rPr>
              <a:t>The left most node of the scheduling tree is chosen (as it will have the lowest spent execution time), and sent for execution.</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altLang="en-US" sz="2400" dirty="0">
                <a:solidFill>
                  <a:srgbClr val="222222"/>
                </a:solidFill>
                <a:cs typeface="Arial" panose="020B0604020202020204" pitchFamily="34" charset="0"/>
              </a:rPr>
              <a:t>If the process simply completes execution, it is removed from the system and scheduling tree.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altLang="en-US" sz="2400" dirty="0">
                <a:solidFill>
                  <a:srgbClr val="222222"/>
                </a:solidFill>
                <a:cs typeface="Arial" panose="020B0604020202020204" pitchFamily="34" charset="0"/>
              </a:rPr>
              <a:t>If the process reaches its maximum execution time or is otherwise stopped  it is reinserted into the scheduling tree based on its new spent execution time.</a:t>
            </a:r>
          </a:p>
        </p:txBody>
      </p:sp>
    </p:spTree>
    <p:extLst>
      <p:ext uri="{BB962C8B-B14F-4D97-AF65-F5344CB8AC3E}">
        <p14:creationId xmlns:p14="http://schemas.microsoft.com/office/powerpoint/2010/main" val="289277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47D79-BF06-48A8-810D-A27121FC4856}"/>
              </a:ext>
            </a:extLst>
          </p:cNvPr>
          <p:cNvSpPr>
            <a:spLocks noGrp="1"/>
          </p:cNvSpPr>
          <p:nvPr>
            <p:ph type="title"/>
          </p:nvPr>
        </p:nvSpPr>
        <p:spPr>
          <a:xfrm>
            <a:off x="1066799" y="659757"/>
            <a:ext cx="10058400" cy="1088020"/>
          </a:xfrm>
        </p:spPr>
        <p:txBody>
          <a:bodyPr>
            <a:normAutofit/>
          </a:bodyPr>
          <a:lstStyle/>
          <a:p>
            <a:r>
              <a:rPr lang="en-IN" b="1" dirty="0"/>
              <a:t>Completely Fair Scheduling Algorithm:</a:t>
            </a:r>
          </a:p>
        </p:txBody>
      </p:sp>
      <p:sp>
        <p:nvSpPr>
          <p:cNvPr id="2" name="Date Placeholder 1">
            <a:extLst>
              <a:ext uri="{FF2B5EF4-FFF2-40B4-BE49-F238E27FC236}">
                <a16:creationId xmlns:a16="http://schemas.microsoft.com/office/drawing/2014/main" id="{51DC9B7C-98F4-45E2-A885-E0B8170322EA}"/>
              </a:ext>
            </a:extLst>
          </p:cNvPr>
          <p:cNvSpPr>
            <a:spLocks noGrp="1"/>
          </p:cNvSpPr>
          <p:nvPr>
            <p:ph type="dt" sz="half" idx="10"/>
          </p:nvPr>
        </p:nvSpPr>
        <p:spPr/>
        <p:txBody>
          <a:bodyPr/>
          <a:lstStyle/>
          <a:p>
            <a:fld id="{511E46C6-5275-46E6-BF72-B20A3F7009B2}" type="datetime1">
              <a:rPr lang="en-IN" sz="2000" smtClean="0"/>
              <a:t>04-05-2018</a:t>
            </a:fld>
            <a:endParaRPr lang="en-IN" sz="2000" dirty="0"/>
          </a:p>
        </p:txBody>
      </p:sp>
      <p:sp>
        <p:nvSpPr>
          <p:cNvPr id="3" name="Footer Placeholder 2">
            <a:extLst>
              <a:ext uri="{FF2B5EF4-FFF2-40B4-BE49-F238E27FC236}">
                <a16:creationId xmlns:a16="http://schemas.microsoft.com/office/drawing/2014/main" id="{C853F4BB-0D97-402F-AF29-DF942E7FA7B7}"/>
              </a:ext>
            </a:extLst>
          </p:cNvPr>
          <p:cNvSpPr>
            <a:spLocks noGrp="1"/>
          </p:cNvSpPr>
          <p:nvPr>
            <p:ph type="ftr" sz="quarter" idx="11"/>
          </p:nvPr>
        </p:nvSpPr>
        <p:spPr/>
        <p:txBody>
          <a:bodyPr/>
          <a:lstStyle/>
          <a:p>
            <a:r>
              <a:rPr lang="en-IN" sz="2000" dirty="0"/>
              <a:t>CFS Scheduler</a:t>
            </a:r>
          </a:p>
        </p:txBody>
      </p:sp>
      <p:sp>
        <p:nvSpPr>
          <p:cNvPr id="6" name="Slide Number Placeholder 5">
            <a:extLst>
              <a:ext uri="{FF2B5EF4-FFF2-40B4-BE49-F238E27FC236}">
                <a16:creationId xmlns:a16="http://schemas.microsoft.com/office/drawing/2014/main" id="{F0BCE29B-F317-4212-B35B-A99A68C54D02}"/>
              </a:ext>
            </a:extLst>
          </p:cNvPr>
          <p:cNvSpPr>
            <a:spLocks noGrp="1"/>
          </p:cNvSpPr>
          <p:nvPr>
            <p:ph type="sldNum" sz="quarter" idx="12"/>
          </p:nvPr>
        </p:nvSpPr>
        <p:spPr/>
        <p:txBody>
          <a:bodyPr/>
          <a:lstStyle/>
          <a:p>
            <a:fld id="{9AA8E756-4154-4D6C-9A77-4C6C932A2163}" type="slidenum">
              <a:rPr lang="en-IN" sz="2000" smtClean="0"/>
              <a:t>5</a:t>
            </a:fld>
            <a:endParaRPr lang="en-IN" sz="2000" dirty="0"/>
          </a:p>
        </p:txBody>
      </p:sp>
      <p:sp>
        <p:nvSpPr>
          <p:cNvPr id="7" name="Rectangle 6">
            <a:extLst>
              <a:ext uri="{FF2B5EF4-FFF2-40B4-BE49-F238E27FC236}">
                <a16:creationId xmlns:a16="http://schemas.microsoft.com/office/drawing/2014/main" id="{8E364B04-B19E-4796-AE81-4518C975EF09}"/>
              </a:ext>
            </a:extLst>
          </p:cNvPr>
          <p:cNvSpPr/>
          <p:nvPr/>
        </p:nvSpPr>
        <p:spPr>
          <a:xfrm>
            <a:off x="0" y="1747777"/>
            <a:ext cx="12191999" cy="2805063"/>
          </a:xfrm>
          <a:prstGeom prst="rect">
            <a:avLst/>
          </a:prstGeom>
        </p:spPr>
        <p:txBody>
          <a:bodyPr wrap="square">
            <a:spAutoFit/>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US" altLang="en-US" sz="2400" dirty="0">
                <a:solidFill>
                  <a:srgbClr val="222222"/>
                </a:solidFill>
                <a:cs typeface="Arial" panose="020B0604020202020204" pitchFamily="34" charset="0"/>
              </a:rPr>
              <a:t>The new left-most node will then be selected from the tree, repeating the iteration. If the process spends a lot of its time sleeping, then its spent time value is low and it automatically gets the priority boost when it finally needs it. Hence such tasks do not get less processor time than the tasks that are constantly running.</a:t>
            </a:r>
            <a:endParaRPr lang="en-US" altLang="en-US" sz="2400" dirty="0"/>
          </a:p>
          <a:p>
            <a:pPr algn="just">
              <a:lnSpc>
                <a:spcPct val="150000"/>
              </a:lnSpc>
            </a:pPr>
            <a:r>
              <a:rPr lang="en-IN" sz="2400" dirty="0">
                <a:hlinkClick r:id="rId2"/>
              </a:rPr>
              <a:t>Refer here</a:t>
            </a:r>
            <a:endParaRPr lang="en-US" sz="2400" dirty="0"/>
          </a:p>
        </p:txBody>
      </p:sp>
    </p:spTree>
    <p:extLst>
      <p:ext uri="{BB962C8B-B14F-4D97-AF65-F5344CB8AC3E}">
        <p14:creationId xmlns:p14="http://schemas.microsoft.com/office/powerpoint/2010/main" val="394948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69828-2513-4B13-A466-942348A6E1F8}"/>
              </a:ext>
            </a:extLst>
          </p:cNvPr>
          <p:cNvSpPr>
            <a:spLocks noGrp="1"/>
          </p:cNvSpPr>
          <p:nvPr>
            <p:ph type="title"/>
          </p:nvPr>
        </p:nvSpPr>
        <p:spPr/>
        <p:txBody>
          <a:bodyPr/>
          <a:lstStyle/>
          <a:p>
            <a:r>
              <a:rPr lang="en-IN" b="1" dirty="0"/>
              <a:t>Picking next task to Run:</a:t>
            </a:r>
          </a:p>
        </p:txBody>
      </p:sp>
      <p:sp>
        <p:nvSpPr>
          <p:cNvPr id="4" name="Content Placeholder 3">
            <a:extLst>
              <a:ext uri="{FF2B5EF4-FFF2-40B4-BE49-F238E27FC236}">
                <a16:creationId xmlns:a16="http://schemas.microsoft.com/office/drawing/2014/main" id="{6215A67D-D36C-4107-B800-54F1241C25BA}"/>
              </a:ext>
            </a:extLst>
          </p:cNvPr>
          <p:cNvSpPr>
            <a:spLocks noGrp="1"/>
          </p:cNvSpPr>
          <p:nvPr>
            <p:ph idx="1"/>
          </p:nvPr>
        </p:nvSpPr>
        <p:spPr>
          <a:xfrm>
            <a:off x="92597" y="1845734"/>
            <a:ext cx="6938802" cy="4023360"/>
          </a:xfrm>
        </p:spPr>
        <p:txBody>
          <a:bodyPr>
            <a:normAutofit/>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400" dirty="0"/>
              <a:t>CFS uses a red-black tree.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400" dirty="0"/>
              <a:t>Each node in the tree represents a runnable task.</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400" dirty="0"/>
              <a:t>Nodes ordered according to their vruntime.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400" dirty="0"/>
              <a:t>Nodes on the left have lower vruntime compared to nodes on the right  of the tree.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400" dirty="0"/>
              <a:t>The left most node is the task with the least vruntime.</a:t>
            </a:r>
          </a:p>
        </p:txBody>
      </p:sp>
      <p:sp>
        <p:nvSpPr>
          <p:cNvPr id="2" name="Date Placeholder 1">
            <a:extLst>
              <a:ext uri="{FF2B5EF4-FFF2-40B4-BE49-F238E27FC236}">
                <a16:creationId xmlns:a16="http://schemas.microsoft.com/office/drawing/2014/main" id="{5C71009E-6777-4B9A-8085-CA01DB13BBB4}"/>
              </a:ext>
            </a:extLst>
          </p:cNvPr>
          <p:cNvSpPr>
            <a:spLocks noGrp="1"/>
          </p:cNvSpPr>
          <p:nvPr>
            <p:ph type="dt" sz="half" idx="10"/>
          </p:nvPr>
        </p:nvSpPr>
        <p:spPr/>
        <p:txBody>
          <a:bodyPr/>
          <a:lstStyle/>
          <a:p>
            <a:fld id="{E4140820-CE65-47A4-814C-985F08759161}" type="datetime1">
              <a:rPr lang="en-IN" smtClean="0"/>
              <a:t>04-05-2018</a:t>
            </a:fld>
            <a:endParaRPr lang="en-IN" dirty="0"/>
          </a:p>
        </p:txBody>
      </p:sp>
      <p:sp>
        <p:nvSpPr>
          <p:cNvPr id="6" name="Footer Placeholder 5">
            <a:extLst>
              <a:ext uri="{FF2B5EF4-FFF2-40B4-BE49-F238E27FC236}">
                <a16:creationId xmlns:a16="http://schemas.microsoft.com/office/drawing/2014/main" id="{43E9388C-522C-4242-833E-68489B6DA302}"/>
              </a:ext>
            </a:extLst>
          </p:cNvPr>
          <p:cNvSpPr>
            <a:spLocks noGrp="1"/>
          </p:cNvSpPr>
          <p:nvPr>
            <p:ph type="ftr" sz="quarter" idx="11"/>
          </p:nvPr>
        </p:nvSpPr>
        <p:spPr/>
        <p:txBody>
          <a:bodyPr/>
          <a:lstStyle/>
          <a:p>
            <a:r>
              <a:rPr lang="en-IN" dirty="0"/>
              <a:t>CFS Scheduler</a:t>
            </a:r>
          </a:p>
        </p:txBody>
      </p:sp>
      <p:sp>
        <p:nvSpPr>
          <p:cNvPr id="7" name="Slide Number Placeholder 6">
            <a:extLst>
              <a:ext uri="{FF2B5EF4-FFF2-40B4-BE49-F238E27FC236}">
                <a16:creationId xmlns:a16="http://schemas.microsoft.com/office/drawing/2014/main" id="{CA8240DF-08F5-4875-B532-CB067D41FE38}"/>
              </a:ext>
            </a:extLst>
          </p:cNvPr>
          <p:cNvSpPr>
            <a:spLocks noGrp="1"/>
          </p:cNvSpPr>
          <p:nvPr>
            <p:ph type="sldNum" sz="quarter" idx="12"/>
          </p:nvPr>
        </p:nvSpPr>
        <p:spPr/>
        <p:txBody>
          <a:bodyPr/>
          <a:lstStyle/>
          <a:p>
            <a:fld id="{9AA8E756-4154-4D6C-9A77-4C6C932A2163}" type="slidenum">
              <a:rPr lang="en-IN" smtClean="0"/>
              <a:t>6</a:t>
            </a:fld>
            <a:endParaRPr lang="en-IN" dirty="0"/>
          </a:p>
        </p:txBody>
      </p:sp>
      <p:pic>
        <p:nvPicPr>
          <p:cNvPr id="5" name="Picture 4">
            <a:extLst>
              <a:ext uri="{FF2B5EF4-FFF2-40B4-BE49-F238E27FC236}">
                <a16:creationId xmlns:a16="http://schemas.microsoft.com/office/drawing/2014/main" id="{4D3C1B2E-F920-4874-B68C-888C95A410AB}"/>
              </a:ext>
            </a:extLst>
          </p:cNvPr>
          <p:cNvPicPr>
            <a:picLocks noChangeAspect="1"/>
          </p:cNvPicPr>
          <p:nvPr/>
        </p:nvPicPr>
        <p:blipFill>
          <a:blip r:embed="rId2"/>
          <a:stretch>
            <a:fillRect/>
          </a:stretch>
        </p:blipFill>
        <p:spPr>
          <a:xfrm>
            <a:off x="7031399" y="1690688"/>
            <a:ext cx="4965895" cy="3976614"/>
          </a:xfrm>
          <a:prstGeom prst="rect">
            <a:avLst/>
          </a:prstGeom>
        </p:spPr>
      </p:pic>
    </p:spTree>
    <p:extLst>
      <p:ext uri="{BB962C8B-B14F-4D97-AF65-F5344CB8AC3E}">
        <p14:creationId xmlns:p14="http://schemas.microsoft.com/office/powerpoint/2010/main" val="138638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0624A-C67A-4833-AD60-EDC8CB144E2B}"/>
              </a:ext>
            </a:extLst>
          </p:cNvPr>
          <p:cNvSpPr>
            <a:spLocks noGrp="1"/>
          </p:cNvSpPr>
          <p:nvPr>
            <p:ph idx="1"/>
          </p:nvPr>
        </p:nvSpPr>
        <p:spPr>
          <a:xfrm>
            <a:off x="104172" y="2095017"/>
            <a:ext cx="11249628" cy="2847373"/>
          </a:xfrm>
        </p:spPr>
        <p:txBody>
          <a:bodyPr>
            <a:normAutofit/>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No path in the tree will be twice as long as other path.</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All operations are O(log n)</a:t>
            </a:r>
          </a:p>
          <a:p>
            <a:pPr marL="914400" lvl="1" indent="-457200" algn="just" eaLnBrk="0" fontAlgn="base" hangingPunct="0">
              <a:lnSpc>
                <a:spcPct val="150000"/>
              </a:lnSpc>
              <a:spcBef>
                <a:spcPct val="0"/>
              </a:spcBef>
              <a:spcAft>
                <a:spcPct val="0"/>
              </a:spcAft>
              <a:buClr>
                <a:schemeClr val="accent1"/>
              </a:buClr>
              <a:buFont typeface="Wingdings" panose="05000000000000000000" pitchFamily="2" charset="2"/>
              <a:buChar char="§"/>
            </a:pPr>
            <a:r>
              <a:rPr lang="en-IN" sz="2400" dirty="0"/>
              <a:t>Thus inserting / deleting task from the tree is quick and efficient.</a:t>
            </a:r>
          </a:p>
          <a:p>
            <a:pPr marL="45720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Creates a balanced structure.</a:t>
            </a:r>
          </a:p>
          <a:p>
            <a:pPr>
              <a:buFont typeface="Wingdings" panose="05000000000000000000" pitchFamily="2" charset="2"/>
              <a:buChar char="Ø"/>
            </a:pPr>
            <a:endParaRPr lang="en-IN" sz="2800" dirty="0"/>
          </a:p>
        </p:txBody>
      </p:sp>
      <p:sp>
        <p:nvSpPr>
          <p:cNvPr id="2" name="Date Placeholder 1">
            <a:extLst>
              <a:ext uri="{FF2B5EF4-FFF2-40B4-BE49-F238E27FC236}">
                <a16:creationId xmlns:a16="http://schemas.microsoft.com/office/drawing/2014/main" id="{9EDA2B54-BC02-40B7-9851-007C3DDA568F}"/>
              </a:ext>
            </a:extLst>
          </p:cNvPr>
          <p:cNvSpPr>
            <a:spLocks noGrp="1"/>
          </p:cNvSpPr>
          <p:nvPr>
            <p:ph type="dt" sz="half" idx="10"/>
          </p:nvPr>
        </p:nvSpPr>
        <p:spPr/>
        <p:txBody>
          <a:bodyPr/>
          <a:lstStyle/>
          <a:p>
            <a:fld id="{AAD0EE1D-EF00-45D4-90D6-180CEA1A7C50}" type="datetime1">
              <a:rPr lang="en-IN" smtClean="0"/>
              <a:t>04-05-2018</a:t>
            </a:fld>
            <a:endParaRPr lang="en-IN" dirty="0"/>
          </a:p>
        </p:txBody>
      </p:sp>
      <p:sp>
        <p:nvSpPr>
          <p:cNvPr id="4" name="Footer Placeholder 3">
            <a:extLst>
              <a:ext uri="{FF2B5EF4-FFF2-40B4-BE49-F238E27FC236}">
                <a16:creationId xmlns:a16="http://schemas.microsoft.com/office/drawing/2014/main" id="{DE93EE56-9928-4E35-9AAE-DDEEA876DAA9}"/>
              </a:ext>
            </a:extLst>
          </p:cNvPr>
          <p:cNvSpPr>
            <a:spLocks noGrp="1"/>
          </p:cNvSpPr>
          <p:nvPr>
            <p:ph type="ftr" sz="quarter" idx="11"/>
          </p:nvPr>
        </p:nvSpPr>
        <p:spPr/>
        <p:txBody>
          <a:bodyPr/>
          <a:lstStyle/>
          <a:p>
            <a:r>
              <a:rPr lang="en-IN" dirty="0"/>
              <a:t>CFS Scheduler</a:t>
            </a:r>
          </a:p>
        </p:txBody>
      </p:sp>
      <p:sp>
        <p:nvSpPr>
          <p:cNvPr id="5" name="Slide Number Placeholder 4">
            <a:extLst>
              <a:ext uri="{FF2B5EF4-FFF2-40B4-BE49-F238E27FC236}">
                <a16:creationId xmlns:a16="http://schemas.microsoft.com/office/drawing/2014/main" id="{E4A21BBB-BAE6-4BDA-9FE8-F2113B1F99B7}"/>
              </a:ext>
            </a:extLst>
          </p:cNvPr>
          <p:cNvSpPr>
            <a:spLocks noGrp="1"/>
          </p:cNvSpPr>
          <p:nvPr>
            <p:ph type="sldNum" sz="quarter" idx="12"/>
          </p:nvPr>
        </p:nvSpPr>
        <p:spPr/>
        <p:txBody>
          <a:bodyPr/>
          <a:lstStyle/>
          <a:p>
            <a:fld id="{9AA8E756-4154-4D6C-9A77-4C6C932A2163}" type="slidenum">
              <a:rPr lang="en-IN" smtClean="0"/>
              <a:t>7</a:t>
            </a:fld>
            <a:endParaRPr lang="en-IN" dirty="0"/>
          </a:p>
        </p:txBody>
      </p:sp>
      <p:sp>
        <p:nvSpPr>
          <p:cNvPr id="6" name="Title 2">
            <a:extLst>
              <a:ext uri="{FF2B5EF4-FFF2-40B4-BE49-F238E27FC236}">
                <a16:creationId xmlns:a16="http://schemas.microsoft.com/office/drawing/2014/main" id="{C030F63C-06C9-4411-9034-CCBA3F14E213}"/>
              </a:ext>
            </a:extLst>
          </p:cNvPr>
          <p:cNvSpPr>
            <a:spLocks noGrp="1"/>
          </p:cNvSpPr>
          <p:nvPr>
            <p:ph type="title"/>
          </p:nvPr>
        </p:nvSpPr>
        <p:spPr>
          <a:xfrm>
            <a:off x="1097280" y="286603"/>
            <a:ext cx="10058400" cy="1450757"/>
          </a:xfrm>
        </p:spPr>
        <p:txBody>
          <a:bodyPr/>
          <a:lstStyle/>
          <a:p>
            <a:r>
              <a:rPr lang="en-IN" b="1" dirty="0"/>
              <a:t>Why Red Black Tree? </a:t>
            </a:r>
          </a:p>
        </p:txBody>
      </p:sp>
    </p:spTree>
    <p:extLst>
      <p:ext uri="{BB962C8B-B14F-4D97-AF65-F5344CB8AC3E}">
        <p14:creationId xmlns:p14="http://schemas.microsoft.com/office/powerpoint/2010/main" val="307576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0624A-C67A-4833-AD60-EDC8CB144E2B}"/>
              </a:ext>
            </a:extLst>
          </p:cNvPr>
          <p:cNvSpPr>
            <a:spLocks noGrp="1"/>
          </p:cNvSpPr>
          <p:nvPr>
            <p:ph idx="1"/>
          </p:nvPr>
        </p:nvSpPr>
        <p:spPr>
          <a:xfrm>
            <a:off x="104172" y="2095017"/>
            <a:ext cx="11249628" cy="4236335"/>
          </a:xfrm>
        </p:spPr>
        <p:txBody>
          <a:bodyPr>
            <a:normAutofit fontScale="92500" lnSpcReduction="10000"/>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Read the input file and sort it according to arrival time into an array</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The first process (whenever tree is empty) is executed for quantum slice. While this process executes, other processes might arrive and wait</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After execution is completed, if the process still has time left, it is inserted into the tree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Now all the processes which have arrived while 1</a:t>
            </a:r>
            <a:r>
              <a:rPr lang="en-IN" sz="2800" baseline="30000" dirty="0"/>
              <a:t>st</a:t>
            </a:r>
            <a:r>
              <a:rPr lang="en-IN" sz="2800" dirty="0"/>
              <a:t> process was executing are also inserted into the tree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endParaRPr lang="en-IN" sz="2800" dirty="0"/>
          </a:p>
        </p:txBody>
      </p:sp>
      <p:sp>
        <p:nvSpPr>
          <p:cNvPr id="2" name="Date Placeholder 1">
            <a:extLst>
              <a:ext uri="{FF2B5EF4-FFF2-40B4-BE49-F238E27FC236}">
                <a16:creationId xmlns:a16="http://schemas.microsoft.com/office/drawing/2014/main" id="{9EDA2B54-BC02-40B7-9851-007C3DDA568F}"/>
              </a:ext>
            </a:extLst>
          </p:cNvPr>
          <p:cNvSpPr>
            <a:spLocks noGrp="1"/>
          </p:cNvSpPr>
          <p:nvPr>
            <p:ph type="dt" sz="half" idx="10"/>
          </p:nvPr>
        </p:nvSpPr>
        <p:spPr/>
        <p:txBody>
          <a:bodyPr/>
          <a:lstStyle/>
          <a:p>
            <a:fld id="{AAD0EE1D-EF00-45D4-90D6-180CEA1A7C50}" type="datetime1">
              <a:rPr lang="en-IN" smtClean="0"/>
              <a:t>04-05-2018</a:t>
            </a:fld>
            <a:endParaRPr lang="en-IN" dirty="0"/>
          </a:p>
        </p:txBody>
      </p:sp>
      <p:sp>
        <p:nvSpPr>
          <p:cNvPr id="4" name="Footer Placeholder 3">
            <a:extLst>
              <a:ext uri="{FF2B5EF4-FFF2-40B4-BE49-F238E27FC236}">
                <a16:creationId xmlns:a16="http://schemas.microsoft.com/office/drawing/2014/main" id="{DE93EE56-9928-4E35-9AAE-DDEEA876DAA9}"/>
              </a:ext>
            </a:extLst>
          </p:cNvPr>
          <p:cNvSpPr>
            <a:spLocks noGrp="1"/>
          </p:cNvSpPr>
          <p:nvPr>
            <p:ph type="ftr" sz="quarter" idx="11"/>
          </p:nvPr>
        </p:nvSpPr>
        <p:spPr/>
        <p:txBody>
          <a:bodyPr/>
          <a:lstStyle/>
          <a:p>
            <a:r>
              <a:rPr lang="en-IN" dirty="0"/>
              <a:t>CFS Scheduler</a:t>
            </a:r>
          </a:p>
        </p:txBody>
      </p:sp>
      <p:sp>
        <p:nvSpPr>
          <p:cNvPr id="5" name="Slide Number Placeholder 4">
            <a:extLst>
              <a:ext uri="{FF2B5EF4-FFF2-40B4-BE49-F238E27FC236}">
                <a16:creationId xmlns:a16="http://schemas.microsoft.com/office/drawing/2014/main" id="{E4A21BBB-BAE6-4BDA-9FE8-F2113B1F99B7}"/>
              </a:ext>
            </a:extLst>
          </p:cNvPr>
          <p:cNvSpPr>
            <a:spLocks noGrp="1"/>
          </p:cNvSpPr>
          <p:nvPr>
            <p:ph type="sldNum" sz="quarter" idx="12"/>
          </p:nvPr>
        </p:nvSpPr>
        <p:spPr/>
        <p:txBody>
          <a:bodyPr/>
          <a:lstStyle/>
          <a:p>
            <a:fld id="{9AA8E756-4154-4D6C-9A77-4C6C932A2163}" type="slidenum">
              <a:rPr lang="en-IN" smtClean="0"/>
              <a:t>8</a:t>
            </a:fld>
            <a:endParaRPr lang="en-IN" dirty="0"/>
          </a:p>
        </p:txBody>
      </p:sp>
      <p:sp>
        <p:nvSpPr>
          <p:cNvPr id="6" name="Title 2">
            <a:extLst>
              <a:ext uri="{FF2B5EF4-FFF2-40B4-BE49-F238E27FC236}">
                <a16:creationId xmlns:a16="http://schemas.microsoft.com/office/drawing/2014/main" id="{C030F63C-06C9-4411-9034-CCBA3F14E213}"/>
              </a:ext>
            </a:extLst>
          </p:cNvPr>
          <p:cNvSpPr>
            <a:spLocks noGrp="1"/>
          </p:cNvSpPr>
          <p:nvPr>
            <p:ph type="title"/>
          </p:nvPr>
        </p:nvSpPr>
        <p:spPr>
          <a:xfrm>
            <a:off x="1097280" y="286603"/>
            <a:ext cx="10058400" cy="1450757"/>
          </a:xfrm>
        </p:spPr>
        <p:txBody>
          <a:bodyPr/>
          <a:lstStyle/>
          <a:p>
            <a:r>
              <a:rPr lang="en-IN" b="1" dirty="0"/>
              <a:t>How we implemented the algorithm? </a:t>
            </a:r>
          </a:p>
        </p:txBody>
      </p:sp>
    </p:spTree>
    <p:extLst>
      <p:ext uri="{BB962C8B-B14F-4D97-AF65-F5344CB8AC3E}">
        <p14:creationId xmlns:p14="http://schemas.microsoft.com/office/powerpoint/2010/main" val="153271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05BA-E5F1-4730-96D5-6CDB2B5AD90E}"/>
              </a:ext>
            </a:extLst>
          </p:cNvPr>
          <p:cNvSpPr>
            <a:spLocks noGrp="1"/>
          </p:cNvSpPr>
          <p:nvPr>
            <p:ph type="title"/>
          </p:nvPr>
        </p:nvSpPr>
        <p:spPr/>
        <p:txBody>
          <a:bodyPr/>
          <a:lstStyle/>
          <a:p>
            <a:r>
              <a:rPr lang="en-IN" b="1" dirty="0"/>
              <a:t>How we implemented the algorithm? </a:t>
            </a:r>
            <a:endParaRPr lang="en-US" dirty="0"/>
          </a:p>
        </p:txBody>
      </p:sp>
      <p:sp>
        <p:nvSpPr>
          <p:cNvPr id="4" name="Date Placeholder 3">
            <a:extLst>
              <a:ext uri="{FF2B5EF4-FFF2-40B4-BE49-F238E27FC236}">
                <a16:creationId xmlns:a16="http://schemas.microsoft.com/office/drawing/2014/main" id="{61075FE2-CF21-494E-95A0-C097F8A10806}"/>
              </a:ext>
            </a:extLst>
          </p:cNvPr>
          <p:cNvSpPr>
            <a:spLocks noGrp="1"/>
          </p:cNvSpPr>
          <p:nvPr>
            <p:ph type="dt" sz="half" idx="10"/>
          </p:nvPr>
        </p:nvSpPr>
        <p:spPr/>
        <p:txBody>
          <a:bodyPr/>
          <a:lstStyle/>
          <a:p>
            <a:fld id="{9284C929-612A-4833-AA9A-7D77697C4958}" type="datetime1">
              <a:rPr lang="en-IN" smtClean="0"/>
              <a:pPr/>
              <a:t>04-05-2018</a:t>
            </a:fld>
            <a:endParaRPr lang="en-IN" dirty="0"/>
          </a:p>
        </p:txBody>
      </p:sp>
      <p:sp>
        <p:nvSpPr>
          <p:cNvPr id="5" name="Footer Placeholder 4">
            <a:extLst>
              <a:ext uri="{FF2B5EF4-FFF2-40B4-BE49-F238E27FC236}">
                <a16:creationId xmlns:a16="http://schemas.microsoft.com/office/drawing/2014/main" id="{56CABCAF-5754-439C-B07C-F2F0FD813618}"/>
              </a:ext>
            </a:extLst>
          </p:cNvPr>
          <p:cNvSpPr>
            <a:spLocks noGrp="1"/>
          </p:cNvSpPr>
          <p:nvPr>
            <p:ph type="ftr" sz="quarter" idx="11"/>
          </p:nvPr>
        </p:nvSpPr>
        <p:spPr/>
        <p:txBody>
          <a:bodyPr/>
          <a:lstStyle/>
          <a:p>
            <a:r>
              <a:rPr lang="en-IN" dirty="0"/>
              <a:t>CFS Scheduler</a:t>
            </a:r>
          </a:p>
        </p:txBody>
      </p:sp>
      <p:sp>
        <p:nvSpPr>
          <p:cNvPr id="6" name="Slide Number Placeholder 5">
            <a:extLst>
              <a:ext uri="{FF2B5EF4-FFF2-40B4-BE49-F238E27FC236}">
                <a16:creationId xmlns:a16="http://schemas.microsoft.com/office/drawing/2014/main" id="{F0E7122F-1757-4B6E-862F-FEF32B25781E}"/>
              </a:ext>
            </a:extLst>
          </p:cNvPr>
          <p:cNvSpPr>
            <a:spLocks noGrp="1"/>
          </p:cNvSpPr>
          <p:nvPr>
            <p:ph type="sldNum" sz="quarter" idx="12"/>
          </p:nvPr>
        </p:nvSpPr>
        <p:spPr/>
        <p:txBody>
          <a:bodyPr/>
          <a:lstStyle/>
          <a:p>
            <a:fld id="{9AA8E756-4154-4D6C-9A77-4C6C932A2163}" type="slidenum">
              <a:rPr lang="en-IN" smtClean="0"/>
              <a:pPr/>
              <a:t>9</a:t>
            </a:fld>
            <a:endParaRPr lang="en-IN" dirty="0"/>
          </a:p>
        </p:txBody>
      </p:sp>
      <p:sp>
        <p:nvSpPr>
          <p:cNvPr id="10" name="Content Placeholder 2">
            <a:extLst>
              <a:ext uri="{FF2B5EF4-FFF2-40B4-BE49-F238E27FC236}">
                <a16:creationId xmlns:a16="http://schemas.microsoft.com/office/drawing/2014/main" id="{71673740-ACAE-4CAC-9AEB-B2D2DCDF5CBD}"/>
              </a:ext>
            </a:extLst>
          </p:cNvPr>
          <p:cNvSpPr>
            <a:spLocks noGrp="1"/>
          </p:cNvSpPr>
          <p:nvPr>
            <p:ph idx="1"/>
          </p:nvPr>
        </p:nvSpPr>
        <p:spPr>
          <a:xfrm>
            <a:off x="104172" y="2095017"/>
            <a:ext cx="11249628" cy="4236335"/>
          </a:xfrm>
        </p:spPr>
        <p:txBody>
          <a:bodyPr>
            <a:normAutofit fontScale="92500"/>
          </a:bodyPr>
          <a:lstStyle/>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The unfairness score is calculated for each process based upon the arrival time and spent time as unfairnessScore = arrivalTime + spentTime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This ensures that the process with the least spent time goes to the left most leaf</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Now we extract the left most process and execute it by calculating the maximum_execution time as stated above</a:t>
            </a:r>
          </a:p>
          <a:p>
            <a:pPr marL="457200" lvl="0" indent="-457200" algn="just" eaLnBrk="0" fontAlgn="base" hangingPunct="0">
              <a:lnSpc>
                <a:spcPct val="150000"/>
              </a:lnSpc>
              <a:spcBef>
                <a:spcPct val="0"/>
              </a:spcBef>
              <a:spcAft>
                <a:spcPct val="0"/>
              </a:spcAft>
              <a:buClr>
                <a:schemeClr val="accent1"/>
              </a:buClr>
              <a:buFont typeface="Wingdings" panose="05000000000000000000" pitchFamily="2" charset="2"/>
              <a:buChar char="Ø"/>
            </a:pPr>
            <a:r>
              <a:rPr lang="en-IN" sz="2800" dirty="0"/>
              <a:t>Thus every time the process which has waited the most (or spent least time using the CPU) is selected</a:t>
            </a:r>
          </a:p>
        </p:txBody>
      </p:sp>
    </p:spTree>
    <p:extLst>
      <p:ext uri="{BB962C8B-B14F-4D97-AF65-F5344CB8AC3E}">
        <p14:creationId xmlns:p14="http://schemas.microsoft.com/office/powerpoint/2010/main" val="13647724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702</TotalTime>
  <Words>824</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Aldhabi</vt:lpstr>
      <vt:lpstr>Arial</vt:lpstr>
      <vt:lpstr>Calibri</vt:lpstr>
      <vt:lpstr>Calibri Light</vt:lpstr>
      <vt:lpstr>Copperplate Gothic Bold</vt:lpstr>
      <vt:lpstr>Wingdings</vt:lpstr>
      <vt:lpstr>Retrospect</vt:lpstr>
      <vt:lpstr>PowerPoint Presentation</vt:lpstr>
      <vt:lpstr>Completely Fair Scheduling Algorithm:</vt:lpstr>
      <vt:lpstr>Completely Fair Scheduling Algorithm:</vt:lpstr>
      <vt:lpstr>Completely Fair Scheduling Algorithm:</vt:lpstr>
      <vt:lpstr>Completely Fair Scheduling Algorithm:</vt:lpstr>
      <vt:lpstr>Picking next task to Run:</vt:lpstr>
      <vt:lpstr>Why Red Black Tree? </vt:lpstr>
      <vt:lpstr>How we implemented the algorithm? </vt:lpstr>
      <vt:lpstr>How we implemented the algorithm? </vt:lpstr>
      <vt:lpstr>What we found out using RB Tree and Heap (Priority queue)?</vt:lpstr>
      <vt:lpstr>Comparing RBT and Heap for following input: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CFS uses RB Tree if Heap performed better?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Scheduler using Red-Black Trees</dc:title>
  <dc:creator>supreeth javalli</dc:creator>
  <cp:lastModifiedBy>Kaustubh Sanjiv Agnihotri</cp:lastModifiedBy>
  <cp:revision>54</cp:revision>
  <dcterms:created xsi:type="dcterms:W3CDTF">2018-05-04T01:23:11Z</dcterms:created>
  <dcterms:modified xsi:type="dcterms:W3CDTF">2018-05-04T13:08:30Z</dcterms:modified>
</cp:coreProperties>
</file>