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8" d="100"/>
          <a:sy n="68" d="100"/>
        </p:scale>
        <p:origin x="616"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DC5A6-7624-4EC3-A78D-46A50F0F5F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22ABCBC-6E41-4E0D-AA4E-3CD75D980F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D71C7C8-C891-4DA3-A9F9-CBF14AC2AD12}"/>
              </a:ext>
            </a:extLst>
          </p:cNvPr>
          <p:cNvSpPr>
            <a:spLocks noGrp="1"/>
          </p:cNvSpPr>
          <p:nvPr>
            <p:ph type="dt" sz="half" idx="10"/>
          </p:nvPr>
        </p:nvSpPr>
        <p:spPr/>
        <p:txBody>
          <a:bodyPr/>
          <a:lstStyle/>
          <a:p>
            <a:fld id="{A513BB5A-F974-4DCD-B41C-2B726952E8F5}" type="datetimeFigureOut">
              <a:rPr lang="en-US" smtClean="0"/>
              <a:t>25-Apr-18</a:t>
            </a:fld>
            <a:endParaRPr lang="en-US"/>
          </a:p>
        </p:txBody>
      </p:sp>
      <p:sp>
        <p:nvSpPr>
          <p:cNvPr id="5" name="Footer Placeholder 4">
            <a:extLst>
              <a:ext uri="{FF2B5EF4-FFF2-40B4-BE49-F238E27FC236}">
                <a16:creationId xmlns:a16="http://schemas.microsoft.com/office/drawing/2014/main" id="{32B9E861-9E53-46E7-9FCB-1BB8ACFC40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EF10DB-297D-44CF-A304-BAC275248CC4}"/>
              </a:ext>
            </a:extLst>
          </p:cNvPr>
          <p:cNvSpPr>
            <a:spLocks noGrp="1"/>
          </p:cNvSpPr>
          <p:nvPr>
            <p:ph type="sldNum" sz="quarter" idx="12"/>
          </p:nvPr>
        </p:nvSpPr>
        <p:spPr/>
        <p:txBody>
          <a:bodyPr/>
          <a:lstStyle/>
          <a:p>
            <a:fld id="{5A73BFE7-274C-4DBA-B1DF-7419C9194672}" type="slidenum">
              <a:rPr lang="en-US" smtClean="0"/>
              <a:t>‹#›</a:t>
            </a:fld>
            <a:endParaRPr lang="en-US"/>
          </a:p>
        </p:txBody>
      </p:sp>
    </p:spTree>
    <p:extLst>
      <p:ext uri="{BB962C8B-B14F-4D97-AF65-F5344CB8AC3E}">
        <p14:creationId xmlns:p14="http://schemas.microsoft.com/office/powerpoint/2010/main" val="3516384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39C8A-F9E0-43CC-92B2-0E5541C169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FE19205-CC14-44CB-A439-2A0BEEF7F1E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E602C7-DF33-499F-8A47-6A054E0251A7}"/>
              </a:ext>
            </a:extLst>
          </p:cNvPr>
          <p:cNvSpPr>
            <a:spLocks noGrp="1"/>
          </p:cNvSpPr>
          <p:nvPr>
            <p:ph type="dt" sz="half" idx="10"/>
          </p:nvPr>
        </p:nvSpPr>
        <p:spPr/>
        <p:txBody>
          <a:bodyPr/>
          <a:lstStyle/>
          <a:p>
            <a:fld id="{A513BB5A-F974-4DCD-B41C-2B726952E8F5}" type="datetimeFigureOut">
              <a:rPr lang="en-US" smtClean="0"/>
              <a:t>25-Apr-18</a:t>
            </a:fld>
            <a:endParaRPr lang="en-US"/>
          </a:p>
        </p:txBody>
      </p:sp>
      <p:sp>
        <p:nvSpPr>
          <p:cNvPr id="5" name="Footer Placeholder 4">
            <a:extLst>
              <a:ext uri="{FF2B5EF4-FFF2-40B4-BE49-F238E27FC236}">
                <a16:creationId xmlns:a16="http://schemas.microsoft.com/office/drawing/2014/main" id="{362323C4-FC36-4499-8E39-D20F9C1F6F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B6BB16-5FBB-479E-B3C1-CD023878DF49}"/>
              </a:ext>
            </a:extLst>
          </p:cNvPr>
          <p:cNvSpPr>
            <a:spLocks noGrp="1"/>
          </p:cNvSpPr>
          <p:nvPr>
            <p:ph type="sldNum" sz="quarter" idx="12"/>
          </p:nvPr>
        </p:nvSpPr>
        <p:spPr/>
        <p:txBody>
          <a:bodyPr/>
          <a:lstStyle/>
          <a:p>
            <a:fld id="{5A73BFE7-274C-4DBA-B1DF-7419C9194672}" type="slidenum">
              <a:rPr lang="en-US" smtClean="0"/>
              <a:t>‹#›</a:t>
            </a:fld>
            <a:endParaRPr lang="en-US"/>
          </a:p>
        </p:txBody>
      </p:sp>
    </p:spTree>
    <p:extLst>
      <p:ext uri="{BB962C8B-B14F-4D97-AF65-F5344CB8AC3E}">
        <p14:creationId xmlns:p14="http://schemas.microsoft.com/office/powerpoint/2010/main" val="1491163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1A0F8A-9D44-4169-A357-40C9DEA79A0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81A3E81-DE21-4C81-9BE3-6ED3F3CBD75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98BA27-1ED9-4876-98EF-084DD07C2E51}"/>
              </a:ext>
            </a:extLst>
          </p:cNvPr>
          <p:cNvSpPr>
            <a:spLocks noGrp="1"/>
          </p:cNvSpPr>
          <p:nvPr>
            <p:ph type="dt" sz="half" idx="10"/>
          </p:nvPr>
        </p:nvSpPr>
        <p:spPr/>
        <p:txBody>
          <a:bodyPr/>
          <a:lstStyle/>
          <a:p>
            <a:fld id="{A513BB5A-F974-4DCD-B41C-2B726952E8F5}" type="datetimeFigureOut">
              <a:rPr lang="en-US" smtClean="0"/>
              <a:t>25-Apr-18</a:t>
            </a:fld>
            <a:endParaRPr lang="en-US"/>
          </a:p>
        </p:txBody>
      </p:sp>
      <p:sp>
        <p:nvSpPr>
          <p:cNvPr id="5" name="Footer Placeholder 4">
            <a:extLst>
              <a:ext uri="{FF2B5EF4-FFF2-40B4-BE49-F238E27FC236}">
                <a16:creationId xmlns:a16="http://schemas.microsoft.com/office/drawing/2014/main" id="{76457B0B-DA8B-4478-84DA-67C597326A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52C991-6CDF-4803-85B5-359A7F85D0B8}"/>
              </a:ext>
            </a:extLst>
          </p:cNvPr>
          <p:cNvSpPr>
            <a:spLocks noGrp="1"/>
          </p:cNvSpPr>
          <p:nvPr>
            <p:ph type="sldNum" sz="quarter" idx="12"/>
          </p:nvPr>
        </p:nvSpPr>
        <p:spPr/>
        <p:txBody>
          <a:bodyPr/>
          <a:lstStyle/>
          <a:p>
            <a:fld id="{5A73BFE7-274C-4DBA-B1DF-7419C9194672}" type="slidenum">
              <a:rPr lang="en-US" smtClean="0"/>
              <a:t>‹#›</a:t>
            </a:fld>
            <a:endParaRPr lang="en-US"/>
          </a:p>
        </p:txBody>
      </p:sp>
    </p:spTree>
    <p:extLst>
      <p:ext uri="{BB962C8B-B14F-4D97-AF65-F5344CB8AC3E}">
        <p14:creationId xmlns:p14="http://schemas.microsoft.com/office/powerpoint/2010/main" val="68896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9F0F0-5163-4710-A725-2E0298DDF1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763FCE-152F-4841-8ABB-3487B7BE865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BB281F-4056-45CA-8BB4-EB981CCFECE2}"/>
              </a:ext>
            </a:extLst>
          </p:cNvPr>
          <p:cNvSpPr>
            <a:spLocks noGrp="1"/>
          </p:cNvSpPr>
          <p:nvPr>
            <p:ph type="dt" sz="half" idx="10"/>
          </p:nvPr>
        </p:nvSpPr>
        <p:spPr/>
        <p:txBody>
          <a:bodyPr/>
          <a:lstStyle/>
          <a:p>
            <a:fld id="{A513BB5A-F974-4DCD-B41C-2B726952E8F5}" type="datetimeFigureOut">
              <a:rPr lang="en-US" smtClean="0"/>
              <a:t>25-Apr-18</a:t>
            </a:fld>
            <a:endParaRPr lang="en-US"/>
          </a:p>
        </p:txBody>
      </p:sp>
      <p:sp>
        <p:nvSpPr>
          <p:cNvPr id="5" name="Footer Placeholder 4">
            <a:extLst>
              <a:ext uri="{FF2B5EF4-FFF2-40B4-BE49-F238E27FC236}">
                <a16:creationId xmlns:a16="http://schemas.microsoft.com/office/drawing/2014/main" id="{D964812A-849A-4C9E-87C6-41513B8E28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9583A5-B857-4D37-BC5E-3FF12117CF72}"/>
              </a:ext>
            </a:extLst>
          </p:cNvPr>
          <p:cNvSpPr>
            <a:spLocks noGrp="1"/>
          </p:cNvSpPr>
          <p:nvPr>
            <p:ph type="sldNum" sz="quarter" idx="12"/>
          </p:nvPr>
        </p:nvSpPr>
        <p:spPr/>
        <p:txBody>
          <a:bodyPr/>
          <a:lstStyle/>
          <a:p>
            <a:fld id="{5A73BFE7-274C-4DBA-B1DF-7419C9194672}" type="slidenum">
              <a:rPr lang="en-US" smtClean="0"/>
              <a:t>‹#›</a:t>
            </a:fld>
            <a:endParaRPr lang="en-US"/>
          </a:p>
        </p:txBody>
      </p:sp>
    </p:spTree>
    <p:extLst>
      <p:ext uri="{BB962C8B-B14F-4D97-AF65-F5344CB8AC3E}">
        <p14:creationId xmlns:p14="http://schemas.microsoft.com/office/powerpoint/2010/main" val="1291547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AFAA8-4666-4C2A-868C-32153F6D08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8817FBF-7D6C-4E03-8414-0FC535CA55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1136FFC-DFE9-4C2F-925C-71138368A54B}"/>
              </a:ext>
            </a:extLst>
          </p:cNvPr>
          <p:cNvSpPr>
            <a:spLocks noGrp="1"/>
          </p:cNvSpPr>
          <p:nvPr>
            <p:ph type="dt" sz="half" idx="10"/>
          </p:nvPr>
        </p:nvSpPr>
        <p:spPr/>
        <p:txBody>
          <a:bodyPr/>
          <a:lstStyle/>
          <a:p>
            <a:fld id="{A513BB5A-F974-4DCD-B41C-2B726952E8F5}" type="datetimeFigureOut">
              <a:rPr lang="en-US" smtClean="0"/>
              <a:t>25-Apr-18</a:t>
            </a:fld>
            <a:endParaRPr lang="en-US"/>
          </a:p>
        </p:txBody>
      </p:sp>
      <p:sp>
        <p:nvSpPr>
          <p:cNvPr id="5" name="Footer Placeholder 4">
            <a:extLst>
              <a:ext uri="{FF2B5EF4-FFF2-40B4-BE49-F238E27FC236}">
                <a16:creationId xmlns:a16="http://schemas.microsoft.com/office/drawing/2014/main" id="{2F18DA72-DC1F-49C2-819A-0C9A7656F3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710699-CBA0-4EA1-944F-CEA0391EF99F}"/>
              </a:ext>
            </a:extLst>
          </p:cNvPr>
          <p:cNvSpPr>
            <a:spLocks noGrp="1"/>
          </p:cNvSpPr>
          <p:nvPr>
            <p:ph type="sldNum" sz="quarter" idx="12"/>
          </p:nvPr>
        </p:nvSpPr>
        <p:spPr/>
        <p:txBody>
          <a:bodyPr/>
          <a:lstStyle/>
          <a:p>
            <a:fld id="{5A73BFE7-274C-4DBA-B1DF-7419C9194672}" type="slidenum">
              <a:rPr lang="en-US" smtClean="0"/>
              <a:t>‹#›</a:t>
            </a:fld>
            <a:endParaRPr lang="en-US"/>
          </a:p>
        </p:txBody>
      </p:sp>
    </p:spTree>
    <p:extLst>
      <p:ext uri="{BB962C8B-B14F-4D97-AF65-F5344CB8AC3E}">
        <p14:creationId xmlns:p14="http://schemas.microsoft.com/office/powerpoint/2010/main" val="2376526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7D390-896B-448D-80C7-B7766EB93C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FB090C-C32D-4961-8C09-E5B1CBE3157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8DCF69D-0F54-42E9-9593-0FA205DED96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9BD6203-0449-4565-BFCA-1203587689F6}"/>
              </a:ext>
            </a:extLst>
          </p:cNvPr>
          <p:cNvSpPr>
            <a:spLocks noGrp="1"/>
          </p:cNvSpPr>
          <p:nvPr>
            <p:ph type="dt" sz="half" idx="10"/>
          </p:nvPr>
        </p:nvSpPr>
        <p:spPr/>
        <p:txBody>
          <a:bodyPr/>
          <a:lstStyle/>
          <a:p>
            <a:fld id="{A513BB5A-F974-4DCD-B41C-2B726952E8F5}" type="datetimeFigureOut">
              <a:rPr lang="en-US" smtClean="0"/>
              <a:t>25-Apr-18</a:t>
            </a:fld>
            <a:endParaRPr lang="en-US"/>
          </a:p>
        </p:txBody>
      </p:sp>
      <p:sp>
        <p:nvSpPr>
          <p:cNvPr id="6" name="Footer Placeholder 5">
            <a:extLst>
              <a:ext uri="{FF2B5EF4-FFF2-40B4-BE49-F238E27FC236}">
                <a16:creationId xmlns:a16="http://schemas.microsoft.com/office/drawing/2014/main" id="{21C66DFF-056E-4367-B145-FFDD83B900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A51386-2E51-4D41-953A-2DAEBCB03060}"/>
              </a:ext>
            </a:extLst>
          </p:cNvPr>
          <p:cNvSpPr>
            <a:spLocks noGrp="1"/>
          </p:cNvSpPr>
          <p:nvPr>
            <p:ph type="sldNum" sz="quarter" idx="12"/>
          </p:nvPr>
        </p:nvSpPr>
        <p:spPr/>
        <p:txBody>
          <a:bodyPr/>
          <a:lstStyle/>
          <a:p>
            <a:fld id="{5A73BFE7-274C-4DBA-B1DF-7419C9194672}" type="slidenum">
              <a:rPr lang="en-US" smtClean="0"/>
              <a:t>‹#›</a:t>
            </a:fld>
            <a:endParaRPr lang="en-US"/>
          </a:p>
        </p:txBody>
      </p:sp>
    </p:spTree>
    <p:extLst>
      <p:ext uri="{BB962C8B-B14F-4D97-AF65-F5344CB8AC3E}">
        <p14:creationId xmlns:p14="http://schemas.microsoft.com/office/powerpoint/2010/main" val="1463250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33585-EA3E-4CCB-9013-DD94272F87B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1BBCE26-669B-43B2-A2CA-42D966B76B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FDB7098-BC1F-4295-9DE0-28419C22B89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EF15F9-4A63-4B39-AF0A-29FDE7ADC5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506B09A-5760-487B-9C74-75A7DAB4018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68BC088-93EF-4AD6-85E9-5BBB3C2AD6A6}"/>
              </a:ext>
            </a:extLst>
          </p:cNvPr>
          <p:cNvSpPr>
            <a:spLocks noGrp="1"/>
          </p:cNvSpPr>
          <p:nvPr>
            <p:ph type="dt" sz="half" idx="10"/>
          </p:nvPr>
        </p:nvSpPr>
        <p:spPr/>
        <p:txBody>
          <a:bodyPr/>
          <a:lstStyle/>
          <a:p>
            <a:fld id="{A513BB5A-F974-4DCD-B41C-2B726952E8F5}" type="datetimeFigureOut">
              <a:rPr lang="en-US" smtClean="0"/>
              <a:t>25-Apr-18</a:t>
            </a:fld>
            <a:endParaRPr lang="en-US"/>
          </a:p>
        </p:txBody>
      </p:sp>
      <p:sp>
        <p:nvSpPr>
          <p:cNvPr id="8" name="Footer Placeholder 7">
            <a:extLst>
              <a:ext uri="{FF2B5EF4-FFF2-40B4-BE49-F238E27FC236}">
                <a16:creationId xmlns:a16="http://schemas.microsoft.com/office/drawing/2014/main" id="{0CC85B30-E1B7-4A02-89C6-9D8B853846B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AEE77D-DA58-4708-9864-DCC93AE771F5}"/>
              </a:ext>
            </a:extLst>
          </p:cNvPr>
          <p:cNvSpPr>
            <a:spLocks noGrp="1"/>
          </p:cNvSpPr>
          <p:nvPr>
            <p:ph type="sldNum" sz="quarter" idx="12"/>
          </p:nvPr>
        </p:nvSpPr>
        <p:spPr/>
        <p:txBody>
          <a:bodyPr/>
          <a:lstStyle/>
          <a:p>
            <a:fld id="{5A73BFE7-274C-4DBA-B1DF-7419C9194672}" type="slidenum">
              <a:rPr lang="en-US" smtClean="0"/>
              <a:t>‹#›</a:t>
            </a:fld>
            <a:endParaRPr lang="en-US"/>
          </a:p>
        </p:txBody>
      </p:sp>
    </p:spTree>
    <p:extLst>
      <p:ext uri="{BB962C8B-B14F-4D97-AF65-F5344CB8AC3E}">
        <p14:creationId xmlns:p14="http://schemas.microsoft.com/office/powerpoint/2010/main" val="1539135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0C12D-3DE6-4AD3-B0DE-2CDE36A013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146928-614B-4C11-A674-09603CF03832}"/>
              </a:ext>
            </a:extLst>
          </p:cNvPr>
          <p:cNvSpPr>
            <a:spLocks noGrp="1"/>
          </p:cNvSpPr>
          <p:nvPr>
            <p:ph type="dt" sz="half" idx="10"/>
          </p:nvPr>
        </p:nvSpPr>
        <p:spPr/>
        <p:txBody>
          <a:bodyPr/>
          <a:lstStyle/>
          <a:p>
            <a:fld id="{A513BB5A-F974-4DCD-B41C-2B726952E8F5}" type="datetimeFigureOut">
              <a:rPr lang="en-US" smtClean="0"/>
              <a:t>25-Apr-18</a:t>
            </a:fld>
            <a:endParaRPr lang="en-US"/>
          </a:p>
        </p:txBody>
      </p:sp>
      <p:sp>
        <p:nvSpPr>
          <p:cNvPr id="4" name="Footer Placeholder 3">
            <a:extLst>
              <a:ext uri="{FF2B5EF4-FFF2-40B4-BE49-F238E27FC236}">
                <a16:creationId xmlns:a16="http://schemas.microsoft.com/office/drawing/2014/main" id="{A45439FD-DFBC-4928-85EB-18359BC16B8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D05152F-AF25-4BAE-B3BC-B2396B10FEBC}"/>
              </a:ext>
            </a:extLst>
          </p:cNvPr>
          <p:cNvSpPr>
            <a:spLocks noGrp="1"/>
          </p:cNvSpPr>
          <p:nvPr>
            <p:ph type="sldNum" sz="quarter" idx="12"/>
          </p:nvPr>
        </p:nvSpPr>
        <p:spPr/>
        <p:txBody>
          <a:bodyPr/>
          <a:lstStyle/>
          <a:p>
            <a:fld id="{5A73BFE7-274C-4DBA-B1DF-7419C9194672}" type="slidenum">
              <a:rPr lang="en-US" smtClean="0"/>
              <a:t>‹#›</a:t>
            </a:fld>
            <a:endParaRPr lang="en-US"/>
          </a:p>
        </p:txBody>
      </p:sp>
    </p:spTree>
    <p:extLst>
      <p:ext uri="{BB962C8B-B14F-4D97-AF65-F5344CB8AC3E}">
        <p14:creationId xmlns:p14="http://schemas.microsoft.com/office/powerpoint/2010/main" val="4000549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11034C-E578-491F-81CF-FB41F0A2E9DF}"/>
              </a:ext>
            </a:extLst>
          </p:cNvPr>
          <p:cNvSpPr>
            <a:spLocks noGrp="1"/>
          </p:cNvSpPr>
          <p:nvPr>
            <p:ph type="dt" sz="half" idx="10"/>
          </p:nvPr>
        </p:nvSpPr>
        <p:spPr/>
        <p:txBody>
          <a:bodyPr/>
          <a:lstStyle/>
          <a:p>
            <a:fld id="{A513BB5A-F974-4DCD-B41C-2B726952E8F5}" type="datetimeFigureOut">
              <a:rPr lang="en-US" smtClean="0"/>
              <a:t>25-Apr-18</a:t>
            </a:fld>
            <a:endParaRPr lang="en-US"/>
          </a:p>
        </p:txBody>
      </p:sp>
      <p:sp>
        <p:nvSpPr>
          <p:cNvPr id="3" name="Footer Placeholder 2">
            <a:extLst>
              <a:ext uri="{FF2B5EF4-FFF2-40B4-BE49-F238E27FC236}">
                <a16:creationId xmlns:a16="http://schemas.microsoft.com/office/drawing/2014/main" id="{D5BE7099-8744-4D37-8AE9-BDA60EEF2D5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5CEFEB6-6086-43B2-89F2-72AB6902AA5D}"/>
              </a:ext>
            </a:extLst>
          </p:cNvPr>
          <p:cNvSpPr>
            <a:spLocks noGrp="1"/>
          </p:cNvSpPr>
          <p:nvPr>
            <p:ph type="sldNum" sz="quarter" idx="12"/>
          </p:nvPr>
        </p:nvSpPr>
        <p:spPr/>
        <p:txBody>
          <a:bodyPr/>
          <a:lstStyle/>
          <a:p>
            <a:fld id="{5A73BFE7-274C-4DBA-B1DF-7419C9194672}" type="slidenum">
              <a:rPr lang="en-US" smtClean="0"/>
              <a:t>‹#›</a:t>
            </a:fld>
            <a:endParaRPr lang="en-US"/>
          </a:p>
        </p:txBody>
      </p:sp>
    </p:spTree>
    <p:extLst>
      <p:ext uri="{BB962C8B-B14F-4D97-AF65-F5344CB8AC3E}">
        <p14:creationId xmlns:p14="http://schemas.microsoft.com/office/powerpoint/2010/main" val="299193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ADE8E-22FC-43C1-BEFC-1AB6A3FFCE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9265E70-BD1F-466B-A0D0-85406BE65F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6B4373C-BCF1-4426-AAA2-9C95DF1897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BE85197-D990-4E60-9FCE-3837855A7A25}"/>
              </a:ext>
            </a:extLst>
          </p:cNvPr>
          <p:cNvSpPr>
            <a:spLocks noGrp="1"/>
          </p:cNvSpPr>
          <p:nvPr>
            <p:ph type="dt" sz="half" idx="10"/>
          </p:nvPr>
        </p:nvSpPr>
        <p:spPr/>
        <p:txBody>
          <a:bodyPr/>
          <a:lstStyle/>
          <a:p>
            <a:fld id="{A513BB5A-F974-4DCD-B41C-2B726952E8F5}" type="datetimeFigureOut">
              <a:rPr lang="en-US" smtClean="0"/>
              <a:t>25-Apr-18</a:t>
            </a:fld>
            <a:endParaRPr lang="en-US"/>
          </a:p>
        </p:txBody>
      </p:sp>
      <p:sp>
        <p:nvSpPr>
          <p:cNvPr id="6" name="Footer Placeholder 5">
            <a:extLst>
              <a:ext uri="{FF2B5EF4-FFF2-40B4-BE49-F238E27FC236}">
                <a16:creationId xmlns:a16="http://schemas.microsoft.com/office/drawing/2014/main" id="{A2031F4B-9E63-432F-A93E-F41A84E13E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DDA3DC-FF19-4FD4-8B2D-C0D6FFAF49B9}"/>
              </a:ext>
            </a:extLst>
          </p:cNvPr>
          <p:cNvSpPr>
            <a:spLocks noGrp="1"/>
          </p:cNvSpPr>
          <p:nvPr>
            <p:ph type="sldNum" sz="quarter" idx="12"/>
          </p:nvPr>
        </p:nvSpPr>
        <p:spPr/>
        <p:txBody>
          <a:bodyPr/>
          <a:lstStyle/>
          <a:p>
            <a:fld id="{5A73BFE7-274C-4DBA-B1DF-7419C9194672}" type="slidenum">
              <a:rPr lang="en-US" smtClean="0"/>
              <a:t>‹#›</a:t>
            </a:fld>
            <a:endParaRPr lang="en-US"/>
          </a:p>
        </p:txBody>
      </p:sp>
    </p:spTree>
    <p:extLst>
      <p:ext uri="{BB962C8B-B14F-4D97-AF65-F5344CB8AC3E}">
        <p14:creationId xmlns:p14="http://schemas.microsoft.com/office/powerpoint/2010/main" val="1825432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3FA7B-C99F-43AE-8B16-5AE949DC64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5517881-A130-4A7C-AAC5-30EFFC15D5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6F9502F-7F7D-4D2C-BFEB-BB4D85680D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01C3052-2E91-4ABE-BB33-907C8B2ABEC4}"/>
              </a:ext>
            </a:extLst>
          </p:cNvPr>
          <p:cNvSpPr>
            <a:spLocks noGrp="1"/>
          </p:cNvSpPr>
          <p:nvPr>
            <p:ph type="dt" sz="half" idx="10"/>
          </p:nvPr>
        </p:nvSpPr>
        <p:spPr/>
        <p:txBody>
          <a:bodyPr/>
          <a:lstStyle/>
          <a:p>
            <a:fld id="{A513BB5A-F974-4DCD-B41C-2B726952E8F5}" type="datetimeFigureOut">
              <a:rPr lang="en-US" smtClean="0"/>
              <a:t>25-Apr-18</a:t>
            </a:fld>
            <a:endParaRPr lang="en-US"/>
          </a:p>
        </p:txBody>
      </p:sp>
      <p:sp>
        <p:nvSpPr>
          <p:cNvPr id="6" name="Footer Placeholder 5">
            <a:extLst>
              <a:ext uri="{FF2B5EF4-FFF2-40B4-BE49-F238E27FC236}">
                <a16:creationId xmlns:a16="http://schemas.microsoft.com/office/drawing/2014/main" id="{79E63430-9C8F-4323-8027-0B28E527B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3C81BE-1ED5-4937-9680-835B12B72550}"/>
              </a:ext>
            </a:extLst>
          </p:cNvPr>
          <p:cNvSpPr>
            <a:spLocks noGrp="1"/>
          </p:cNvSpPr>
          <p:nvPr>
            <p:ph type="sldNum" sz="quarter" idx="12"/>
          </p:nvPr>
        </p:nvSpPr>
        <p:spPr/>
        <p:txBody>
          <a:bodyPr/>
          <a:lstStyle/>
          <a:p>
            <a:fld id="{5A73BFE7-274C-4DBA-B1DF-7419C9194672}" type="slidenum">
              <a:rPr lang="en-US" smtClean="0"/>
              <a:t>‹#›</a:t>
            </a:fld>
            <a:endParaRPr lang="en-US"/>
          </a:p>
        </p:txBody>
      </p:sp>
    </p:spTree>
    <p:extLst>
      <p:ext uri="{BB962C8B-B14F-4D97-AF65-F5344CB8AC3E}">
        <p14:creationId xmlns:p14="http://schemas.microsoft.com/office/powerpoint/2010/main" val="451391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E849DA-181E-480A-896E-62369EDC15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DAD933D-C9F5-45F1-A2DE-003B97B60E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A175C6-B1C9-4B2D-815E-BC18EBDFE9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13BB5A-F974-4DCD-B41C-2B726952E8F5}" type="datetimeFigureOut">
              <a:rPr lang="en-US" smtClean="0"/>
              <a:t>25-Apr-18</a:t>
            </a:fld>
            <a:endParaRPr lang="en-US"/>
          </a:p>
        </p:txBody>
      </p:sp>
      <p:sp>
        <p:nvSpPr>
          <p:cNvPr id="5" name="Footer Placeholder 4">
            <a:extLst>
              <a:ext uri="{FF2B5EF4-FFF2-40B4-BE49-F238E27FC236}">
                <a16:creationId xmlns:a16="http://schemas.microsoft.com/office/drawing/2014/main" id="{0A771E28-515B-4DAB-9B4D-0E4078266C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122645C-417C-48C6-AA90-144CDFB577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73BFE7-274C-4DBA-B1DF-7419C9194672}" type="slidenum">
              <a:rPr lang="en-US" smtClean="0"/>
              <a:t>‹#›</a:t>
            </a:fld>
            <a:endParaRPr lang="en-US"/>
          </a:p>
        </p:txBody>
      </p:sp>
    </p:spTree>
    <p:extLst>
      <p:ext uri="{BB962C8B-B14F-4D97-AF65-F5344CB8AC3E}">
        <p14:creationId xmlns:p14="http://schemas.microsoft.com/office/powerpoint/2010/main" val="20607862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coinmarketcap.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9402F-AB05-4023-8A76-4DD487080B28}"/>
              </a:ext>
            </a:extLst>
          </p:cNvPr>
          <p:cNvSpPr>
            <a:spLocks noGrp="1"/>
          </p:cNvSpPr>
          <p:nvPr>
            <p:ph type="ctrTitle"/>
          </p:nvPr>
        </p:nvSpPr>
        <p:spPr/>
        <p:txBody>
          <a:bodyPr>
            <a:normAutofit fontScale="90000"/>
          </a:bodyPr>
          <a:lstStyle/>
          <a:p>
            <a:r>
              <a:rPr lang="en-US" dirty="0"/>
              <a:t>Prediction of cryptocurrency prices using LSTM and cryptocurrency financial data</a:t>
            </a:r>
          </a:p>
        </p:txBody>
      </p:sp>
      <p:sp>
        <p:nvSpPr>
          <p:cNvPr id="3" name="Subtitle 2">
            <a:extLst>
              <a:ext uri="{FF2B5EF4-FFF2-40B4-BE49-F238E27FC236}">
                <a16:creationId xmlns:a16="http://schemas.microsoft.com/office/drawing/2014/main" id="{33CA78B3-E88F-480C-B4AD-68BF1A118CAA}"/>
              </a:ext>
            </a:extLst>
          </p:cNvPr>
          <p:cNvSpPr>
            <a:spLocks noGrp="1"/>
          </p:cNvSpPr>
          <p:nvPr>
            <p:ph type="subTitle" idx="1"/>
          </p:nvPr>
        </p:nvSpPr>
        <p:spPr>
          <a:xfrm>
            <a:off x="1524000" y="4148792"/>
            <a:ext cx="9144000" cy="1655762"/>
          </a:xfrm>
        </p:spPr>
        <p:txBody>
          <a:bodyPr>
            <a:normAutofit lnSpcReduction="10000"/>
          </a:bodyPr>
          <a:lstStyle/>
          <a:p>
            <a:r>
              <a:rPr lang="en-US" dirty="0"/>
              <a:t> CSE 6363-001 Machine Learning Spring 2018 </a:t>
            </a:r>
          </a:p>
          <a:p>
            <a:endParaRPr lang="en-US" dirty="0"/>
          </a:p>
          <a:p>
            <a:pPr algn="r"/>
            <a:r>
              <a:rPr lang="en-US" dirty="0"/>
              <a:t>Kaustubh Agnihotri</a:t>
            </a:r>
          </a:p>
          <a:p>
            <a:pPr algn="r"/>
            <a:r>
              <a:rPr lang="en-US" dirty="0"/>
              <a:t>1001554290</a:t>
            </a:r>
          </a:p>
        </p:txBody>
      </p:sp>
    </p:spTree>
    <p:extLst>
      <p:ext uri="{BB962C8B-B14F-4D97-AF65-F5344CB8AC3E}">
        <p14:creationId xmlns:p14="http://schemas.microsoft.com/office/powerpoint/2010/main" val="29542405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022CC88-373B-4AC6-9118-F79DD733C69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6376"/>
          <a:stretch/>
        </p:blipFill>
        <p:spPr>
          <a:xfrm>
            <a:off x="0" y="697584"/>
            <a:ext cx="12192000" cy="6142160"/>
          </a:xfrm>
        </p:spPr>
      </p:pic>
      <p:sp>
        <p:nvSpPr>
          <p:cNvPr id="4" name="Title 1">
            <a:extLst>
              <a:ext uri="{FF2B5EF4-FFF2-40B4-BE49-F238E27FC236}">
                <a16:creationId xmlns:a16="http://schemas.microsoft.com/office/drawing/2014/main" id="{5820E325-5A66-4E42-8719-FB4E2459DA87}"/>
              </a:ext>
            </a:extLst>
          </p:cNvPr>
          <p:cNvSpPr>
            <a:spLocks noGrp="1"/>
          </p:cNvSpPr>
          <p:nvPr>
            <p:ph type="title"/>
          </p:nvPr>
        </p:nvSpPr>
        <p:spPr>
          <a:xfrm>
            <a:off x="0" y="18256"/>
            <a:ext cx="10515600" cy="679328"/>
          </a:xfrm>
        </p:spPr>
        <p:txBody>
          <a:bodyPr>
            <a:normAutofit fontScale="90000"/>
          </a:bodyPr>
          <a:lstStyle/>
          <a:p>
            <a:r>
              <a:rPr lang="en-US" dirty="0"/>
              <a:t>Dataset Description: Single point random walk</a:t>
            </a:r>
          </a:p>
        </p:txBody>
      </p:sp>
    </p:spTree>
    <p:extLst>
      <p:ext uri="{BB962C8B-B14F-4D97-AF65-F5344CB8AC3E}">
        <p14:creationId xmlns:p14="http://schemas.microsoft.com/office/powerpoint/2010/main" val="2469892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D06C424-3FB5-4517-B5A3-3882FFB77B2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6696" r="6401" b="8062"/>
          <a:stretch/>
        </p:blipFill>
        <p:spPr>
          <a:xfrm>
            <a:off x="172039" y="697584"/>
            <a:ext cx="12019961" cy="6143905"/>
          </a:xfrm>
        </p:spPr>
      </p:pic>
      <p:sp>
        <p:nvSpPr>
          <p:cNvPr id="4" name="Title 1">
            <a:extLst>
              <a:ext uri="{FF2B5EF4-FFF2-40B4-BE49-F238E27FC236}">
                <a16:creationId xmlns:a16="http://schemas.microsoft.com/office/drawing/2014/main" id="{5820E325-5A66-4E42-8719-FB4E2459DA87}"/>
              </a:ext>
            </a:extLst>
          </p:cNvPr>
          <p:cNvSpPr>
            <a:spLocks noGrp="1"/>
          </p:cNvSpPr>
          <p:nvPr>
            <p:ph type="title"/>
          </p:nvPr>
        </p:nvSpPr>
        <p:spPr>
          <a:xfrm>
            <a:off x="0" y="18256"/>
            <a:ext cx="10515600" cy="679328"/>
          </a:xfrm>
        </p:spPr>
        <p:txBody>
          <a:bodyPr>
            <a:normAutofit fontScale="90000"/>
          </a:bodyPr>
          <a:lstStyle/>
          <a:p>
            <a:r>
              <a:rPr lang="en-US" dirty="0"/>
              <a:t>Dataset Description: Full interval random walk</a:t>
            </a:r>
          </a:p>
        </p:txBody>
      </p:sp>
    </p:spTree>
    <p:extLst>
      <p:ext uri="{BB962C8B-B14F-4D97-AF65-F5344CB8AC3E}">
        <p14:creationId xmlns:p14="http://schemas.microsoft.com/office/powerpoint/2010/main" val="3447356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C6D6867A-A2D1-4723-A598-B65980AB06DA}"/>
              </a:ext>
            </a:extLst>
          </p:cNvPr>
          <p:cNvPicPr>
            <a:picLocks noGrp="1" noChangeAspect="1"/>
          </p:cNvPicPr>
          <p:nvPr>
            <p:ph idx="1"/>
          </p:nvPr>
        </p:nvPicPr>
        <p:blipFill>
          <a:blip r:embed="rId2"/>
          <a:stretch>
            <a:fillRect/>
          </a:stretch>
        </p:blipFill>
        <p:spPr>
          <a:xfrm>
            <a:off x="0" y="697584"/>
            <a:ext cx="12191999" cy="6160416"/>
          </a:xfrm>
          <a:prstGeom prst="rect">
            <a:avLst/>
          </a:prstGeom>
        </p:spPr>
      </p:pic>
      <p:sp>
        <p:nvSpPr>
          <p:cNvPr id="4" name="Title 1">
            <a:extLst>
              <a:ext uri="{FF2B5EF4-FFF2-40B4-BE49-F238E27FC236}">
                <a16:creationId xmlns:a16="http://schemas.microsoft.com/office/drawing/2014/main" id="{5820E325-5A66-4E42-8719-FB4E2459DA87}"/>
              </a:ext>
            </a:extLst>
          </p:cNvPr>
          <p:cNvSpPr>
            <a:spLocks noGrp="1"/>
          </p:cNvSpPr>
          <p:nvPr>
            <p:ph type="title"/>
          </p:nvPr>
        </p:nvSpPr>
        <p:spPr>
          <a:xfrm>
            <a:off x="0" y="18256"/>
            <a:ext cx="10515600" cy="679328"/>
          </a:xfrm>
        </p:spPr>
        <p:txBody>
          <a:bodyPr>
            <a:normAutofit fontScale="90000"/>
          </a:bodyPr>
          <a:lstStyle/>
          <a:p>
            <a:r>
              <a:rPr lang="en-US" dirty="0"/>
              <a:t>Dataset Description: Feature extraction</a:t>
            </a:r>
          </a:p>
        </p:txBody>
      </p:sp>
    </p:spTree>
    <p:extLst>
      <p:ext uri="{BB962C8B-B14F-4D97-AF65-F5344CB8AC3E}">
        <p14:creationId xmlns:p14="http://schemas.microsoft.com/office/powerpoint/2010/main" val="28662320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4A74DC-8EB8-42C5-88CF-A39EC57DAA0E}"/>
              </a:ext>
            </a:extLst>
          </p:cNvPr>
          <p:cNvSpPr>
            <a:spLocks noGrp="1"/>
          </p:cNvSpPr>
          <p:nvPr>
            <p:ph idx="1"/>
          </p:nvPr>
        </p:nvSpPr>
        <p:spPr>
          <a:xfrm>
            <a:off x="0" y="749930"/>
            <a:ext cx="12192000" cy="6089814"/>
          </a:xfrm>
        </p:spPr>
        <p:txBody>
          <a:bodyPr/>
          <a:lstStyle/>
          <a:p>
            <a:endParaRPr lang="en-US" dirty="0"/>
          </a:p>
          <a:p>
            <a:r>
              <a:rPr lang="en-US" dirty="0"/>
              <a:t>The following methods have been used for predicting the prices and a comparison is done amongst them to determine the better performing method:</a:t>
            </a:r>
          </a:p>
          <a:p>
            <a:pPr marL="914400" lvl="1" indent="-457200">
              <a:buFont typeface="+mj-lt"/>
              <a:buAutoNum type="arabicPeriod"/>
            </a:pPr>
            <a:r>
              <a:rPr lang="en-US" dirty="0"/>
              <a:t>LSTM (Long Short Term Memory)</a:t>
            </a:r>
          </a:p>
          <a:p>
            <a:pPr marL="914400" lvl="1" indent="-457200">
              <a:buFont typeface="+mj-lt"/>
              <a:buAutoNum type="arabicPeriod"/>
            </a:pPr>
            <a:r>
              <a:rPr lang="en-US" dirty="0"/>
              <a:t>MLP (Multi Layer Perceptron)</a:t>
            </a:r>
          </a:p>
          <a:p>
            <a:pPr marL="914400" lvl="1" indent="-457200">
              <a:buFont typeface="+mj-lt"/>
              <a:buAutoNum type="arabicPeriod"/>
            </a:pPr>
            <a:r>
              <a:rPr lang="en-US" dirty="0"/>
              <a:t>Random walk</a:t>
            </a:r>
          </a:p>
        </p:txBody>
      </p:sp>
      <p:sp>
        <p:nvSpPr>
          <p:cNvPr id="4" name="Title 1">
            <a:extLst>
              <a:ext uri="{FF2B5EF4-FFF2-40B4-BE49-F238E27FC236}">
                <a16:creationId xmlns:a16="http://schemas.microsoft.com/office/drawing/2014/main" id="{5820E325-5A66-4E42-8719-FB4E2459DA87}"/>
              </a:ext>
            </a:extLst>
          </p:cNvPr>
          <p:cNvSpPr>
            <a:spLocks noGrp="1"/>
          </p:cNvSpPr>
          <p:nvPr>
            <p:ph type="title"/>
          </p:nvPr>
        </p:nvSpPr>
        <p:spPr>
          <a:xfrm>
            <a:off x="0" y="18256"/>
            <a:ext cx="10515600" cy="679328"/>
          </a:xfrm>
        </p:spPr>
        <p:txBody>
          <a:bodyPr>
            <a:normAutofit fontScale="90000"/>
          </a:bodyPr>
          <a:lstStyle/>
          <a:p>
            <a:r>
              <a:rPr lang="en-US" dirty="0"/>
              <a:t>Methods Used</a:t>
            </a:r>
          </a:p>
        </p:txBody>
      </p:sp>
    </p:spTree>
    <p:extLst>
      <p:ext uri="{BB962C8B-B14F-4D97-AF65-F5344CB8AC3E}">
        <p14:creationId xmlns:p14="http://schemas.microsoft.com/office/powerpoint/2010/main" val="1002762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5940E1A-AEBB-4011-91D1-6F8C1ECCAC5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6858" t="4069" r="6883" b="2602"/>
          <a:stretch/>
        </p:blipFill>
        <p:spPr>
          <a:xfrm>
            <a:off x="1" y="697584"/>
            <a:ext cx="12192000" cy="6142160"/>
          </a:xfrm>
        </p:spPr>
      </p:pic>
      <p:sp>
        <p:nvSpPr>
          <p:cNvPr id="4" name="Title 1">
            <a:extLst>
              <a:ext uri="{FF2B5EF4-FFF2-40B4-BE49-F238E27FC236}">
                <a16:creationId xmlns:a16="http://schemas.microsoft.com/office/drawing/2014/main" id="{5820E325-5A66-4E42-8719-FB4E2459DA87}"/>
              </a:ext>
            </a:extLst>
          </p:cNvPr>
          <p:cNvSpPr>
            <a:spLocks noGrp="1"/>
          </p:cNvSpPr>
          <p:nvPr>
            <p:ph type="title"/>
          </p:nvPr>
        </p:nvSpPr>
        <p:spPr>
          <a:xfrm>
            <a:off x="0" y="18256"/>
            <a:ext cx="10515600" cy="679328"/>
          </a:xfrm>
        </p:spPr>
        <p:txBody>
          <a:bodyPr>
            <a:normAutofit fontScale="90000"/>
          </a:bodyPr>
          <a:lstStyle/>
          <a:p>
            <a:r>
              <a:rPr lang="en-US" dirty="0"/>
              <a:t>LSTM: Mean absolute error</a:t>
            </a:r>
          </a:p>
        </p:txBody>
      </p:sp>
    </p:spTree>
    <p:extLst>
      <p:ext uri="{BB962C8B-B14F-4D97-AF65-F5344CB8AC3E}">
        <p14:creationId xmlns:p14="http://schemas.microsoft.com/office/powerpoint/2010/main" val="3439106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185D8C6-9BC4-4170-A48C-452E3464202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6696" t="5558" r="7931" b="5084"/>
          <a:stretch/>
        </p:blipFill>
        <p:spPr>
          <a:xfrm>
            <a:off x="-1" y="697584"/>
            <a:ext cx="12192001" cy="6156592"/>
          </a:xfrm>
        </p:spPr>
      </p:pic>
      <p:sp>
        <p:nvSpPr>
          <p:cNvPr id="4" name="Title 1">
            <a:extLst>
              <a:ext uri="{FF2B5EF4-FFF2-40B4-BE49-F238E27FC236}">
                <a16:creationId xmlns:a16="http://schemas.microsoft.com/office/drawing/2014/main" id="{5820E325-5A66-4E42-8719-FB4E2459DA87}"/>
              </a:ext>
            </a:extLst>
          </p:cNvPr>
          <p:cNvSpPr>
            <a:spLocks noGrp="1"/>
          </p:cNvSpPr>
          <p:nvPr>
            <p:ph type="title"/>
          </p:nvPr>
        </p:nvSpPr>
        <p:spPr>
          <a:xfrm>
            <a:off x="0" y="18256"/>
            <a:ext cx="10515600" cy="679328"/>
          </a:xfrm>
        </p:spPr>
        <p:txBody>
          <a:bodyPr>
            <a:normAutofit fontScale="90000"/>
          </a:bodyPr>
          <a:lstStyle/>
          <a:p>
            <a:r>
              <a:rPr lang="en-US" dirty="0"/>
              <a:t>LSTM: Training set prediction</a:t>
            </a:r>
          </a:p>
        </p:txBody>
      </p:sp>
    </p:spTree>
    <p:extLst>
      <p:ext uri="{BB962C8B-B14F-4D97-AF65-F5344CB8AC3E}">
        <p14:creationId xmlns:p14="http://schemas.microsoft.com/office/powerpoint/2010/main" val="1534811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820E325-5A66-4E42-8719-FB4E2459DA87}"/>
              </a:ext>
            </a:extLst>
          </p:cNvPr>
          <p:cNvSpPr>
            <a:spLocks noGrp="1"/>
          </p:cNvSpPr>
          <p:nvPr>
            <p:ph type="title"/>
          </p:nvPr>
        </p:nvSpPr>
        <p:spPr>
          <a:xfrm>
            <a:off x="0" y="18256"/>
            <a:ext cx="10515600" cy="679328"/>
          </a:xfrm>
        </p:spPr>
        <p:txBody>
          <a:bodyPr>
            <a:normAutofit fontScale="90000"/>
          </a:bodyPr>
          <a:lstStyle/>
          <a:p>
            <a:r>
              <a:rPr lang="en-US" dirty="0"/>
              <a:t>Results: Test set prediction</a:t>
            </a:r>
          </a:p>
        </p:txBody>
      </p:sp>
      <p:pic>
        <p:nvPicPr>
          <p:cNvPr id="7" name="Content Placeholder 6">
            <a:extLst>
              <a:ext uri="{FF2B5EF4-FFF2-40B4-BE49-F238E27FC236}">
                <a16:creationId xmlns:a16="http://schemas.microsoft.com/office/drawing/2014/main" id="{CE2F57BC-2A74-4144-8E1C-E22E9900201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6065" t="5705" r="6839" b="5255"/>
          <a:stretch/>
        </p:blipFill>
        <p:spPr>
          <a:xfrm>
            <a:off x="0" y="697583"/>
            <a:ext cx="12192000" cy="6160417"/>
          </a:xfrm>
        </p:spPr>
      </p:pic>
    </p:spTree>
    <p:extLst>
      <p:ext uri="{BB962C8B-B14F-4D97-AF65-F5344CB8AC3E}">
        <p14:creationId xmlns:p14="http://schemas.microsoft.com/office/powerpoint/2010/main" val="39069008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820E325-5A66-4E42-8719-FB4E2459DA87}"/>
              </a:ext>
            </a:extLst>
          </p:cNvPr>
          <p:cNvSpPr>
            <a:spLocks noGrp="1"/>
          </p:cNvSpPr>
          <p:nvPr>
            <p:ph type="title"/>
          </p:nvPr>
        </p:nvSpPr>
        <p:spPr>
          <a:xfrm>
            <a:off x="0" y="18256"/>
            <a:ext cx="10515600" cy="679328"/>
          </a:xfrm>
        </p:spPr>
        <p:txBody>
          <a:bodyPr>
            <a:normAutofit fontScale="90000"/>
          </a:bodyPr>
          <a:lstStyle/>
          <a:p>
            <a:r>
              <a:rPr lang="en-US" dirty="0"/>
              <a:t>Results: Test set prediction for 5 days</a:t>
            </a:r>
          </a:p>
        </p:txBody>
      </p:sp>
      <p:pic>
        <p:nvPicPr>
          <p:cNvPr id="5" name="Content Placeholder 4">
            <a:extLst>
              <a:ext uri="{FF2B5EF4-FFF2-40B4-BE49-F238E27FC236}">
                <a16:creationId xmlns:a16="http://schemas.microsoft.com/office/drawing/2014/main" id="{E625D409-DC85-4D66-AE0E-0AF26D277BA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6488" t="11338" r="7998" b="4172"/>
          <a:stretch/>
        </p:blipFill>
        <p:spPr>
          <a:xfrm>
            <a:off x="0" y="697584"/>
            <a:ext cx="12192000" cy="6142160"/>
          </a:xfrm>
        </p:spPr>
      </p:pic>
    </p:spTree>
    <p:extLst>
      <p:ext uri="{BB962C8B-B14F-4D97-AF65-F5344CB8AC3E}">
        <p14:creationId xmlns:p14="http://schemas.microsoft.com/office/powerpoint/2010/main" val="31148888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820E325-5A66-4E42-8719-FB4E2459DA87}"/>
              </a:ext>
            </a:extLst>
          </p:cNvPr>
          <p:cNvSpPr>
            <a:spLocks noGrp="1"/>
          </p:cNvSpPr>
          <p:nvPr>
            <p:ph type="title"/>
          </p:nvPr>
        </p:nvSpPr>
        <p:spPr>
          <a:xfrm>
            <a:off x="0" y="18256"/>
            <a:ext cx="10515600" cy="679328"/>
          </a:xfrm>
        </p:spPr>
        <p:txBody>
          <a:bodyPr>
            <a:normAutofit fontScale="90000"/>
          </a:bodyPr>
          <a:lstStyle/>
          <a:p>
            <a:r>
              <a:rPr lang="en-US" dirty="0"/>
              <a:t>Results: Training set prediction</a:t>
            </a:r>
          </a:p>
        </p:txBody>
      </p:sp>
      <p:pic>
        <p:nvPicPr>
          <p:cNvPr id="5" name="Content Placeholder 4">
            <a:extLst>
              <a:ext uri="{FF2B5EF4-FFF2-40B4-BE49-F238E27FC236}">
                <a16:creationId xmlns:a16="http://schemas.microsoft.com/office/drawing/2014/main" id="{EA189FC9-E29F-4D04-A509-CDCF73CBA81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6593" t="4405" r="7576" b="5255"/>
          <a:stretch/>
        </p:blipFill>
        <p:spPr>
          <a:xfrm>
            <a:off x="0" y="697584"/>
            <a:ext cx="12192000" cy="6147584"/>
          </a:xfrm>
        </p:spPr>
      </p:pic>
    </p:spTree>
    <p:extLst>
      <p:ext uri="{BB962C8B-B14F-4D97-AF65-F5344CB8AC3E}">
        <p14:creationId xmlns:p14="http://schemas.microsoft.com/office/powerpoint/2010/main" val="32206652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820E325-5A66-4E42-8719-FB4E2459DA87}"/>
              </a:ext>
            </a:extLst>
          </p:cNvPr>
          <p:cNvSpPr>
            <a:spLocks noGrp="1"/>
          </p:cNvSpPr>
          <p:nvPr>
            <p:ph type="title"/>
          </p:nvPr>
        </p:nvSpPr>
        <p:spPr>
          <a:xfrm>
            <a:off x="0" y="18256"/>
            <a:ext cx="10515600" cy="679328"/>
          </a:xfrm>
        </p:spPr>
        <p:txBody>
          <a:bodyPr>
            <a:normAutofit fontScale="90000"/>
          </a:bodyPr>
          <a:lstStyle/>
          <a:p>
            <a:r>
              <a:rPr lang="en-US" dirty="0"/>
              <a:t>Conclusion</a:t>
            </a:r>
          </a:p>
        </p:txBody>
      </p:sp>
      <p:sp>
        <p:nvSpPr>
          <p:cNvPr id="3" name="Content Placeholder 2">
            <a:extLst>
              <a:ext uri="{FF2B5EF4-FFF2-40B4-BE49-F238E27FC236}">
                <a16:creationId xmlns:a16="http://schemas.microsoft.com/office/drawing/2014/main" id="{90168C72-A16D-46D4-9651-E7760214E4EA}"/>
              </a:ext>
            </a:extLst>
          </p:cNvPr>
          <p:cNvSpPr>
            <a:spLocks noGrp="1"/>
          </p:cNvSpPr>
          <p:nvPr>
            <p:ph idx="1"/>
          </p:nvPr>
        </p:nvSpPr>
        <p:spPr>
          <a:xfrm>
            <a:off x="0" y="697584"/>
            <a:ext cx="12192000" cy="6142160"/>
          </a:xfrm>
        </p:spPr>
        <p:txBody>
          <a:bodyPr/>
          <a:lstStyle/>
          <a:p>
            <a:endParaRPr lang="en-US" dirty="0"/>
          </a:p>
          <a:p>
            <a:r>
              <a:rPr lang="en-US" dirty="0"/>
              <a:t>We successfully predicted the prices for the future with the help of the three methods that we used.</a:t>
            </a:r>
          </a:p>
          <a:p>
            <a:endParaRPr lang="en-US" dirty="0"/>
          </a:p>
          <a:p>
            <a:r>
              <a:rPr lang="en-US" dirty="0"/>
              <a:t>The LSTM model performs better than the usual MLP model while predicting the prices as seen from the 25 test runs performed with different random seeds.</a:t>
            </a:r>
          </a:p>
          <a:p>
            <a:endParaRPr lang="en-US" dirty="0"/>
          </a:p>
          <a:p>
            <a:r>
              <a:rPr lang="en-US" dirty="0"/>
              <a:t>The use of RNN with LSTM as the building blocks allows us to reduce the error even when the data trend shifts drastically as time progresses. It also reduces the effect that random seed has on the predictions.</a:t>
            </a:r>
          </a:p>
          <a:p>
            <a:endParaRPr lang="en-US" dirty="0"/>
          </a:p>
          <a:p>
            <a:endParaRPr lang="en-US" dirty="0"/>
          </a:p>
        </p:txBody>
      </p:sp>
    </p:spTree>
    <p:extLst>
      <p:ext uri="{BB962C8B-B14F-4D97-AF65-F5344CB8AC3E}">
        <p14:creationId xmlns:p14="http://schemas.microsoft.com/office/powerpoint/2010/main" val="4070497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4A74DC-8EB8-42C5-88CF-A39EC57DAA0E}"/>
              </a:ext>
            </a:extLst>
          </p:cNvPr>
          <p:cNvSpPr>
            <a:spLocks noGrp="1"/>
          </p:cNvSpPr>
          <p:nvPr>
            <p:ph idx="1"/>
          </p:nvPr>
        </p:nvSpPr>
        <p:spPr>
          <a:xfrm>
            <a:off x="0" y="1343818"/>
            <a:ext cx="10515600" cy="5132396"/>
          </a:xfrm>
        </p:spPr>
        <p:txBody>
          <a:bodyPr/>
          <a:lstStyle/>
          <a:p>
            <a:r>
              <a:rPr lang="en-US" dirty="0"/>
              <a:t>Introduction</a:t>
            </a:r>
          </a:p>
          <a:p>
            <a:r>
              <a:rPr lang="en-US" dirty="0"/>
              <a:t>Dataset Description</a:t>
            </a:r>
          </a:p>
          <a:p>
            <a:r>
              <a:rPr lang="en-US" dirty="0"/>
              <a:t>Methods used</a:t>
            </a:r>
          </a:p>
          <a:p>
            <a:r>
              <a:rPr lang="en-US" dirty="0"/>
              <a:t>Results</a:t>
            </a:r>
          </a:p>
          <a:p>
            <a:r>
              <a:rPr lang="en-US" dirty="0"/>
              <a:t>Conclusion</a:t>
            </a:r>
          </a:p>
          <a:p>
            <a:r>
              <a:rPr lang="en-US" dirty="0"/>
              <a:t>References</a:t>
            </a:r>
          </a:p>
        </p:txBody>
      </p:sp>
      <p:sp>
        <p:nvSpPr>
          <p:cNvPr id="6" name="Title 1">
            <a:extLst>
              <a:ext uri="{FF2B5EF4-FFF2-40B4-BE49-F238E27FC236}">
                <a16:creationId xmlns:a16="http://schemas.microsoft.com/office/drawing/2014/main" id="{C337FEBA-C049-4EF8-AABE-319286D6F5D8}"/>
              </a:ext>
            </a:extLst>
          </p:cNvPr>
          <p:cNvSpPr>
            <a:spLocks noGrp="1"/>
          </p:cNvSpPr>
          <p:nvPr>
            <p:ph type="title"/>
          </p:nvPr>
        </p:nvSpPr>
        <p:spPr>
          <a:xfrm>
            <a:off x="0" y="18256"/>
            <a:ext cx="10515600" cy="679328"/>
          </a:xfrm>
        </p:spPr>
        <p:txBody>
          <a:bodyPr>
            <a:normAutofit fontScale="90000"/>
          </a:bodyPr>
          <a:lstStyle/>
          <a:p>
            <a:r>
              <a:rPr lang="en-US" dirty="0"/>
              <a:t>Overview</a:t>
            </a:r>
          </a:p>
        </p:txBody>
      </p:sp>
    </p:spTree>
    <p:extLst>
      <p:ext uri="{BB962C8B-B14F-4D97-AF65-F5344CB8AC3E}">
        <p14:creationId xmlns:p14="http://schemas.microsoft.com/office/powerpoint/2010/main" val="16057475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820E325-5A66-4E42-8719-FB4E2459DA87}"/>
              </a:ext>
            </a:extLst>
          </p:cNvPr>
          <p:cNvSpPr>
            <a:spLocks noGrp="1"/>
          </p:cNvSpPr>
          <p:nvPr>
            <p:ph type="title"/>
          </p:nvPr>
        </p:nvSpPr>
        <p:spPr>
          <a:xfrm>
            <a:off x="0" y="18256"/>
            <a:ext cx="10515600" cy="679328"/>
          </a:xfrm>
        </p:spPr>
        <p:txBody>
          <a:bodyPr>
            <a:normAutofit fontScale="90000"/>
          </a:bodyPr>
          <a:lstStyle/>
          <a:p>
            <a:r>
              <a:rPr lang="en-US" dirty="0"/>
              <a:t>Conclusion: Future scope</a:t>
            </a:r>
          </a:p>
        </p:txBody>
      </p:sp>
      <p:sp>
        <p:nvSpPr>
          <p:cNvPr id="3" name="Content Placeholder 2">
            <a:extLst>
              <a:ext uri="{FF2B5EF4-FFF2-40B4-BE49-F238E27FC236}">
                <a16:creationId xmlns:a16="http://schemas.microsoft.com/office/drawing/2014/main" id="{90168C72-A16D-46D4-9651-E7760214E4EA}"/>
              </a:ext>
            </a:extLst>
          </p:cNvPr>
          <p:cNvSpPr>
            <a:spLocks noGrp="1"/>
          </p:cNvSpPr>
          <p:nvPr>
            <p:ph idx="1"/>
          </p:nvPr>
        </p:nvSpPr>
        <p:spPr>
          <a:xfrm>
            <a:off x="0" y="697584"/>
            <a:ext cx="12192000" cy="6160416"/>
          </a:xfrm>
        </p:spPr>
        <p:txBody>
          <a:bodyPr/>
          <a:lstStyle/>
          <a:p>
            <a:endParaRPr lang="en-US" dirty="0"/>
          </a:p>
          <a:p>
            <a:r>
              <a:rPr lang="en-US" dirty="0"/>
              <a:t>The model as of now focuses on using the Mean Absolute Error for the training purposes. We can improve the performance by including the Mean Squared Error while training the model.</a:t>
            </a:r>
          </a:p>
          <a:p>
            <a:r>
              <a:rPr lang="en-US" dirty="0"/>
              <a:t>Inclusion of Mean Squared Error is expected to make the model adjust better to the peaks and troughs there by improving the accuracy of predictions.</a:t>
            </a:r>
          </a:p>
          <a:p>
            <a:r>
              <a:rPr lang="en-US" dirty="0"/>
              <a:t>Using sentiment analysis might make the model efficient enough to predict the sudden rise/fall in the price. However it still doesn’t ensure that the model will be able to foresee the sudden movements.</a:t>
            </a:r>
          </a:p>
          <a:p>
            <a:r>
              <a:rPr lang="en-US" dirty="0"/>
              <a:t>Gathering more data in order to extract and utilize more features while training the model is another way to improve the accuracy of predictions.</a:t>
            </a:r>
          </a:p>
        </p:txBody>
      </p:sp>
    </p:spTree>
    <p:extLst>
      <p:ext uri="{BB962C8B-B14F-4D97-AF65-F5344CB8AC3E}">
        <p14:creationId xmlns:p14="http://schemas.microsoft.com/office/powerpoint/2010/main" val="24012506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820E325-5A66-4E42-8719-FB4E2459DA87}"/>
              </a:ext>
            </a:extLst>
          </p:cNvPr>
          <p:cNvSpPr>
            <a:spLocks noGrp="1"/>
          </p:cNvSpPr>
          <p:nvPr>
            <p:ph type="title"/>
          </p:nvPr>
        </p:nvSpPr>
        <p:spPr>
          <a:xfrm>
            <a:off x="0" y="18256"/>
            <a:ext cx="10515600" cy="679328"/>
          </a:xfrm>
        </p:spPr>
        <p:txBody>
          <a:bodyPr>
            <a:normAutofit fontScale="90000"/>
          </a:bodyPr>
          <a:lstStyle/>
          <a:p>
            <a:r>
              <a:rPr lang="en-US" dirty="0"/>
              <a:t>References</a:t>
            </a:r>
          </a:p>
        </p:txBody>
      </p:sp>
      <p:sp>
        <p:nvSpPr>
          <p:cNvPr id="3" name="Content Placeholder 2">
            <a:extLst>
              <a:ext uri="{FF2B5EF4-FFF2-40B4-BE49-F238E27FC236}">
                <a16:creationId xmlns:a16="http://schemas.microsoft.com/office/drawing/2014/main" id="{90168C72-A16D-46D4-9651-E7760214E4EA}"/>
              </a:ext>
            </a:extLst>
          </p:cNvPr>
          <p:cNvSpPr>
            <a:spLocks noGrp="1"/>
          </p:cNvSpPr>
          <p:nvPr>
            <p:ph idx="1"/>
          </p:nvPr>
        </p:nvSpPr>
        <p:spPr>
          <a:xfrm>
            <a:off x="0" y="697584"/>
            <a:ext cx="12192000" cy="6160416"/>
          </a:xfrm>
        </p:spPr>
        <p:txBody>
          <a:bodyPr>
            <a:normAutofit/>
          </a:bodyPr>
          <a:lstStyle/>
          <a:p>
            <a:endParaRPr lang="en-US" dirty="0"/>
          </a:p>
          <a:p>
            <a:endParaRPr lang="en-US" dirty="0"/>
          </a:p>
          <a:p>
            <a:pPr marL="0" indent="0">
              <a:buNone/>
            </a:pPr>
            <a:r>
              <a:rPr lang="en-US" dirty="0"/>
              <a:t>1. A Machine Learning Approach for Stock Price Prediction </a:t>
            </a:r>
          </a:p>
          <a:p>
            <a:pPr marL="457200" lvl="1" indent="0">
              <a:buNone/>
            </a:pPr>
            <a:r>
              <a:rPr lang="en-US" dirty="0"/>
              <a:t>• Carson Kai-Sang Leung </a:t>
            </a:r>
          </a:p>
          <a:p>
            <a:pPr marL="457200" lvl="1" indent="0">
              <a:buNone/>
            </a:pPr>
            <a:r>
              <a:rPr lang="en-US" dirty="0"/>
              <a:t>• Richard Kyle MacKinnon </a:t>
            </a:r>
          </a:p>
          <a:p>
            <a:pPr marL="457200" lvl="1" indent="0">
              <a:buNone/>
            </a:pPr>
            <a:r>
              <a:rPr lang="en-US" dirty="0"/>
              <a:t>• Yang Wang </a:t>
            </a:r>
          </a:p>
          <a:p>
            <a:pPr marL="457200" lvl="1" indent="0">
              <a:buNone/>
            </a:pPr>
            <a:r>
              <a:rPr lang="en-US" dirty="0"/>
              <a:t>University of Manitoba, Winnipeg, MB, Canada </a:t>
            </a:r>
          </a:p>
          <a:p>
            <a:pPr marL="0" indent="0">
              <a:buNone/>
            </a:pPr>
            <a:r>
              <a:rPr lang="en-US" dirty="0"/>
              <a:t>2. Short Term Stock Price Prediction Using Deep Learning (2017 2nd IEEE International Conference) </a:t>
            </a:r>
          </a:p>
          <a:p>
            <a:pPr marL="457200" lvl="1" indent="0">
              <a:buNone/>
            </a:pPr>
            <a:r>
              <a:rPr lang="en-US" dirty="0"/>
              <a:t>• Kaustubh </a:t>
            </a:r>
            <a:r>
              <a:rPr lang="en-US" dirty="0" err="1"/>
              <a:t>Khare</a:t>
            </a:r>
            <a:r>
              <a:rPr lang="en-US" dirty="0"/>
              <a:t> </a:t>
            </a:r>
          </a:p>
          <a:p>
            <a:pPr marL="457200" lvl="1" indent="0">
              <a:buNone/>
            </a:pPr>
            <a:r>
              <a:rPr lang="en-US" dirty="0"/>
              <a:t>• Omkar </a:t>
            </a:r>
            <a:r>
              <a:rPr lang="en-US" dirty="0" err="1"/>
              <a:t>Darekar</a:t>
            </a:r>
            <a:r>
              <a:rPr lang="en-US" dirty="0"/>
              <a:t> </a:t>
            </a:r>
          </a:p>
          <a:p>
            <a:pPr marL="457200" lvl="1" indent="0">
              <a:buNone/>
            </a:pPr>
            <a:r>
              <a:rPr lang="en-US" dirty="0"/>
              <a:t>• </a:t>
            </a:r>
            <a:r>
              <a:rPr lang="en-US" dirty="0" err="1"/>
              <a:t>Prafull</a:t>
            </a:r>
            <a:r>
              <a:rPr lang="en-US" dirty="0"/>
              <a:t> Gupta </a:t>
            </a:r>
          </a:p>
          <a:p>
            <a:pPr marL="457200" lvl="1" indent="0">
              <a:buNone/>
            </a:pPr>
            <a:r>
              <a:rPr lang="en-US" dirty="0"/>
              <a:t>• Dr. V. Z. Attar </a:t>
            </a:r>
          </a:p>
          <a:p>
            <a:pPr marL="457200" lvl="1" indent="0">
              <a:buNone/>
            </a:pPr>
            <a:r>
              <a:rPr lang="en-US"/>
              <a:t>College </a:t>
            </a:r>
            <a:r>
              <a:rPr lang="en-US" dirty="0"/>
              <a:t>of Engineering, Pune, India </a:t>
            </a:r>
          </a:p>
        </p:txBody>
      </p:sp>
    </p:spTree>
    <p:extLst>
      <p:ext uri="{BB962C8B-B14F-4D97-AF65-F5344CB8AC3E}">
        <p14:creationId xmlns:p14="http://schemas.microsoft.com/office/powerpoint/2010/main" val="936917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820E325-5A66-4E42-8719-FB4E2459DA87}"/>
              </a:ext>
            </a:extLst>
          </p:cNvPr>
          <p:cNvSpPr>
            <a:spLocks noGrp="1"/>
          </p:cNvSpPr>
          <p:nvPr>
            <p:ph type="title"/>
          </p:nvPr>
        </p:nvSpPr>
        <p:spPr>
          <a:xfrm>
            <a:off x="0" y="18256"/>
            <a:ext cx="10515600" cy="679328"/>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90168C72-A16D-46D4-9651-E7760214E4EA}"/>
              </a:ext>
            </a:extLst>
          </p:cNvPr>
          <p:cNvSpPr>
            <a:spLocks noGrp="1"/>
          </p:cNvSpPr>
          <p:nvPr>
            <p:ph idx="1"/>
          </p:nvPr>
        </p:nvSpPr>
        <p:spPr>
          <a:xfrm>
            <a:off x="838200" y="1253331"/>
            <a:ext cx="10515600" cy="4351338"/>
          </a:xfrm>
        </p:spPr>
        <p:txBody>
          <a:bodyPr/>
          <a:lstStyle/>
          <a:p>
            <a:pPr algn="ctr"/>
            <a:endParaRPr lang="en-US" dirty="0"/>
          </a:p>
          <a:p>
            <a:pPr algn="ctr"/>
            <a:endParaRPr lang="en-US" dirty="0"/>
          </a:p>
          <a:p>
            <a:pPr marL="0" indent="0" algn="ctr">
              <a:buNone/>
            </a:pPr>
            <a:r>
              <a:rPr lang="en-US" sz="5400" dirty="0"/>
              <a:t>Thank you </a:t>
            </a:r>
            <a:r>
              <a:rPr lang="en-US" sz="5400" dirty="0">
                <a:sym typeface="Wingdings" panose="05000000000000000000" pitchFamily="2" charset="2"/>
              </a:rPr>
              <a:t></a:t>
            </a:r>
            <a:endParaRPr lang="en-US" sz="5400" dirty="0"/>
          </a:p>
          <a:p>
            <a:pPr marL="0" indent="0" algn="ctr">
              <a:buNone/>
            </a:pPr>
            <a:r>
              <a:rPr lang="en-US" sz="5400" dirty="0"/>
              <a:t>Have questions? Ask away!</a:t>
            </a:r>
          </a:p>
        </p:txBody>
      </p:sp>
    </p:spTree>
    <p:extLst>
      <p:ext uri="{BB962C8B-B14F-4D97-AF65-F5344CB8AC3E}">
        <p14:creationId xmlns:p14="http://schemas.microsoft.com/office/powerpoint/2010/main" val="1291207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4A74DC-8EB8-42C5-88CF-A39EC57DAA0E}"/>
              </a:ext>
            </a:extLst>
          </p:cNvPr>
          <p:cNvSpPr>
            <a:spLocks noGrp="1"/>
          </p:cNvSpPr>
          <p:nvPr>
            <p:ph idx="1"/>
          </p:nvPr>
        </p:nvSpPr>
        <p:spPr>
          <a:xfrm>
            <a:off x="0" y="1343817"/>
            <a:ext cx="10515600" cy="5160677"/>
          </a:xfrm>
        </p:spPr>
        <p:txBody>
          <a:bodyPr/>
          <a:lstStyle/>
          <a:p>
            <a:r>
              <a:rPr lang="en-US" dirty="0"/>
              <a:t>What is cryptocurrency?</a:t>
            </a:r>
          </a:p>
          <a:p>
            <a:endParaRPr lang="en-US" dirty="0"/>
          </a:p>
          <a:p>
            <a:r>
              <a:rPr lang="en-US" dirty="0"/>
              <a:t>Why this topic?</a:t>
            </a:r>
          </a:p>
          <a:p>
            <a:endParaRPr lang="en-US" dirty="0"/>
          </a:p>
          <a:p>
            <a:r>
              <a:rPr lang="en-US" dirty="0"/>
              <a:t>How AI can help?</a:t>
            </a:r>
          </a:p>
          <a:p>
            <a:endParaRPr lang="en-US" dirty="0"/>
          </a:p>
          <a:p>
            <a:r>
              <a:rPr lang="en-US" dirty="0"/>
              <a:t>Database source</a:t>
            </a:r>
          </a:p>
          <a:p>
            <a:endParaRPr lang="en-US" dirty="0"/>
          </a:p>
          <a:p>
            <a:r>
              <a:rPr lang="en-US" dirty="0"/>
              <a:t>Models used</a:t>
            </a:r>
          </a:p>
        </p:txBody>
      </p:sp>
      <p:sp>
        <p:nvSpPr>
          <p:cNvPr id="6" name="Title 1">
            <a:extLst>
              <a:ext uri="{FF2B5EF4-FFF2-40B4-BE49-F238E27FC236}">
                <a16:creationId xmlns:a16="http://schemas.microsoft.com/office/drawing/2014/main" id="{B1BC8231-CDD2-49B9-BACF-AD7ADC4F3E4E}"/>
              </a:ext>
            </a:extLst>
          </p:cNvPr>
          <p:cNvSpPr>
            <a:spLocks noGrp="1"/>
          </p:cNvSpPr>
          <p:nvPr>
            <p:ph type="title"/>
          </p:nvPr>
        </p:nvSpPr>
        <p:spPr>
          <a:xfrm>
            <a:off x="0" y="18256"/>
            <a:ext cx="10515600" cy="679328"/>
          </a:xfrm>
        </p:spPr>
        <p:txBody>
          <a:bodyPr>
            <a:normAutofit fontScale="90000"/>
          </a:bodyPr>
          <a:lstStyle/>
          <a:p>
            <a:r>
              <a:rPr lang="en-US" dirty="0"/>
              <a:t>Introduction</a:t>
            </a:r>
          </a:p>
        </p:txBody>
      </p:sp>
    </p:spTree>
    <p:extLst>
      <p:ext uri="{BB962C8B-B14F-4D97-AF65-F5344CB8AC3E}">
        <p14:creationId xmlns:p14="http://schemas.microsoft.com/office/powerpoint/2010/main" val="2806245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4A74DC-8EB8-42C5-88CF-A39EC57DAA0E}"/>
              </a:ext>
            </a:extLst>
          </p:cNvPr>
          <p:cNvSpPr>
            <a:spLocks noGrp="1"/>
          </p:cNvSpPr>
          <p:nvPr>
            <p:ph idx="1"/>
          </p:nvPr>
        </p:nvSpPr>
        <p:spPr>
          <a:xfrm>
            <a:off x="0" y="1343817"/>
            <a:ext cx="10515600" cy="5320933"/>
          </a:xfrm>
        </p:spPr>
        <p:txBody>
          <a:bodyPr>
            <a:normAutofit/>
          </a:bodyPr>
          <a:lstStyle/>
          <a:p>
            <a:r>
              <a:rPr lang="en-US" dirty="0"/>
              <a:t>The data is pulled from following link:</a:t>
            </a:r>
          </a:p>
          <a:p>
            <a:pPr marL="0" indent="0">
              <a:buNone/>
            </a:pPr>
            <a:r>
              <a:rPr lang="en-US" dirty="0">
                <a:hlinkClick r:id="rId2"/>
              </a:rPr>
              <a:t>https://coinmarketcap.com/</a:t>
            </a:r>
            <a:endParaRPr lang="en-US" dirty="0"/>
          </a:p>
          <a:p>
            <a:r>
              <a:rPr lang="en-US" dirty="0"/>
              <a:t>The project has been implemented for the following 5 currencies and can be extended for any other:</a:t>
            </a:r>
          </a:p>
          <a:p>
            <a:pPr marL="914400" lvl="1" indent="-457200">
              <a:buFont typeface="+mj-lt"/>
              <a:buAutoNum type="arabicPeriod"/>
            </a:pPr>
            <a:r>
              <a:rPr lang="en-US" dirty="0"/>
              <a:t>Bitcoin</a:t>
            </a:r>
          </a:p>
          <a:p>
            <a:pPr marL="914400" lvl="1" indent="-457200">
              <a:buFont typeface="+mj-lt"/>
              <a:buAutoNum type="arabicPeriod"/>
            </a:pPr>
            <a:r>
              <a:rPr lang="en-US" dirty="0"/>
              <a:t>Ethereum</a:t>
            </a:r>
          </a:p>
          <a:p>
            <a:pPr marL="914400" lvl="1" indent="-457200">
              <a:buFont typeface="+mj-lt"/>
              <a:buAutoNum type="arabicPeriod"/>
            </a:pPr>
            <a:r>
              <a:rPr lang="en-US" dirty="0"/>
              <a:t>Ripple</a:t>
            </a:r>
          </a:p>
          <a:p>
            <a:pPr marL="914400" lvl="1" indent="-457200">
              <a:buFont typeface="+mj-lt"/>
              <a:buAutoNum type="arabicPeriod"/>
            </a:pPr>
            <a:r>
              <a:rPr lang="en-US" dirty="0"/>
              <a:t>Bitcoin cash</a:t>
            </a:r>
          </a:p>
          <a:p>
            <a:pPr marL="914400" lvl="1" indent="-457200">
              <a:buFont typeface="+mj-lt"/>
              <a:buAutoNum type="arabicPeriod"/>
            </a:pPr>
            <a:r>
              <a:rPr lang="en-US" dirty="0"/>
              <a:t>Litecoin</a:t>
            </a:r>
          </a:p>
          <a:p>
            <a:r>
              <a:rPr lang="en-US" dirty="0"/>
              <a:t>This ensures that we always have the latest market data</a:t>
            </a:r>
          </a:p>
        </p:txBody>
      </p:sp>
      <p:sp>
        <p:nvSpPr>
          <p:cNvPr id="6" name="Title 1">
            <a:extLst>
              <a:ext uri="{FF2B5EF4-FFF2-40B4-BE49-F238E27FC236}">
                <a16:creationId xmlns:a16="http://schemas.microsoft.com/office/drawing/2014/main" id="{DCDAB04A-A1C1-4BD9-8707-E675F95CBA54}"/>
              </a:ext>
            </a:extLst>
          </p:cNvPr>
          <p:cNvSpPr>
            <a:spLocks noGrp="1"/>
          </p:cNvSpPr>
          <p:nvPr>
            <p:ph type="title"/>
          </p:nvPr>
        </p:nvSpPr>
        <p:spPr>
          <a:xfrm>
            <a:off x="0" y="18256"/>
            <a:ext cx="10515600" cy="679328"/>
          </a:xfrm>
        </p:spPr>
        <p:txBody>
          <a:bodyPr>
            <a:normAutofit fontScale="90000"/>
          </a:bodyPr>
          <a:lstStyle/>
          <a:p>
            <a:r>
              <a:rPr lang="en-US" dirty="0"/>
              <a:t>Dataset Description</a:t>
            </a:r>
          </a:p>
        </p:txBody>
      </p:sp>
    </p:spTree>
    <p:extLst>
      <p:ext uri="{BB962C8B-B14F-4D97-AF65-F5344CB8AC3E}">
        <p14:creationId xmlns:p14="http://schemas.microsoft.com/office/powerpoint/2010/main" val="2341141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951C0-74BE-4092-8C6D-2D2FE8BE2611}"/>
              </a:ext>
            </a:extLst>
          </p:cNvPr>
          <p:cNvSpPr>
            <a:spLocks noGrp="1"/>
          </p:cNvSpPr>
          <p:nvPr>
            <p:ph type="title"/>
          </p:nvPr>
        </p:nvSpPr>
        <p:spPr>
          <a:xfrm>
            <a:off x="0" y="18256"/>
            <a:ext cx="10515600" cy="679328"/>
          </a:xfrm>
        </p:spPr>
        <p:txBody>
          <a:bodyPr>
            <a:normAutofit fontScale="90000"/>
          </a:bodyPr>
          <a:lstStyle/>
          <a:p>
            <a:r>
              <a:rPr lang="en-US" dirty="0"/>
              <a:t>Dataset Description</a:t>
            </a:r>
          </a:p>
        </p:txBody>
      </p:sp>
      <p:pic>
        <p:nvPicPr>
          <p:cNvPr id="7" name="Content Placeholder 6">
            <a:extLst>
              <a:ext uri="{FF2B5EF4-FFF2-40B4-BE49-F238E27FC236}">
                <a16:creationId xmlns:a16="http://schemas.microsoft.com/office/drawing/2014/main" id="{A875F8F0-220D-4664-8F9A-D17C6B9AE8EA}"/>
              </a:ext>
            </a:extLst>
          </p:cNvPr>
          <p:cNvPicPr>
            <a:picLocks noGrp="1" noChangeAspect="1"/>
          </p:cNvPicPr>
          <p:nvPr>
            <p:ph idx="1"/>
          </p:nvPr>
        </p:nvPicPr>
        <p:blipFill>
          <a:blip r:embed="rId2"/>
          <a:stretch>
            <a:fillRect/>
          </a:stretch>
        </p:blipFill>
        <p:spPr>
          <a:xfrm>
            <a:off x="-1" y="697583"/>
            <a:ext cx="12192001" cy="6157725"/>
          </a:xfrm>
          <a:prstGeom prst="rect">
            <a:avLst/>
          </a:prstGeom>
        </p:spPr>
      </p:pic>
    </p:spTree>
    <p:extLst>
      <p:ext uri="{BB962C8B-B14F-4D97-AF65-F5344CB8AC3E}">
        <p14:creationId xmlns:p14="http://schemas.microsoft.com/office/powerpoint/2010/main" val="4291310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4A74DC-8EB8-42C5-88CF-A39EC57DAA0E}"/>
              </a:ext>
            </a:extLst>
          </p:cNvPr>
          <p:cNvSpPr>
            <a:spLocks noGrp="1"/>
          </p:cNvSpPr>
          <p:nvPr>
            <p:ph idx="1"/>
          </p:nvPr>
        </p:nvSpPr>
        <p:spPr>
          <a:xfrm>
            <a:off x="0" y="749930"/>
            <a:ext cx="12192000" cy="6089814"/>
          </a:xfrm>
        </p:spPr>
        <p:txBody>
          <a:bodyPr/>
          <a:lstStyle/>
          <a:p>
            <a:endParaRPr lang="en-US" dirty="0"/>
          </a:p>
          <a:p>
            <a:r>
              <a:rPr lang="en-US" dirty="0"/>
              <a:t>For this presentation the Ethereum data is used for all the implementations</a:t>
            </a:r>
          </a:p>
          <a:p>
            <a:endParaRPr lang="en-US" dirty="0"/>
          </a:p>
          <a:p>
            <a:r>
              <a:rPr lang="en-US" dirty="0"/>
              <a:t>Let us visualize the data and then divide it into train and test partitions</a:t>
            </a:r>
          </a:p>
        </p:txBody>
      </p:sp>
      <p:sp>
        <p:nvSpPr>
          <p:cNvPr id="4" name="Title 1">
            <a:extLst>
              <a:ext uri="{FF2B5EF4-FFF2-40B4-BE49-F238E27FC236}">
                <a16:creationId xmlns:a16="http://schemas.microsoft.com/office/drawing/2014/main" id="{5820E325-5A66-4E42-8719-FB4E2459DA87}"/>
              </a:ext>
            </a:extLst>
          </p:cNvPr>
          <p:cNvSpPr>
            <a:spLocks noGrp="1"/>
          </p:cNvSpPr>
          <p:nvPr>
            <p:ph type="title"/>
          </p:nvPr>
        </p:nvSpPr>
        <p:spPr>
          <a:xfrm>
            <a:off x="0" y="18256"/>
            <a:ext cx="10515600" cy="679328"/>
          </a:xfrm>
        </p:spPr>
        <p:txBody>
          <a:bodyPr>
            <a:normAutofit fontScale="90000"/>
          </a:bodyPr>
          <a:lstStyle/>
          <a:p>
            <a:r>
              <a:rPr lang="en-US" dirty="0"/>
              <a:t>Dataset Description</a:t>
            </a:r>
          </a:p>
        </p:txBody>
      </p:sp>
    </p:spTree>
    <p:extLst>
      <p:ext uri="{BB962C8B-B14F-4D97-AF65-F5344CB8AC3E}">
        <p14:creationId xmlns:p14="http://schemas.microsoft.com/office/powerpoint/2010/main" val="480393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5F85520-7BAD-4817-BFC0-8A2CBA2CA2E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6374"/>
          <a:stretch/>
        </p:blipFill>
        <p:spPr>
          <a:xfrm>
            <a:off x="0" y="697584"/>
            <a:ext cx="12192000" cy="6164882"/>
          </a:xfrm>
        </p:spPr>
      </p:pic>
      <p:sp>
        <p:nvSpPr>
          <p:cNvPr id="4" name="Title 1">
            <a:extLst>
              <a:ext uri="{FF2B5EF4-FFF2-40B4-BE49-F238E27FC236}">
                <a16:creationId xmlns:a16="http://schemas.microsoft.com/office/drawing/2014/main" id="{5820E325-5A66-4E42-8719-FB4E2459DA87}"/>
              </a:ext>
            </a:extLst>
          </p:cNvPr>
          <p:cNvSpPr>
            <a:spLocks noGrp="1"/>
          </p:cNvSpPr>
          <p:nvPr>
            <p:ph type="title"/>
          </p:nvPr>
        </p:nvSpPr>
        <p:spPr>
          <a:xfrm>
            <a:off x="0" y="18256"/>
            <a:ext cx="10515600" cy="679328"/>
          </a:xfrm>
        </p:spPr>
        <p:txBody>
          <a:bodyPr>
            <a:normAutofit fontScale="90000"/>
          </a:bodyPr>
          <a:lstStyle/>
          <a:p>
            <a:r>
              <a:rPr lang="en-US" dirty="0"/>
              <a:t>Dataset Description: Gathered Ethereum data</a:t>
            </a:r>
          </a:p>
        </p:txBody>
      </p:sp>
    </p:spTree>
    <p:extLst>
      <p:ext uri="{BB962C8B-B14F-4D97-AF65-F5344CB8AC3E}">
        <p14:creationId xmlns:p14="http://schemas.microsoft.com/office/powerpoint/2010/main" val="853790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9AF98C2-8454-483E-970F-A368C9E5E81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6374"/>
          <a:stretch/>
        </p:blipFill>
        <p:spPr>
          <a:xfrm>
            <a:off x="0" y="697584"/>
            <a:ext cx="12192000" cy="6142160"/>
          </a:xfrm>
        </p:spPr>
      </p:pic>
      <p:sp>
        <p:nvSpPr>
          <p:cNvPr id="4" name="Title 1">
            <a:extLst>
              <a:ext uri="{FF2B5EF4-FFF2-40B4-BE49-F238E27FC236}">
                <a16:creationId xmlns:a16="http://schemas.microsoft.com/office/drawing/2014/main" id="{5820E325-5A66-4E42-8719-FB4E2459DA87}"/>
              </a:ext>
            </a:extLst>
          </p:cNvPr>
          <p:cNvSpPr>
            <a:spLocks noGrp="1"/>
          </p:cNvSpPr>
          <p:nvPr>
            <p:ph type="title"/>
          </p:nvPr>
        </p:nvSpPr>
        <p:spPr>
          <a:xfrm>
            <a:off x="0" y="18256"/>
            <a:ext cx="10515600" cy="679328"/>
          </a:xfrm>
        </p:spPr>
        <p:txBody>
          <a:bodyPr>
            <a:normAutofit fontScale="90000"/>
          </a:bodyPr>
          <a:lstStyle/>
          <a:p>
            <a:r>
              <a:rPr lang="en-US" dirty="0"/>
              <a:t>Dataset Description: Train and test data division</a:t>
            </a:r>
          </a:p>
        </p:txBody>
      </p:sp>
    </p:spTree>
    <p:extLst>
      <p:ext uri="{BB962C8B-B14F-4D97-AF65-F5344CB8AC3E}">
        <p14:creationId xmlns:p14="http://schemas.microsoft.com/office/powerpoint/2010/main" val="2149525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F710CF1-5F23-4D18-A560-AE7EC770567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8468"/>
          <a:stretch/>
        </p:blipFill>
        <p:spPr>
          <a:xfrm>
            <a:off x="0" y="697584"/>
            <a:ext cx="12192000" cy="6160555"/>
          </a:xfrm>
        </p:spPr>
      </p:pic>
      <p:sp>
        <p:nvSpPr>
          <p:cNvPr id="4" name="Title 1">
            <a:extLst>
              <a:ext uri="{FF2B5EF4-FFF2-40B4-BE49-F238E27FC236}">
                <a16:creationId xmlns:a16="http://schemas.microsoft.com/office/drawing/2014/main" id="{5820E325-5A66-4E42-8719-FB4E2459DA87}"/>
              </a:ext>
            </a:extLst>
          </p:cNvPr>
          <p:cNvSpPr>
            <a:spLocks noGrp="1"/>
          </p:cNvSpPr>
          <p:nvPr>
            <p:ph type="title"/>
          </p:nvPr>
        </p:nvSpPr>
        <p:spPr>
          <a:xfrm>
            <a:off x="0" y="18256"/>
            <a:ext cx="10515600" cy="679328"/>
          </a:xfrm>
        </p:spPr>
        <p:txBody>
          <a:bodyPr>
            <a:normAutofit fontScale="90000"/>
          </a:bodyPr>
          <a:lstStyle/>
          <a:p>
            <a:r>
              <a:rPr lang="en-US" dirty="0"/>
              <a:t>Dataset Description: Normal distribution of data</a:t>
            </a:r>
          </a:p>
        </p:txBody>
      </p:sp>
    </p:spTree>
    <p:extLst>
      <p:ext uri="{BB962C8B-B14F-4D97-AF65-F5344CB8AC3E}">
        <p14:creationId xmlns:p14="http://schemas.microsoft.com/office/powerpoint/2010/main" val="1997594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228</TotalTime>
  <Words>529</Words>
  <Application>Microsoft Office PowerPoint</Application>
  <PresentationFormat>Widescreen</PresentationFormat>
  <Paragraphs>86</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Wingdings</vt:lpstr>
      <vt:lpstr>Office Theme</vt:lpstr>
      <vt:lpstr>Prediction of cryptocurrency prices using LSTM and cryptocurrency financial data</vt:lpstr>
      <vt:lpstr>Overview</vt:lpstr>
      <vt:lpstr>Introduction</vt:lpstr>
      <vt:lpstr>Dataset Description</vt:lpstr>
      <vt:lpstr>Dataset Description</vt:lpstr>
      <vt:lpstr>Dataset Description</vt:lpstr>
      <vt:lpstr>Dataset Description: Gathered Ethereum data</vt:lpstr>
      <vt:lpstr>Dataset Description: Train and test data division</vt:lpstr>
      <vt:lpstr>Dataset Description: Normal distribution of data</vt:lpstr>
      <vt:lpstr>Dataset Description: Single point random walk</vt:lpstr>
      <vt:lpstr>Dataset Description: Full interval random walk</vt:lpstr>
      <vt:lpstr>Dataset Description: Feature extraction</vt:lpstr>
      <vt:lpstr>Methods Used</vt:lpstr>
      <vt:lpstr>LSTM: Mean absolute error</vt:lpstr>
      <vt:lpstr>LSTM: Training set prediction</vt:lpstr>
      <vt:lpstr>Results: Test set prediction</vt:lpstr>
      <vt:lpstr>Results: Test set prediction for 5 days</vt:lpstr>
      <vt:lpstr>Results: Training set prediction</vt:lpstr>
      <vt:lpstr>Conclusion</vt:lpstr>
      <vt:lpstr>Conclusion: 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cryptocurrency prices using LSTM and cryptocurrency financial data</dc:title>
  <dc:creator>Agnihotri, Kaustubh Sanjiv</dc:creator>
  <cp:lastModifiedBy>Kaustubh Sanjiv Agnihotri</cp:lastModifiedBy>
  <cp:revision>18</cp:revision>
  <dcterms:created xsi:type="dcterms:W3CDTF">2018-04-25T19:07:29Z</dcterms:created>
  <dcterms:modified xsi:type="dcterms:W3CDTF">2018-04-25T22:55:54Z</dcterms:modified>
</cp:coreProperties>
</file>