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Roboto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edium-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edium-italic.fntdata"/><Relationship Id="rId25" Type="http://schemas.openxmlformats.org/officeDocument/2006/relationships/font" Target="fonts/RobotoMedium-bold.fntdata"/><Relationship Id="rId27" Type="http://schemas.openxmlformats.org/officeDocument/2006/relationships/font" Target="fonts/RobotoMedi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afd6698d9_1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afd6698d9_1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afd6698d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afd6698d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afd6698d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fd6698d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afd6698d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afd6698d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b01f41db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b01f41db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afd6698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afd6698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afd6698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afd669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afd6698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afd6698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afd6698d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fd6698d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afd6698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afd6698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afd6698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afd6698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afd6698d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afd6698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Taskify </a:t>
            </a:r>
            <a:endParaRPr/>
          </a:p>
          <a:p>
            <a:pPr indent="0" lvl="0" marL="0" rtl="0" algn="ctr">
              <a:spcBef>
                <a:spcPts val="0"/>
              </a:spcBef>
              <a:spcAft>
                <a:spcPts val="0"/>
              </a:spcAft>
              <a:buNone/>
            </a:pPr>
            <a:r>
              <a:rPr lang="en" sz="3000"/>
              <a:t> Daily task Reminder</a:t>
            </a:r>
            <a:endParaRPr sz="30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Track : Open Innovation</a:t>
            </a:r>
            <a:endParaRPr/>
          </a:p>
          <a:p>
            <a:pPr indent="0" lvl="0" marL="0" rtl="0" algn="ctr">
              <a:spcBef>
                <a:spcPts val="0"/>
              </a:spcBef>
              <a:spcAft>
                <a:spcPts val="0"/>
              </a:spcAft>
              <a:buNone/>
            </a:pPr>
            <a:r>
              <a:rPr lang="en"/>
              <a:t>Team : Mindfck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FUTURE PLANS</a:t>
            </a:r>
            <a:endParaRPr b="1"/>
          </a:p>
        </p:txBody>
      </p:sp>
      <p:sp>
        <p:nvSpPr>
          <p:cNvPr id="133" name="Google Shape;133;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a:t>MESSAGING APP</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CHAT  BOT</a:t>
            </a:r>
            <a:endParaRPr/>
          </a:p>
        </p:txBody>
      </p:sp>
      <p:grpSp>
        <p:nvGrpSpPr>
          <p:cNvPr id="134" name="Google Shape;134;p22"/>
          <p:cNvGrpSpPr/>
          <p:nvPr/>
        </p:nvGrpSpPr>
        <p:grpSpPr>
          <a:xfrm>
            <a:off x="7" y="2257725"/>
            <a:ext cx="7650080" cy="1477525"/>
            <a:chOff x="7" y="2257725"/>
            <a:chExt cx="7650080" cy="1477525"/>
          </a:xfrm>
        </p:grpSpPr>
        <p:sp>
          <p:nvSpPr>
            <p:cNvPr id="135" name="Google Shape;135;p22"/>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rgbClr val="A72A1E"/>
                </a:solidFill>
                <a:latin typeface="Roboto Medium"/>
                <a:ea typeface="Roboto Medium"/>
                <a:cs typeface="Roboto Medium"/>
                <a:sym typeface="Roboto Medium"/>
              </a:endParaRPr>
            </a:p>
          </p:txBody>
        </p:sp>
        <p:sp>
          <p:nvSpPr>
            <p:cNvPr id="136" name="Google Shape;136;p22"/>
            <p:cNvSpPr/>
            <p:nvPr/>
          </p:nvSpPr>
          <p:spPr>
            <a:xfrm>
              <a:off x="2789787" y="3003550"/>
              <a:ext cx="4860300" cy="731700"/>
            </a:xfrm>
            <a:prstGeom prst="rect">
              <a:avLst/>
            </a:prstGeom>
            <a:solidFill>
              <a:srgbClr val="9FC5E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600">
                  <a:solidFill>
                    <a:srgbClr val="FFFFFF"/>
                  </a:solidFill>
                </a:rPr>
                <a:t>integration with  telegram bot in groups to track various events</a:t>
              </a:r>
              <a:endParaRPr sz="1600">
                <a:solidFill>
                  <a:srgbClr val="FFFFFF"/>
                </a:solidFill>
              </a:endParaRPr>
            </a:p>
          </p:txBody>
        </p:sp>
      </p:grpSp>
      <p:grpSp>
        <p:nvGrpSpPr>
          <p:cNvPr id="137" name="Google Shape;137;p22"/>
          <p:cNvGrpSpPr/>
          <p:nvPr/>
        </p:nvGrpSpPr>
        <p:grpSpPr>
          <a:xfrm>
            <a:off x="2714987" y="1291917"/>
            <a:ext cx="5221800" cy="1417583"/>
            <a:chOff x="2714985" y="1305704"/>
            <a:chExt cx="5221800" cy="1177786"/>
          </a:xfrm>
        </p:grpSpPr>
        <p:sp>
          <p:nvSpPr>
            <p:cNvPr id="138" name="Google Shape;138;p22"/>
            <p:cNvSpPr/>
            <p:nvPr/>
          </p:nvSpPr>
          <p:spPr>
            <a:xfrm>
              <a:off x="2714985" y="1751789"/>
              <a:ext cx="5221800" cy="731700"/>
            </a:xfrm>
            <a:prstGeom prst="rect">
              <a:avLst/>
            </a:prstGeom>
            <a:solidFill>
              <a:srgbClr val="9FC5E8"/>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a:solidFill>
                    <a:schemeClr val="dk1"/>
                  </a:solidFill>
                </a:rPr>
                <a:t>Predicting the reminder/event/alarm form the chat of the user and after the confirmation from user to set the reminder ,application will set it automatically.</a:t>
              </a:r>
              <a:endParaRPr>
                <a:solidFill>
                  <a:schemeClr val="dk1"/>
                </a:solidFill>
              </a:endParaRPr>
            </a:p>
          </p:txBody>
        </p:sp>
        <p:sp>
          <p:nvSpPr>
            <p:cNvPr id="139" name="Google Shape;139;p22"/>
            <p:cNvSpPr txBox="1"/>
            <p:nvPr/>
          </p:nvSpPr>
          <p:spPr>
            <a:xfrm>
              <a:off x="2942964" y="1305704"/>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grpSp>
      <p:sp>
        <p:nvSpPr>
          <p:cNvPr id="140" name="Google Shape;140;p22"/>
          <p:cNvSpPr txBox="1"/>
          <p:nvPr/>
        </p:nvSpPr>
        <p:spPr>
          <a:xfrm>
            <a:off x="995025" y="2035975"/>
            <a:ext cx="137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COST</a:t>
            </a:r>
            <a:endParaRPr b="1"/>
          </a:p>
        </p:txBody>
      </p:sp>
      <p:sp>
        <p:nvSpPr>
          <p:cNvPr id="146" name="Google Shape;146;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2000">
                <a:solidFill>
                  <a:srgbClr val="FFFFFF"/>
                </a:solidFill>
              </a:rPr>
              <a:t>For this hackathon, we will be working on developing a website to accomplish this task. It is pretty much easy to implement applications. The effective cost would be the domain charges and if this application is deployed in android, Google will charge a minimal amount for publishing the app.</a:t>
            </a:r>
            <a:endParaRPr sz="2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PRIVACY CONCERN:</a:t>
            </a:r>
            <a:endParaRPr b="1"/>
          </a:p>
        </p:txBody>
      </p:sp>
      <p:sp>
        <p:nvSpPr>
          <p:cNvPr id="152" name="Google Shape;152;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100">
                <a:solidFill>
                  <a:srgbClr val="FFFFFF"/>
                </a:solidFill>
              </a:rPr>
              <a:t>We understand how much important and sensitive data can be. We will make sure to provide proper authentication and authorization so that your data remains with you only. </a:t>
            </a:r>
            <a:endParaRPr sz="2100">
              <a:solidFill>
                <a:srgbClr val="FFFFFF"/>
              </a:solidFil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387900" y="1489825"/>
            <a:ext cx="7878900" cy="1683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4800">
                <a:latin typeface="Roboto Slab"/>
                <a:ea typeface="Roboto Slab"/>
                <a:cs typeface="Roboto Slab"/>
                <a:sym typeface="Roboto Slab"/>
              </a:rPr>
              <a:t>THANK YOU !!</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300"/>
              <a:t>Team Members</a:t>
            </a:r>
            <a:endParaRPr b="1" sz="3300"/>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Kaustubh Gupta(Team leader)</a:t>
            </a:r>
            <a:endParaRPr sz="2300"/>
          </a:p>
          <a:p>
            <a:pPr indent="-374650" lvl="0" marL="457200" rtl="0" algn="l">
              <a:spcBef>
                <a:spcPts val="0"/>
              </a:spcBef>
              <a:spcAft>
                <a:spcPts val="0"/>
              </a:spcAft>
              <a:buSzPts val="2300"/>
              <a:buChar char="●"/>
            </a:pPr>
            <a:r>
              <a:rPr lang="en" sz="2300"/>
              <a:t>Anshu Varshney</a:t>
            </a:r>
            <a:endParaRPr sz="2300"/>
          </a:p>
          <a:p>
            <a:pPr indent="-374650" lvl="0" marL="457200" rtl="0" algn="l">
              <a:spcBef>
                <a:spcPts val="0"/>
              </a:spcBef>
              <a:spcAft>
                <a:spcPts val="0"/>
              </a:spcAft>
              <a:buSzPts val="2300"/>
              <a:buChar char="●"/>
            </a:pPr>
            <a:r>
              <a:rPr lang="en" sz="2300"/>
              <a:t>Tanushree Ghai</a:t>
            </a:r>
            <a:endParaRPr sz="2300"/>
          </a:p>
          <a:p>
            <a:pPr indent="0" lvl="0" marL="457200" rtl="0" algn="l">
              <a:spcBef>
                <a:spcPts val="1600"/>
              </a:spcBef>
              <a:spcAft>
                <a:spcPts val="0"/>
              </a:spcAft>
              <a:buNone/>
            </a:pPr>
            <a:r>
              <a:rPr lang="en" sz="2300"/>
              <a:t>MENTORS:</a:t>
            </a:r>
            <a:endParaRPr sz="2300"/>
          </a:p>
          <a:p>
            <a:pPr indent="-374650" lvl="0" marL="457200" rtl="0" algn="l">
              <a:spcBef>
                <a:spcPts val="1600"/>
              </a:spcBef>
              <a:spcAft>
                <a:spcPts val="0"/>
              </a:spcAft>
              <a:buSzPts val="2300"/>
              <a:buChar char="●"/>
            </a:pPr>
            <a:r>
              <a:rPr lang="en" sz="2300"/>
              <a:t>Siddharth</a:t>
            </a:r>
            <a:endParaRPr sz="2300"/>
          </a:p>
          <a:p>
            <a:pPr indent="-374650" lvl="0" marL="457200" rtl="0" algn="l">
              <a:spcBef>
                <a:spcPts val="0"/>
              </a:spcBef>
              <a:spcAft>
                <a:spcPts val="0"/>
              </a:spcAft>
              <a:buSzPts val="2300"/>
              <a:buChar char="●"/>
            </a:pPr>
            <a:r>
              <a:rPr lang="en" sz="2300"/>
              <a:t>Sumanth Nidamanuri</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PROBLEM STATEMENT</a:t>
            </a:r>
            <a:endParaRPr b="1"/>
          </a:p>
        </p:txBody>
      </p:sp>
      <p:sp>
        <p:nvSpPr>
          <p:cNvPr id="76" name="Google Shape;76;p15"/>
          <p:cNvSpPr txBox="1"/>
          <p:nvPr>
            <p:ph idx="1" type="body"/>
          </p:nvPr>
        </p:nvSpPr>
        <p:spPr>
          <a:xfrm>
            <a:off x="464100" y="1489824"/>
            <a:ext cx="8368200" cy="307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 everyday’s rush, setting alarm and reminders is a real necessity. </a:t>
            </a:r>
            <a:endParaRPr sz="2200"/>
          </a:p>
          <a:p>
            <a:pPr indent="-368300" lvl="0" marL="457200" rtl="0" algn="l">
              <a:spcBef>
                <a:spcPts val="0"/>
              </a:spcBef>
              <a:spcAft>
                <a:spcPts val="0"/>
              </a:spcAft>
              <a:buSzPts val="2200"/>
              <a:buChar char="●"/>
            </a:pPr>
            <a:r>
              <a:rPr lang="en" sz="2200"/>
              <a:t>But when it comes to using a regular reminder on your calendar or phone, it becomes a really tedious task, filling out  the various details for a single reminder.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OUR </a:t>
            </a:r>
            <a:r>
              <a:rPr b="1" lang="en"/>
              <a:t>IDEA</a:t>
            </a:r>
            <a:endParaRPr b="1"/>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100" u="sng">
                <a:solidFill>
                  <a:srgbClr val="FFFFFF"/>
                </a:solidFill>
              </a:rPr>
              <a:t>TASKIFY </a:t>
            </a:r>
            <a:r>
              <a:rPr lang="en" sz="2100">
                <a:solidFill>
                  <a:srgbClr val="FFFFFF"/>
                </a:solidFill>
              </a:rPr>
              <a:t>-  a reminder application, unlike  your regular application it is  an </a:t>
            </a:r>
            <a:r>
              <a:rPr b="1" lang="en" sz="2100">
                <a:solidFill>
                  <a:srgbClr val="FFFFFF"/>
                </a:solidFill>
              </a:rPr>
              <a:t>ML-based application</a:t>
            </a:r>
            <a:r>
              <a:rPr lang="en" sz="2100">
                <a:solidFill>
                  <a:srgbClr val="FFFFFF"/>
                </a:solidFill>
              </a:rPr>
              <a:t>. </a:t>
            </a:r>
            <a:endParaRPr sz="2100">
              <a:solidFill>
                <a:srgbClr val="FFFFFF"/>
              </a:solidFill>
            </a:endParaRPr>
          </a:p>
          <a:p>
            <a:pPr indent="0" lvl="0" marL="0" rtl="0" algn="l">
              <a:spcBef>
                <a:spcPts val="1200"/>
              </a:spcBef>
              <a:spcAft>
                <a:spcPts val="1200"/>
              </a:spcAft>
              <a:buNone/>
            </a:pPr>
            <a:r>
              <a:rPr lang="en" sz="2100">
                <a:solidFill>
                  <a:srgbClr val="FFFFFF"/>
                </a:solidFill>
              </a:rPr>
              <a:t>In this application,  you can set alarms, reminders, and tasks on your phone. Just put in your reminder/task in the text field and our application will sort the task according to its urgency level. </a:t>
            </a:r>
            <a:endParaRPr sz="26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87900" y="1264175"/>
            <a:ext cx="8368200" cy="3304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FFFFFF"/>
                </a:solidFill>
              </a:rPr>
              <a:t>For example, </a:t>
            </a:r>
            <a:endParaRPr>
              <a:solidFill>
                <a:srgbClr val="FFFFFF"/>
              </a:solidFill>
            </a:endParaRPr>
          </a:p>
          <a:p>
            <a:pPr indent="0" lvl="0" marL="0" rtl="0" algn="l">
              <a:spcBef>
                <a:spcPts val="1200"/>
              </a:spcBef>
              <a:spcAft>
                <a:spcPts val="0"/>
              </a:spcAft>
              <a:buNone/>
            </a:pPr>
            <a:r>
              <a:rPr lang="en">
                <a:solidFill>
                  <a:srgbClr val="FFFFFF"/>
                </a:solidFill>
              </a:rPr>
              <a:t>1. I need to do this task today only.</a:t>
            </a:r>
            <a:endParaRPr>
              <a:solidFill>
                <a:srgbClr val="FFFFFF"/>
              </a:solidFill>
            </a:endParaRPr>
          </a:p>
          <a:p>
            <a:pPr indent="0" lvl="0" marL="0" rtl="0" algn="l">
              <a:spcBef>
                <a:spcPts val="1200"/>
              </a:spcBef>
              <a:spcAft>
                <a:spcPts val="0"/>
              </a:spcAft>
              <a:buNone/>
            </a:pPr>
            <a:r>
              <a:rPr lang="en">
                <a:solidFill>
                  <a:srgbClr val="FFFFFF"/>
                </a:solidFill>
              </a:rPr>
              <a:t>2. I will do this tomorrow.</a:t>
            </a:r>
            <a:endParaRPr>
              <a:solidFill>
                <a:srgbClr val="FFFFFF"/>
              </a:solidFill>
            </a:endParaRPr>
          </a:p>
          <a:p>
            <a:pPr indent="0" lvl="0" marL="0" rtl="0" algn="l">
              <a:spcBef>
                <a:spcPts val="1200"/>
              </a:spcBef>
              <a:spcAft>
                <a:spcPts val="0"/>
              </a:spcAft>
              <a:buNone/>
            </a:pPr>
            <a:r>
              <a:rPr lang="en">
                <a:solidFill>
                  <a:srgbClr val="FFFFFF"/>
                </a:solidFill>
              </a:rPr>
              <a:t>In this case, our ML model comes in the picture. Our application will pick up the words (tomorrow,meeting, reminding) and will set a reminder for the meeting. </a:t>
            </a:r>
            <a:endParaRPr>
              <a:solidFill>
                <a:srgbClr val="FFFFFF"/>
              </a:solidFil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39438" y="4034725"/>
            <a:ext cx="1785300" cy="49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USER</a:t>
            </a:r>
            <a:endParaRPr/>
          </a:p>
        </p:txBody>
      </p:sp>
      <p:sp>
        <p:nvSpPr>
          <p:cNvPr id="93" name="Google Shape;93;p18"/>
          <p:cNvSpPr/>
          <p:nvPr/>
        </p:nvSpPr>
        <p:spPr>
          <a:xfrm>
            <a:off x="5572100" y="688825"/>
            <a:ext cx="2326800" cy="1362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2100"/>
              <a:t>NLP MODEL</a:t>
            </a:r>
            <a:endParaRPr sz="2100"/>
          </a:p>
        </p:txBody>
      </p:sp>
      <p:sp>
        <p:nvSpPr>
          <p:cNvPr id="94" name="Google Shape;94;p18"/>
          <p:cNvSpPr/>
          <p:nvPr/>
        </p:nvSpPr>
        <p:spPr>
          <a:xfrm>
            <a:off x="5572100" y="2871413"/>
            <a:ext cx="2326800" cy="1362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Impact"/>
                <a:ea typeface="Impact"/>
                <a:cs typeface="Impact"/>
                <a:sym typeface="Impact"/>
              </a:rPr>
              <a:t>     uWGSI</a:t>
            </a:r>
            <a:endParaRPr sz="2500">
              <a:latin typeface="Impact"/>
              <a:ea typeface="Impact"/>
              <a:cs typeface="Impact"/>
              <a:sym typeface="Impact"/>
            </a:endParaRPr>
          </a:p>
          <a:p>
            <a:pPr indent="0" lvl="0" marL="0" rtl="0" algn="l">
              <a:spcBef>
                <a:spcPts val="0"/>
              </a:spcBef>
              <a:spcAft>
                <a:spcPts val="0"/>
              </a:spcAft>
              <a:buNone/>
            </a:pPr>
            <a:r>
              <a:rPr lang="en" sz="2500">
                <a:latin typeface="Impact"/>
                <a:ea typeface="Impact"/>
                <a:cs typeface="Impact"/>
                <a:sym typeface="Impact"/>
              </a:rPr>
              <a:t>              </a:t>
            </a:r>
            <a:r>
              <a:rPr lang="en" sz="2500"/>
              <a:t>FLASK</a:t>
            </a:r>
            <a:endParaRPr sz="2500"/>
          </a:p>
        </p:txBody>
      </p:sp>
      <p:sp>
        <p:nvSpPr>
          <p:cNvPr id="95" name="Google Shape;95;p18"/>
          <p:cNvSpPr/>
          <p:nvPr/>
        </p:nvSpPr>
        <p:spPr>
          <a:xfrm>
            <a:off x="3012575" y="3110075"/>
            <a:ext cx="1671600" cy="848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100"/>
              <a:t>  HEROKU</a:t>
            </a:r>
            <a:endParaRPr sz="2100"/>
          </a:p>
        </p:txBody>
      </p:sp>
      <p:sp>
        <p:nvSpPr>
          <p:cNvPr id="96" name="Google Shape;96;p18"/>
          <p:cNvSpPr/>
          <p:nvPr/>
        </p:nvSpPr>
        <p:spPr>
          <a:xfrm>
            <a:off x="964400" y="627625"/>
            <a:ext cx="1117500" cy="1484700"/>
          </a:xfrm>
          <a:prstGeom prst="can">
            <a:avLst>
              <a:gd fmla="val 25000" name="adj"/>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600"/>
              <a:t>DATA</a:t>
            </a:r>
            <a:endParaRPr sz="1600"/>
          </a:p>
        </p:txBody>
      </p:sp>
      <p:cxnSp>
        <p:nvCxnSpPr>
          <p:cNvPr id="97" name="Google Shape;97;p18"/>
          <p:cNvCxnSpPr/>
          <p:nvPr/>
        </p:nvCxnSpPr>
        <p:spPr>
          <a:xfrm>
            <a:off x="2081900" y="1386800"/>
            <a:ext cx="3490200" cy="0"/>
          </a:xfrm>
          <a:prstGeom prst="straightConnector1">
            <a:avLst/>
          </a:prstGeom>
          <a:noFill/>
          <a:ln cap="flat" cmpd="sng" w="9525">
            <a:solidFill>
              <a:srgbClr val="FFFFFF"/>
            </a:solidFill>
            <a:prstDash val="solid"/>
            <a:round/>
            <a:headEnd len="med" w="med" type="none"/>
            <a:tailEnd len="med" w="med" type="triangle"/>
          </a:ln>
        </p:spPr>
      </p:cxnSp>
      <p:cxnSp>
        <p:nvCxnSpPr>
          <p:cNvPr id="98" name="Google Shape;98;p18"/>
          <p:cNvCxnSpPr>
            <a:stCxn id="93" idx="2"/>
            <a:endCxn id="94" idx="0"/>
          </p:cNvCxnSpPr>
          <p:nvPr/>
        </p:nvCxnSpPr>
        <p:spPr>
          <a:xfrm>
            <a:off x="6735500" y="2051125"/>
            <a:ext cx="0" cy="820200"/>
          </a:xfrm>
          <a:prstGeom prst="straightConnector1">
            <a:avLst/>
          </a:prstGeom>
          <a:noFill/>
          <a:ln cap="flat" cmpd="sng" w="9525">
            <a:solidFill>
              <a:srgbClr val="FFFFFF"/>
            </a:solidFill>
            <a:prstDash val="solid"/>
            <a:round/>
            <a:headEnd len="med" w="med" type="none"/>
            <a:tailEnd len="med" w="med" type="triangle"/>
          </a:ln>
        </p:spPr>
      </p:cxnSp>
      <p:cxnSp>
        <p:nvCxnSpPr>
          <p:cNvPr id="99" name="Google Shape;99;p18"/>
          <p:cNvCxnSpPr/>
          <p:nvPr/>
        </p:nvCxnSpPr>
        <p:spPr>
          <a:xfrm rot="10800000">
            <a:off x="4684175" y="3304638"/>
            <a:ext cx="888000" cy="18300"/>
          </a:xfrm>
          <a:prstGeom prst="straightConnector1">
            <a:avLst/>
          </a:prstGeom>
          <a:noFill/>
          <a:ln cap="flat" cmpd="sng" w="9525">
            <a:solidFill>
              <a:srgbClr val="FFFFFF"/>
            </a:solidFill>
            <a:prstDash val="solid"/>
            <a:round/>
            <a:headEnd len="med" w="med" type="none"/>
            <a:tailEnd len="med" w="med" type="triangle"/>
          </a:ln>
        </p:spPr>
      </p:cxnSp>
      <p:pic>
        <p:nvPicPr>
          <p:cNvPr id="100" name="Google Shape;100;p18"/>
          <p:cNvPicPr preferRelativeResize="0"/>
          <p:nvPr/>
        </p:nvPicPr>
        <p:blipFill>
          <a:blip r:embed="rId3">
            <a:alphaModFix/>
          </a:blip>
          <a:stretch>
            <a:fillRect/>
          </a:stretch>
        </p:blipFill>
        <p:spPr>
          <a:xfrm>
            <a:off x="339484" y="3096275"/>
            <a:ext cx="1785168" cy="848399"/>
          </a:xfrm>
          <a:prstGeom prst="rect">
            <a:avLst/>
          </a:prstGeom>
          <a:noFill/>
          <a:ln>
            <a:noFill/>
          </a:ln>
        </p:spPr>
      </p:pic>
      <p:cxnSp>
        <p:nvCxnSpPr>
          <p:cNvPr id="101" name="Google Shape;101;p18"/>
          <p:cNvCxnSpPr/>
          <p:nvPr/>
        </p:nvCxnSpPr>
        <p:spPr>
          <a:xfrm rot="10800000">
            <a:off x="2124650" y="3675025"/>
            <a:ext cx="888000" cy="13800"/>
          </a:xfrm>
          <a:prstGeom prst="straightConnector1">
            <a:avLst/>
          </a:prstGeom>
          <a:noFill/>
          <a:ln cap="flat" cmpd="sng" w="9525">
            <a:solidFill>
              <a:srgbClr val="FFFFFF"/>
            </a:solidFill>
            <a:prstDash val="solid"/>
            <a:round/>
            <a:headEnd len="med" w="med" type="none"/>
            <a:tailEnd len="med" w="med" type="triangle"/>
          </a:ln>
        </p:spPr>
      </p:cxnSp>
      <p:cxnSp>
        <p:nvCxnSpPr>
          <p:cNvPr id="102" name="Google Shape;102;p18"/>
          <p:cNvCxnSpPr>
            <a:stCxn id="95" idx="3"/>
            <a:endCxn id="94" idx="1"/>
          </p:cNvCxnSpPr>
          <p:nvPr/>
        </p:nvCxnSpPr>
        <p:spPr>
          <a:xfrm>
            <a:off x="4684175" y="3534275"/>
            <a:ext cx="888000" cy="18300"/>
          </a:xfrm>
          <a:prstGeom prst="straightConnector1">
            <a:avLst/>
          </a:prstGeom>
          <a:noFill/>
          <a:ln cap="flat" cmpd="sng" w="9525">
            <a:solidFill>
              <a:srgbClr val="FFFFFF"/>
            </a:solidFill>
            <a:prstDash val="solid"/>
            <a:round/>
            <a:headEnd len="med" w="med" type="none"/>
            <a:tailEnd len="med" w="med" type="triangle"/>
          </a:ln>
        </p:spPr>
      </p:cxnSp>
      <p:cxnSp>
        <p:nvCxnSpPr>
          <p:cNvPr id="103" name="Google Shape;103;p18"/>
          <p:cNvCxnSpPr/>
          <p:nvPr/>
        </p:nvCxnSpPr>
        <p:spPr>
          <a:xfrm>
            <a:off x="2124652" y="3398025"/>
            <a:ext cx="888000" cy="13800"/>
          </a:xfrm>
          <a:prstGeom prst="straightConnector1">
            <a:avLst/>
          </a:prstGeom>
          <a:noFill/>
          <a:ln cap="flat" cmpd="sng" w="9525">
            <a:solidFill>
              <a:srgbClr val="FFFFFF"/>
            </a:solidFill>
            <a:prstDash val="solid"/>
            <a:round/>
            <a:headEnd len="med" w="med" type="none"/>
            <a:tailEnd len="med" w="med" type="triangle"/>
          </a:ln>
        </p:spPr>
      </p:cxnSp>
      <p:sp>
        <p:nvSpPr>
          <p:cNvPr id="104" name="Google Shape;104;p18"/>
          <p:cNvSpPr txBox="1"/>
          <p:nvPr/>
        </p:nvSpPr>
        <p:spPr>
          <a:xfrm>
            <a:off x="2847300" y="4439325"/>
            <a:ext cx="28167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t>
            </a:r>
            <a:r>
              <a:rPr lang="en" sz="2400">
                <a:solidFill>
                  <a:srgbClr val="FFFFFF"/>
                </a:solidFill>
                <a:latin typeface="Times New Roman"/>
                <a:ea typeface="Times New Roman"/>
                <a:cs typeface="Times New Roman"/>
                <a:sym typeface="Times New Roman"/>
              </a:rPr>
              <a:t>ARCHITECTURE</a:t>
            </a:r>
            <a:endParaRPr sz="2400">
              <a:solidFill>
                <a:srgbClr val="FFFFFF"/>
              </a:solidFill>
              <a:latin typeface="Times New Roman"/>
              <a:ea typeface="Times New Roman"/>
              <a:cs typeface="Times New Roman"/>
              <a:sym typeface="Times New Roman"/>
            </a:endParaRPr>
          </a:p>
        </p:txBody>
      </p:sp>
      <p:sp>
        <p:nvSpPr>
          <p:cNvPr id="105" name="Google Shape;105;p18"/>
          <p:cNvSpPr txBox="1"/>
          <p:nvPr/>
        </p:nvSpPr>
        <p:spPr>
          <a:xfrm>
            <a:off x="2831975" y="964400"/>
            <a:ext cx="1852200" cy="4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6" name="Google Shape;106;p18"/>
          <p:cNvSpPr txBox="1"/>
          <p:nvPr/>
        </p:nvSpPr>
        <p:spPr>
          <a:xfrm>
            <a:off x="2939150" y="857075"/>
            <a:ext cx="1671600" cy="4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7" name="Google Shape;107;p18"/>
          <p:cNvSpPr txBox="1"/>
          <p:nvPr/>
        </p:nvSpPr>
        <p:spPr>
          <a:xfrm>
            <a:off x="2991200" y="1018100"/>
            <a:ext cx="23268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1C232"/>
                </a:solidFill>
                <a:latin typeface="Roboto"/>
                <a:ea typeface="Roboto"/>
                <a:cs typeface="Roboto"/>
                <a:sym typeface="Roboto"/>
              </a:rPr>
              <a:t> </a:t>
            </a:r>
            <a:r>
              <a:rPr lang="en" sz="1700">
                <a:solidFill>
                  <a:srgbClr val="FFFF00"/>
                </a:solidFill>
                <a:latin typeface="Roboto"/>
                <a:ea typeface="Roboto"/>
                <a:cs typeface="Roboto"/>
                <a:sym typeface="Roboto"/>
              </a:rPr>
              <a:t>TRAINING/TESTING  NLP MODEL</a:t>
            </a:r>
            <a:endParaRPr sz="1700">
              <a:solidFill>
                <a:srgbClr val="FFFF00"/>
              </a:solidFill>
              <a:latin typeface="Roboto"/>
              <a:ea typeface="Roboto"/>
              <a:cs typeface="Roboto"/>
              <a:sym typeface="Roboto"/>
            </a:endParaRPr>
          </a:p>
        </p:txBody>
      </p:sp>
      <p:sp>
        <p:nvSpPr>
          <p:cNvPr id="108" name="Google Shape;108;p18"/>
          <p:cNvSpPr txBox="1"/>
          <p:nvPr/>
        </p:nvSpPr>
        <p:spPr>
          <a:xfrm>
            <a:off x="6735500" y="2168950"/>
            <a:ext cx="2326800" cy="9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00"/>
                </a:solidFill>
                <a:latin typeface="Roboto"/>
                <a:ea typeface="Roboto"/>
                <a:cs typeface="Roboto"/>
                <a:sym typeface="Roboto"/>
              </a:rPr>
              <a:t>WRITE</a:t>
            </a:r>
            <a:endParaRPr sz="1600">
              <a:solidFill>
                <a:srgbClr val="FFFF00"/>
              </a:solidFill>
              <a:latin typeface="Roboto"/>
              <a:ea typeface="Roboto"/>
              <a:cs typeface="Roboto"/>
              <a:sym typeface="Roboto"/>
            </a:endParaRPr>
          </a:p>
        </p:txBody>
      </p:sp>
      <p:sp>
        <p:nvSpPr>
          <p:cNvPr id="109" name="Google Shape;109;p18"/>
          <p:cNvSpPr txBox="1"/>
          <p:nvPr/>
        </p:nvSpPr>
        <p:spPr>
          <a:xfrm>
            <a:off x="2201225" y="2709525"/>
            <a:ext cx="7380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00"/>
                </a:solidFill>
                <a:latin typeface="Roboto"/>
                <a:ea typeface="Roboto"/>
                <a:cs typeface="Roboto"/>
                <a:sym typeface="Roboto"/>
              </a:rPr>
              <a:t>PREDICTION</a:t>
            </a:r>
            <a:endParaRPr sz="1500">
              <a:solidFill>
                <a:srgbClr val="FFFF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RELEVANCE</a:t>
            </a:r>
            <a:endParaRPr b="1"/>
          </a:p>
        </p:txBody>
      </p:sp>
      <p:sp>
        <p:nvSpPr>
          <p:cNvPr id="115" name="Google Shape;115;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Taskify </a:t>
            </a:r>
            <a:r>
              <a:rPr lang="en" sz="1900"/>
              <a:t>is a smart application which simplifies the task of creating reminders.</a:t>
            </a:r>
            <a:endParaRPr sz="1900"/>
          </a:p>
          <a:p>
            <a:pPr indent="0" lvl="0" marL="0" rtl="0" algn="l">
              <a:spcBef>
                <a:spcPts val="1600"/>
              </a:spcBef>
              <a:spcAft>
                <a:spcPts val="0"/>
              </a:spcAft>
              <a:buNone/>
            </a:pPr>
            <a:r>
              <a:rPr lang="en" sz="1900">
                <a:solidFill>
                  <a:srgbClr val="FFFFFF"/>
                </a:solidFill>
              </a:rPr>
              <a:t>Every day there are events, meetings, deadlines which a person tends to forget in the day’s rush. And here our application comes to rescue. It will provide frequent reminders on events and tasks a person tends to forget. Hence relevant to a person in various fields be it a student, businessman, teacher, developer, and so on.</a:t>
            </a:r>
            <a:endParaRPr sz="1900">
              <a:solidFill>
                <a:srgbClr val="FFFFFF"/>
              </a:solidFill>
            </a:endParaRPr>
          </a:p>
          <a:p>
            <a:pPr indent="0" lvl="0" marL="0" rtl="0" algn="l">
              <a:spcBef>
                <a:spcPts val="1600"/>
              </a:spcBef>
              <a:spcAft>
                <a:spcPts val="16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TECH STACK</a:t>
            </a:r>
            <a:endParaRPr b="1"/>
          </a:p>
        </p:txBody>
      </p:sp>
      <p:sp>
        <p:nvSpPr>
          <p:cNvPr id="121" name="Google Shape;121;p20"/>
          <p:cNvSpPr txBox="1"/>
          <p:nvPr>
            <p:ph idx="1" type="body"/>
          </p:nvPr>
        </p:nvSpPr>
        <p:spPr>
          <a:xfrm>
            <a:off x="387900" y="14592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HTML5</a:t>
            </a:r>
            <a:endParaRPr/>
          </a:p>
          <a:p>
            <a:pPr indent="-342900" lvl="0" marL="457200" rtl="0" algn="l">
              <a:spcBef>
                <a:spcPts val="0"/>
              </a:spcBef>
              <a:spcAft>
                <a:spcPts val="0"/>
              </a:spcAft>
              <a:buSzPts val="1800"/>
              <a:buChar char="➢"/>
            </a:pPr>
            <a:r>
              <a:rPr lang="en"/>
              <a:t>CSS3</a:t>
            </a:r>
            <a:endParaRPr/>
          </a:p>
          <a:p>
            <a:pPr indent="-342900" lvl="0" marL="457200" rtl="0" algn="l">
              <a:spcBef>
                <a:spcPts val="0"/>
              </a:spcBef>
              <a:spcAft>
                <a:spcPts val="0"/>
              </a:spcAft>
              <a:buSzPts val="1800"/>
              <a:buChar char="➢"/>
            </a:pPr>
            <a:r>
              <a:rPr lang="en"/>
              <a:t>BOOTSTRAP</a:t>
            </a:r>
            <a:endParaRPr/>
          </a:p>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JQuery</a:t>
            </a:r>
            <a:endParaRPr/>
          </a:p>
          <a:p>
            <a:pPr indent="-342900" lvl="0" marL="457200" rtl="0" algn="l">
              <a:spcBef>
                <a:spcPts val="0"/>
              </a:spcBef>
              <a:spcAft>
                <a:spcPts val="0"/>
              </a:spcAft>
              <a:buSzPts val="1800"/>
              <a:buChar char="➢"/>
            </a:pPr>
            <a:r>
              <a:rPr lang="en"/>
              <a:t>Jinja Templating</a:t>
            </a:r>
            <a:endParaRPr/>
          </a:p>
          <a:p>
            <a:pPr indent="-342900" lvl="0" marL="457200" rtl="0" algn="l">
              <a:spcBef>
                <a:spcPts val="0"/>
              </a:spcBef>
              <a:spcAft>
                <a:spcPts val="0"/>
              </a:spcAft>
              <a:buSzPts val="1800"/>
              <a:buChar char="➢"/>
            </a:pPr>
            <a:r>
              <a:rPr lang="en"/>
              <a:t>Python</a:t>
            </a:r>
            <a:endParaRPr/>
          </a:p>
          <a:p>
            <a:pPr indent="-342900" lvl="0" marL="457200" rtl="0" algn="l">
              <a:spcBef>
                <a:spcPts val="0"/>
              </a:spcBef>
              <a:spcAft>
                <a:spcPts val="0"/>
              </a:spcAft>
              <a:buSzPts val="1800"/>
              <a:buChar char="➢"/>
            </a:pPr>
            <a:r>
              <a:rPr lang="en"/>
              <a:t>Flask</a:t>
            </a:r>
            <a:endParaRPr/>
          </a:p>
          <a:p>
            <a:pPr indent="-342900" lvl="0" marL="457200" rtl="0" algn="l">
              <a:spcBef>
                <a:spcPts val="0"/>
              </a:spcBef>
              <a:spcAft>
                <a:spcPts val="0"/>
              </a:spcAft>
              <a:buSzPts val="1800"/>
              <a:buChar char="➢"/>
            </a:pPr>
            <a:r>
              <a:rPr lang="en"/>
              <a:t>SQL ALchemy</a:t>
            </a:r>
            <a:endParaRPr/>
          </a:p>
          <a:p>
            <a:pPr indent="-342900" lvl="0" marL="457200" rtl="0" algn="l">
              <a:spcBef>
                <a:spcPts val="0"/>
              </a:spcBef>
              <a:spcAft>
                <a:spcPts val="0"/>
              </a:spcAft>
              <a:buSzPts val="1800"/>
              <a:buChar char="➢"/>
            </a:pPr>
            <a:r>
              <a:rPr lang="en"/>
              <a:t>Sqlite</a:t>
            </a:r>
            <a:endParaRPr/>
          </a:p>
          <a:p>
            <a:pPr indent="-342900" lvl="0" marL="457200" rtl="0" algn="l">
              <a:spcBef>
                <a:spcPts val="0"/>
              </a:spcBef>
              <a:spcAft>
                <a:spcPts val="0"/>
              </a:spcAft>
              <a:buSzPts val="1800"/>
              <a:buChar char="➢"/>
            </a:pPr>
            <a:r>
              <a:rPr lang="en"/>
              <a:t>NLP</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COMPARISON WITH EXISTING PRODUCTS</a:t>
            </a:r>
            <a:endParaRPr b="1"/>
          </a:p>
        </p:txBody>
      </p:sp>
      <p:sp>
        <p:nvSpPr>
          <p:cNvPr id="127" name="Google Shape;127;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FFFFFF"/>
                </a:solidFill>
                <a:latin typeface="Arial"/>
                <a:ea typeface="Arial"/>
                <a:cs typeface="Arial"/>
                <a:sym typeface="Arial"/>
              </a:rPr>
              <a:t>If we compare </a:t>
            </a:r>
            <a:r>
              <a:rPr b="1" lang="en">
                <a:solidFill>
                  <a:srgbClr val="FFFFFF"/>
                </a:solidFill>
                <a:latin typeface="Arial"/>
                <a:ea typeface="Arial"/>
                <a:cs typeface="Arial"/>
                <a:sym typeface="Arial"/>
              </a:rPr>
              <a:t>existing products,</a:t>
            </a:r>
            <a:r>
              <a:rPr lang="en">
                <a:solidFill>
                  <a:srgbClr val="FFFFFF"/>
                </a:solidFill>
                <a:latin typeface="Arial"/>
                <a:ea typeface="Arial"/>
                <a:cs typeface="Arial"/>
                <a:sym typeface="Arial"/>
              </a:rPr>
              <a:t> the reminders/task/alarm application installed in our phones works manually, it turns out to be a very tedious task, we have to set alarm/reminder on our own whether it’s speaking to Google Assistant or Alexa, we have to do some work but our application will set it automatically based on your input.</a:t>
            </a:r>
            <a:endParaRPr>
              <a:solidFill>
                <a:srgbClr val="FFFFFF"/>
              </a:solidFill>
              <a:latin typeface="Arial"/>
              <a:ea typeface="Arial"/>
              <a:cs typeface="Arial"/>
              <a:sym typeface="Arial"/>
            </a:endParaRPr>
          </a:p>
          <a:p>
            <a:pPr indent="0" lvl="0" marL="0" rtl="0" algn="l">
              <a:spcBef>
                <a:spcPts val="1200"/>
              </a:spcBef>
              <a:spcAft>
                <a:spcPts val="1200"/>
              </a:spcAft>
              <a:buNone/>
            </a:pPr>
            <a:r>
              <a:t/>
            </a:r>
            <a:endParaRPr>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