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2962" y="1300225"/>
            <a:ext cx="10516235" cy="635"/>
          </a:xfrm>
          <a:custGeom>
            <a:avLst/>
            <a:gdLst/>
            <a:ahLst/>
            <a:cxnLst/>
            <a:rect l="l" t="t" r="r" b="b"/>
            <a:pathLst>
              <a:path w="10516235" h="634">
                <a:moveTo>
                  <a:pt x="0" y="0"/>
                </a:moveTo>
                <a:lnTo>
                  <a:pt x="10515663" y="253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7575" y="160655"/>
            <a:ext cx="10356850" cy="106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2409" y="3445192"/>
            <a:ext cx="9187180" cy="1165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1C1C1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99B6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2962" y="1300225"/>
            <a:ext cx="10516235" cy="635"/>
          </a:xfrm>
          <a:custGeom>
            <a:avLst/>
            <a:gdLst/>
            <a:ahLst/>
            <a:cxnLst/>
            <a:rect l="l" t="t" r="r" b="b"/>
            <a:pathLst>
              <a:path w="10516235" h="634">
                <a:moveTo>
                  <a:pt x="0" y="0"/>
                </a:moveTo>
                <a:lnTo>
                  <a:pt x="10515663" y="253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99B6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99B6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99B6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99B6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7245" y="96519"/>
            <a:ext cx="10557510" cy="1185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659" y="1435735"/>
            <a:ext cx="10516235" cy="4575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2401" y="6472554"/>
            <a:ext cx="2286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99B6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ustubhjoshi1910/DSC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ustubhjoshi1910/DSCP/blob/fc08b22d5de9e229b54dd760b8955b8e57568d29/eda%20with%20sql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ustubhjoshi1910/DSCP/blob/fc08b22d5de9e229b54dd760b8955b8e57568d29/DV%20with%20folium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ustubhjoshi1910/DSCP/blob/430418327421471a4ce0f14b41e4b5b1c4ca3f83/ml%20prediction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ustubhjoshi1910/DSCP/blob/fc08b22d5de9e229b54dd760b8955b8e57568d29/eda%20_data_visualisation.ipynb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ustubhjoshi1910/DSCP/blob/fc08b22d5de9e229b54dd760b8955b8e57568d29/eda%20with%20sql.ipynb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ustubhjoshi1910/DSCP/blob/fc08b22d5de9e229b54dd760b8955b8e57568d29/DV%20with%20folium.ipynb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ustubhjoshi1910/DSCP/blob/fc08b22d5de9e229b54dd760b8955b8e57568d29/DV%20with%20plotly.py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ustubhjoshi1910/DSCP/blob/430418327421471a4ce0f14b41e4b5b1c4ca3f83/ml%20prediction.ipynb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ustubhjoshi1910/DSCP/blob/fc08b22d5de9e229b54dd760b8955b8e57568d29/DataCollection_SpaceXAPI.ipynb" TargetMode="External"/><Relationship Id="rId2" Type="http://schemas.openxmlformats.org/officeDocument/2006/relationships/hyperlink" Target="https://api.spacexdata.com/v4/launches/pas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ustubhjoshi1910/DSCP/blob/fc08b22d5de9e229b54dd760b8955b8e57568d29/data_collection_scraping.ipynb" TargetMode="External"/><Relationship Id="rId2" Type="http://schemas.openxmlformats.org/officeDocument/2006/relationships/hyperlink" Target="https://en.wikipedia.org/w/index.php?title=List_of_Falcon_9_and_Falcon_Heavy_launches&amp;oldid=1027686922&#226;&#8364;&#8249;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airs/SpaceX_Stage_1/blob/3b0b51b081eda71a29d0c8551780c98a15383a1c/SpaceX_Data_Wrangling_EDA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ustubhjoshi1910/DSCP/blob/fc08b22d5de9e229b54dd760b8955b8e57568d29/eda%20_data_visualisatio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1376" y="3652901"/>
            <a:ext cx="6431280" cy="0"/>
          </a:xfrm>
          <a:custGeom>
            <a:avLst/>
            <a:gdLst/>
            <a:ahLst/>
            <a:cxnLst/>
            <a:rect l="l" t="t" r="r" b="b"/>
            <a:pathLst>
              <a:path w="6431280">
                <a:moveTo>
                  <a:pt x="0" y="0"/>
                </a:moveTo>
                <a:lnTo>
                  <a:pt x="6431280" y="0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0435" y="1254696"/>
            <a:ext cx="6230620" cy="14166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204720" marR="5080" indent="-2192655">
              <a:lnSpc>
                <a:spcPts val="5180"/>
              </a:lnSpc>
              <a:spcBef>
                <a:spcPts val="760"/>
              </a:spcBef>
            </a:pPr>
            <a:r>
              <a:rPr sz="4800" spc="-15" dirty="0"/>
              <a:t>Falcon 9: </a:t>
            </a:r>
            <a:r>
              <a:rPr sz="4800" spc="-5" dirty="0"/>
              <a:t>Will</a:t>
            </a:r>
            <a:r>
              <a:rPr sz="4800" spc="-110" dirty="0"/>
              <a:t> </a:t>
            </a:r>
            <a:r>
              <a:rPr sz="4800" spc="20" dirty="0"/>
              <a:t>it  </a:t>
            </a:r>
            <a:r>
              <a:rPr sz="4800" spc="-15" dirty="0"/>
              <a:t>Land?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3679252" y="2743200"/>
            <a:ext cx="4832985" cy="195262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 algn="ctr">
              <a:lnSpc>
                <a:spcPts val="3229"/>
              </a:lnSpc>
              <a:spcBef>
                <a:spcPts val="520"/>
              </a:spcBef>
            </a:pPr>
            <a:r>
              <a:rPr sz="3000" b="1" spc="-5" dirty="0">
                <a:solidFill>
                  <a:srgbClr val="005392"/>
                </a:solidFill>
                <a:latin typeface="Courier New"/>
                <a:cs typeface="Courier New"/>
              </a:rPr>
              <a:t>Data Science Capstone  </a:t>
            </a:r>
            <a:r>
              <a:rPr lang="en-IN" sz="3000" b="1" spc="-5" dirty="0">
                <a:solidFill>
                  <a:srgbClr val="005392"/>
                </a:solidFill>
                <a:latin typeface="Courier New"/>
                <a:cs typeface="Courier New"/>
              </a:rPr>
              <a:t>P</a:t>
            </a:r>
            <a:r>
              <a:rPr sz="3000" b="1" spc="-5" dirty="0" err="1">
                <a:solidFill>
                  <a:srgbClr val="005392"/>
                </a:solidFill>
                <a:latin typeface="Courier New"/>
                <a:cs typeface="Courier New"/>
              </a:rPr>
              <a:t>roject</a:t>
            </a:r>
            <a:endParaRPr sz="3000" dirty="0">
              <a:latin typeface="Courier New"/>
              <a:cs typeface="Courier New"/>
            </a:endParaRPr>
          </a:p>
          <a:p>
            <a:pPr marL="1403985" marR="1403985" indent="1270" algn="ctr">
              <a:lnSpc>
                <a:spcPct val="125099"/>
              </a:lnSpc>
              <a:spcBef>
                <a:spcPts val="1085"/>
              </a:spcBef>
            </a:pPr>
            <a:r>
              <a:rPr lang="en-IN" sz="2400" b="1" spc="-10" dirty="0">
                <a:solidFill>
                  <a:srgbClr val="00AFEF"/>
                </a:solidFill>
                <a:latin typeface="Carlito"/>
                <a:cs typeface="Carlito"/>
              </a:rPr>
              <a:t>Kaustubh Joshi</a:t>
            </a:r>
            <a:r>
              <a:rPr sz="2400" b="1" spc="-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rlito"/>
                <a:cs typeface="Carlito"/>
              </a:rPr>
              <a:t>August </a:t>
            </a:r>
            <a:r>
              <a:rPr sz="2400" b="1" spc="-15" dirty="0">
                <a:solidFill>
                  <a:srgbClr val="00AFEF"/>
                </a:solidFill>
                <a:latin typeface="Carlito"/>
                <a:cs typeface="Carlito"/>
              </a:rPr>
              <a:t>20,</a:t>
            </a:r>
            <a:r>
              <a:rPr sz="2400" b="1" spc="-4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rlito"/>
                <a:cs typeface="Carlito"/>
              </a:rPr>
              <a:t>2021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9951" y="5024437"/>
            <a:ext cx="6381750" cy="1190711"/>
          </a:xfrm>
          <a:prstGeom prst="rect">
            <a:avLst/>
          </a:prstGeom>
          <a:solidFill>
            <a:srgbClr val="1C1C1C"/>
          </a:solidFill>
          <a:ln w="9525">
            <a:solidFill>
              <a:srgbClr val="001F5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R="61594" algn="ctr">
              <a:lnSpc>
                <a:spcPct val="100000"/>
              </a:lnSpc>
              <a:spcBef>
                <a:spcPts val="265"/>
              </a:spcBef>
            </a:pPr>
            <a:r>
              <a:rPr sz="2450" spc="20" dirty="0">
                <a:solidFill>
                  <a:srgbClr val="FFFFFF"/>
                </a:solidFill>
                <a:latin typeface="Carlito"/>
                <a:cs typeface="Carlito"/>
              </a:rPr>
              <a:t>Visit:</a:t>
            </a:r>
            <a:endParaRPr sz="2450" dirty="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  <a:spcBef>
                <a:spcPts val="65"/>
              </a:spcBef>
            </a:pPr>
            <a:r>
              <a:rPr lang="en-IN" sz="2450" spc="-30" dirty="0">
                <a:solidFill>
                  <a:srgbClr val="FFFFFF"/>
                </a:solidFill>
                <a:latin typeface="Carlito"/>
                <a:cs typeface="Carlito"/>
                <a:hlinkClick r:id="rId2"/>
              </a:rPr>
              <a:t>https://github.com/kaustubhjoshi1910/DSCP</a:t>
            </a:r>
            <a:endParaRPr lang="en-IN" sz="2450" spc="-30" dirty="0">
              <a:solidFill>
                <a:srgbClr val="FFFFFF"/>
              </a:solidFill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  <a:spcBef>
                <a:spcPts val="65"/>
              </a:spcBef>
            </a:pPr>
            <a:r>
              <a:rPr sz="2450" spc="-3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450" spc="15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2450" spc="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Carlito"/>
                <a:cs typeface="Carlito"/>
              </a:rPr>
              <a:t>code</a:t>
            </a: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2737" y="6075362"/>
            <a:ext cx="11461750" cy="631825"/>
            <a:chOff x="312737" y="6075362"/>
            <a:chExt cx="11461750" cy="631825"/>
          </a:xfrm>
        </p:grpSpPr>
        <p:sp>
          <p:nvSpPr>
            <p:cNvPr id="3" name="object 3"/>
            <p:cNvSpPr/>
            <p:nvPr/>
          </p:nvSpPr>
          <p:spPr>
            <a:xfrm>
              <a:off x="319087" y="6081712"/>
              <a:ext cx="11449050" cy="619125"/>
            </a:xfrm>
            <a:custGeom>
              <a:avLst/>
              <a:gdLst/>
              <a:ahLst/>
              <a:cxnLst/>
              <a:rect l="l" t="t" r="r" b="b"/>
              <a:pathLst>
                <a:path w="11449050" h="619125">
                  <a:moveTo>
                    <a:pt x="11449050" y="0"/>
                  </a:moveTo>
                  <a:lnTo>
                    <a:pt x="0" y="0"/>
                  </a:lnTo>
                  <a:lnTo>
                    <a:pt x="0" y="619125"/>
                  </a:lnTo>
                  <a:lnTo>
                    <a:pt x="11449050" y="619125"/>
                  </a:lnTo>
                  <a:lnTo>
                    <a:pt x="114490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9087" y="6081712"/>
              <a:ext cx="11449050" cy="619125"/>
            </a:xfrm>
            <a:custGeom>
              <a:avLst/>
              <a:gdLst/>
              <a:ahLst/>
              <a:cxnLst/>
              <a:rect l="l" t="t" r="r" b="b"/>
              <a:pathLst>
                <a:path w="11449050" h="619125">
                  <a:moveTo>
                    <a:pt x="0" y="619125"/>
                  </a:moveTo>
                  <a:lnTo>
                    <a:pt x="11449050" y="619125"/>
                  </a:lnTo>
                  <a:lnTo>
                    <a:pt x="11449050" y="0"/>
                  </a:lnTo>
                  <a:lnTo>
                    <a:pt x="0" y="0"/>
                  </a:lnTo>
                  <a:lnTo>
                    <a:pt x="0" y="619125"/>
                  </a:lnTo>
                  <a:close/>
                </a:path>
              </a:pathLst>
            </a:custGeom>
            <a:ln w="127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7575" y="656336"/>
            <a:ext cx="61277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EDA </a:t>
            </a:r>
            <a:r>
              <a:rPr spc="25" dirty="0"/>
              <a:t>with </a:t>
            </a:r>
            <a:r>
              <a:rPr spc="20" dirty="0"/>
              <a:t>SQL</a:t>
            </a:r>
            <a:r>
              <a:rPr spc="35" dirty="0"/>
              <a:t> </a:t>
            </a:r>
            <a:r>
              <a:rPr spc="25" dirty="0"/>
              <a:t>Methods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7575" y="1356994"/>
            <a:ext cx="9941560" cy="443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u="heavy" spc="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SQL </a:t>
            </a:r>
            <a:r>
              <a:rPr sz="24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was </a:t>
            </a:r>
            <a:r>
              <a:rPr sz="2400" u="heavy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used </a:t>
            </a:r>
            <a:r>
              <a:rPr sz="2400" u="heavy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to </a:t>
            </a:r>
            <a:r>
              <a:rPr sz="240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perform </a:t>
            </a:r>
            <a:r>
              <a:rPr sz="2400" u="heavy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the </a:t>
            </a:r>
            <a:r>
              <a:rPr sz="2400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following</a:t>
            </a:r>
            <a:r>
              <a:rPr sz="2400" u="heavy" spc="-26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queries: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5" dirty="0">
                <a:solidFill>
                  <a:srgbClr val="006FC0"/>
                </a:solidFill>
                <a:latin typeface="Carlito"/>
                <a:cs typeface="Carlito"/>
              </a:rPr>
              <a:t>Unique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Launch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Site</a:t>
            </a:r>
            <a:r>
              <a:rPr sz="2400" spc="-1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Names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Launch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Site Names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beginning with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CCA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(Cape</a:t>
            </a:r>
            <a:r>
              <a:rPr sz="2400" spc="-1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35" dirty="0">
                <a:solidFill>
                  <a:srgbClr val="006FC0"/>
                </a:solidFill>
                <a:latin typeface="Carlito"/>
                <a:cs typeface="Carlito"/>
              </a:rPr>
              <a:t>Canaveral)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Calculating </a:t>
            </a:r>
            <a:r>
              <a:rPr sz="2400" spc="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400" spc="-45" dirty="0">
                <a:solidFill>
                  <a:srgbClr val="006FC0"/>
                </a:solidFill>
                <a:latin typeface="Carlito"/>
                <a:cs typeface="Carlito"/>
              </a:rPr>
              <a:t>Total </a:t>
            </a:r>
            <a:r>
              <a:rPr sz="2400" spc="-35" dirty="0">
                <a:solidFill>
                  <a:srgbClr val="006FC0"/>
                </a:solidFill>
                <a:latin typeface="Carlito"/>
                <a:cs typeface="Carlito"/>
              </a:rPr>
              <a:t>Payload</a:t>
            </a:r>
            <a:r>
              <a:rPr sz="2400" spc="1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Mass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Calculating </a:t>
            </a:r>
            <a:r>
              <a:rPr sz="2400" spc="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400" spc="-30" dirty="0">
                <a:solidFill>
                  <a:srgbClr val="006FC0"/>
                </a:solidFill>
                <a:latin typeface="Carlito"/>
                <a:cs typeface="Carlito"/>
              </a:rPr>
              <a:t>Average </a:t>
            </a:r>
            <a:r>
              <a:rPr sz="2400" spc="-35" dirty="0">
                <a:solidFill>
                  <a:srgbClr val="006FC0"/>
                </a:solidFill>
                <a:latin typeface="Carlito"/>
                <a:cs typeface="Carlito"/>
              </a:rPr>
              <a:t>Payload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Mass </a:t>
            </a:r>
            <a:r>
              <a:rPr sz="2400" spc="5" dirty="0">
                <a:solidFill>
                  <a:srgbClr val="006FC0"/>
                </a:solidFill>
                <a:latin typeface="Carlito"/>
                <a:cs typeface="Carlito"/>
              </a:rPr>
              <a:t>by F9</a:t>
            </a:r>
            <a:r>
              <a:rPr sz="2400" spc="14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rlito"/>
                <a:cs typeface="Carlito"/>
              </a:rPr>
              <a:t>v1.1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Identifying </a:t>
            </a:r>
            <a:r>
              <a:rPr sz="2400" spc="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400" spc="-20" dirty="0">
                <a:solidFill>
                  <a:srgbClr val="006FC0"/>
                </a:solidFill>
                <a:latin typeface="Carlito"/>
                <a:cs typeface="Carlito"/>
              </a:rPr>
              <a:t>first </a:t>
            </a:r>
            <a:r>
              <a:rPr sz="2400" spc="10" dirty="0">
                <a:solidFill>
                  <a:srgbClr val="006FC0"/>
                </a:solidFill>
                <a:latin typeface="Carlito"/>
                <a:cs typeface="Carlito"/>
              </a:rPr>
              <a:t>successful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ground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landing</a:t>
            </a:r>
            <a:r>
              <a:rPr sz="2400" spc="-17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date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ct val="70400"/>
              </a:lnSpc>
              <a:spcBef>
                <a:spcPts val="9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Boosters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that </a:t>
            </a:r>
            <a:r>
              <a:rPr sz="2400" spc="-35" dirty="0">
                <a:solidFill>
                  <a:srgbClr val="006FC0"/>
                </a:solidFill>
                <a:latin typeface="Carlito"/>
                <a:cs typeface="Carlito"/>
              </a:rPr>
              <a:t>have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400" spc="10" dirty="0">
                <a:solidFill>
                  <a:srgbClr val="006FC0"/>
                </a:solidFill>
                <a:latin typeface="Carlito"/>
                <a:cs typeface="Carlito"/>
              </a:rPr>
              <a:t>successful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drone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ship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landing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with </a:t>
            </a:r>
            <a:r>
              <a:rPr sz="2400" spc="-30" dirty="0">
                <a:solidFill>
                  <a:srgbClr val="006FC0"/>
                </a:solidFill>
                <a:latin typeface="Carlito"/>
                <a:cs typeface="Carlito"/>
              </a:rPr>
              <a:t>payload </a:t>
            </a:r>
            <a:r>
              <a:rPr sz="2400" spc="5" dirty="0">
                <a:solidFill>
                  <a:srgbClr val="006FC0"/>
                </a:solidFill>
                <a:latin typeface="Carlito"/>
                <a:cs typeface="Carlito"/>
              </a:rPr>
              <a:t>between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4000 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6000</a:t>
            </a:r>
            <a:r>
              <a:rPr sz="2400" spc="3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10" dirty="0">
                <a:solidFill>
                  <a:srgbClr val="006FC0"/>
                </a:solidFill>
                <a:latin typeface="Carlito"/>
                <a:cs typeface="Carlito"/>
              </a:rPr>
              <a:t>kg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10" dirty="0">
                <a:solidFill>
                  <a:srgbClr val="006FC0"/>
                </a:solidFill>
                <a:latin typeface="Carlito"/>
                <a:cs typeface="Carlito"/>
              </a:rPr>
              <a:t>The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total</a:t>
            </a:r>
            <a:r>
              <a:rPr sz="2400" spc="-1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10" dirty="0">
                <a:solidFill>
                  <a:srgbClr val="006FC0"/>
                </a:solidFill>
                <a:latin typeface="Carlito"/>
                <a:cs typeface="Carlito"/>
              </a:rPr>
              <a:t>number</a:t>
            </a:r>
            <a:r>
              <a:rPr sz="2400" spc="-10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of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15" dirty="0">
                <a:solidFill>
                  <a:srgbClr val="006FC0"/>
                </a:solidFill>
                <a:latin typeface="Carlito"/>
                <a:cs typeface="Carlito"/>
              </a:rPr>
              <a:t>successful</a:t>
            </a:r>
            <a:r>
              <a:rPr sz="2400" spc="-27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400" spc="-25" dirty="0">
                <a:solidFill>
                  <a:srgbClr val="006FC0"/>
                </a:solidFill>
                <a:latin typeface="Carlito"/>
                <a:cs typeface="Carlito"/>
              </a:rPr>
              <a:t>failure</a:t>
            </a:r>
            <a:r>
              <a:rPr sz="2400" spc="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arlito"/>
                <a:cs typeface="Carlito"/>
              </a:rPr>
              <a:t>mission</a:t>
            </a:r>
            <a:r>
              <a:rPr sz="2400" spc="-8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10" dirty="0">
                <a:solidFill>
                  <a:srgbClr val="006FC0"/>
                </a:solidFill>
                <a:latin typeface="Carlito"/>
                <a:cs typeface="Carlito"/>
              </a:rPr>
              <a:t>outcomes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1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Boosters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that </a:t>
            </a:r>
            <a:r>
              <a:rPr sz="2400" spc="-35" dirty="0">
                <a:solidFill>
                  <a:srgbClr val="006FC0"/>
                </a:solidFill>
                <a:latin typeface="Carlito"/>
                <a:cs typeface="Carlito"/>
              </a:rPr>
              <a:t>have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carried </a:t>
            </a:r>
            <a:r>
              <a:rPr sz="2400" spc="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maximum</a:t>
            </a:r>
            <a:r>
              <a:rPr sz="2400" spc="-204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30" dirty="0">
                <a:solidFill>
                  <a:srgbClr val="006FC0"/>
                </a:solidFill>
                <a:latin typeface="Carlito"/>
                <a:cs typeface="Carlito"/>
              </a:rPr>
              <a:t>payload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1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2015 </a:t>
            </a:r>
            <a:r>
              <a:rPr sz="2400" spc="-25" dirty="0">
                <a:solidFill>
                  <a:srgbClr val="006FC0"/>
                </a:solidFill>
                <a:latin typeface="Carlito"/>
                <a:cs typeface="Carlito"/>
              </a:rPr>
              <a:t>failed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drone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landings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by</a:t>
            </a:r>
            <a:r>
              <a:rPr sz="2400" spc="14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10" dirty="0">
                <a:solidFill>
                  <a:srgbClr val="006FC0"/>
                </a:solidFill>
                <a:latin typeface="Carlito"/>
                <a:cs typeface="Carlito"/>
              </a:rPr>
              <a:t>month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50" spc="10" dirty="0">
                <a:solidFill>
                  <a:srgbClr val="006FC0"/>
                </a:solidFill>
                <a:latin typeface="Carlito"/>
                <a:cs typeface="Carlito"/>
              </a:rPr>
              <a:t>Landing </a:t>
            </a:r>
            <a:r>
              <a:rPr sz="1850" dirty="0">
                <a:solidFill>
                  <a:srgbClr val="006FC0"/>
                </a:solidFill>
                <a:latin typeface="Carlito"/>
                <a:cs typeface="Carlito"/>
              </a:rPr>
              <a:t>outcomes </a:t>
            </a:r>
            <a:r>
              <a:rPr sz="1850" spc="-10" dirty="0">
                <a:solidFill>
                  <a:srgbClr val="006FC0"/>
                </a:solidFill>
                <a:latin typeface="Carlito"/>
                <a:cs typeface="Carlito"/>
              </a:rPr>
              <a:t>between </a:t>
            </a:r>
            <a:r>
              <a:rPr sz="1850" spc="35" dirty="0">
                <a:solidFill>
                  <a:srgbClr val="006FC0"/>
                </a:solidFill>
                <a:latin typeface="Carlito"/>
                <a:cs typeface="Carlito"/>
              </a:rPr>
              <a:t>2010-06-04 </a:t>
            </a:r>
            <a:r>
              <a:rPr sz="1850" spc="10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1850" spc="30" dirty="0">
                <a:solidFill>
                  <a:srgbClr val="006FC0"/>
                </a:solidFill>
                <a:latin typeface="Carlito"/>
                <a:cs typeface="Carlito"/>
              </a:rPr>
              <a:t>2017-03-20 </a:t>
            </a:r>
            <a:r>
              <a:rPr sz="1850" spc="-25" dirty="0">
                <a:solidFill>
                  <a:srgbClr val="006FC0"/>
                </a:solidFill>
                <a:latin typeface="Carlito"/>
                <a:cs typeface="Carlito"/>
              </a:rPr>
              <a:t>ranked </a:t>
            </a:r>
            <a:r>
              <a:rPr sz="1850" spc="5" dirty="0">
                <a:solidFill>
                  <a:srgbClr val="006FC0"/>
                </a:solidFill>
                <a:latin typeface="Carlito"/>
                <a:cs typeface="Carlito"/>
              </a:rPr>
              <a:t>by</a:t>
            </a:r>
            <a:r>
              <a:rPr sz="1850" spc="4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50" spc="10" dirty="0">
                <a:solidFill>
                  <a:srgbClr val="006FC0"/>
                </a:solidFill>
                <a:latin typeface="Carlito"/>
                <a:cs typeface="Carlito"/>
              </a:rPr>
              <a:t>occurrence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20501" y="6434454"/>
            <a:ext cx="16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99B6"/>
                </a:solidFill>
                <a:latin typeface="Carlito"/>
                <a:cs typeface="Carlito"/>
              </a:rPr>
              <a:t>11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3384" y="5993347"/>
            <a:ext cx="10015855" cy="69723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40"/>
              </a:spcBef>
            </a:pPr>
            <a:r>
              <a:rPr sz="1550" spc="10" dirty="0">
                <a:solidFill>
                  <a:srgbClr val="FFFF00"/>
                </a:solidFill>
                <a:latin typeface="Carlito"/>
                <a:cs typeface="Carlito"/>
              </a:rPr>
              <a:t>Jupyter </a:t>
            </a:r>
            <a:r>
              <a:rPr sz="1550" spc="5" dirty="0">
                <a:solidFill>
                  <a:srgbClr val="FFFF00"/>
                </a:solidFill>
                <a:latin typeface="Carlito"/>
                <a:cs typeface="Carlito"/>
              </a:rPr>
              <a:t>Notebook </a:t>
            </a:r>
            <a:r>
              <a:rPr sz="1550" spc="-5" dirty="0">
                <a:solidFill>
                  <a:srgbClr val="FFFF00"/>
                </a:solidFill>
                <a:latin typeface="Carlito"/>
                <a:cs typeface="Carlito"/>
              </a:rPr>
              <a:t>for </a:t>
            </a:r>
            <a:r>
              <a:rPr sz="1550" spc="5" dirty="0">
                <a:solidFill>
                  <a:srgbClr val="FFFF00"/>
                </a:solidFill>
                <a:latin typeface="Carlito"/>
                <a:cs typeface="Carlito"/>
              </a:rPr>
              <a:t>EDA </a:t>
            </a:r>
            <a:r>
              <a:rPr sz="1550" spc="10" dirty="0">
                <a:solidFill>
                  <a:srgbClr val="FFFF00"/>
                </a:solidFill>
                <a:latin typeface="Carlito"/>
                <a:cs typeface="Carlito"/>
              </a:rPr>
              <a:t>with</a:t>
            </a:r>
            <a:r>
              <a:rPr sz="1550" spc="270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1550" spc="15" dirty="0">
                <a:solidFill>
                  <a:srgbClr val="FFFF00"/>
                </a:solidFill>
                <a:latin typeface="Carlito"/>
                <a:cs typeface="Carlito"/>
              </a:rPr>
              <a:t>SQL:</a:t>
            </a:r>
            <a:endParaRPr sz="1550" dirty="0">
              <a:latin typeface="Carlito"/>
              <a:cs typeface="Carlito"/>
            </a:endParaRPr>
          </a:p>
          <a:p>
            <a:pPr marL="27940">
              <a:lnSpc>
                <a:spcPct val="100000"/>
              </a:lnSpc>
              <a:spcBef>
                <a:spcPts val="785"/>
              </a:spcBef>
            </a:pPr>
            <a:r>
              <a:rPr lang="en-IN"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https://github.com/kaustubhjoshi1910/DSCP/blob/fc08b22d5de9e229b54dd760b8955b8e57568d29/eda%20with%20sql.ipynb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743585"/>
            <a:ext cx="620649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5" dirty="0"/>
              <a:t>Interactive Map</a:t>
            </a:r>
            <a:r>
              <a:rPr sz="3000" spc="-20" dirty="0"/>
              <a:t> </a:t>
            </a:r>
            <a:r>
              <a:rPr sz="3000" spc="-5" dirty="0"/>
              <a:t>Methodology</a:t>
            </a:r>
            <a:endParaRPr sz="3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7575" y="1568278"/>
            <a:ext cx="10106660" cy="362077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750" u="heavy" spc="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On </a:t>
            </a:r>
            <a:r>
              <a:rPr sz="275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an </a:t>
            </a:r>
            <a:r>
              <a:rPr sz="275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interactive</a:t>
            </a:r>
            <a:r>
              <a:rPr sz="2750" u="heavy" spc="14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 </a:t>
            </a:r>
            <a:r>
              <a:rPr sz="2750" u="heavy" spc="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map:</a:t>
            </a:r>
            <a:endParaRPr sz="2750">
              <a:latin typeface="Carlito"/>
              <a:cs typeface="Carlito"/>
            </a:endParaRPr>
          </a:p>
          <a:p>
            <a:pPr marL="241300" marR="605155" indent="-229235">
              <a:lnSpc>
                <a:spcPts val="3000"/>
              </a:lnSpc>
              <a:spcBef>
                <a:spcPts val="110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5" dirty="0">
                <a:solidFill>
                  <a:srgbClr val="006FC0"/>
                </a:solidFill>
                <a:latin typeface="Carlito"/>
                <a:cs typeface="Carlito"/>
              </a:rPr>
              <a:t>Marked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750" spc="5" dirty="0">
                <a:solidFill>
                  <a:srgbClr val="006FC0"/>
                </a:solidFill>
                <a:latin typeface="Carlito"/>
                <a:cs typeface="Carlito"/>
              </a:rPr>
              <a:t>SpaceX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launch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sites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note </a:t>
            </a:r>
            <a:r>
              <a:rPr sz="2750" spc="5" dirty="0">
                <a:solidFill>
                  <a:srgbClr val="006FC0"/>
                </a:solidFill>
                <a:latin typeface="Carlito"/>
                <a:cs typeface="Carlito"/>
              </a:rPr>
              <a:t>reasons </a:t>
            </a:r>
            <a:r>
              <a:rPr sz="2750" spc="-35" dirty="0">
                <a:solidFill>
                  <a:srgbClr val="006FC0"/>
                </a:solidFill>
                <a:latin typeface="Carlito"/>
                <a:cs typeface="Carlito"/>
              </a:rPr>
              <a:t>why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the rockets 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would be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fired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from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these </a:t>
            </a:r>
            <a:r>
              <a:rPr sz="2750" spc="-25" dirty="0">
                <a:solidFill>
                  <a:srgbClr val="006FC0"/>
                </a:solidFill>
                <a:latin typeface="Carlito"/>
                <a:cs typeface="Carlito"/>
              </a:rPr>
              <a:t>key</a:t>
            </a:r>
            <a:r>
              <a:rPr sz="2750" spc="54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sites</a:t>
            </a:r>
            <a:endParaRPr sz="2750">
              <a:latin typeface="Carlito"/>
              <a:cs typeface="Carlito"/>
            </a:endParaRPr>
          </a:p>
          <a:p>
            <a:pPr marL="241300" marR="5080" indent="-229235">
              <a:lnSpc>
                <a:spcPts val="3000"/>
              </a:lnSpc>
              <a:spcBef>
                <a:spcPts val="106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15" dirty="0">
                <a:solidFill>
                  <a:srgbClr val="006FC0"/>
                </a:solidFill>
                <a:latin typeface="Carlito"/>
                <a:cs typeface="Carlito"/>
              </a:rPr>
              <a:t>Made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clustered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(expandable)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markers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for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launch records </a:t>
            </a:r>
            <a:r>
              <a:rPr sz="2750" spc="2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750" spc="10" dirty="0">
                <a:solidFill>
                  <a:srgbClr val="006FC0"/>
                </a:solidFill>
                <a:latin typeface="Carlito"/>
                <a:cs typeface="Carlito"/>
              </a:rPr>
              <a:t>each 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site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to quickly determine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success</a:t>
            </a:r>
            <a:r>
              <a:rPr sz="2750" spc="14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rates</a:t>
            </a:r>
            <a:endParaRPr sz="2750">
              <a:latin typeface="Carlito"/>
              <a:cs typeface="Carlito"/>
            </a:endParaRPr>
          </a:p>
          <a:p>
            <a:pPr marL="241300" marR="144145" indent="-229235" algn="just">
              <a:lnSpc>
                <a:spcPct val="92200"/>
              </a:lnSpc>
              <a:spcBef>
                <a:spcPts val="96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Calculated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distances </a:t>
            </a:r>
            <a:r>
              <a:rPr sz="2750" spc="5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drew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lines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indicating the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nearest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railways, 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cities,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highways, </a:t>
            </a:r>
            <a:r>
              <a:rPr sz="2750" spc="5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coastline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to determine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if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there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were resonable 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explanations for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chosen launch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site</a:t>
            </a:r>
            <a:r>
              <a:rPr sz="2750" spc="24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positions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087" y="5986462"/>
            <a:ext cx="11449050" cy="480260"/>
          </a:xfrm>
          <a:prstGeom prst="rect">
            <a:avLst/>
          </a:prstGeom>
          <a:solidFill>
            <a:srgbClr val="1C1C1C"/>
          </a:solidFill>
          <a:ln w="12700">
            <a:solidFill>
              <a:srgbClr val="0080AF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105"/>
              </a:spcBef>
            </a:pPr>
            <a:r>
              <a:rPr sz="1550" spc="10" dirty="0">
                <a:solidFill>
                  <a:srgbClr val="FFFF00"/>
                </a:solidFill>
                <a:latin typeface="Carlito"/>
                <a:cs typeface="Carlito"/>
              </a:rPr>
              <a:t>Jupyter </a:t>
            </a:r>
            <a:r>
              <a:rPr sz="1550" spc="5" dirty="0">
                <a:solidFill>
                  <a:srgbClr val="FFFF00"/>
                </a:solidFill>
                <a:latin typeface="Carlito"/>
                <a:cs typeface="Carlito"/>
              </a:rPr>
              <a:t>Notebook </a:t>
            </a:r>
            <a:r>
              <a:rPr sz="1550" spc="-5" dirty="0">
                <a:solidFill>
                  <a:srgbClr val="FFFF00"/>
                </a:solidFill>
                <a:latin typeface="Carlito"/>
                <a:cs typeface="Carlito"/>
              </a:rPr>
              <a:t>for Interactive </a:t>
            </a:r>
            <a:r>
              <a:rPr sz="1550" spc="20" dirty="0">
                <a:solidFill>
                  <a:srgbClr val="FFFF00"/>
                </a:solidFill>
                <a:latin typeface="Carlito"/>
                <a:cs typeface="Carlito"/>
              </a:rPr>
              <a:t>map</a:t>
            </a:r>
            <a:r>
              <a:rPr sz="1550" spc="80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1550" spc="5" dirty="0">
                <a:solidFill>
                  <a:srgbClr val="FFFF00"/>
                </a:solidFill>
                <a:latin typeface="Carlito"/>
                <a:cs typeface="Carlito"/>
              </a:rPr>
              <a:t>(Folium):</a:t>
            </a:r>
            <a:endParaRPr sz="1550" dirty="0">
              <a:latin typeface="Carlito"/>
              <a:cs typeface="Carlito"/>
            </a:endParaRPr>
          </a:p>
          <a:p>
            <a:pPr marL="179070">
              <a:lnSpc>
                <a:spcPct val="100000"/>
              </a:lnSpc>
              <a:spcBef>
                <a:spcPts val="145"/>
              </a:spcBef>
            </a:pPr>
            <a:r>
              <a:rPr lang="en-IN" sz="1400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https://github.com/kaustubhjoshi1910/DSCP/blob/fc08b22d5de9e229b54dd760b8955b8e57568d29/DV%20with%20folium.ipynb</a:t>
            </a:r>
            <a:endParaRPr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56336"/>
            <a:ext cx="73482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An </a:t>
            </a:r>
            <a:r>
              <a:rPr spc="25" dirty="0"/>
              <a:t>Interactive</a:t>
            </a:r>
            <a:r>
              <a:rPr spc="15" dirty="0"/>
              <a:t> </a:t>
            </a:r>
            <a:r>
              <a:rPr spc="25" dirty="0"/>
              <a:t>Dashboard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7575" y="1362455"/>
            <a:ext cx="10259695" cy="41687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281305" indent="-229235">
              <a:lnSpc>
                <a:spcPts val="3080"/>
              </a:lnSpc>
              <a:spcBef>
                <a:spcPts val="41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An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interactive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dashboard </a:t>
            </a:r>
            <a:r>
              <a:rPr sz="2750" spc="5" dirty="0">
                <a:solidFill>
                  <a:srgbClr val="006FC0"/>
                </a:solidFill>
                <a:latin typeface="Carlito"/>
                <a:cs typeface="Carlito"/>
              </a:rPr>
              <a:t>was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assembled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quickly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note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trends </a:t>
            </a:r>
            <a:r>
              <a:rPr sz="2750" spc="5" dirty="0">
                <a:solidFill>
                  <a:srgbClr val="006FC0"/>
                </a:solidFill>
                <a:latin typeface="Carlito"/>
                <a:cs typeface="Carlito"/>
              </a:rPr>
              <a:t>and 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analyse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in </a:t>
            </a:r>
            <a:r>
              <a:rPr sz="2750" spc="10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simple </a:t>
            </a:r>
            <a:r>
              <a:rPr sz="2750" spc="5" dirty="0">
                <a:solidFill>
                  <a:srgbClr val="006FC0"/>
                </a:solidFill>
                <a:latin typeface="Carlito"/>
                <a:cs typeface="Carlito"/>
              </a:rPr>
              <a:t>GUI</a:t>
            </a:r>
            <a:r>
              <a:rPr sz="2750" spc="54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750" spc="5" dirty="0">
                <a:solidFill>
                  <a:srgbClr val="006FC0"/>
                </a:solidFill>
                <a:latin typeface="Carlito"/>
                <a:cs typeface="Carlito"/>
              </a:rPr>
              <a:t>app</a:t>
            </a:r>
            <a:endParaRPr sz="2750">
              <a:latin typeface="Carlito"/>
              <a:cs typeface="Carlito"/>
            </a:endParaRPr>
          </a:p>
          <a:p>
            <a:pPr marL="241300" marR="5080" indent="-229235">
              <a:lnSpc>
                <a:spcPct val="91800"/>
              </a:lnSpc>
              <a:spcBef>
                <a:spcPts val="88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15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pie </a:t>
            </a:r>
            <a:r>
              <a:rPr sz="2750" spc="10" dirty="0">
                <a:solidFill>
                  <a:srgbClr val="006FC0"/>
                </a:solidFill>
                <a:latin typeface="Carlito"/>
                <a:cs typeface="Carlito"/>
              </a:rPr>
              <a:t>chart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showing the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landing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success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rates for "All"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launch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sites 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together </a:t>
            </a:r>
            <a:r>
              <a:rPr sz="2750" spc="25" dirty="0">
                <a:solidFill>
                  <a:srgbClr val="006FC0"/>
                </a:solidFill>
                <a:latin typeface="Carlito"/>
                <a:cs typeface="Carlito"/>
              </a:rPr>
              <a:t>or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any </a:t>
            </a:r>
            <a:r>
              <a:rPr sz="2750" spc="2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sites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is included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(options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given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by dropdown  menu).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The launch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site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2750" spc="10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750" spc="25" dirty="0">
                <a:solidFill>
                  <a:srgbClr val="006FC0"/>
                </a:solidFill>
                <a:latin typeface="Carlito"/>
                <a:cs typeface="Carlito"/>
              </a:rPr>
              <a:t>major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determining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factor </a:t>
            </a:r>
            <a:r>
              <a:rPr sz="2750" spc="30" dirty="0">
                <a:solidFill>
                  <a:srgbClr val="006FC0"/>
                </a:solidFill>
                <a:latin typeface="Carlito"/>
                <a:cs typeface="Carlito"/>
              </a:rPr>
              <a:t>on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the predicted 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success </a:t>
            </a:r>
            <a:r>
              <a:rPr sz="2750" spc="2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the</a:t>
            </a:r>
            <a:r>
              <a:rPr sz="2750" spc="25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landing</a:t>
            </a:r>
            <a:endParaRPr sz="2750">
              <a:latin typeface="Carlito"/>
              <a:cs typeface="Carlito"/>
            </a:endParaRPr>
          </a:p>
          <a:p>
            <a:pPr marL="241300" marR="59055" indent="-229235">
              <a:lnSpc>
                <a:spcPct val="91800"/>
              </a:lnSpc>
              <a:spcBef>
                <a:spcPts val="102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15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plot </a:t>
            </a:r>
            <a:r>
              <a:rPr sz="2750" spc="2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Success </a:t>
            </a:r>
            <a:r>
              <a:rPr sz="2750" spc="25" dirty="0">
                <a:solidFill>
                  <a:srgbClr val="006FC0"/>
                </a:solidFill>
                <a:latin typeface="Carlito"/>
                <a:cs typeface="Carlito"/>
              </a:rPr>
              <a:t>or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Failure versus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Payload </a:t>
            </a:r>
            <a:r>
              <a:rPr sz="2750" spc="5" dirty="0">
                <a:solidFill>
                  <a:srgbClr val="006FC0"/>
                </a:solidFill>
                <a:latin typeface="Carlito"/>
                <a:cs typeface="Carlito"/>
              </a:rPr>
              <a:t>mass, </a:t>
            </a:r>
            <a:r>
              <a:rPr sz="2750" spc="10" dirty="0">
                <a:solidFill>
                  <a:srgbClr val="006FC0"/>
                </a:solidFill>
                <a:latin typeface="Carlito"/>
                <a:cs typeface="Carlito"/>
              </a:rPr>
              <a:t>coloured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by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Booster 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version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for "All" </a:t>
            </a:r>
            <a:r>
              <a:rPr sz="2750" spc="25" dirty="0">
                <a:solidFill>
                  <a:srgbClr val="006FC0"/>
                </a:solidFill>
                <a:latin typeface="Carlito"/>
                <a:cs typeface="Carlito"/>
              </a:rPr>
              <a:t>or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any </a:t>
            </a:r>
            <a:r>
              <a:rPr sz="2750" spc="2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launch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sites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also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included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with </a:t>
            </a:r>
            <a:r>
              <a:rPr sz="2750" spc="10" dirty="0">
                <a:solidFill>
                  <a:srgbClr val="006FC0"/>
                </a:solidFill>
                <a:latin typeface="Carlito"/>
                <a:cs typeface="Carlito"/>
              </a:rPr>
              <a:t>a  </a:t>
            </a:r>
            <a:r>
              <a:rPr sz="2750" spc="5" dirty="0">
                <a:solidFill>
                  <a:srgbClr val="006FC0"/>
                </a:solidFill>
                <a:latin typeface="Carlito"/>
                <a:cs typeface="Carlito"/>
              </a:rPr>
              <a:t>movable </a:t>
            </a:r>
            <a:r>
              <a:rPr sz="2750" spc="-25" dirty="0">
                <a:solidFill>
                  <a:srgbClr val="006FC0"/>
                </a:solidFill>
                <a:latin typeface="Carlito"/>
                <a:cs typeface="Carlito"/>
              </a:rPr>
              <a:t>slider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select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Payload </a:t>
            </a:r>
            <a:r>
              <a:rPr sz="2750" spc="15" dirty="0">
                <a:solidFill>
                  <a:srgbClr val="006FC0"/>
                </a:solidFill>
                <a:latin typeface="Carlito"/>
                <a:cs typeface="Carlito"/>
              </a:rPr>
              <a:t>mass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range.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In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this way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we </a:t>
            </a:r>
            <a:r>
              <a:rPr sz="2750" spc="20" dirty="0">
                <a:solidFill>
                  <a:srgbClr val="006FC0"/>
                </a:solidFill>
                <a:latin typeface="Carlito"/>
                <a:cs typeface="Carlito"/>
              </a:rPr>
              <a:t>can 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determine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if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certain payload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ranges </a:t>
            </a:r>
            <a:r>
              <a:rPr sz="2750" spc="15" dirty="0">
                <a:solidFill>
                  <a:srgbClr val="006FC0"/>
                </a:solidFill>
                <a:latin typeface="Carlito"/>
                <a:cs typeface="Carlito"/>
              </a:rPr>
              <a:t>are </a:t>
            </a:r>
            <a:r>
              <a:rPr sz="2750" spc="30" dirty="0">
                <a:solidFill>
                  <a:srgbClr val="006FC0"/>
                </a:solidFill>
                <a:latin typeface="Carlito"/>
                <a:cs typeface="Carlito"/>
              </a:rPr>
              <a:t>more </a:t>
            </a:r>
            <a:r>
              <a:rPr sz="2750" spc="-30" dirty="0">
                <a:solidFill>
                  <a:srgbClr val="006FC0"/>
                </a:solidFill>
                <a:latin typeface="Carlito"/>
                <a:cs typeface="Carlito"/>
              </a:rPr>
              <a:t>likely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750" spc="-25" dirty="0">
                <a:solidFill>
                  <a:srgbClr val="006FC0"/>
                </a:solidFill>
                <a:latin typeface="Carlito"/>
                <a:cs typeface="Carlito"/>
              </a:rPr>
              <a:t>fail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the</a:t>
            </a:r>
            <a:r>
              <a:rPr sz="2750" spc="3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landing</a:t>
            </a:r>
            <a:endParaRPr sz="2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0362" y="6113462"/>
            <a:ext cx="11452225" cy="641350"/>
            <a:chOff x="360362" y="6113462"/>
            <a:chExt cx="11452225" cy="641350"/>
          </a:xfrm>
        </p:grpSpPr>
        <p:sp>
          <p:nvSpPr>
            <p:cNvPr id="3" name="object 3"/>
            <p:cNvSpPr/>
            <p:nvPr/>
          </p:nvSpPr>
          <p:spPr>
            <a:xfrm>
              <a:off x="366712" y="6119812"/>
              <a:ext cx="11439525" cy="628650"/>
            </a:xfrm>
            <a:custGeom>
              <a:avLst/>
              <a:gdLst/>
              <a:ahLst/>
              <a:cxnLst/>
              <a:rect l="l" t="t" r="r" b="b"/>
              <a:pathLst>
                <a:path w="11439525" h="628650">
                  <a:moveTo>
                    <a:pt x="11439525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11439525" y="628650"/>
                  </a:lnTo>
                  <a:lnTo>
                    <a:pt x="1143952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6712" y="6119812"/>
              <a:ext cx="11439525" cy="628650"/>
            </a:xfrm>
            <a:custGeom>
              <a:avLst/>
              <a:gdLst/>
              <a:ahLst/>
              <a:cxnLst/>
              <a:rect l="l" t="t" r="r" b="b"/>
              <a:pathLst>
                <a:path w="11439525" h="628650">
                  <a:moveTo>
                    <a:pt x="0" y="628650"/>
                  </a:moveTo>
                  <a:lnTo>
                    <a:pt x="11439525" y="628650"/>
                  </a:lnTo>
                  <a:lnTo>
                    <a:pt x="11439525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127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7575" y="512381"/>
            <a:ext cx="91846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5" dirty="0"/>
              <a:t>Predictive analysis Methodology</a:t>
            </a:r>
            <a:r>
              <a:rPr sz="2450" spc="135" dirty="0"/>
              <a:t> </a:t>
            </a:r>
            <a:r>
              <a:rPr sz="2450" spc="30" dirty="0"/>
              <a:t>(Classification)</a:t>
            </a:r>
            <a:endParaRPr sz="2450"/>
          </a:p>
        </p:txBody>
      </p:sp>
      <p:sp>
        <p:nvSpPr>
          <p:cNvPr id="6" name="object 6"/>
          <p:cNvSpPr txBox="1"/>
          <p:nvPr/>
        </p:nvSpPr>
        <p:spPr>
          <a:xfrm>
            <a:off x="11120501" y="6434454"/>
            <a:ext cx="16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99B6"/>
                </a:solidFill>
                <a:latin typeface="Carlito"/>
                <a:cs typeface="Carlito"/>
              </a:rPr>
              <a:t>14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7962" y="1398650"/>
            <a:ext cx="5071110" cy="1212850"/>
            <a:chOff x="207962" y="1398650"/>
            <a:chExt cx="5071110" cy="1212850"/>
          </a:xfrm>
        </p:grpSpPr>
        <p:sp>
          <p:nvSpPr>
            <p:cNvPr id="8" name="object 8"/>
            <p:cNvSpPr/>
            <p:nvPr/>
          </p:nvSpPr>
          <p:spPr>
            <a:xfrm>
              <a:off x="214312" y="1405000"/>
              <a:ext cx="5058410" cy="1200150"/>
            </a:xfrm>
            <a:custGeom>
              <a:avLst/>
              <a:gdLst/>
              <a:ahLst/>
              <a:cxnLst/>
              <a:rect l="l" t="t" r="r" b="b"/>
              <a:pathLst>
                <a:path w="5058410" h="1200150">
                  <a:moveTo>
                    <a:pt x="4857686" y="0"/>
                  </a:moveTo>
                  <a:lnTo>
                    <a:pt x="200025" y="0"/>
                  </a:lnTo>
                  <a:lnTo>
                    <a:pt x="154163" y="5281"/>
                  </a:lnTo>
                  <a:lnTo>
                    <a:pt x="112061" y="20327"/>
                  </a:lnTo>
                  <a:lnTo>
                    <a:pt x="74922" y="43937"/>
                  </a:lnTo>
                  <a:lnTo>
                    <a:pt x="43945" y="74911"/>
                  </a:lnTo>
                  <a:lnTo>
                    <a:pt x="20331" y="112050"/>
                  </a:lnTo>
                  <a:lnTo>
                    <a:pt x="5283" y="154155"/>
                  </a:lnTo>
                  <a:lnTo>
                    <a:pt x="0" y="200025"/>
                  </a:lnTo>
                  <a:lnTo>
                    <a:pt x="0" y="999998"/>
                  </a:lnTo>
                  <a:lnTo>
                    <a:pt x="5283" y="1045874"/>
                  </a:lnTo>
                  <a:lnTo>
                    <a:pt x="20331" y="1087997"/>
                  </a:lnTo>
                  <a:lnTo>
                    <a:pt x="43945" y="1125161"/>
                  </a:lnTo>
                  <a:lnTo>
                    <a:pt x="74922" y="1156162"/>
                  </a:lnTo>
                  <a:lnTo>
                    <a:pt x="112061" y="1179797"/>
                  </a:lnTo>
                  <a:lnTo>
                    <a:pt x="154163" y="1194861"/>
                  </a:lnTo>
                  <a:lnTo>
                    <a:pt x="200025" y="1200150"/>
                  </a:lnTo>
                  <a:lnTo>
                    <a:pt x="4857686" y="1200150"/>
                  </a:lnTo>
                  <a:lnTo>
                    <a:pt x="4903563" y="1194861"/>
                  </a:lnTo>
                  <a:lnTo>
                    <a:pt x="4945686" y="1179797"/>
                  </a:lnTo>
                  <a:lnTo>
                    <a:pt x="4982849" y="1156162"/>
                  </a:lnTo>
                  <a:lnTo>
                    <a:pt x="5013851" y="1125161"/>
                  </a:lnTo>
                  <a:lnTo>
                    <a:pt x="5037485" y="1087997"/>
                  </a:lnTo>
                  <a:lnTo>
                    <a:pt x="5052549" y="1045874"/>
                  </a:lnTo>
                  <a:lnTo>
                    <a:pt x="5057838" y="999998"/>
                  </a:lnTo>
                  <a:lnTo>
                    <a:pt x="5057838" y="200025"/>
                  </a:lnTo>
                  <a:lnTo>
                    <a:pt x="5052549" y="154155"/>
                  </a:lnTo>
                  <a:lnTo>
                    <a:pt x="5037485" y="112050"/>
                  </a:lnTo>
                  <a:lnTo>
                    <a:pt x="5013851" y="74911"/>
                  </a:lnTo>
                  <a:lnTo>
                    <a:pt x="4982849" y="43937"/>
                  </a:lnTo>
                  <a:lnTo>
                    <a:pt x="4945686" y="20327"/>
                  </a:lnTo>
                  <a:lnTo>
                    <a:pt x="4903563" y="5281"/>
                  </a:lnTo>
                  <a:lnTo>
                    <a:pt x="485768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4312" y="1405000"/>
              <a:ext cx="5058410" cy="1200150"/>
            </a:xfrm>
            <a:custGeom>
              <a:avLst/>
              <a:gdLst/>
              <a:ahLst/>
              <a:cxnLst/>
              <a:rect l="l" t="t" r="r" b="b"/>
              <a:pathLst>
                <a:path w="5058410" h="1200150">
                  <a:moveTo>
                    <a:pt x="0" y="200025"/>
                  </a:moveTo>
                  <a:lnTo>
                    <a:pt x="5283" y="154155"/>
                  </a:lnTo>
                  <a:lnTo>
                    <a:pt x="20331" y="112050"/>
                  </a:lnTo>
                  <a:lnTo>
                    <a:pt x="43945" y="74911"/>
                  </a:lnTo>
                  <a:lnTo>
                    <a:pt x="74922" y="43937"/>
                  </a:lnTo>
                  <a:lnTo>
                    <a:pt x="112061" y="20327"/>
                  </a:lnTo>
                  <a:lnTo>
                    <a:pt x="154163" y="5281"/>
                  </a:lnTo>
                  <a:lnTo>
                    <a:pt x="200025" y="0"/>
                  </a:lnTo>
                  <a:lnTo>
                    <a:pt x="4857686" y="0"/>
                  </a:lnTo>
                  <a:lnTo>
                    <a:pt x="4903563" y="5281"/>
                  </a:lnTo>
                  <a:lnTo>
                    <a:pt x="4945686" y="20327"/>
                  </a:lnTo>
                  <a:lnTo>
                    <a:pt x="4982849" y="43937"/>
                  </a:lnTo>
                  <a:lnTo>
                    <a:pt x="5013851" y="74911"/>
                  </a:lnTo>
                  <a:lnTo>
                    <a:pt x="5037485" y="112050"/>
                  </a:lnTo>
                  <a:lnTo>
                    <a:pt x="5052549" y="154155"/>
                  </a:lnTo>
                  <a:lnTo>
                    <a:pt x="5057838" y="200025"/>
                  </a:lnTo>
                  <a:lnTo>
                    <a:pt x="5057838" y="999998"/>
                  </a:lnTo>
                  <a:lnTo>
                    <a:pt x="5052549" y="1045874"/>
                  </a:lnTo>
                  <a:lnTo>
                    <a:pt x="5037485" y="1087997"/>
                  </a:lnTo>
                  <a:lnTo>
                    <a:pt x="5013851" y="1125161"/>
                  </a:lnTo>
                  <a:lnTo>
                    <a:pt x="4982849" y="1156162"/>
                  </a:lnTo>
                  <a:lnTo>
                    <a:pt x="4945686" y="1179797"/>
                  </a:lnTo>
                  <a:lnTo>
                    <a:pt x="4903563" y="1194861"/>
                  </a:lnTo>
                  <a:lnTo>
                    <a:pt x="4857686" y="1200150"/>
                  </a:lnTo>
                  <a:lnTo>
                    <a:pt x="200025" y="1200150"/>
                  </a:lnTo>
                  <a:lnTo>
                    <a:pt x="154163" y="1194861"/>
                  </a:lnTo>
                  <a:lnTo>
                    <a:pt x="112061" y="1179797"/>
                  </a:lnTo>
                  <a:lnTo>
                    <a:pt x="74922" y="1156162"/>
                  </a:lnTo>
                  <a:lnTo>
                    <a:pt x="43945" y="1125161"/>
                  </a:lnTo>
                  <a:lnTo>
                    <a:pt x="20331" y="1087997"/>
                  </a:lnTo>
                  <a:lnTo>
                    <a:pt x="5283" y="1045874"/>
                  </a:lnTo>
                  <a:lnTo>
                    <a:pt x="0" y="999998"/>
                  </a:lnTo>
                  <a:lnTo>
                    <a:pt x="0" y="200025"/>
                  </a:lnTo>
                  <a:close/>
                </a:path>
              </a:pathLst>
            </a:custGeom>
            <a:ln w="127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8627" y="1559877"/>
            <a:ext cx="4572635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800"/>
              </a:lnSpc>
              <a:spcBef>
                <a:spcPts val="85"/>
              </a:spcBef>
            </a:pP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defined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one-hot encoded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feature set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8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pandas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dataframe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dependent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variables, 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separating</a:t>
            </a:r>
            <a:r>
              <a:rPr sz="1800" spc="-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"Class"</a:t>
            </a:r>
            <a:r>
              <a:rPr sz="18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target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08701" y="1760601"/>
            <a:ext cx="984250" cy="488950"/>
            <a:chOff x="5608701" y="1760601"/>
            <a:chExt cx="984250" cy="488950"/>
          </a:xfrm>
        </p:grpSpPr>
        <p:sp>
          <p:nvSpPr>
            <p:cNvPr id="12" name="object 12"/>
            <p:cNvSpPr/>
            <p:nvPr/>
          </p:nvSpPr>
          <p:spPr>
            <a:xfrm>
              <a:off x="5615051" y="1766951"/>
              <a:ext cx="971550" cy="476250"/>
            </a:xfrm>
            <a:custGeom>
              <a:avLst/>
              <a:gdLst/>
              <a:ahLst/>
              <a:cxnLst/>
              <a:rect l="l" t="t" r="r" b="b"/>
              <a:pathLst>
                <a:path w="971550" h="476250">
                  <a:moveTo>
                    <a:pt x="733425" y="0"/>
                  </a:moveTo>
                  <a:lnTo>
                    <a:pt x="733425" y="118999"/>
                  </a:lnTo>
                  <a:lnTo>
                    <a:pt x="0" y="118999"/>
                  </a:lnTo>
                  <a:lnTo>
                    <a:pt x="0" y="357124"/>
                  </a:lnTo>
                  <a:lnTo>
                    <a:pt x="733425" y="357124"/>
                  </a:lnTo>
                  <a:lnTo>
                    <a:pt x="733425" y="476250"/>
                  </a:lnTo>
                  <a:lnTo>
                    <a:pt x="971550" y="238125"/>
                  </a:lnTo>
                  <a:lnTo>
                    <a:pt x="73342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15051" y="1766951"/>
              <a:ext cx="971550" cy="476250"/>
            </a:xfrm>
            <a:custGeom>
              <a:avLst/>
              <a:gdLst/>
              <a:ahLst/>
              <a:cxnLst/>
              <a:rect l="l" t="t" r="r" b="b"/>
              <a:pathLst>
                <a:path w="971550" h="476250">
                  <a:moveTo>
                    <a:pt x="0" y="118999"/>
                  </a:moveTo>
                  <a:lnTo>
                    <a:pt x="733425" y="118999"/>
                  </a:lnTo>
                  <a:lnTo>
                    <a:pt x="733425" y="0"/>
                  </a:lnTo>
                  <a:lnTo>
                    <a:pt x="971550" y="238125"/>
                  </a:lnTo>
                  <a:lnTo>
                    <a:pt x="733425" y="476250"/>
                  </a:lnTo>
                  <a:lnTo>
                    <a:pt x="733425" y="357124"/>
                  </a:lnTo>
                  <a:lnTo>
                    <a:pt x="0" y="357124"/>
                  </a:lnTo>
                  <a:lnTo>
                    <a:pt x="0" y="118999"/>
                  </a:lnTo>
                  <a:close/>
                </a:path>
              </a:pathLst>
            </a:custGeom>
            <a:ln w="127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866001" y="1398650"/>
            <a:ext cx="5080000" cy="1212850"/>
            <a:chOff x="6866001" y="1398650"/>
            <a:chExt cx="5080000" cy="1212850"/>
          </a:xfrm>
        </p:grpSpPr>
        <p:sp>
          <p:nvSpPr>
            <p:cNvPr id="15" name="object 15"/>
            <p:cNvSpPr/>
            <p:nvPr/>
          </p:nvSpPr>
          <p:spPr>
            <a:xfrm>
              <a:off x="6872351" y="1405000"/>
              <a:ext cx="5067300" cy="1200150"/>
            </a:xfrm>
            <a:custGeom>
              <a:avLst/>
              <a:gdLst/>
              <a:ahLst/>
              <a:cxnLst/>
              <a:rect l="l" t="t" r="r" b="b"/>
              <a:pathLst>
                <a:path w="5067300" h="1200150">
                  <a:moveTo>
                    <a:pt x="4867148" y="0"/>
                  </a:moveTo>
                  <a:lnTo>
                    <a:pt x="200025" y="0"/>
                  </a:lnTo>
                  <a:lnTo>
                    <a:pt x="154155" y="5281"/>
                  </a:lnTo>
                  <a:lnTo>
                    <a:pt x="112050" y="20327"/>
                  </a:lnTo>
                  <a:lnTo>
                    <a:pt x="74911" y="43937"/>
                  </a:lnTo>
                  <a:lnTo>
                    <a:pt x="43937" y="74911"/>
                  </a:lnTo>
                  <a:lnTo>
                    <a:pt x="20327" y="112050"/>
                  </a:lnTo>
                  <a:lnTo>
                    <a:pt x="5281" y="154155"/>
                  </a:lnTo>
                  <a:lnTo>
                    <a:pt x="0" y="200025"/>
                  </a:lnTo>
                  <a:lnTo>
                    <a:pt x="0" y="999998"/>
                  </a:lnTo>
                  <a:lnTo>
                    <a:pt x="5281" y="1045874"/>
                  </a:lnTo>
                  <a:lnTo>
                    <a:pt x="20327" y="1087997"/>
                  </a:lnTo>
                  <a:lnTo>
                    <a:pt x="43937" y="1125161"/>
                  </a:lnTo>
                  <a:lnTo>
                    <a:pt x="74911" y="1156162"/>
                  </a:lnTo>
                  <a:lnTo>
                    <a:pt x="112050" y="1179797"/>
                  </a:lnTo>
                  <a:lnTo>
                    <a:pt x="154155" y="1194861"/>
                  </a:lnTo>
                  <a:lnTo>
                    <a:pt x="200025" y="1200150"/>
                  </a:lnTo>
                  <a:lnTo>
                    <a:pt x="4867148" y="1200150"/>
                  </a:lnTo>
                  <a:lnTo>
                    <a:pt x="4913024" y="1194861"/>
                  </a:lnTo>
                  <a:lnTo>
                    <a:pt x="4955147" y="1179797"/>
                  </a:lnTo>
                  <a:lnTo>
                    <a:pt x="4992311" y="1156162"/>
                  </a:lnTo>
                  <a:lnTo>
                    <a:pt x="5023312" y="1125161"/>
                  </a:lnTo>
                  <a:lnTo>
                    <a:pt x="5046947" y="1087997"/>
                  </a:lnTo>
                  <a:lnTo>
                    <a:pt x="5062011" y="1045874"/>
                  </a:lnTo>
                  <a:lnTo>
                    <a:pt x="5067300" y="999998"/>
                  </a:lnTo>
                  <a:lnTo>
                    <a:pt x="5067300" y="200025"/>
                  </a:lnTo>
                  <a:lnTo>
                    <a:pt x="5062011" y="154155"/>
                  </a:lnTo>
                  <a:lnTo>
                    <a:pt x="5046947" y="112050"/>
                  </a:lnTo>
                  <a:lnTo>
                    <a:pt x="5023312" y="74911"/>
                  </a:lnTo>
                  <a:lnTo>
                    <a:pt x="4992311" y="43937"/>
                  </a:lnTo>
                  <a:lnTo>
                    <a:pt x="4955147" y="20327"/>
                  </a:lnTo>
                  <a:lnTo>
                    <a:pt x="4913024" y="5281"/>
                  </a:lnTo>
                  <a:lnTo>
                    <a:pt x="486714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72351" y="1405000"/>
              <a:ext cx="5067300" cy="1200150"/>
            </a:xfrm>
            <a:custGeom>
              <a:avLst/>
              <a:gdLst/>
              <a:ahLst/>
              <a:cxnLst/>
              <a:rect l="l" t="t" r="r" b="b"/>
              <a:pathLst>
                <a:path w="5067300" h="1200150">
                  <a:moveTo>
                    <a:pt x="0" y="200025"/>
                  </a:moveTo>
                  <a:lnTo>
                    <a:pt x="5281" y="154155"/>
                  </a:lnTo>
                  <a:lnTo>
                    <a:pt x="20327" y="112050"/>
                  </a:lnTo>
                  <a:lnTo>
                    <a:pt x="43937" y="74911"/>
                  </a:lnTo>
                  <a:lnTo>
                    <a:pt x="74911" y="43937"/>
                  </a:lnTo>
                  <a:lnTo>
                    <a:pt x="112050" y="20327"/>
                  </a:lnTo>
                  <a:lnTo>
                    <a:pt x="154155" y="5281"/>
                  </a:lnTo>
                  <a:lnTo>
                    <a:pt x="200025" y="0"/>
                  </a:lnTo>
                  <a:lnTo>
                    <a:pt x="4867148" y="0"/>
                  </a:lnTo>
                  <a:lnTo>
                    <a:pt x="4913024" y="5281"/>
                  </a:lnTo>
                  <a:lnTo>
                    <a:pt x="4955147" y="20327"/>
                  </a:lnTo>
                  <a:lnTo>
                    <a:pt x="4992311" y="43937"/>
                  </a:lnTo>
                  <a:lnTo>
                    <a:pt x="5023312" y="74911"/>
                  </a:lnTo>
                  <a:lnTo>
                    <a:pt x="5046947" y="112050"/>
                  </a:lnTo>
                  <a:lnTo>
                    <a:pt x="5062011" y="154155"/>
                  </a:lnTo>
                  <a:lnTo>
                    <a:pt x="5067300" y="200025"/>
                  </a:lnTo>
                  <a:lnTo>
                    <a:pt x="5067300" y="999998"/>
                  </a:lnTo>
                  <a:lnTo>
                    <a:pt x="5062011" y="1045874"/>
                  </a:lnTo>
                  <a:lnTo>
                    <a:pt x="5046947" y="1087997"/>
                  </a:lnTo>
                  <a:lnTo>
                    <a:pt x="5023312" y="1125161"/>
                  </a:lnTo>
                  <a:lnTo>
                    <a:pt x="4992311" y="1156162"/>
                  </a:lnTo>
                  <a:lnTo>
                    <a:pt x="4955147" y="1179797"/>
                  </a:lnTo>
                  <a:lnTo>
                    <a:pt x="4913024" y="1194861"/>
                  </a:lnTo>
                  <a:lnTo>
                    <a:pt x="4867148" y="1200150"/>
                  </a:lnTo>
                  <a:lnTo>
                    <a:pt x="200025" y="1200150"/>
                  </a:lnTo>
                  <a:lnTo>
                    <a:pt x="154155" y="1194861"/>
                  </a:lnTo>
                  <a:lnTo>
                    <a:pt x="112050" y="1179797"/>
                  </a:lnTo>
                  <a:lnTo>
                    <a:pt x="74911" y="1156162"/>
                  </a:lnTo>
                  <a:lnTo>
                    <a:pt x="43937" y="1125161"/>
                  </a:lnTo>
                  <a:lnTo>
                    <a:pt x="20327" y="1087997"/>
                  </a:lnTo>
                  <a:lnTo>
                    <a:pt x="5281" y="1045874"/>
                  </a:lnTo>
                  <a:lnTo>
                    <a:pt x="0" y="999998"/>
                  </a:lnTo>
                  <a:lnTo>
                    <a:pt x="0" y="200025"/>
                  </a:lnTo>
                  <a:close/>
                </a:path>
              </a:pathLst>
            </a:custGeom>
            <a:ln w="127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23708" y="1422336"/>
            <a:ext cx="4163060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99135" marR="5080" indent="-686435">
              <a:lnSpc>
                <a:spcPct val="100800"/>
              </a:lnSpc>
              <a:spcBef>
                <a:spcPts val="85"/>
              </a:spcBef>
            </a:pP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18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standardized</a:t>
            </a:r>
            <a:r>
              <a:rPr sz="18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dependent</a:t>
            </a:r>
            <a:r>
              <a:rPr sz="18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18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via</a:t>
            </a:r>
            <a:r>
              <a:rPr sz="18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z-score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 samples</a:t>
            </a:r>
            <a:r>
              <a:rPr sz="18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into:</a:t>
            </a:r>
            <a:endParaRPr sz="1800">
              <a:latin typeface="Carlito"/>
              <a:cs typeface="Carlito"/>
            </a:endParaRPr>
          </a:p>
          <a:p>
            <a:pPr marL="565785" marR="565785" indent="314325">
              <a:lnSpc>
                <a:spcPct val="1008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80%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Training,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20%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Testing 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Testing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was</a:t>
            </a:r>
            <a:r>
              <a:rPr sz="1800" spc="-2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18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samples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152001" y="2684526"/>
            <a:ext cx="498475" cy="688975"/>
            <a:chOff x="9152001" y="2684526"/>
            <a:chExt cx="498475" cy="688975"/>
          </a:xfrm>
        </p:grpSpPr>
        <p:sp>
          <p:nvSpPr>
            <p:cNvPr id="19" name="object 19"/>
            <p:cNvSpPr/>
            <p:nvPr/>
          </p:nvSpPr>
          <p:spPr>
            <a:xfrm>
              <a:off x="9158351" y="2690876"/>
              <a:ext cx="485775" cy="676275"/>
            </a:xfrm>
            <a:custGeom>
              <a:avLst/>
              <a:gdLst/>
              <a:ahLst/>
              <a:cxnLst/>
              <a:rect l="l" t="t" r="r" b="b"/>
              <a:pathLst>
                <a:path w="485775" h="676275">
                  <a:moveTo>
                    <a:pt x="364235" y="0"/>
                  </a:moveTo>
                  <a:lnTo>
                    <a:pt x="121412" y="0"/>
                  </a:lnTo>
                  <a:lnTo>
                    <a:pt x="121412" y="433324"/>
                  </a:lnTo>
                  <a:lnTo>
                    <a:pt x="0" y="433324"/>
                  </a:lnTo>
                  <a:lnTo>
                    <a:pt x="242824" y="676275"/>
                  </a:lnTo>
                  <a:lnTo>
                    <a:pt x="485775" y="433324"/>
                  </a:lnTo>
                  <a:lnTo>
                    <a:pt x="364235" y="433324"/>
                  </a:lnTo>
                  <a:lnTo>
                    <a:pt x="36423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58351" y="2690876"/>
              <a:ext cx="485775" cy="676275"/>
            </a:xfrm>
            <a:custGeom>
              <a:avLst/>
              <a:gdLst/>
              <a:ahLst/>
              <a:cxnLst/>
              <a:rect l="l" t="t" r="r" b="b"/>
              <a:pathLst>
                <a:path w="485775" h="676275">
                  <a:moveTo>
                    <a:pt x="364235" y="0"/>
                  </a:moveTo>
                  <a:lnTo>
                    <a:pt x="364235" y="433324"/>
                  </a:lnTo>
                  <a:lnTo>
                    <a:pt x="485775" y="433324"/>
                  </a:lnTo>
                  <a:lnTo>
                    <a:pt x="242824" y="676275"/>
                  </a:lnTo>
                  <a:lnTo>
                    <a:pt x="0" y="433324"/>
                  </a:lnTo>
                  <a:lnTo>
                    <a:pt x="121412" y="433324"/>
                  </a:lnTo>
                  <a:lnTo>
                    <a:pt x="121412" y="0"/>
                  </a:lnTo>
                  <a:lnTo>
                    <a:pt x="364235" y="0"/>
                  </a:lnTo>
                  <a:close/>
                </a:path>
              </a:pathLst>
            </a:custGeom>
            <a:ln w="127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866001" y="3456051"/>
            <a:ext cx="5080000" cy="1212850"/>
            <a:chOff x="6866001" y="3456051"/>
            <a:chExt cx="5080000" cy="1212850"/>
          </a:xfrm>
        </p:grpSpPr>
        <p:sp>
          <p:nvSpPr>
            <p:cNvPr id="22" name="object 22"/>
            <p:cNvSpPr/>
            <p:nvPr/>
          </p:nvSpPr>
          <p:spPr>
            <a:xfrm>
              <a:off x="6872351" y="3462401"/>
              <a:ext cx="5067300" cy="1200150"/>
            </a:xfrm>
            <a:custGeom>
              <a:avLst/>
              <a:gdLst/>
              <a:ahLst/>
              <a:cxnLst/>
              <a:rect l="l" t="t" r="r" b="b"/>
              <a:pathLst>
                <a:path w="5067300" h="1200150">
                  <a:moveTo>
                    <a:pt x="4867148" y="0"/>
                  </a:moveTo>
                  <a:lnTo>
                    <a:pt x="200025" y="0"/>
                  </a:lnTo>
                  <a:lnTo>
                    <a:pt x="154155" y="5281"/>
                  </a:lnTo>
                  <a:lnTo>
                    <a:pt x="112050" y="20327"/>
                  </a:lnTo>
                  <a:lnTo>
                    <a:pt x="74911" y="43937"/>
                  </a:lnTo>
                  <a:lnTo>
                    <a:pt x="43937" y="74911"/>
                  </a:lnTo>
                  <a:lnTo>
                    <a:pt x="20327" y="112050"/>
                  </a:lnTo>
                  <a:lnTo>
                    <a:pt x="5281" y="154155"/>
                  </a:lnTo>
                  <a:lnTo>
                    <a:pt x="0" y="200025"/>
                  </a:lnTo>
                  <a:lnTo>
                    <a:pt x="0" y="999998"/>
                  </a:lnTo>
                  <a:lnTo>
                    <a:pt x="5281" y="1045874"/>
                  </a:lnTo>
                  <a:lnTo>
                    <a:pt x="20327" y="1087997"/>
                  </a:lnTo>
                  <a:lnTo>
                    <a:pt x="43937" y="1125161"/>
                  </a:lnTo>
                  <a:lnTo>
                    <a:pt x="74911" y="1156162"/>
                  </a:lnTo>
                  <a:lnTo>
                    <a:pt x="112050" y="1179797"/>
                  </a:lnTo>
                  <a:lnTo>
                    <a:pt x="154155" y="1194861"/>
                  </a:lnTo>
                  <a:lnTo>
                    <a:pt x="200025" y="1200150"/>
                  </a:lnTo>
                  <a:lnTo>
                    <a:pt x="4867148" y="1200150"/>
                  </a:lnTo>
                  <a:lnTo>
                    <a:pt x="4913024" y="1194861"/>
                  </a:lnTo>
                  <a:lnTo>
                    <a:pt x="4955147" y="1179797"/>
                  </a:lnTo>
                  <a:lnTo>
                    <a:pt x="4992311" y="1156162"/>
                  </a:lnTo>
                  <a:lnTo>
                    <a:pt x="5023312" y="1125161"/>
                  </a:lnTo>
                  <a:lnTo>
                    <a:pt x="5046947" y="1087997"/>
                  </a:lnTo>
                  <a:lnTo>
                    <a:pt x="5062011" y="1045874"/>
                  </a:lnTo>
                  <a:lnTo>
                    <a:pt x="5067300" y="999998"/>
                  </a:lnTo>
                  <a:lnTo>
                    <a:pt x="5067300" y="200025"/>
                  </a:lnTo>
                  <a:lnTo>
                    <a:pt x="5062011" y="154155"/>
                  </a:lnTo>
                  <a:lnTo>
                    <a:pt x="5046947" y="112050"/>
                  </a:lnTo>
                  <a:lnTo>
                    <a:pt x="5023312" y="74911"/>
                  </a:lnTo>
                  <a:lnTo>
                    <a:pt x="4992311" y="43937"/>
                  </a:lnTo>
                  <a:lnTo>
                    <a:pt x="4955147" y="20327"/>
                  </a:lnTo>
                  <a:lnTo>
                    <a:pt x="4913024" y="5281"/>
                  </a:lnTo>
                  <a:lnTo>
                    <a:pt x="486714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72351" y="3462401"/>
              <a:ext cx="5067300" cy="1200150"/>
            </a:xfrm>
            <a:custGeom>
              <a:avLst/>
              <a:gdLst/>
              <a:ahLst/>
              <a:cxnLst/>
              <a:rect l="l" t="t" r="r" b="b"/>
              <a:pathLst>
                <a:path w="5067300" h="1200150">
                  <a:moveTo>
                    <a:pt x="0" y="200025"/>
                  </a:moveTo>
                  <a:lnTo>
                    <a:pt x="5281" y="154155"/>
                  </a:lnTo>
                  <a:lnTo>
                    <a:pt x="20327" y="112050"/>
                  </a:lnTo>
                  <a:lnTo>
                    <a:pt x="43937" y="74911"/>
                  </a:lnTo>
                  <a:lnTo>
                    <a:pt x="74911" y="43937"/>
                  </a:lnTo>
                  <a:lnTo>
                    <a:pt x="112050" y="20327"/>
                  </a:lnTo>
                  <a:lnTo>
                    <a:pt x="154155" y="5281"/>
                  </a:lnTo>
                  <a:lnTo>
                    <a:pt x="200025" y="0"/>
                  </a:lnTo>
                  <a:lnTo>
                    <a:pt x="4867148" y="0"/>
                  </a:lnTo>
                  <a:lnTo>
                    <a:pt x="4913024" y="5281"/>
                  </a:lnTo>
                  <a:lnTo>
                    <a:pt x="4955147" y="20327"/>
                  </a:lnTo>
                  <a:lnTo>
                    <a:pt x="4992311" y="43937"/>
                  </a:lnTo>
                  <a:lnTo>
                    <a:pt x="5023312" y="74911"/>
                  </a:lnTo>
                  <a:lnTo>
                    <a:pt x="5046947" y="112050"/>
                  </a:lnTo>
                  <a:lnTo>
                    <a:pt x="5062011" y="154155"/>
                  </a:lnTo>
                  <a:lnTo>
                    <a:pt x="5067300" y="200025"/>
                  </a:lnTo>
                  <a:lnTo>
                    <a:pt x="5067300" y="999998"/>
                  </a:lnTo>
                  <a:lnTo>
                    <a:pt x="5062011" y="1045874"/>
                  </a:lnTo>
                  <a:lnTo>
                    <a:pt x="5046947" y="1087997"/>
                  </a:lnTo>
                  <a:lnTo>
                    <a:pt x="5023312" y="1125161"/>
                  </a:lnTo>
                  <a:lnTo>
                    <a:pt x="4992311" y="1156162"/>
                  </a:lnTo>
                  <a:lnTo>
                    <a:pt x="4955147" y="1179797"/>
                  </a:lnTo>
                  <a:lnTo>
                    <a:pt x="4913024" y="1194861"/>
                  </a:lnTo>
                  <a:lnTo>
                    <a:pt x="4867148" y="1200150"/>
                  </a:lnTo>
                  <a:lnTo>
                    <a:pt x="200025" y="1200150"/>
                  </a:lnTo>
                  <a:lnTo>
                    <a:pt x="154155" y="1194861"/>
                  </a:lnTo>
                  <a:lnTo>
                    <a:pt x="112050" y="1179797"/>
                  </a:lnTo>
                  <a:lnTo>
                    <a:pt x="74911" y="1156162"/>
                  </a:lnTo>
                  <a:lnTo>
                    <a:pt x="43937" y="1125161"/>
                  </a:lnTo>
                  <a:lnTo>
                    <a:pt x="20327" y="1087997"/>
                  </a:lnTo>
                  <a:lnTo>
                    <a:pt x="5281" y="1045874"/>
                  </a:lnTo>
                  <a:lnTo>
                    <a:pt x="0" y="999998"/>
                  </a:lnTo>
                  <a:lnTo>
                    <a:pt x="0" y="200025"/>
                  </a:lnTo>
                  <a:close/>
                </a:path>
              </a:pathLst>
            </a:custGeom>
            <a:ln w="127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276083" y="3485578"/>
            <a:ext cx="4253865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85"/>
              </a:spcBef>
            </a:pP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then defined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ranges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r>
              <a:rPr sz="1800" spc="-2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test 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models using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cross-validation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way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of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GridSearchCV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4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classification models: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Logistic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Regression,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SVM,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KNN, Decision</a:t>
            </a:r>
            <a:r>
              <a:rPr sz="1800" spc="-3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Tree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08701" y="3818001"/>
            <a:ext cx="984250" cy="498475"/>
            <a:chOff x="5608701" y="3818001"/>
            <a:chExt cx="984250" cy="498475"/>
          </a:xfrm>
        </p:grpSpPr>
        <p:sp>
          <p:nvSpPr>
            <p:cNvPr id="26" name="object 26"/>
            <p:cNvSpPr/>
            <p:nvPr/>
          </p:nvSpPr>
          <p:spPr>
            <a:xfrm>
              <a:off x="5615051" y="3824351"/>
              <a:ext cx="971550" cy="485775"/>
            </a:xfrm>
            <a:custGeom>
              <a:avLst/>
              <a:gdLst/>
              <a:ahLst/>
              <a:cxnLst/>
              <a:rect l="l" t="t" r="r" b="b"/>
              <a:pathLst>
                <a:path w="971550" h="485775">
                  <a:moveTo>
                    <a:pt x="242824" y="0"/>
                  </a:moveTo>
                  <a:lnTo>
                    <a:pt x="0" y="242824"/>
                  </a:lnTo>
                  <a:lnTo>
                    <a:pt x="242824" y="485775"/>
                  </a:lnTo>
                  <a:lnTo>
                    <a:pt x="242824" y="364236"/>
                  </a:lnTo>
                  <a:lnTo>
                    <a:pt x="971550" y="364236"/>
                  </a:lnTo>
                  <a:lnTo>
                    <a:pt x="971550" y="121412"/>
                  </a:lnTo>
                  <a:lnTo>
                    <a:pt x="242824" y="121412"/>
                  </a:lnTo>
                  <a:lnTo>
                    <a:pt x="242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15051" y="3824351"/>
              <a:ext cx="971550" cy="485775"/>
            </a:xfrm>
            <a:custGeom>
              <a:avLst/>
              <a:gdLst/>
              <a:ahLst/>
              <a:cxnLst/>
              <a:rect l="l" t="t" r="r" b="b"/>
              <a:pathLst>
                <a:path w="971550" h="485775">
                  <a:moveTo>
                    <a:pt x="971550" y="364236"/>
                  </a:moveTo>
                  <a:lnTo>
                    <a:pt x="242824" y="364236"/>
                  </a:lnTo>
                  <a:lnTo>
                    <a:pt x="242824" y="485775"/>
                  </a:lnTo>
                  <a:lnTo>
                    <a:pt x="0" y="242824"/>
                  </a:lnTo>
                  <a:lnTo>
                    <a:pt x="242824" y="0"/>
                  </a:lnTo>
                  <a:lnTo>
                    <a:pt x="242824" y="121412"/>
                  </a:lnTo>
                  <a:lnTo>
                    <a:pt x="971550" y="121412"/>
                  </a:lnTo>
                  <a:lnTo>
                    <a:pt x="971550" y="364236"/>
                  </a:lnTo>
                  <a:close/>
                </a:path>
              </a:pathLst>
            </a:custGeom>
            <a:ln w="127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07962" y="3417951"/>
            <a:ext cx="5071110" cy="1212850"/>
            <a:chOff x="207962" y="3417951"/>
            <a:chExt cx="5071110" cy="1212850"/>
          </a:xfrm>
        </p:grpSpPr>
        <p:sp>
          <p:nvSpPr>
            <p:cNvPr id="29" name="object 29"/>
            <p:cNvSpPr/>
            <p:nvPr/>
          </p:nvSpPr>
          <p:spPr>
            <a:xfrm>
              <a:off x="214312" y="3424301"/>
              <a:ext cx="5058410" cy="1200150"/>
            </a:xfrm>
            <a:custGeom>
              <a:avLst/>
              <a:gdLst/>
              <a:ahLst/>
              <a:cxnLst/>
              <a:rect l="l" t="t" r="r" b="b"/>
              <a:pathLst>
                <a:path w="5058410" h="1200150">
                  <a:moveTo>
                    <a:pt x="4857686" y="0"/>
                  </a:moveTo>
                  <a:lnTo>
                    <a:pt x="200025" y="0"/>
                  </a:lnTo>
                  <a:lnTo>
                    <a:pt x="154163" y="5281"/>
                  </a:lnTo>
                  <a:lnTo>
                    <a:pt x="112061" y="20327"/>
                  </a:lnTo>
                  <a:lnTo>
                    <a:pt x="74922" y="43937"/>
                  </a:lnTo>
                  <a:lnTo>
                    <a:pt x="43945" y="74911"/>
                  </a:lnTo>
                  <a:lnTo>
                    <a:pt x="20331" y="112050"/>
                  </a:lnTo>
                  <a:lnTo>
                    <a:pt x="5283" y="154155"/>
                  </a:lnTo>
                  <a:lnTo>
                    <a:pt x="0" y="200025"/>
                  </a:lnTo>
                  <a:lnTo>
                    <a:pt x="0" y="999998"/>
                  </a:lnTo>
                  <a:lnTo>
                    <a:pt x="5283" y="1045874"/>
                  </a:lnTo>
                  <a:lnTo>
                    <a:pt x="20331" y="1087997"/>
                  </a:lnTo>
                  <a:lnTo>
                    <a:pt x="43945" y="1125161"/>
                  </a:lnTo>
                  <a:lnTo>
                    <a:pt x="74922" y="1156162"/>
                  </a:lnTo>
                  <a:lnTo>
                    <a:pt x="112061" y="1179797"/>
                  </a:lnTo>
                  <a:lnTo>
                    <a:pt x="154163" y="1194861"/>
                  </a:lnTo>
                  <a:lnTo>
                    <a:pt x="200025" y="1200150"/>
                  </a:lnTo>
                  <a:lnTo>
                    <a:pt x="4857686" y="1200150"/>
                  </a:lnTo>
                  <a:lnTo>
                    <a:pt x="4903563" y="1194861"/>
                  </a:lnTo>
                  <a:lnTo>
                    <a:pt x="4945686" y="1179797"/>
                  </a:lnTo>
                  <a:lnTo>
                    <a:pt x="4982849" y="1156162"/>
                  </a:lnTo>
                  <a:lnTo>
                    <a:pt x="5013851" y="1125161"/>
                  </a:lnTo>
                  <a:lnTo>
                    <a:pt x="5037485" y="1087997"/>
                  </a:lnTo>
                  <a:lnTo>
                    <a:pt x="5052549" y="1045874"/>
                  </a:lnTo>
                  <a:lnTo>
                    <a:pt x="5057838" y="999998"/>
                  </a:lnTo>
                  <a:lnTo>
                    <a:pt x="5057838" y="200025"/>
                  </a:lnTo>
                  <a:lnTo>
                    <a:pt x="5052549" y="154155"/>
                  </a:lnTo>
                  <a:lnTo>
                    <a:pt x="5037485" y="112050"/>
                  </a:lnTo>
                  <a:lnTo>
                    <a:pt x="5013851" y="74911"/>
                  </a:lnTo>
                  <a:lnTo>
                    <a:pt x="4982849" y="43937"/>
                  </a:lnTo>
                  <a:lnTo>
                    <a:pt x="4945686" y="20327"/>
                  </a:lnTo>
                  <a:lnTo>
                    <a:pt x="4903563" y="5281"/>
                  </a:lnTo>
                  <a:lnTo>
                    <a:pt x="485768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4312" y="3424301"/>
              <a:ext cx="5058410" cy="1200150"/>
            </a:xfrm>
            <a:custGeom>
              <a:avLst/>
              <a:gdLst/>
              <a:ahLst/>
              <a:cxnLst/>
              <a:rect l="l" t="t" r="r" b="b"/>
              <a:pathLst>
                <a:path w="5058410" h="1200150">
                  <a:moveTo>
                    <a:pt x="0" y="200025"/>
                  </a:moveTo>
                  <a:lnTo>
                    <a:pt x="5283" y="154155"/>
                  </a:lnTo>
                  <a:lnTo>
                    <a:pt x="20331" y="112050"/>
                  </a:lnTo>
                  <a:lnTo>
                    <a:pt x="43945" y="74911"/>
                  </a:lnTo>
                  <a:lnTo>
                    <a:pt x="74922" y="43937"/>
                  </a:lnTo>
                  <a:lnTo>
                    <a:pt x="112061" y="20327"/>
                  </a:lnTo>
                  <a:lnTo>
                    <a:pt x="154163" y="5281"/>
                  </a:lnTo>
                  <a:lnTo>
                    <a:pt x="200025" y="0"/>
                  </a:lnTo>
                  <a:lnTo>
                    <a:pt x="4857686" y="0"/>
                  </a:lnTo>
                  <a:lnTo>
                    <a:pt x="4903563" y="5281"/>
                  </a:lnTo>
                  <a:lnTo>
                    <a:pt x="4945686" y="20327"/>
                  </a:lnTo>
                  <a:lnTo>
                    <a:pt x="4982849" y="43937"/>
                  </a:lnTo>
                  <a:lnTo>
                    <a:pt x="5013851" y="74911"/>
                  </a:lnTo>
                  <a:lnTo>
                    <a:pt x="5037485" y="112050"/>
                  </a:lnTo>
                  <a:lnTo>
                    <a:pt x="5052549" y="154155"/>
                  </a:lnTo>
                  <a:lnTo>
                    <a:pt x="5057838" y="200025"/>
                  </a:lnTo>
                  <a:lnTo>
                    <a:pt x="5057838" y="999998"/>
                  </a:lnTo>
                  <a:lnTo>
                    <a:pt x="5052549" y="1045874"/>
                  </a:lnTo>
                  <a:lnTo>
                    <a:pt x="5037485" y="1087997"/>
                  </a:lnTo>
                  <a:lnTo>
                    <a:pt x="5013851" y="1125161"/>
                  </a:lnTo>
                  <a:lnTo>
                    <a:pt x="4982849" y="1156162"/>
                  </a:lnTo>
                  <a:lnTo>
                    <a:pt x="4945686" y="1179797"/>
                  </a:lnTo>
                  <a:lnTo>
                    <a:pt x="4903563" y="1194861"/>
                  </a:lnTo>
                  <a:lnTo>
                    <a:pt x="4857686" y="1200150"/>
                  </a:lnTo>
                  <a:lnTo>
                    <a:pt x="200025" y="1200150"/>
                  </a:lnTo>
                  <a:lnTo>
                    <a:pt x="154163" y="1194861"/>
                  </a:lnTo>
                  <a:lnTo>
                    <a:pt x="112061" y="1179797"/>
                  </a:lnTo>
                  <a:lnTo>
                    <a:pt x="74922" y="1156162"/>
                  </a:lnTo>
                  <a:lnTo>
                    <a:pt x="43945" y="1125161"/>
                  </a:lnTo>
                  <a:lnTo>
                    <a:pt x="20331" y="1087997"/>
                  </a:lnTo>
                  <a:lnTo>
                    <a:pt x="5283" y="1045874"/>
                  </a:lnTo>
                  <a:lnTo>
                    <a:pt x="0" y="999998"/>
                  </a:lnTo>
                  <a:lnTo>
                    <a:pt x="0" y="200025"/>
                  </a:lnTo>
                  <a:close/>
                </a:path>
              </a:pathLst>
            </a:custGeom>
            <a:ln w="127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4352" y="3442906"/>
            <a:ext cx="4399915" cy="11303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ctr">
              <a:lnSpc>
                <a:spcPct val="100899"/>
              </a:lnSpc>
              <a:spcBef>
                <a:spcPts val="80"/>
              </a:spcBef>
            </a:pP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18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fit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each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training</a:t>
            </a:r>
            <a:r>
              <a:rPr sz="18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data,</a:t>
            </a:r>
            <a:r>
              <a:rPr sz="18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then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scored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testing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data via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r>
              <a:rPr sz="1800" spc="-229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metrics:</a:t>
            </a:r>
            <a:endParaRPr sz="1800">
              <a:latin typeface="Carlito"/>
              <a:cs typeface="Carlito"/>
            </a:endParaRPr>
          </a:p>
          <a:p>
            <a:pPr marL="3810" algn="ctr">
              <a:lnSpc>
                <a:spcPct val="100000"/>
              </a:lnSpc>
              <a:spcBef>
                <a:spcPts val="20"/>
              </a:spcBef>
            </a:pP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Jaccard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F1</a:t>
            </a:r>
            <a:r>
              <a:rPr sz="1800" spc="-2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Score</a:t>
            </a:r>
            <a:endParaRPr sz="1800">
              <a:latin typeface="Carlito"/>
              <a:cs typeface="Carlito"/>
            </a:endParaRPr>
          </a:p>
          <a:p>
            <a:pPr marL="3810" algn="ctr">
              <a:lnSpc>
                <a:spcPct val="100000"/>
              </a:lnSpc>
              <a:spcBef>
                <a:spcPts val="20"/>
              </a:spcBef>
            </a:pP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used LogLoss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evaluation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79876" y="5065776"/>
            <a:ext cx="5060950" cy="917575"/>
            <a:chOff x="3579876" y="5065776"/>
            <a:chExt cx="5060950" cy="917575"/>
          </a:xfrm>
        </p:grpSpPr>
        <p:sp>
          <p:nvSpPr>
            <p:cNvPr id="33" name="object 33"/>
            <p:cNvSpPr/>
            <p:nvPr/>
          </p:nvSpPr>
          <p:spPr>
            <a:xfrm>
              <a:off x="3586226" y="5072126"/>
              <a:ext cx="5048250" cy="904875"/>
            </a:xfrm>
            <a:custGeom>
              <a:avLst/>
              <a:gdLst/>
              <a:ahLst/>
              <a:cxnLst/>
              <a:rect l="l" t="t" r="r" b="b"/>
              <a:pathLst>
                <a:path w="5048250" h="904875">
                  <a:moveTo>
                    <a:pt x="4897374" y="0"/>
                  </a:moveTo>
                  <a:lnTo>
                    <a:pt x="150749" y="0"/>
                  </a:lnTo>
                  <a:lnTo>
                    <a:pt x="103079" y="7679"/>
                  </a:lnTo>
                  <a:lnTo>
                    <a:pt x="61694" y="29069"/>
                  </a:lnTo>
                  <a:lnTo>
                    <a:pt x="29069" y="61694"/>
                  </a:lnTo>
                  <a:lnTo>
                    <a:pt x="7679" y="103079"/>
                  </a:lnTo>
                  <a:lnTo>
                    <a:pt x="0" y="150749"/>
                  </a:lnTo>
                  <a:lnTo>
                    <a:pt x="0" y="753999"/>
                  </a:lnTo>
                  <a:lnTo>
                    <a:pt x="7679" y="801665"/>
                  </a:lnTo>
                  <a:lnTo>
                    <a:pt x="29069" y="843064"/>
                  </a:lnTo>
                  <a:lnTo>
                    <a:pt x="61694" y="875712"/>
                  </a:lnTo>
                  <a:lnTo>
                    <a:pt x="103079" y="897122"/>
                  </a:lnTo>
                  <a:lnTo>
                    <a:pt x="150749" y="904811"/>
                  </a:lnTo>
                  <a:lnTo>
                    <a:pt x="4897374" y="904811"/>
                  </a:lnTo>
                  <a:lnTo>
                    <a:pt x="4945056" y="897122"/>
                  </a:lnTo>
                  <a:lnTo>
                    <a:pt x="4986473" y="875712"/>
                  </a:lnTo>
                  <a:lnTo>
                    <a:pt x="5019135" y="843064"/>
                  </a:lnTo>
                  <a:lnTo>
                    <a:pt x="5040556" y="801665"/>
                  </a:lnTo>
                  <a:lnTo>
                    <a:pt x="5048250" y="753999"/>
                  </a:lnTo>
                  <a:lnTo>
                    <a:pt x="5048250" y="150749"/>
                  </a:lnTo>
                  <a:lnTo>
                    <a:pt x="5040556" y="103079"/>
                  </a:lnTo>
                  <a:lnTo>
                    <a:pt x="5019135" y="61694"/>
                  </a:lnTo>
                  <a:lnTo>
                    <a:pt x="4986473" y="29069"/>
                  </a:lnTo>
                  <a:lnTo>
                    <a:pt x="4945056" y="7679"/>
                  </a:lnTo>
                  <a:lnTo>
                    <a:pt x="489737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6226" y="5072126"/>
              <a:ext cx="5048250" cy="904875"/>
            </a:xfrm>
            <a:custGeom>
              <a:avLst/>
              <a:gdLst/>
              <a:ahLst/>
              <a:cxnLst/>
              <a:rect l="l" t="t" r="r" b="b"/>
              <a:pathLst>
                <a:path w="5048250" h="904875">
                  <a:moveTo>
                    <a:pt x="0" y="150749"/>
                  </a:moveTo>
                  <a:lnTo>
                    <a:pt x="7679" y="103079"/>
                  </a:lnTo>
                  <a:lnTo>
                    <a:pt x="29069" y="61694"/>
                  </a:lnTo>
                  <a:lnTo>
                    <a:pt x="61694" y="29069"/>
                  </a:lnTo>
                  <a:lnTo>
                    <a:pt x="103079" y="7679"/>
                  </a:lnTo>
                  <a:lnTo>
                    <a:pt x="150749" y="0"/>
                  </a:lnTo>
                  <a:lnTo>
                    <a:pt x="4897374" y="0"/>
                  </a:lnTo>
                  <a:lnTo>
                    <a:pt x="4945056" y="7679"/>
                  </a:lnTo>
                  <a:lnTo>
                    <a:pt x="4986473" y="29069"/>
                  </a:lnTo>
                  <a:lnTo>
                    <a:pt x="5019135" y="61694"/>
                  </a:lnTo>
                  <a:lnTo>
                    <a:pt x="5040556" y="103079"/>
                  </a:lnTo>
                  <a:lnTo>
                    <a:pt x="5048250" y="150749"/>
                  </a:lnTo>
                  <a:lnTo>
                    <a:pt x="5048250" y="753999"/>
                  </a:lnTo>
                  <a:lnTo>
                    <a:pt x="5040556" y="801665"/>
                  </a:lnTo>
                  <a:lnTo>
                    <a:pt x="5019135" y="843064"/>
                  </a:lnTo>
                  <a:lnTo>
                    <a:pt x="4986473" y="875712"/>
                  </a:lnTo>
                  <a:lnTo>
                    <a:pt x="4945056" y="897122"/>
                  </a:lnTo>
                  <a:lnTo>
                    <a:pt x="4897374" y="904811"/>
                  </a:lnTo>
                  <a:lnTo>
                    <a:pt x="150749" y="904811"/>
                  </a:lnTo>
                  <a:lnTo>
                    <a:pt x="103079" y="897122"/>
                  </a:lnTo>
                  <a:lnTo>
                    <a:pt x="61694" y="875712"/>
                  </a:lnTo>
                  <a:lnTo>
                    <a:pt x="29069" y="843064"/>
                  </a:lnTo>
                  <a:lnTo>
                    <a:pt x="7679" y="801665"/>
                  </a:lnTo>
                  <a:lnTo>
                    <a:pt x="0" y="753999"/>
                  </a:lnTo>
                  <a:lnTo>
                    <a:pt x="0" y="150749"/>
                  </a:lnTo>
                  <a:close/>
                </a:path>
              </a:pathLst>
            </a:custGeom>
            <a:ln w="127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885946" y="5222938"/>
            <a:ext cx="442722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7340" marR="5080" indent="-295275">
              <a:lnSpc>
                <a:spcPct val="100800"/>
              </a:lnSpc>
              <a:spcBef>
                <a:spcPts val="85"/>
              </a:spcBef>
            </a:pP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The final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scores were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derived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using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2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optimal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parameters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identified</a:t>
            </a:r>
            <a:r>
              <a:rPr sz="1800" spc="-3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cross-validation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511298" y="4705222"/>
            <a:ext cx="854075" cy="748030"/>
            <a:chOff x="2511298" y="4705222"/>
            <a:chExt cx="854075" cy="748030"/>
          </a:xfrm>
        </p:grpSpPr>
        <p:sp>
          <p:nvSpPr>
            <p:cNvPr id="37" name="object 37"/>
            <p:cNvSpPr/>
            <p:nvPr/>
          </p:nvSpPr>
          <p:spPr>
            <a:xfrm>
              <a:off x="2517648" y="4711572"/>
              <a:ext cx="841375" cy="735330"/>
            </a:xfrm>
            <a:custGeom>
              <a:avLst/>
              <a:gdLst/>
              <a:ahLst/>
              <a:cxnLst/>
              <a:rect l="l" t="t" r="r" b="b"/>
              <a:pathLst>
                <a:path w="841375" h="735329">
                  <a:moveTo>
                    <a:pt x="147700" y="0"/>
                  </a:moveTo>
                  <a:lnTo>
                    <a:pt x="0" y="188975"/>
                  </a:lnTo>
                  <a:lnTo>
                    <a:pt x="578231" y="640714"/>
                  </a:lnTo>
                  <a:lnTo>
                    <a:pt x="504316" y="735329"/>
                  </a:lnTo>
                  <a:lnTo>
                    <a:pt x="840993" y="693927"/>
                  </a:lnTo>
                  <a:lnTo>
                    <a:pt x="799718" y="357250"/>
                  </a:lnTo>
                  <a:lnTo>
                    <a:pt x="725804" y="451738"/>
                  </a:lnTo>
                  <a:lnTo>
                    <a:pt x="1477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7648" y="4711572"/>
              <a:ext cx="841375" cy="735330"/>
            </a:xfrm>
            <a:custGeom>
              <a:avLst/>
              <a:gdLst/>
              <a:ahLst/>
              <a:cxnLst/>
              <a:rect l="l" t="t" r="r" b="b"/>
              <a:pathLst>
                <a:path w="841375" h="735329">
                  <a:moveTo>
                    <a:pt x="147700" y="0"/>
                  </a:moveTo>
                  <a:lnTo>
                    <a:pt x="725804" y="451738"/>
                  </a:lnTo>
                  <a:lnTo>
                    <a:pt x="799718" y="357250"/>
                  </a:lnTo>
                  <a:lnTo>
                    <a:pt x="840993" y="693927"/>
                  </a:lnTo>
                  <a:lnTo>
                    <a:pt x="504316" y="735329"/>
                  </a:lnTo>
                  <a:lnTo>
                    <a:pt x="578231" y="640714"/>
                  </a:lnTo>
                  <a:lnTo>
                    <a:pt x="0" y="188975"/>
                  </a:lnTo>
                  <a:lnTo>
                    <a:pt x="147700" y="0"/>
                  </a:lnTo>
                  <a:close/>
                </a:path>
              </a:pathLst>
            </a:custGeom>
            <a:ln w="127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69900" y="6079910"/>
            <a:ext cx="9707245" cy="61087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</a:pPr>
            <a:r>
              <a:rPr sz="1550" spc="10" dirty="0">
                <a:solidFill>
                  <a:srgbClr val="FFFF00"/>
                </a:solidFill>
                <a:latin typeface="Carlito"/>
                <a:cs typeface="Carlito"/>
              </a:rPr>
              <a:t>Jupyter </a:t>
            </a:r>
            <a:r>
              <a:rPr sz="1550" spc="5" dirty="0">
                <a:solidFill>
                  <a:srgbClr val="FFFF00"/>
                </a:solidFill>
                <a:latin typeface="Carlito"/>
                <a:cs typeface="Carlito"/>
              </a:rPr>
              <a:t>Notebook </a:t>
            </a:r>
            <a:r>
              <a:rPr sz="1550" spc="-5" dirty="0">
                <a:solidFill>
                  <a:srgbClr val="FFFF00"/>
                </a:solidFill>
                <a:latin typeface="Carlito"/>
                <a:cs typeface="Carlito"/>
              </a:rPr>
              <a:t>for </a:t>
            </a:r>
            <a:r>
              <a:rPr sz="1550" spc="15" dirty="0">
                <a:solidFill>
                  <a:srgbClr val="FFFF00"/>
                </a:solidFill>
                <a:latin typeface="Carlito"/>
                <a:cs typeface="Carlito"/>
              </a:rPr>
              <a:t>ML</a:t>
            </a:r>
            <a:r>
              <a:rPr sz="1550" spc="-70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FFFF00"/>
                </a:solidFill>
                <a:latin typeface="Carlito"/>
                <a:cs typeface="Carlito"/>
              </a:rPr>
              <a:t>Modelling: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IN"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https://github.com/kaustubhjoshi1910/DSCP/blob/430418327421471a4ce0f14b41e4b5b1c4ca3f83/ml%20prediction.ipynb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6326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30"/>
              </a:spcBef>
              <a:tabLst>
                <a:tab pos="10544175" algn="l"/>
              </a:tabLst>
            </a:pPr>
            <a:r>
              <a:rPr u="sng" spc="25" dirty="0">
                <a:uFill>
                  <a:solidFill>
                    <a:srgbClr val="00AFEF"/>
                  </a:solidFill>
                </a:uFill>
              </a:rPr>
              <a:t>Results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7709" y="2831147"/>
            <a:ext cx="4919980" cy="2073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dirty="0">
                <a:solidFill>
                  <a:srgbClr val="006FC0"/>
                </a:solidFill>
                <a:latin typeface="Carlito"/>
                <a:cs typeface="Carlito"/>
              </a:rPr>
              <a:t>Exploratory </a:t>
            </a: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data analysis</a:t>
            </a:r>
            <a:r>
              <a:rPr sz="2150" spc="6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results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6FC0"/>
              </a:buClr>
              <a:buFont typeface="Arial"/>
              <a:buChar char="•"/>
            </a:pPr>
            <a:endParaRPr sz="3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Interactive </a:t>
            </a: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analytics </a:t>
            </a:r>
            <a:r>
              <a:rPr sz="2150" spc="35" dirty="0">
                <a:solidFill>
                  <a:srgbClr val="006FC0"/>
                </a:solidFill>
                <a:latin typeface="Carlito"/>
                <a:cs typeface="Carlito"/>
              </a:rPr>
              <a:t>demo </a:t>
            </a:r>
            <a:r>
              <a:rPr sz="2150" spc="20" dirty="0">
                <a:solidFill>
                  <a:srgbClr val="006FC0"/>
                </a:solidFill>
                <a:latin typeface="Carlito"/>
                <a:cs typeface="Carlito"/>
              </a:rPr>
              <a:t>in</a:t>
            </a:r>
            <a:r>
              <a:rPr sz="2150" spc="-5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150" spc="15" dirty="0">
                <a:solidFill>
                  <a:srgbClr val="006FC0"/>
                </a:solidFill>
                <a:latin typeface="Carlito"/>
                <a:cs typeface="Carlito"/>
              </a:rPr>
              <a:t>screenshots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Font typeface="Arial"/>
              <a:buChar char="•"/>
            </a:pPr>
            <a:endParaRPr sz="3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Predictive </a:t>
            </a: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analysis</a:t>
            </a:r>
            <a:r>
              <a:rPr sz="215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results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28850"/>
            <a:ext cx="5372100" cy="354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1225" y="3552888"/>
            <a:ext cx="1009078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42135" algn="l"/>
                <a:tab pos="4130040" algn="l"/>
              </a:tabLst>
            </a:pPr>
            <a:r>
              <a:rPr sz="6000" b="1" dirty="0">
                <a:solidFill>
                  <a:srgbClr val="005392"/>
                </a:solidFill>
                <a:latin typeface="Courier New"/>
                <a:cs typeface="Courier New"/>
              </a:rPr>
              <a:t>EDA	with	</a:t>
            </a:r>
            <a:r>
              <a:rPr sz="6000" b="1" spc="-5" dirty="0">
                <a:solidFill>
                  <a:srgbClr val="005392"/>
                </a:solidFill>
                <a:latin typeface="Courier New"/>
                <a:cs typeface="Courier New"/>
              </a:rPr>
              <a:t>Visualization</a:t>
            </a:r>
            <a:endParaRPr sz="6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387" y="5062537"/>
            <a:ext cx="11363325" cy="580928"/>
          </a:xfrm>
          <a:prstGeom prst="rect">
            <a:avLst/>
          </a:prstGeom>
          <a:solidFill>
            <a:srgbClr val="1C1C1C"/>
          </a:solidFill>
          <a:ln w="12700">
            <a:solidFill>
              <a:srgbClr val="0080A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0"/>
              </a:spcBef>
            </a:pPr>
            <a:r>
              <a:rPr sz="1800" spc="10" dirty="0">
                <a:solidFill>
                  <a:srgbClr val="FFFF00"/>
                </a:solidFill>
                <a:latin typeface="Carlito"/>
                <a:cs typeface="Carlito"/>
              </a:rPr>
              <a:t>Jupyter</a:t>
            </a:r>
            <a:r>
              <a:rPr sz="1800" spc="-60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arlito"/>
                <a:cs typeface="Carlito"/>
              </a:rPr>
              <a:t>Notebook:</a:t>
            </a:r>
            <a:endParaRPr sz="1800" dirty="0">
              <a:latin typeface="Carlito"/>
              <a:cs typeface="Carlito"/>
            </a:endParaRPr>
          </a:p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lang="en-IN"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https://github.com/kaustubhjoshi1910/DSCP/blob/fc08b22d5de9e229b54dd760b8955b8e57568d29/eda%20_data_visualisation.ipynb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162" y="441960"/>
            <a:ext cx="3611245" cy="15576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ct val="89500"/>
              </a:lnSpc>
              <a:spcBef>
                <a:spcPts val="555"/>
              </a:spcBef>
            </a:pPr>
            <a:r>
              <a:rPr sz="3600" spc="10" dirty="0"/>
              <a:t>Flight</a:t>
            </a:r>
            <a:r>
              <a:rPr sz="3600" spc="-65" dirty="0"/>
              <a:t> </a:t>
            </a:r>
            <a:r>
              <a:rPr sz="3600" dirty="0"/>
              <a:t>Number  </a:t>
            </a:r>
            <a:r>
              <a:rPr sz="3600" spc="5" dirty="0"/>
              <a:t>vs. </a:t>
            </a:r>
            <a:r>
              <a:rPr sz="3600" dirty="0"/>
              <a:t>Launch  </a:t>
            </a:r>
            <a:r>
              <a:rPr sz="3600" spc="10" dirty="0"/>
              <a:t>Site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9162" y="2285809"/>
            <a:ext cx="3718560" cy="3392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12695">
              <a:lnSpc>
                <a:spcPct val="129600"/>
              </a:lnSpc>
              <a:spcBef>
                <a:spcPts val="95"/>
              </a:spcBef>
            </a:pPr>
            <a:r>
              <a:rPr sz="1400" spc="-10" dirty="0">
                <a:solidFill>
                  <a:srgbClr val="006FC0"/>
                </a:solidFill>
                <a:latin typeface="Carlito"/>
                <a:cs typeface="Carlito"/>
              </a:rPr>
              <a:t>Blue: </a:t>
            </a:r>
            <a:r>
              <a:rPr sz="1400" spc="-5" dirty="0">
                <a:solidFill>
                  <a:srgbClr val="006FC0"/>
                </a:solidFill>
                <a:latin typeface="Carlito"/>
                <a:cs typeface="Carlito"/>
              </a:rPr>
              <a:t>Failed  </a:t>
            </a:r>
            <a:r>
              <a:rPr sz="1400" spc="10" dirty="0">
                <a:solidFill>
                  <a:srgbClr val="CF840C"/>
                </a:solidFill>
                <a:latin typeface="Carlito"/>
                <a:cs typeface="Carlito"/>
              </a:rPr>
              <a:t>Orange:</a:t>
            </a:r>
            <a:r>
              <a:rPr sz="1400" spc="-160" dirty="0">
                <a:solidFill>
                  <a:srgbClr val="CF840C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CF840C"/>
                </a:solidFill>
                <a:latin typeface="Carlito"/>
                <a:cs typeface="Carlito"/>
              </a:rPr>
              <a:t>Success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rlito"/>
              <a:cs typeface="Carlito"/>
            </a:endParaRPr>
          </a:p>
          <a:p>
            <a:pPr marL="12700" marR="170180">
              <a:lnSpc>
                <a:spcPct val="71400"/>
              </a:lnSpc>
              <a:spcBef>
                <a:spcPts val="5"/>
              </a:spcBef>
              <a:buAutoNum type="arabicPeriod"/>
              <a:tabLst>
                <a:tab pos="184785" algn="l"/>
              </a:tabLst>
            </a:pPr>
            <a:r>
              <a:rPr sz="140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1400" spc="-5" dirty="0">
                <a:solidFill>
                  <a:srgbClr val="1C1C1C"/>
                </a:solidFill>
                <a:latin typeface="Carlito"/>
                <a:cs typeface="Carlito"/>
              </a:rPr>
              <a:t>earliest </a:t>
            </a:r>
            <a:r>
              <a:rPr sz="1400" spc="10" dirty="0">
                <a:solidFill>
                  <a:srgbClr val="1C1C1C"/>
                </a:solidFill>
                <a:latin typeface="Carlito"/>
                <a:cs typeface="Carlito"/>
              </a:rPr>
              <a:t>6 </a:t>
            </a:r>
            <a:r>
              <a:rPr sz="1400" spc="-5" dirty="0">
                <a:solidFill>
                  <a:srgbClr val="1C1C1C"/>
                </a:solidFill>
                <a:latin typeface="Carlito"/>
                <a:cs typeface="Carlito"/>
              </a:rPr>
              <a:t>flights </a:t>
            </a:r>
            <a:r>
              <a:rPr sz="1400" spc="15" dirty="0">
                <a:solidFill>
                  <a:srgbClr val="1C1C1C"/>
                </a:solidFill>
                <a:latin typeface="Carlito"/>
                <a:cs typeface="Carlito"/>
              </a:rPr>
              <a:t>were </a:t>
            </a:r>
            <a:r>
              <a:rPr sz="1400" spc="-5" dirty="0">
                <a:solidFill>
                  <a:srgbClr val="1C1C1C"/>
                </a:solidFill>
                <a:latin typeface="Carlito"/>
                <a:cs typeface="Carlito"/>
              </a:rPr>
              <a:t>all </a:t>
            </a:r>
            <a:r>
              <a:rPr sz="1400" dirty="0">
                <a:solidFill>
                  <a:srgbClr val="1C1C1C"/>
                </a:solidFill>
                <a:latin typeface="Carlito"/>
                <a:cs typeface="Carlito"/>
              </a:rPr>
              <a:t>failures </a:t>
            </a:r>
            <a:r>
              <a:rPr sz="1400" spc="5" dirty="0">
                <a:solidFill>
                  <a:srgbClr val="1C1C1C"/>
                </a:solidFill>
                <a:latin typeface="Carlito"/>
                <a:cs typeface="Carlito"/>
              </a:rPr>
              <a:t>while</a:t>
            </a:r>
            <a:r>
              <a:rPr sz="1400" spc="-229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Carlito"/>
                <a:cs typeface="Carlito"/>
              </a:rPr>
              <a:t>the  </a:t>
            </a:r>
            <a:r>
              <a:rPr sz="1400" spc="15" dirty="0">
                <a:solidFill>
                  <a:srgbClr val="1C1C1C"/>
                </a:solidFill>
                <a:latin typeface="Carlito"/>
                <a:cs typeface="Carlito"/>
              </a:rPr>
              <a:t>most</a:t>
            </a:r>
            <a:r>
              <a:rPr sz="1400" spc="-12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1C1C1C"/>
                </a:solidFill>
                <a:latin typeface="Carlito"/>
                <a:cs typeface="Carlito"/>
              </a:rPr>
              <a:t>recent</a:t>
            </a:r>
            <a:r>
              <a:rPr sz="1400" spc="-4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25" dirty="0">
                <a:solidFill>
                  <a:srgbClr val="1C1C1C"/>
                </a:solidFill>
                <a:latin typeface="Carlito"/>
                <a:cs typeface="Carlito"/>
              </a:rPr>
              <a:t>13</a:t>
            </a:r>
            <a:r>
              <a:rPr sz="1400" spc="-6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15" dirty="0">
                <a:solidFill>
                  <a:srgbClr val="1C1C1C"/>
                </a:solidFill>
                <a:latin typeface="Carlito"/>
                <a:cs typeface="Carlito"/>
              </a:rPr>
              <a:t>were</a:t>
            </a:r>
            <a:r>
              <a:rPr sz="1400" spc="-6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Carlito"/>
                <a:cs typeface="Carlito"/>
              </a:rPr>
              <a:t>all</a:t>
            </a:r>
            <a:r>
              <a:rPr sz="1400" spc="-4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15" dirty="0">
                <a:solidFill>
                  <a:srgbClr val="1C1C1C"/>
                </a:solidFill>
                <a:latin typeface="Carlito"/>
                <a:cs typeface="Carlito"/>
              </a:rPr>
              <a:t>successes.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1C1C1C"/>
              </a:buClr>
              <a:buFont typeface="Carlito"/>
              <a:buAutoNum type="arabicPeriod"/>
            </a:pPr>
            <a:endParaRPr sz="1400">
              <a:latin typeface="Carlito"/>
              <a:cs typeface="Carlito"/>
            </a:endParaRPr>
          </a:p>
          <a:p>
            <a:pPr marL="184150" indent="-172085">
              <a:lnSpc>
                <a:spcPts val="1440"/>
              </a:lnSpc>
              <a:spcBef>
                <a:spcPts val="965"/>
              </a:spcBef>
              <a:buAutoNum type="arabicPeriod"/>
              <a:tabLst>
                <a:tab pos="184785" algn="l"/>
              </a:tabLst>
            </a:pPr>
            <a:r>
              <a:rPr sz="1400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1400" spc="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1C1C1C"/>
                </a:solidFill>
                <a:latin typeface="Carlito"/>
                <a:cs typeface="Carlito"/>
              </a:rPr>
              <a:t>CCAFS</a:t>
            </a:r>
            <a:r>
              <a:rPr sz="1400" spc="-7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15" dirty="0">
                <a:solidFill>
                  <a:srgbClr val="1C1C1C"/>
                </a:solidFill>
                <a:latin typeface="Carlito"/>
                <a:cs typeface="Carlito"/>
              </a:rPr>
              <a:t>SLC</a:t>
            </a:r>
            <a:r>
              <a:rPr sz="1400" spc="-10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25" dirty="0">
                <a:solidFill>
                  <a:srgbClr val="1C1C1C"/>
                </a:solidFill>
                <a:latin typeface="Carlito"/>
                <a:cs typeface="Carlito"/>
              </a:rPr>
              <a:t>40</a:t>
            </a:r>
            <a:r>
              <a:rPr sz="1400" spc="-6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1C1C1C"/>
                </a:solidFill>
                <a:latin typeface="Carlito"/>
                <a:cs typeface="Carlito"/>
              </a:rPr>
              <a:t>launch</a:t>
            </a:r>
            <a:r>
              <a:rPr sz="1400" spc="-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1C1C1C"/>
                </a:solidFill>
                <a:latin typeface="Carlito"/>
                <a:cs typeface="Carlito"/>
              </a:rPr>
              <a:t>site</a:t>
            </a:r>
            <a:r>
              <a:rPr sz="1400" spc="-5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1C1C1C"/>
                </a:solidFill>
                <a:latin typeface="Carlito"/>
                <a:cs typeface="Carlito"/>
              </a:rPr>
              <a:t>has</a:t>
            </a:r>
            <a:r>
              <a:rPr sz="1400" spc="-5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1C1C1C"/>
                </a:solidFill>
                <a:latin typeface="Carlito"/>
                <a:cs typeface="Carlito"/>
              </a:rPr>
              <a:t>a</a:t>
            </a:r>
            <a:r>
              <a:rPr sz="1400" spc="4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Carlito"/>
                <a:cs typeface="Carlito"/>
              </a:rPr>
              <a:t>higher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440"/>
              </a:lnSpc>
            </a:pPr>
            <a:r>
              <a:rPr sz="1400" spc="5" dirty="0">
                <a:solidFill>
                  <a:srgbClr val="1C1C1C"/>
                </a:solidFill>
                <a:latin typeface="Carlito"/>
                <a:cs typeface="Carlito"/>
              </a:rPr>
              <a:t>number of </a:t>
            </a:r>
            <a:r>
              <a:rPr sz="1400" dirty="0">
                <a:solidFill>
                  <a:srgbClr val="1C1C1C"/>
                </a:solidFill>
                <a:latin typeface="Carlito"/>
                <a:cs typeface="Carlito"/>
              </a:rPr>
              <a:t>launches than the </a:t>
            </a:r>
            <a:r>
              <a:rPr sz="1400" spc="-5" dirty="0">
                <a:solidFill>
                  <a:srgbClr val="1C1C1C"/>
                </a:solidFill>
                <a:latin typeface="Carlito"/>
                <a:cs typeface="Carlito"/>
              </a:rPr>
              <a:t>other </a:t>
            </a:r>
            <a:r>
              <a:rPr sz="1400" spc="10" dirty="0">
                <a:solidFill>
                  <a:srgbClr val="1C1C1C"/>
                </a:solidFill>
                <a:latin typeface="Carlito"/>
                <a:cs typeface="Carlito"/>
              </a:rPr>
              <a:t>two</a:t>
            </a:r>
            <a:r>
              <a:rPr sz="1400" spc="-16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1C1C1C"/>
                </a:solidFill>
                <a:latin typeface="Carlito"/>
                <a:cs typeface="Carlito"/>
              </a:rPr>
              <a:t>sites.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184150" indent="-172085">
              <a:lnSpc>
                <a:spcPts val="1405"/>
              </a:lnSpc>
              <a:spcBef>
                <a:spcPts val="965"/>
              </a:spcBef>
              <a:buAutoNum type="arabicPeriod" startAt="3"/>
              <a:tabLst>
                <a:tab pos="184785" algn="l"/>
              </a:tabLst>
            </a:pPr>
            <a:r>
              <a:rPr sz="1400" dirty="0">
                <a:solidFill>
                  <a:srgbClr val="1C1C1C"/>
                </a:solidFill>
                <a:latin typeface="Carlito"/>
                <a:cs typeface="Carlito"/>
              </a:rPr>
              <a:t>VAFB</a:t>
            </a:r>
            <a:r>
              <a:rPr sz="1400" spc="-4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15" dirty="0">
                <a:solidFill>
                  <a:srgbClr val="1C1C1C"/>
                </a:solidFill>
                <a:latin typeface="Carlito"/>
                <a:cs typeface="Carlito"/>
              </a:rPr>
              <a:t>SLC</a:t>
            </a:r>
            <a:r>
              <a:rPr sz="1400" spc="-10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25" dirty="0">
                <a:solidFill>
                  <a:srgbClr val="1C1C1C"/>
                </a:solidFill>
                <a:latin typeface="Carlito"/>
                <a:cs typeface="Carlito"/>
              </a:rPr>
              <a:t>4E</a:t>
            </a:r>
            <a:r>
              <a:rPr sz="1400" spc="-4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1C1C1C"/>
                </a:solidFill>
                <a:latin typeface="Carlito"/>
                <a:cs typeface="Carlito"/>
              </a:rPr>
              <a:t>and</a:t>
            </a:r>
            <a:r>
              <a:rPr sz="1400" spc="-1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20" dirty="0">
                <a:solidFill>
                  <a:srgbClr val="1C1C1C"/>
                </a:solidFill>
                <a:latin typeface="Carlito"/>
                <a:cs typeface="Carlito"/>
              </a:rPr>
              <a:t>KSC</a:t>
            </a:r>
            <a:r>
              <a:rPr sz="1400" spc="-10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1C1C1C"/>
                </a:solidFill>
                <a:latin typeface="Carlito"/>
                <a:cs typeface="Carlito"/>
              </a:rPr>
              <a:t>LC</a:t>
            </a:r>
            <a:r>
              <a:rPr sz="1400" spc="-3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30" dirty="0">
                <a:solidFill>
                  <a:srgbClr val="1C1C1C"/>
                </a:solidFill>
                <a:latin typeface="Carlito"/>
                <a:cs typeface="Carlito"/>
              </a:rPr>
              <a:t>39A</a:t>
            </a:r>
            <a:r>
              <a:rPr sz="1400" spc="-9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15" dirty="0">
                <a:solidFill>
                  <a:srgbClr val="1C1C1C"/>
                </a:solidFill>
                <a:latin typeface="Carlito"/>
                <a:cs typeface="Carlito"/>
              </a:rPr>
              <a:t>have</a:t>
            </a:r>
            <a:r>
              <a:rPr sz="1400" spc="-13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Carlito"/>
                <a:cs typeface="Carlito"/>
              </a:rPr>
              <a:t>higher</a:t>
            </a:r>
            <a:r>
              <a:rPr sz="1400" spc="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1C1C1C"/>
                </a:solidFill>
                <a:latin typeface="Carlito"/>
                <a:cs typeface="Carlito"/>
              </a:rPr>
              <a:t>success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405"/>
              </a:lnSpc>
            </a:pPr>
            <a:r>
              <a:rPr sz="1400" spc="5" dirty="0">
                <a:solidFill>
                  <a:srgbClr val="1C1C1C"/>
                </a:solidFill>
                <a:latin typeface="Carlito"/>
                <a:cs typeface="Carlito"/>
              </a:rPr>
              <a:t>rates.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184150" indent="-172085">
              <a:lnSpc>
                <a:spcPts val="1440"/>
              </a:lnSpc>
              <a:spcBef>
                <a:spcPts val="965"/>
              </a:spcBef>
              <a:buAutoNum type="arabicPeriod" startAt="4"/>
              <a:tabLst>
                <a:tab pos="184785" algn="l"/>
              </a:tabLst>
            </a:pPr>
            <a:r>
              <a:rPr sz="1400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1400" spc="15" dirty="0">
                <a:solidFill>
                  <a:srgbClr val="1C1C1C"/>
                </a:solidFill>
                <a:latin typeface="Carlito"/>
                <a:cs typeface="Carlito"/>
              </a:rPr>
              <a:t> first</a:t>
            </a:r>
            <a:r>
              <a:rPr sz="1400" spc="-1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Carlito"/>
                <a:cs typeface="Carlito"/>
              </a:rPr>
              <a:t>flights</a:t>
            </a:r>
            <a:r>
              <a:rPr sz="1400" spc="-5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1C1C1C"/>
                </a:solidFill>
                <a:latin typeface="Carlito"/>
                <a:cs typeface="Carlito"/>
              </a:rPr>
              <a:t>launched</a:t>
            </a:r>
            <a:r>
              <a:rPr sz="1400" spc="-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20" dirty="0">
                <a:solidFill>
                  <a:srgbClr val="1C1C1C"/>
                </a:solidFill>
                <a:latin typeface="Carlito"/>
                <a:cs typeface="Carlito"/>
              </a:rPr>
              <a:t>from</a:t>
            </a:r>
            <a:r>
              <a:rPr sz="1400" spc="-10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20" dirty="0">
                <a:solidFill>
                  <a:srgbClr val="1C1C1C"/>
                </a:solidFill>
                <a:latin typeface="Carlito"/>
                <a:cs typeface="Carlito"/>
              </a:rPr>
              <a:t>KSC</a:t>
            </a:r>
            <a:r>
              <a:rPr sz="1400" spc="-10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1C1C1C"/>
                </a:solidFill>
                <a:latin typeface="Carlito"/>
                <a:cs typeface="Carlito"/>
              </a:rPr>
              <a:t>LC</a:t>
            </a:r>
            <a:r>
              <a:rPr sz="1400" spc="-3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30" dirty="0">
                <a:solidFill>
                  <a:srgbClr val="1C1C1C"/>
                </a:solidFill>
                <a:latin typeface="Carlito"/>
                <a:cs typeface="Carlito"/>
              </a:rPr>
              <a:t>39A</a:t>
            </a:r>
            <a:r>
              <a:rPr sz="1400" spc="-9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15" dirty="0">
                <a:solidFill>
                  <a:srgbClr val="1C1C1C"/>
                </a:solidFill>
                <a:latin typeface="Carlito"/>
                <a:cs typeface="Carlito"/>
              </a:rPr>
              <a:t>were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440"/>
              </a:lnSpc>
            </a:pPr>
            <a:r>
              <a:rPr sz="1400" spc="10" dirty="0">
                <a:solidFill>
                  <a:srgbClr val="1C1C1C"/>
                </a:solidFill>
                <a:latin typeface="Carlito"/>
                <a:cs typeface="Carlito"/>
              </a:rPr>
              <a:t>during</a:t>
            </a:r>
            <a:r>
              <a:rPr sz="1400" spc="-9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1C1C1C"/>
                </a:solidFill>
                <a:latin typeface="Carlito"/>
                <a:cs typeface="Carlito"/>
              </a:rPr>
              <a:t>a</a:t>
            </a:r>
            <a:r>
              <a:rPr sz="1400" spc="-2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1C1C1C"/>
                </a:solidFill>
                <a:latin typeface="Carlito"/>
                <a:cs typeface="Carlito"/>
              </a:rPr>
              <a:t>gap</a:t>
            </a:r>
            <a:r>
              <a:rPr sz="1400" spc="-1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1C1C1C"/>
                </a:solidFill>
                <a:latin typeface="Carlito"/>
                <a:cs typeface="Carlito"/>
              </a:rPr>
              <a:t>in</a:t>
            </a:r>
            <a:r>
              <a:rPr sz="1400" spc="-1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Carlito"/>
                <a:cs typeface="Carlito"/>
              </a:rPr>
              <a:t>flights</a:t>
            </a:r>
            <a:r>
              <a:rPr sz="1400" spc="2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1C1C1C"/>
                </a:solidFill>
                <a:latin typeface="Carlito"/>
                <a:cs typeface="Carlito"/>
              </a:rPr>
              <a:t>launched</a:t>
            </a:r>
            <a:r>
              <a:rPr sz="1400" spc="-1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15" dirty="0">
                <a:solidFill>
                  <a:srgbClr val="1C1C1C"/>
                </a:solidFill>
                <a:latin typeface="Carlito"/>
                <a:cs typeface="Carlito"/>
              </a:rPr>
              <a:t>from</a:t>
            </a:r>
            <a:r>
              <a:rPr sz="1400" spc="-10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1C1C1C"/>
                </a:solidFill>
                <a:latin typeface="Carlito"/>
                <a:cs typeface="Carlito"/>
              </a:rPr>
              <a:t>CCAFS</a:t>
            </a:r>
            <a:r>
              <a:rPr sz="1400" spc="-8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15" dirty="0">
                <a:solidFill>
                  <a:srgbClr val="1C1C1C"/>
                </a:solidFill>
                <a:latin typeface="Carlito"/>
                <a:cs typeface="Carlito"/>
              </a:rPr>
              <a:t>SLC</a:t>
            </a:r>
            <a:r>
              <a:rPr sz="1400" spc="-10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400" spc="25" dirty="0">
                <a:solidFill>
                  <a:srgbClr val="1C1C1C"/>
                </a:solidFill>
                <a:latin typeface="Carlito"/>
                <a:cs typeface="Carlito"/>
              </a:rPr>
              <a:t>40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2525" y="1137561"/>
            <a:ext cx="5838825" cy="5132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162" y="936624"/>
            <a:ext cx="3058160" cy="10617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640"/>
              </a:spcBef>
            </a:pPr>
            <a:r>
              <a:rPr sz="3600" spc="10" dirty="0"/>
              <a:t>Payload</a:t>
            </a:r>
            <a:r>
              <a:rPr sz="3600" spc="-130" dirty="0"/>
              <a:t> </a:t>
            </a:r>
            <a:r>
              <a:rPr sz="3600" spc="10" dirty="0"/>
              <a:t>vs.  Launch</a:t>
            </a:r>
            <a:r>
              <a:rPr sz="3600" spc="-50" dirty="0"/>
              <a:t> </a:t>
            </a:r>
            <a:r>
              <a:rPr sz="3600" spc="-10" dirty="0"/>
              <a:t>Site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417907" y="1066414"/>
            <a:ext cx="5593739" cy="507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9162" y="2153348"/>
            <a:ext cx="3805554" cy="39935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866264">
              <a:lnSpc>
                <a:spcPct val="108900"/>
              </a:lnSpc>
              <a:spcBef>
                <a:spcPts val="90"/>
              </a:spcBef>
            </a:pPr>
            <a:r>
              <a:rPr sz="2300" spc="-5" dirty="0">
                <a:solidFill>
                  <a:srgbClr val="006FC0"/>
                </a:solidFill>
                <a:latin typeface="Carlito"/>
                <a:cs typeface="Carlito"/>
              </a:rPr>
              <a:t>Blue: </a:t>
            </a:r>
            <a:r>
              <a:rPr sz="2300" spc="-15" dirty="0">
                <a:solidFill>
                  <a:srgbClr val="006FC0"/>
                </a:solidFill>
                <a:latin typeface="Carlito"/>
                <a:cs typeface="Carlito"/>
              </a:rPr>
              <a:t>Failed  </a:t>
            </a:r>
            <a:r>
              <a:rPr sz="2300" dirty="0">
                <a:solidFill>
                  <a:srgbClr val="CF840C"/>
                </a:solidFill>
                <a:latin typeface="Carlito"/>
                <a:cs typeface="Carlito"/>
              </a:rPr>
              <a:t>Orange:</a:t>
            </a:r>
            <a:r>
              <a:rPr sz="2300" spc="-140" dirty="0">
                <a:solidFill>
                  <a:srgbClr val="CF840C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CF840C"/>
                </a:solidFill>
                <a:latin typeface="Carlito"/>
                <a:cs typeface="Carlito"/>
              </a:rPr>
              <a:t>Success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Carlito"/>
              <a:cs typeface="Carlito"/>
            </a:endParaRPr>
          </a:p>
          <a:p>
            <a:pPr marL="469900" marR="5080" indent="-457834">
              <a:lnSpc>
                <a:spcPct val="68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300" dirty="0">
                <a:solidFill>
                  <a:srgbClr val="1C1C1C"/>
                </a:solidFill>
                <a:latin typeface="Carlito"/>
                <a:cs typeface="Carlito"/>
              </a:rPr>
              <a:t>The highest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payload </a:t>
            </a:r>
            <a:r>
              <a:rPr sz="2300" spc="5" dirty="0">
                <a:solidFill>
                  <a:srgbClr val="1C1C1C"/>
                </a:solidFill>
                <a:latin typeface="Carlito"/>
                <a:cs typeface="Carlito"/>
              </a:rPr>
              <a:t>masses  </a:t>
            </a:r>
            <a:r>
              <a:rPr sz="2300" spc="-10" dirty="0">
                <a:solidFill>
                  <a:srgbClr val="1C1C1C"/>
                </a:solidFill>
                <a:latin typeface="Carlito"/>
                <a:cs typeface="Carlito"/>
              </a:rPr>
              <a:t>have </a:t>
            </a:r>
            <a:r>
              <a:rPr sz="2300" spc="10" dirty="0">
                <a:solidFill>
                  <a:srgbClr val="1C1C1C"/>
                </a:solidFill>
                <a:latin typeface="Carlito"/>
                <a:cs typeface="Carlito"/>
              </a:rPr>
              <a:t>a high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success</a:t>
            </a:r>
            <a:r>
              <a:rPr sz="2300" spc="-6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1C1C1C"/>
                </a:solidFill>
                <a:latin typeface="Carlito"/>
                <a:cs typeface="Carlito"/>
              </a:rPr>
              <a:t>rate</a:t>
            </a:r>
            <a:endParaRPr sz="2300">
              <a:latin typeface="Carlito"/>
              <a:cs typeface="Carlito"/>
            </a:endParaRPr>
          </a:p>
          <a:p>
            <a:pPr marL="469900" marR="90170" indent="-457834">
              <a:lnSpc>
                <a:spcPct val="69800"/>
              </a:lnSpc>
              <a:spcBef>
                <a:spcPts val="10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30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lowest payload </a:t>
            </a:r>
            <a:r>
              <a:rPr sz="2300" spc="5" dirty="0">
                <a:solidFill>
                  <a:srgbClr val="1C1C1C"/>
                </a:solidFill>
                <a:latin typeface="Carlito"/>
                <a:cs typeface="Carlito"/>
              </a:rPr>
              <a:t>masses  (&lt;~5000 </a:t>
            </a:r>
            <a:r>
              <a:rPr sz="2300" spc="15" dirty="0">
                <a:solidFill>
                  <a:srgbClr val="1C1C1C"/>
                </a:solidFill>
                <a:latin typeface="Carlito"/>
                <a:cs typeface="Carlito"/>
              </a:rPr>
              <a:t>kg) </a:t>
            </a:r>
            <a:r>
              <a:rPr sz="2300" dirty="0">
                <a:solidFill>
                  <a:srgbClr val="1C1C1C"/>
                </a:solidFill>
                <a:latin typeface="Carlito"/>
                <a:cs typeface="Carlito"/>
              </a:rPr>
              <a:t>launched from  KSC </a:t>
            </a:r>
            <a:r>
              <a:rPr sz="2300" spc="10" dirty="0">
                <a:solidFill>
                  <a:srgbClr val="1C1C1C"/>
                </a:solidFill>
                <a:latin typeface="Carlito"/>
                <a:cs typeface="Carlito"/>
              </a:rPr>
              <a:t>LC </a:t>
            </a:r>
            <a:r>
              <a:rPr sz="2300" spc="25" dirty="0">
                <a:solidFill>
                  <a:srgbClr val="1C1C1C"/>
                </a:solidFill>
                <a:latin typeface="Carlito"/>
                <a:cs typeface="Carlito"/>
              </a:rPr>
              <a:t>39A </a:t>
            </a:r>
            <a:r>
              <a:rPr sz="2300" dirty="0">
                <a:solidFill>
                  <a:srgbClr val="1C1C1C"/>
                </a:solidFill>
                <a:latin typeface="Carlito"/>
                <a:cs typeface="Carlito"/>
              </a:rPr>
              <a:t>were </a:t>
            </a:r>
            <a:r>
              <a:rPr sz="2300" spc="5" dirty="0">
                <a:solidFill>
                  <a:srgbClr val="1C1C1C"/>
                </a:solidFill>
                <a:latin typeface="Carlito"/>
                <a:cs typeface="Carlito"/>
              </a:rPr>
              <a:t>all 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successful</a:t>
            </a:r>
            <a:endParaRPr sz="2300">
              <a:latin typeface="Carlito"/>
              <a:cs typeface="Carlito"/>
            </a:endParaRPr>
          </a:p>
          <a:p>
            <a:pPr marL="469900" marR="461645" indent="-457834">
              <a:lnSpc>
                <a:spcPct val="69800"/>
              </a:lnSpc>
              <a:spcBef>
                <a:spcPts val="10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300" dirty="0">
                <a:solidFill>
                  <a:srgbClr val="1C1C1C"/>
                </a:solidFill>
                <a:latin typeface="Carlito"/>
                <a:cs typeface="Carlito"/>
              </a:rPr>
              <a:t>There </a:t>
            </a:r>
            <a:r>
              <a:rPr sz="2300" spc="15" dirty="0">
                <a:solidFill>
                  <a:srgbClr val="1C1C1C"/>
                </a:solidFill>
                <a:latin typeface="Carlito"/>
                <a:cs typeface="Carlito"/>
              </a:rPr>
              <a:t>are </a:t>
            </a:r>
            <a:r>
              <a:rPr sz="2300" dirty="0">
                <a:solidFill>
                  <a:srgbClr val="1C1C1C"/>
                </a:solidFill>
                <a:latin typeface="Carlito"/>
                <a:cs typeface="Carlito"/>
              </a:rPr>
              <a:t>~standard 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payload </a:t>
            </a:r>
            <a:r>
              <a:rPr sz="2300" dirty="0">
                <a:solidFill>
                  <a:srgbClr val="1C1C1C"/>
                </a:solidFill>
                <a:latin typeface="Carlito"/>
                <a:cs typeface="Carlito"/>
              </a:rPr>
              <a:t>weights </a:t>
            </a:r>
            <a:r>
              <a:rPr sz="2300" spc="15" dirty="0">
                <a:solidFill>
                  <a:srgbClr val="1C1C1C"/>
                </a:solidFill>
                <a:latin typeface="Carlito"/>
                <a:cs typeface="Carlito"/>
              </a:rPr>
              <a:t>as 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indicated </a:t>
            </a:r>
            <a:r>
              <a:rPr sz="2300" dirty="0">
                <a:solidFill>
                  <a:srgbClr val="1C1C1C"/>
                </a:solidFill>
                <a:latin typeface="Carlito"/>
                <a:cs typeface="Carlito"/>
              </a:rPr>
              <a:t>by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300" dirty="0">
                <a:solidFill>
                  <a:srgbClr val="1C1C1C"/>
                </a:solidFill>
                <a:latin typeface="Carlito"/>
                <a:cs typeface="Carlito"/>
              </a:rPr>
              <a:t>vertical 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patterns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162" y="441960"/>
            <a:ext cx="3334385" cy="15576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ct val="89500"/>
              </a:lnSpc>
              <a:spcBef>
                <a:spcPts val="555"/>
              </a:spcBef>
            </a:pPr>
            <a:r>
              <a:rPr sz="3600" spc="10" dirty="0"/>
              <a:t>Success</a:t>
            </a:r>
            <a:r>
              <a:rPr sz="3600" spc="-125" dirty="0"/>
              <a:t> </a:t>
            </a:r>
            <a:r>
              <a:rPr sz="3600" spc="10" dirty="0"/>
              <a:t>rate  </a:t>
            </a:r>
            <a:r>
              <a:rPr sz="3600" spc="5" dirty="0"/>
              <a:t>vs. </a:t>
            </a:r>
            <a:r>
              <a:rPr sz="3600" spc="-5" dirty="0"/>
              <a:t>Orbit  </a:t>
            </a:r>
            <a:r>
              <a:rPr sz="3600" spc="10" dirty="0"/>
              <a:t>type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377779" y="1542538"/>
            <a:ext cx="6163257" cy="4097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9162" y="2142172"/>
            <a:ext cx="3460115" cy="41078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98425" indent="-85725">
              <a:lnSpc>
                <a:spcPct val="100000"/>
              </a:lnSpc>
              <a:spcBef>
                <a:spcPts val="425"/>
              </a:spcBef>
              <a:buSzPct val="94594"/>
              <a:buFont typeface="Arial"/>
              <a:buChar char="•"/>
              <a:tabLst>
                <a:tab pos="98425" algn="l"/>
              </a:tabLst>
            </a:pPr>
            <a:r>
              <a:rPr sz="1850" spc="5" dirty="0">
                <a:solidFill>
                  <a:srgbClr val="1C1C1C"/>
                </a:solidFill>
                <a:latin typeface="Carlito"/>
                <a:cs typeface="Carlito"/>
              </a:rPr>
              <a:t>The orbits with </a:t>
            </a:r>
            <a:r>
              <a:rPr sz="1850" spc="30" dirty="0">
                <a:solidFill>
                  <a:srgbClr val="1C1C1C"/>
                </a:solidFill>
                <a:latin typeface="Carlito"/>
                <a:cs typeface="Carlito"/>
              </a:rPr>
              <a:t>100% </a:t>
            </a:r>
            <a:r>
              <a:rPr sz="1850" spc="15" dirty="0">
                <a:solidFill>
                  <a:srgbClr val="1C1C1C"/>
                </a:solidFill>
                <a:latin typeface="Carlito"/>
                <a:cs typeface="Carlito"/>
              </a:rPr>
              <a:t>success</a:t>
            </a:r>
            <a:r>
              <a:rPr sz="1850" spc="15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50" spc="5" dirty="0">
                <a:solidFill>
                  <a:srgbClr val="1C1C1C"/>
                </a:solidFill>
                <a:latin typeface="Carlito"/>
                <a:cs typeface="Carlito"/>
              </a:rPr>
              <a:t>are:</a:t>
            </a:r>
            <a:endParaRPr sz="1850">
              <a:latin typeface="Carlito"/>
              <a:cs typeface="Carlito"/>
            </a:endParaRPr>
          </a:p>
          <a:p>
            <a:pPr marL="250825" indent="-23876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51460" algn="l"/>
              </a:tabLst>
            </a:pPr>
            <a:r>
              <a:rPr sz="1850" spc="20" dirty="0">
                <a:solidFill>
                  <a:srgbClr val="1C1C1C"/>
                </a:solidFill>
                <a:latin typeface="Carlito"/>
                <a:cs typeface="Carlito"/>
              </a:rPr>
              <a:t>ES-L1</a:t>
            </a:r>
            <a:endParaRPr sz="1850">
              <a:latin typeface="Carlito"/>
              <a:cs typeface="Carlito"/>
            </a:endParaRPr>
          </a:p>
          <a:p>
            <a:pPr marL="250825" indent="-23876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251460" algn="l"/>
              </a:tabLst>
            </a:pPr>
            <a:r>
              <a:rPr sz="1850" spc="15" dirty="0">
                <a:solidFill>
                  <a:srgbClr val="1C1C1C"/>
                </a:solidFill>
                <a:latin typeface="Carlito"/>
                <a:cs typeface="Carlito"/>
              </a:rPr>
              <a:t>GEO</a:t>
            </a:r>
            <a:endParaRPr sz="1850">
              <a:latin typeface="Carlito"/>
              <a:cs typeface="Carlito"/>
            </a:endParaRPr>
          </a:p>
          <a:p>
            <a:pPr marL="250825" indent="-23876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251460" algn="l"/>
              </a:tabLst>
            </a:pPr>
            <a:r>
              <a:rPr sz="1850" spc="20" dirty="0">
                <a:solidFill>
                  <a:srgbClr val="1C1C1C"/>
                </a:solidFill>
                <a:latin typeface="Carlito"/>
                <a:cs typeface="Carlito"/>
              </a:rPr>
              <a:t>HEO</a:t>
            </a:r>
            <a:endParaRPr sz="1850">
              <a:latin typeface="Carlito"/>
              <a:cs typeface="Carlito"/>
            </a:endParaRPr>
          </a:p>
          <a:p>
            <a:pPr marL="250825" indent="-23876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51460" algn="l"/>
              </a:tabLst>
            </a:pPr>
            <a:r>
              <a:rPr sz="1850" spc="-10" dirty="0">
                <a:solidFill>
                  <a:srgbClr val="1C1C1C"/>
                </a:solidFill>
                <a:latin typeface="Carlito"/>
                <a:cs typeface="Carlito"/>
              </a:rPr>
              <a:t>SSO</a:t>
            </a:r>
            <a:endParaRPr sz="18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900">
              <a:latin typeface="Carlito"/>
              <a:cs typeface="Carlito"/>
            </a:endParaRPr>
          </a:p>
          <a:p>
            <a:pPr marL="12700" marR="5080">
              <a:lnSpc>
                <a:spcPct val="74300"/>
              </a:lnSpc>
              <a:spcBef>
                <a:spcPts val="1215"/>
              </a:spcBef>
              <a:buSzPct val="94594"/>
              <a:buFont typeface="Arial"/>
              <a:buChar char="•"/>
              <a:tabLst>
                <a:tab pos="98425" algn="l"/>
              </a:tabLst>
            </a:pPr>
            <a:r>
              <a:rPr sz="1850" spc="5" dirty="0">
                <a:solidFill>
                  <a:srgbClr val="1C1C1C"/>
                </a:solidFill>
                <a:latin typeface="Carlito"/>
                <a:cs typeface="Carlito"/>
              </a:rPr>
              <a:t>The orbits with </a:t>
            </a:r>
            <a:r>
              <a:rPr sz="1850" spc="-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1850" spc="5" dirty="0">
                <a:solidFill>
                  <a:srgbClr val="1C1C1C"/>
                </a:solidFill>
                <a:latin typeface="Carlito"/>
                <a:cs typeface="Carlito"/>
              </a:rPr>
              <a:t>lowest </a:t>
            </a:r>
            <a:r>
              <a:rPr sz="1850" spc="15" dirty="0">
                <a:solidFill>
                  <a:srgbClr val="1C1C1C"/>
                </a:solidFill>
                <a:latin typeface="Carlito"/>
                <a:cs typeface="Carlito"/>
              </a:rPr>
              <a:t>success  </a:t>
            </a:r>
            <a:r>
              <a:rPr sz="1850" spc="-15" dirty="0">
                <a:solidFill>
                  <a:srgbClr val="1C1C1C"/>
                </a:solidFill>
                <a:latin typeface="Carlito"/>
                <a:cs typeface="Carlito"/>
              </a:rPr>
              <a:t>rates </a:t>
            </a:r>
            <a:r>
              <a:rPr sz="1850" spc="20" dirty="0">
                <a:solidFill>
                  <a:srgbClr val="1C1C1C"/>
                </a:solidFill>
                <a:latin typeface="Carlito"/>
                <a:cs typeface="Carlito"/>
              </a:rPr>
              <a:t>(in </a:t>
            </a:r>
            <a:r>
              <a:rPr sz="1850" spc="10" dirty="0">
                <a:solidFill>
                  <a:srgbClr val="1C1C1C"/>
                </a:solidFill>
                <a:latin typeface="Carlito"/>
                <a:cs typeface="Carlito"/>
              </a:rPr>
              <a:t>ascending </a:t>
            </a:r>
            <a:r>
              <a:rPr sz="1850" spc="5" dirty="0">
                <a:solidFill>
                  <a:srgbClr val="1C1C1C"/>
                </a:solidFill>
                <a:latin typeface="Carlito"/>
                <a:cs typeface="Carlito"/>
              </a:rPr>
              <a:t>order)</a:t>
            </a:r>
            <a:r>
              <a:rPr sz="1850" spc="21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50" spc="5" dirty="0">
                <a:solidFill>
                  <a:srgbClr val="1C1C1C"/>
                </a:solidFill>
                <a:latin typeface="Carlito"/>
                <a:cs typeface="Carlito"/>
              </a:rPr>
              <a:t>are:</a:t>
            </a:r>
            <a:endParaRPr sz="1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arlito"/>
              <a:cs typeface="Carlito"/>
            </a:endParaRPr>
          </a:p>
          <a:p>
            <a:pPr marL="250825" indent="-23876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1460" algn="l"/>
              </a:tabLst>
            </a:pPr>
            <a:r>
              <a:rPr sz="1850" spc="-5" dirty="0">
                <a:solidFill>
                  <a:srgbClr val="1C1C1C"/>
                </a:solidFill>
                <a:latin typeface="Carlito"/>
                <a:cs typeface="Carlito"/>
              </a:rPr>
              <a:t>SO</a:t>
            </a:r>
            <a:endParaRPr sz="1850">
              <a:latin typeface="Carlito"/>
              <a:cs typeface="Carlito"/>
            </a:endParaRPr>
          </a:p>
          <a:p>
            <a:pPr marL="250825" indent="-23876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251460" algn="l"/>
              </a:tabLst>
            </a:pPr>
            <a:r>
              <a:rPr sz="1850" spc="-10" dirty="0">
                <a:solidFill>
                  <a:srgbClr val="1C1C1C"/>
                </a:solidFill>
                <a:latin typeface="Carlito"/>
                <a:cs typeface="Carlito"/>
              </a:rPr>
              <a:t>GTO</a:t>
            </a:r>
            <a:endParaRPr sz="1850">
              <a:latin typeface="Carlito"/>
              <a:cs typeface="Carlito"/>
            </a:endParaRPr>
          </a:p>
          <a:p>
            <a:pPr marL="250825" indent="-23876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51460" algn="l"/>
              </a:tabLst>
            </a:pPr>
            <a:r>
              <a:rPr sz="1850" spc="-10" dirty="0">
                <a:solidFill>
                  <a:srgbClr val="1C1C1C"/>
                </a:solidFill>
                <a:latin typeface="Carlito"/>
                <a:cs typeface="Carlito"/>
              </a:rPr>
              <a:t>ISS</a:t>
            </a:r>
            <a:endParaRPr sz="1850">
              <a:latin typeface="Carlito"/>
              <a:cs typeface="Carlito"/>
            </a:endParaRPr>
          </a:p>
          <a:p>
            <a:pPr marL="250825" indent="-23876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251460" algn="l"/>
              </a:tabLst>
            </a:pPr>
            <a:r>
              <a:rPr sz="1850" dirty="0">
                <a:solidFill>
                  <a:srgbClr val="1C1C1C"/>
                </a:solidFill>
                <a:latin typeface="Carlito"/>
                <a:cs typeface="Carlito"/>
              </a:rPr>
              <a:t>MEO </a:t>
            </a:r>
            <a:r>
              <a:rPr sz="1850" spc="10" dirty="0">
                <a:solidFill>
                  <a:srgbClr val="1C1C1C"/>
                </a:solidFill>
                <a:latin typeface="Carlito"/>
                <a:cs typeface="Carlito"/>
              </a:rPr>
              <a:t>=</a:t>
            </a:r>
            <a:r>
              <a:rPr sz="1850" spc="5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50" spc="15" dirty="0">
                <a:solidFill>
                  <a:srgbClr val="1C1C1C"/>
                </a:solidFill>
                <a:latin typeface="Carlito"/>
                <a:cs typeface="Carlito"/>
              </a:rPr>
              <a:t>PO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162" y="441960"/>
            <a:ext cx="3611245" cy="15576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ct val="89500"/>
              </a:lnSpc>
              <a:spcBef>
                <a:spcPts val="555"/>
              </a:spcBef>
            </a:pPr>
            <a:r>
              <a:rPr sz="3600" spc="10" dirty="0"/>
              <a:t>Flight</a:t>
            </a:r>
            <a:r>
              <a:rPr sz="3600" spc="-65" dirty="0"/>
              <a:t> </a:t>
            </a:r>
            <a:r>
              <a:rPr sz="3600" dirty="0"/>
              <a:t>Number  </a:t>
            </a:r>
            <a:r>
              <a:rPr sz="3600" spc="5" dirty="0"/>
              <a:t>vs. </a:t>
            </a:r>
            <a:r>
              <a:rPr sz="3600" spc="-5" dirty="0"/>
              <a:t>Orbit  </a:t>
            </a:r>
            <a:r>
              <a:rPr sz="3600" spc="10" dirty="0"/>
              <a:t>type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713334" y="849758"/>
            <a:ext cx="5877258" cy="532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9162" y="2191145"/>
            <a:ext cx="3672204" cy="41465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300" spc="-5" dirty="0">
                <a:solidFill>
                  <a:srgbClr val="006FC0"/>
                </a:solidFill>
                <a:latin typeface="Carlito"/>
                <a:cs typeface="Carlito"/>
              </a:rPr>
              <a:t>Blue:</a:t>
            </a:r>
            <a:r>
              <a:rPr sz="2300" spc="-2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300" spc="-15" dirty="0">
                <a:solidFill>
                  <a:srgbClr val="006FC0"/>
                </a:solidFill>
                <a:latin typeface="Carlito"/>
                <a:cs typeface="Carlito"/>
              </a:rPr>
              <a:t>Failed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300" dirty="0">
                <a:solidFill>
                  <a:srgbClr val="CF840C"/>
                </a:solidFill>
                <a:latin typeface="Carlito"/>
                <a:cs typeface="Carlito"/>
              </a:rPr>
              <a:t>Orange:</a:t>
            </a:r>
            <a:r>
              <a:rPr sz="2300" spc="-100" dirty="0">
                <a:solidFill>
                  <a:srgbClr val="CF840C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CF840C"/>
                </a:solidFill>
                <a:latin typeface="Carlito"/>
                <a:cs typeface="Carlito"/>
              </a:rPr>
              <a:t>Success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300">
              <a:latin typeface="Carlito"/>
              <a:cs typeface="Carlito"/>
            </a:endParaRPr>
          </a:p>
          <a:p>
            <a:pPr marL="12700" marR="5080">
              <a:lnSpc>
                <a:spcPct val="80300"/>
              </a:lnSpc>
              <a:spcBef>
                <a:spcPts val="1435"/>
              </a:spcBef>
              <a:buAutoNum type="arabicPeriod"/>
              <a:tabLst>
                <a:tab pos="298450" algn="l"/>
              </a:tabLst>
            </a:pPr>
            <a:r>
              <a:rPr sz="230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300" spc="-10" dirty="0">
                <a:solidFill>
                  <a:srgbClr val="1C1C1C"/>
                </a:solidFill>
                <a:latin typeface="Carlito"/>
                <a:cs typeface="Carlito"/>
              </a:rPr>
              <a:t>SSO, </a:t>
            </a:r>
            <a:r>
              <a:rPr sz="2300" spc="15" dirty="0">
                <a:solidFill>
                  <a:srgbClr val="1C1C1C"/>
                </a:solidFill>
                <a:latin typeface="Carlito"/>
                <a:cs typeface="Carlito"/>
              </a:rPr>
              <a:t>LEO. </a:t>
            </a:r>
            <a:r>
              <a:rPr sz="2300" spc="5" dirty="0">
                <a:solidFill>
                  <a:srgbClr val="1C1C1C"/>
                </a:solidFill>
                <a:latin typeface="Carlito"/>
                <a:cs typeface="Carlito"/>
              </a:rPr>
              <a:t>and </a:t>
            </a:r>
            <a:r>
              <a:rPr sz="2300" spc="15" dirty="0">
                <a:solidFill>
                  <a:srgbClr val="1C1C1C"/>
                </a:solidFill>
                <a:latin typeface="Carlito"/>
                <a:cs typeface="Carlito"/>
              </a:rPr>
              <a:t>VLEO 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orbits </a:t>
            </a:r>
            <a:r>
              <a:rPr sz="2300" spc="-10" dirty="0">
                <a:solidFill>
                  <a:srgbClr val="1C1C1C"/>
                </a:solidFill>
                <a:latin typeface="Carlito"/>
                <a:cs typeface="Carlito"/>
              </a:rPr>
              <a:t>have </a:t>
            </a:r>
            <a:r>
              <a:rPr sz="2300" spc="10" dirty="0">
                <a:solidFill>
                  <a:srgbClr val="1C1C1C"/>
                </a:solidFill>
                <a:latin typeface="Carlito"/>
                <a:cs typeface="Carlito"/>
              </a:rPr>
              <a:t>a </a:t>
            </a:r>
            <a:r>
              <a:rPr sz="2300" spc="5" dirty="0">
                <a:solidFill>
                  <a:srgbClr val="1C1C1C"/>
                </a:solidFill>
                <a:latin typeface="Carlito"/>
                <a:cs typeface="Carlito"/>
              </a:rPr>
              <a:t>very high</a:t>
            </a:r>
            <a:r>
              <a:rPr sz="2300" spc="-6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success  </a:t>
            </a:r>
            <a:r>
              <a:rPr sz="2300" spc="-10" dirty="0">
                <a:solidFill>
                  <a:srgbClr val="1C1C1C"/>
                </a:solidFill>
                <a:latin typeface="Carlito"/>
                <a:cs typeface="Carlito"/>
              </a:rPr>
              <a:t>rate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1C1C"/>
              </a:buClr>
              <a:buFont typeface="Carlito"/>
              <a:buAutoNum type="arabicPeriod"/>
            </a:pPr>
            <a:endParaRPr sz="3400">
              <a:latin typeface="Carlito"/>
              <a:cs typeface="Carlito"/>
            </a:endParaRPr>
          </a:p>
          <a:p>
            <a:pPr marL="12700" marR="136525">
              <a:lnSpc>
                <a:spcPct val="80300"/>
              </a:lnSpc>
              <a:buAutoNum type="arabicPeriod"/>
              <a:tabLst>
                <a:tab pos="298450" algn="l"/>
              </a:tabLst>
            </a:pPr>
            <a:r>
              <a:rPr sz="230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GTO </a:t>
            </a:r>
            <a:r>
              <a:rPr sz="2300" dirty="0">
                <a:solidFill>
                  <a:srgbClr val="1C1C1C"/>
                </a:solidFill>
                <a:latin typeface="Carlito"/>
                <a:cs typeface="Carlito"/>
              </a:rPr>
              <a:t>orbit </a:t>
            </a:r>
            <a:r>
              <a:rPr sz="2300" spc="5" dirty="0">
                <a:solidFill>
                  <a:srgbClr val="1C1C1C"/>
                </a:solidFill>
                <a:latin typeface="Carlito"/>
                <a:cs typeface="Carlito"/>
              </a:rPr>
              <a:t>has </a:t>
            </a:r>
            <a:r>
              <a:rPr sz="2300" spc="10" dirty="0">
                <a:solidFill>
                  <a:srgbClr val="1C1C1C"/>
                </a:solidFill>
                <a:latin typeface="Carlito"/>
                <a:cs typeface="Carlito"/>
              </a:rPr>
              <a:t>a </a:t>
            </a:r>
            <a:r>
              <a:rPr sz="2300" spc="-10" dirty="0">
                <a:solidFill>
                  <a:srgbClr val="1C1C1C"/>
                </a:solidFill>
                <a:latin typeface="Carlito"/>
                <a:cs typeface="Carlito"/>
              </a:rPr>
              <a:t>poor 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success </a:t>
            </a:r>
            <a:r>
              <a:rPr sz="2300" spc="-10" dirty="0">
                <a:solidFill>
                  <a:srgbClr val="1C1C1C"/>
                </a:solidFill>
                <a:latin typeface="Carlito"/>
                <a:cs typeface="Carlito"/>
              </a:rPr>
              <a:t>rate </a:t>
            </a:r>
            <a:r>
              <a:rPr sz="2300" spc="5" dirty="0">
                <a:solidFill>
                  <a:srgbClr val="1C1C1C"/>
                </a:solidFill>
                <a:latin typeface="Carlito"/>
                <a:cs typeface="Carlito"/>
              </a:rPr>
              <a:t>and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there </a:t>
            </a:r>
            <a:r>
              <a:rPr sz="2300" dirty="0">
                <a:solidFill>
                  <a:srgbClr val="1C1C1C"/>
                </a:solidFill>
                <a:latin typeface="Carlito"/>
                <a:cs typeface="Carlito"/>
              </a:rPr>
              <a:t>is no 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obvious relationship </a:t>
            </a:r>
            <a:r>
              <a:rPr sz="2300" spc="-15" dirty="0">
                <a:solidFill>
                  <a:srgbClr val="1C1C1C"/>
                </a:solidFill>
                <a:latin typeface="Carlito"/>
                <a:cs typeface="Carlito"/>
              </a:rPr>
              <a:t>between 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flight number </a:t>
            </a:r>
            <a:r>
              <a:rPr sz="2300" spc="5" dirty="0">
                <a:solidFill>
                  <a:srgbClr val="1C1C1C"/>
                </a:solidFill>
                <a:latin typeface="Carlito"/>
                <a:cs typeface="Carlito"/>
              </a:rPr>
              <a:t>and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success </a:t>
            </a:r>
            <a:r>
              <a:rPr sz="2300" spc="-35" dirty="0">
                <a:solidFill>
                  <a:srgbClr val="1C1C1C"/>
                </a:solidFill>
                <a:latin typeface="Carlito"/>
                <a:cs typeface="Carlito"/>
              </a:rPr>
              <a:t>for 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this</a:t>
            </a:r>
            <a:r>
              <a:rPr sz="2300" spc="-1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1C1C1C"/>
                </a:solidFill>
                <a:latin typeface="Carlito"/>
                <a:cs typeface="Carlito"/>
              </a:rPr>
              <a:t>orbit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7801" y="6472554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99B6"/>
                </a:solidFill>
                <a:latin typeface="Carlito"/>
                <a:cs typeface="Carlito"/>
              </a:rPr>
              <a:t>20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6326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30"/>
              </a:spcBef>
              <a:tabLst>
                <a:tab pos="10544175" algn="l"/>
              </a:tabLst>
            </a:pPr>
            <a:r>
              <a:rPr u="sng" spc="25" dirty="0">
                <a:uFill>
                  <a:solidFill>
                    <a:srgbClr val="00AFEF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5765" y="1785048"/>
            <a:ext cx="2463800" cy="43154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SzPct val="95348"/>
              <a:buFont typeface="Wingdings"/>
              <a:buChar char=""/>
              <a:tabLst>
                <a:tab pos="241935" algn="l"/>
              </a:tabLst>
            </a:pP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Executive</a:t>
            </a:r>
            <a:r>
              <a:rPr sz="2150" spc="-4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150" spc="20" dirty="0">
                <a:solidFill>
                  <a:srgbClr val="006FC0"/>
                </a:solidFill>
                <a:latin typeface="Carlito"/>
                <a:cs typeface="Carlito"/>
              </a:rPr>
              <a:t>Summary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6FC0"/>
              </a:buClr>
              <a:buFont typeface="Wingdings"/>
              <a:buChar char=""/>
            </a:pPr>
            <a:endParaRPr sz="29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SzPct val="95348"/>
              <a:buFont typeface="Wingdings"/>
              <a:buChar char=""/>
              <a:tabLst>
                <a:tab pos="241935" algn="l"/>
              </a:tabLst>
            </a:pP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Introduction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6FC0"/>
              </a:buClr>
              <a:buFont typeface="Wingdings"/>
              <a:buChar char=""/>
            </a:pPr>
            <a:endParaRPr sz="29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SzPct val="95348"/>
              <a:buFont typeface="Wingdings"/>
              <a:buChar char=""/>
              <a:tabLst>
                <a:tab pos="241935" algn="l"/>
              </a:tabLst>
            </a:pP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Methodology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6FC0"/>
              </a:buClr>
              <a:buFont typeface="Wingdings"/>
              <a:buChar char=""/>
            </a:pPr>
            <a:endParaRPr sz="29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SzPct val="95348"/>
              <a:buFont typeface="Wingdings"/>
              <a:buChar char=""/>
              <a:tabLst>
                <a:tab pos="241935" algn="l"/>
              </a:tabLst>
            </a:pP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Results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6FC0"/>
              </a:buClr>
              <a:buFont typeface="Wingdings"/>
              <a:buChar char=""/>
            </a:pPr>
            <a:endParaRPr sz="29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SzPct val="95348"/>
              <a:buFont typeface="Wingdings"/>
              <a:buChar char=""/>
              <a:tabLst>
                <a:tab pos="241935" algn="l"/>
              </a:tabLst>
            </a:pP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Conclusion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6FC0"/>
              </a:buClr>
              <a:buFont typeface="Wingdings"/>
              <a:buChar char=""/>
            </a:pPr>
            <a:endParaRPr sz="29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SzPct val="95348"/>
              <a:buFont typeface="Wingdings"/>
              <a:buChar char=""/>
              <a:tabLst>
                <a:tab pos="241935" algn="l"/>
              </a:tabLst>
            </a:pP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Appendix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2500" y="1409700"/>
            <a:ext cx="4200525" cy="501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99B6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162" y="936624"/>
            <a:ext cx="3058160" cy="10617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640"/>
              </a:spcBef>
            </a:pPr>
            <a:r>
              <a:rPr sz="3600" spc="10" dirty="0"/>
              <a:t>Payload</a:t>
            </a:r>
            <a:r>
              <a:rPr sz="3600" spc="-130" dirty="0"/>
              <a:t> </a:t>
            </a:r>
            <a:r>
              <a:rPr sz="3600" spc="10" dirty="0"/>
              <a:t>vs.  Orbit</a:t>
            </a:r>
            <a:r>
              <a:rPr sz="3600" spc="-15" dirty="0"/>
              <a:t> </a:t>
            </a:r>
            <a:r>
              <a:rPr sz="3600" spc="-10" dirty="0"/>
              <a:t>type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958232" y="663575"/>
            <a:ext cx="5777019" cy="5211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5192" y="2092515"/>
            <a:ext cx="3726179" cy="4146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90700">
              <a:lnSpc>
                <a:spcPct val="114300"/>
              </a:lnSpc>
              <a:spcBef>
                <a:spcPts val="95"/>
              </a:spcBef>
            </a:pPr>
            <a:r>
              <a:rPr sz="2300" spc="-5" dirty="0">
                <a:solidFill>
                  <a:srgbClr val="006FC0"/>
                </a:solidFill>
                <a:latin typeface="Carlito"/>
                <a:cs typeface="Carlito"/>
              </a:rPr>
              <a:t>Blue: </a:t>
            </a:r>
            <a:r>
              <a:rPr sz="2300" spc="-15" dirty="0">
                <a:solidFill>
                  <a:srgbClr val="006FC0"/>
                </a:solidFill>
                <a:latin typeface="Carlito"/>
                <a:cs typeface="Carlito"/>
              </a:rPr>
              <a:t>Failed  </a:t>
            </a:r>
            <a:r>
              <a:rPr sz="2300" dirty="0">
                <a:solidFill>
                  <a:srgbClr val="CF840C"/>
                </a:solidFill>
                <a:latin typeface="Carlito"/>
                <a:cs typeface="Carlito"/>
              </a:rPr>
              <a:t>Orange:</a:t>
            </a:r>
            <a:r>
              <a:rPr sz="2300" spc="-160" dirty="0">
                <a:solidFill>
                  <a:srgbClr val="CF840C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CF840C"/>
                </a:solidFill>
                <a:latin typeface="Carlito"/>
                <a:cs typeface="Carlito"/>
              </a:rPr>
              <a:t>Success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300">
              <a:latin typeface="Carlito"/>
              <a:cs typeface="Carlito"/>
            </a:endParaRPr>
          </a:p>
          <a:p>
            <a:pPr marL="469900" marR="395605" indent="-457834">
              <a:lnSpc>
                <a:spcPct val="80300"/>
              </a:lnSpc>
              <a:spcBef>
                <a:spcPts val="14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300" spc="-15" dirty="0">
                <a:solidFill>
                  <a:srgbClr val="1C1C1C"/>
                </a:solidFill>
                <a:latin typeface="Carlito"/>
                <a:cs typeface="Carlito"/>
              </a:rPr>
              <a:t>Heavy </a:t>
            </a:r>
            <a:r>
              <a:rPr sz="2300" spc="-10" dirty="0">
                <a:solidFill>
                  <a:srgbClr val="1C1C1C"/>
                </a:solidFill>
                <a:latin typeface="Carlito"/>
                <a:cs typeface="Carlito"/>
              </a:rPr>
              <a:t>payloads </a:t>
            </a:r>
            <a:r>
              <a:rPr sz="2300" spc="-15" dirty="0">
                <a:solidFill>
                  <a:srgbClr val="1C1C1C"/>
                </a:solidFill>
                <a:latin typeface="Carlito"/>
                <a:cs typeface="Carlito"/>
              </a:rPr>
              <a:t>have </a:t>
            </a:r>
            <a:r>
              <a:rPr sz="2300" spc="10" dirty="0">
                <a:solidFill>
                  <a:srgbClr val="1C1C1C"/>
                </a:solidFill>
                <a:latin typeface="Carlito"/>
                <a:cs typeface="Carlito"/>
              </a:rPr>
              <a:t>a  </a:t>
            </a:r>
            <a:r>
              <a:rPr sz="2300" spc="-10" dirty="0">
                <a:solidFill>
                  <a:srgbClr val="1C1C1C"/>
                </a:solidFill>
                <a:latin typeface="Carlito"/>
                <a:cs typeface="Carlito"/>
              </a:rPr>
              <a:t>negative </a:t>
            </a:r>
            <a:r>
              <a:rPr sz="2300" spc="5" dirty="0">
                <a:solidFill>
                  <a:srgbClr val="1C1C1C"/>
                </a:solidFill>
                <a:latin typeface="Carlito"/>
                <a:cs typeface="Carlito"/>
              </a:rPr>
              <a:t>impact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on</a:t>
            </a:r>
            <a:r>
              <a:rPr sz="2300" spc="-1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GTO  orbits</a:t>
            </a:r>
            <a:endParaRPr sz="2300">
              <a:latin typeface="Carlito"/>
              <a:cs typeface="Carlito"/>
            </a:endParaRPr>
          </a:p>
          <a:p>
            <a:pPr marL="469900" indent="-457834">
              <a:lnSpc>
                <a:spcPts val="2470"/>
              </a:lnSpc>
              <a:spcBef>
                <a:spcPts val="47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30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300" spc="-15" dirty="0">
                <a:solidFill>
                  <a:srgbClr val="1C1C1C"/>
                </a:solidFill>
                <a:latin typeface="Carlito"/>
                <a:cs typeface="Carlito"/>
              </a:rPr>
              <a:t>heaviest </a:t>
            </a:r>
            <a:r>
              <a:rPr sz="2300" spc="-10" dirty="0">
                <a:solidFill>
                  <a:srgbClr val="1C1C1C"/>
                </a:solidFill>
                <a:latin typeface="Carlito"/>
                <a:cs typeface="Carlito"/>
              </a:rPr>
              <a:t>payloads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300" spc="-15" dirty="0">
                <a:solidFill>
                  <a:srgbClr val="1C1C1C"/>
                </a:solidFill>
                <a:latin typeface="Carlito"/>
                <a:cs typeface="Carlito"/>
              </a:rPr>
              <a:t>have</a:t>
            </a:r>
            <a:endParaRPr sz="2300">
              <a:latin typeface="Carlito"/>
              <a:cs typeface="Carlito"/>
            </a:endParaRPr>
          </a:p>
          <a:p>
            <a:pPr marL="469900">
              <a:lnSpc>
                <a:spcPts val="2470"/>
              </a:lnSpc>
            </a:pPr>
            <a:r>
              <a:rPr sz="2300" spc="5" dirty="0">
                <a:solidFill>
                  <a:srgbClr val="1C1C1C"/>
                </a:solidFill>
                <a:latin typeface="Carlito"/>
                <a:cs typeface="Carlito"/>
              </a:rPr>
              <a:t>all gone </a:t>
            </a:r>
            <a:r>
              <a:rPr sz="2300" spc="-10" dirty="0">
                <a:solidFill>
                  <a:srgbClr val="1C1C1C"/>
                </a:solidFill>
                <a:latin typeface="Carlito"/>
                <a:cs typeface="Carlito"/>
              </a:rPr>
              <a:t>to </a:t>
            </a:r>
            <a:r>
              <a:rPr sz="2300" spc="15" dirty="0">
                <a:solidFill>
                  <a:srgbClr val="1C1C1C"/>
                </a:solidFill>
                <a:latin typeface="Carlito"/>
                <a:cs typeface="Carlito"/>
              </a:rPr>
              <a:t>VLEO</a:t>
            </a:r>
            <a:r>
              <a:rPr sz="2300" spc="-19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orbit</a:t>
            </a:r>
            <a:endParaRPr sz="2300">
              <a:latin typeface="Carlito"/>
              <a:cs typeface="Carlito"/>
            </a:endParaRPr>
          </a:p>
          <a:p>
            <a:pPr marL="469900" marR="93345" indent="-457834">
              <a:lnSpc>
                <a:spcPct val="79800"/>
              </a:lnSpc>
              <a:spcBef>
                <a:spcPts val="1025"/>
              </a:spcBef>
              <a:buAutoNum type="arabicPeriod" startAt="3"/>
              <a:tabLst>
                <a:tab pos="469900" algn="l"/>
                <a:tab pos="470534" algn="l"/>
              </a:tabLst>
            </a:pPr>
            <a:r>
              <a:rPr sz="230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lightest </a:t>
            </a:r>
            <a:r>
              <a:rPr sz="2300" spc="-10" dirty="0">
                <a:solidFill>
                  <a:srgbClr val="1C1C1C"/>
                </a:solidFill>
                <a:latin typeface="Carlito"/>
                <a:cs typeface="Carlito"/>
              </a:rPr>
              <a:t>payload 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success </a:t>
            </a:r>
            <a:r>
              <a:rPr sz="2300" spc="-15" dirty="0">
                <a:solidFill>
                  <a:srgbClr val="1C1C1C"/>
                </a:solidFill>
                <a:latin typeface="Carlito"/>
                <a:cs typeface="Carlito"/>
              </a:rPr>
              <a:t>rate </a:t>
            </a:r>
            <a:r>
              <a:rPr sz="2300" spc="5" dirty="0">
                <a:solidFill>
                  <a:srgbClr val="1C1C1C"/>
                </a:solidFill>
                <a:latin typeface="Carlito"/>
                <a:cs typeface="Carlito"/>
              </a:rPr>
              <a:t>has varies 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dramatically </a:t>
            </a:r>
            <a:r>
              <a:rPr sz="2300" spc="-10" dirty="0">
                <a:solidFill>
                  <a:srgbClr val="1C1C1C"/>
                </a:solidFill>
                <a:latin typeface="Carlito"/>
                <a:cs typeface="Carlito"/>
              </a:rPr>
              <a:t>depending</a:t>
            </a:r>
            <a:r>
              <a:rPr sz="2300" spc="-7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on  </a:t>
            </a:r>
            <a:r>
              <a:rPr sz="2300" spc="-10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2300" spc="3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1C1C1C"/>
                </a:solidFill>
                <a:latin typeface="Carlito"/>
                <a:cs typeface="Carlito"/>
              </a:rPr>
              <a:t>orbit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162" y="441960"/>
            <a:ext cx="3334385" cy="15576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ct val="89500"/>
              </a:lnSpc>
              <a:spcBef>
                <a:spcPts val="555"/>
              </a:spcBef>
            </a:pPr>
            <a:r>
              <a:rPr sz="3600" spc="10" dirty="0"/>
              <a:t>Launch  success  yearly</a:t>
            </a:r>
            <a:r>
              <a:rPr sz="3600" spc="-50" dirty="0"/>
              <a:t> </a:t>
            </a:r>
            <a:r>
              <a:rPr sz="3600" spc="-5" dirty="0"/>
              <a:t>trend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613248" y="1895411"/>
            <a:ext cx="5506134" cy="3699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8062" y="2927032"/>
            <a:ext cx="3700145" cy="1856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1C1C1C"/>
                </a:solidFill>
                <a:latin typeface="Carlito"/>
                <a:cs typeface="Carlito"/>
              </a:rPr>
              <a:t>Clearly, </a:t>
            </a:r>
            <a:r>
              <a:rPr sz="3000" spc="-1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3000" spc="5" dirty="0">
                <a:solidFill>
                  <a:srgbClr val="1C1C1C"/>
                </a:solidFill>
                <a:latin typeface="Carlito"/>
                <a:cs typeface="Carlito"/>
              </a:rPr>
              <a:t>success </a:t>
            </a:r>
            <a:r>
              <a:rPr sz="3000" spc="-30" dirty="0">
                <a:solidFill>
                  <a:srgbClr val="1C1C1C"/>
                </a:solidFill>
                <a:latin typeface="Carlito"/>
                <a:cs typeface="Carlito"/>
              </a:rPr>
              <a:t>rate  </a:t>
            </a:r>
            <a:r>
              <a:rPr sz="3000" spc="-10" dirty="0">
                <a:solidFill>
                  <a:srgbClr val="1C1C1C"/>
                </a:solidFill>
                <a:latin typeface="Carlito"/>
                <a:cs typeface="Carlito"/>
              </a:rPr>
              <a:t>has increased  </a:t>
            </a:r>
            <a:r>
              <a:rPr sz="3000" spc="-20" dirty="0">
                <a:solidFill>
                  <a:srgbClr val="1C1C1C"/>
                </a:solidFill>
                <a:latin typeface="Carlito"/>
                <a:cs typeface="Carlito"/>
              </a:rPr>
              <a:t>dramatically </a:t>
            </a:r>
            <a:r>
              <a:rPr sz="3000" spc="-5" dirty="0">
                <a:solidFill>
                  <a:srgbClr val="1C1C1C"/>
                </a:solidFill>
                <a:latin typeface="Carlito"/>
                <a:cs typeface="Carlito"/>
              </a:rPr>
              <a:t>between  </a:t>
            </a:r>
            <a:r>
              <a:rPr sz="3000" spc="-20" dirty="0">
                <a:solidFill>
                  <a:srgbClr val="1C1C1C"/>
                </a:solidFill>
                <a:latin typeface="Carlito"/>
                <a:cs typeface="Carlito"/>
              </a:rPr>
              <a:t>2013 </a:t>
            </a:r>
            <a:r>
              <a:rPr sz="3000" spc="-10" dirty="0">
                <a:solidFill>
                  <a:srgbClr val="1C1C1C"/>
                </a:solidFill>
                <a:latin typeface="Carlito"/>
                <a:cs typeface="Carlito"/>
              </a:rPr>
              <a:t>and</a:t>
            </a:r>
            <a:r>
              <a:rPr sz="3000" spc="5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3000" spc="-20" dirty="0">
                <a:solidFill>
                  <a:srgbClr val="1C1C1C"/>
                </a:solidFill>
                <a:latin typeface="Carlito"/>
                <a:cs typeface="Carlito"/>
              </a:rPr>
              <a:t>2020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1225" y="3552888"/>
            <a:ext cx="551561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42135" algn="l"/>
                <a:tab pos="4130040" algn="l"/>
              </a:tabLst>
            </a:pPr>
            <a:r>
              <a:rPr sz="6000" b="1" spc="-5" dirty="0">
                <a:solidFill>
                  <a:srgbClr val="005392"/>
                </a:solidFill>
                <a:latin typeface="Courier New"/>
                <a:cs typeface="Courier New"/>
              </a:rPr>
              <a:t>ED</a:t>
            </a:r>
            <a:r>
              <a:rPr sz="6000" b="1" dirty="0">
                <a:solidFill>
                  <a:srgbClr val="005392"/>
                </a:solidFill>
                <a:latin typeface="Courier New"/>
                <a:cs typeface="Courier New"/>
              </a:rPr>
              <a:t>A	</a:t>
            </a:r>
            <a:r>
              <a:rPr sz="6000" b="1" spc="-5" dirty="0">
                <a:solidFill>
                  <a:srgbClr val="005392"/>
                </a:solidFill>
                <a:latin typeface="Courier New"/>
                <a:cs typeface="Courier New"/>
              </a:rPr>
              <a:t>wit</a:t>
            </a:r>
            <a:r>
              <a:rPr sz="6000" b="1" dirty="0">
                <a:solidFill>
                  <a:srgbClr val="005392"/>
                </a:solidFill>
                <a:latin typeface="Courier New"/>
                <a:cs typeface="Courier New"/>
              </a:rPr>
              <a:t>h	</a:t>
            </a:r>
            <a:r>
              <a:rPr sz="6000" b="1" spc="-5" dirty="0">
                <a:solidFill>
                  <a:srgbClr val="005392"/>
                </a:solidFill>
                <a:latin typeface="Courier New"/>
                <a:cs typeface="Courier New"/>
              </a:rPr>
              <a:t>SQL</a:t>
            </a:r>
            <a:endParaRPr sz="6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387" y="5062537"/>
            <a:ext cx="11363325" cy="580928"/>
          </a:xfrm>
          <a:prstGeom prst="rect">
            <a:avLst/>
          </a:prstGeom>
          <a:solidFill>
            <a:srgbClr val="1C1C1C"/>
          </a:solidFill>
          <a:ln w="12700">
            <a:solidFill>
              <a:srgbClr val="0080A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0"/>
              </a:spcBef>
            </a:pPr>
            <a:r>
              <a:rPr sz="1800" spc="10" dirty="0">
                <a:solidFill>
                  <a:srgbClr val="FFFF00"/>
                </a:solidFill>
                <a:latin typeface="Carlito"/>
                <a:cs typeface="Carlito"/>
              </a:rPr>
              <a:t>Jupyter</a:t>
            </a:r>
            <a:r>
              <a:rPr sz="1800" spc="-135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00"/>
                </a:solidFill>
                <a:latin typeface="Carlito"/>
                <a:cs typeface="Carlito"/>
              </a:rPr>
              <a:t>Notebook:</a:t>
            </a:r>
            <a:endParaRPr sz="1800" dirty="0">
              <a:latin typeface="Carlito"/>
              <a:cs typeface="Carlito"/>
            </a:endParaRPr>
          </a:p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lang="en-IN"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https://github.com/kaustubhjoshi1910/DSCP/blob/fc08b22d5de9e229b54dd760b8955b8e57568d29/eda%20with%20sql.ipynb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371093"/>
            <a:ext cx="64331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20" dirty="0">
                <a:solidFill>
                  <a:srgbClr val="005392"/>
                </a:solidFill>
                <a:latin typeface="Courier New"/>
                <a:cs typeface="Courier New"/>
              </a:rPr>
              <a:t>All </a:t>
            </a:r>
            <a:r>
              <a:rPr sz="3950" b="1" spc="25" dirty="0">
                <a:solidFill>
                  <a:srgbClr val="005392"/>
                </a:solidFill>
                <a:latin typeface="Courier New"/>
                <a:cs typeface="Courier New"/>
              </a:rPr>
              <a:t>launch site</a:t>
            </a:r>
            <a:r>
              <a:rPr sz="3950" b="1" spc="2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3950" b="1" spc="25" dirty="0">
                <a:solidFill>
                  <a:srgbClr val="005392"/>
                </a:solidFill>
                <a:latin typeface="Courier New"/>
                <a:cs typeface="Courier New"/>
              </a:rPr>
              <a:t>names</a:t>
            </a:r>
            <a:endParaRPr sz="395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409700"/>
            <a:ext cx="6419850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202" y="2169410"/>
            <a:ext cx="2554013" cy="3460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06950" y="3218561"/>
            <a:ext cx="5763895" cy="11671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65"/>
              </a:spcBef>
            </a:pP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Using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"distinct" </a:t>
            </a:r>
            <a:r>
              <a:rPr sz="2450" spc="-10" dirty="0">
                <a:solidFill>
                  <a:srgbClr val="1C1C1C"/>
                </a:solidFill>
                <a:latin typeface="Carlito"/>
                <a:cs typeface="Carlito"/>
              </a:rPr>
              <a:t>procedure, </a:t>
            </a:r>
            <a:r>
              <a:rPr sz="2450" spc="30" dirty="0">
                <a:solidFill>
                  <a:srgbClr val="1C1C1C"/>
                </a:solidFill>
                <a:latin typeface="Carlito"/>
                <a:cs typeface="Carlito"/>
              </a:rPr>
              <a:t>we </a:t>
            </a:r>
            <a:r>
              <a:rPr sz="2450" spc="15" dirty="0">
                <a:solidFill>
                  <a:srgbClr val="1C1C1C"/>
                </a:solidFill>
                <a:latin typeface="Carlito"/>
                <a:cs typeface="Carlito"/>
              </a:rPr>
              <a:t>can </a:t>
            </a: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easily 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select the </a:t>
            </a: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unique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launch sites </a:t>
            </a:r>
            <a:r>
              <a:rPr sz="2450" spc="-10" dirty="0">
                <a:solidFill>
                  <a:srgbClr val="1C1C1C"/>
                </a:solidFill>
                <a:latin typeface="Carlito"/>
                <a:cs typeface="Carlito"/>
              </a:rPr>
              <a:t>from our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SQL 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relational</a:t>
            </a:r>
            <a:r>
              <a:rPr sz="2450" spc="-1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database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2395">
              <a:lnSpc>
                <a:spcPts val="4550"/>
              </a:lnSpc>
              <a:spcBef>
                <a:spcPts val="130"/>
              </a:spcBef>
            </a:pPr>
            <a:r>
              <a:rPr spc="25" dirty="0"/>
              <a:t>Launch site names begin</a:t>
            </a:r>
            <a:r>
              <a:rPr spc="70" dirty="0"/>
              <a:t> </a:t>
            </a:r>
            <a:r>
              <a:rPr spc="25" dirty="0"/>
              <a:t>with</a:t>
            </a:r>
          </a:p>
          <a:p>
            <a:pPr marL="112395">
              <a:lnSpc>
                <a:spcPts val="4550"/>
              </a:lnSpc>
              <a:tabLst>
                <a:tab pos="10544175" algn="l"/>
              </a:tabLst>
            </a:pPr>
            <a:r>
              <a:rPr u="sng" spc="25" dirty="0">
                <a:uFill>
                  <a:solidFill>
                    <a:srgbClr val="00AFEF"/>
                  </a:solidFill>
                </a:uFill>
              </a:rPr>
              <a:t>`CCA`	</a:t>
            </a:r>
          </a:p>
        </p:txBody>
      </p:sp>
      <p:sp>
        <p:nvSpPr>
          <p:cNvPr id="3" name="object 3"/>
          <p:cNvSpPr/>
          <p:nvPr/>
        </p:nvSpPr>
        <p:spPr>
          <a:xfrm>
            <a:off x="1304925" y="1409700"/>
            <a:ext cx="9591675" cy="42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641" y="2021131"/>
            <a:ext cx="10294841" cy="3758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6985" y="5889625"/>
            <a:ext cx="962342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33295" marR="5080" indent="-2221230">
              <a:lnSpc>
                <a:spcPct val="100000"/>
              </a:lnSpc>
              <a:spcBef>
                <a:spcPts val="125"/>
              </a:spcBef>
            </a:pPr>
            <a:r>
              <a:rPr sz="2000" spc="-25" dirty="0">
                <a:solidFill>
                  <a:srgbClr val="1C1C1C"/>
                </a:solidFill>
                <a:latin typeface="Carlito"/>
                <a:cs typeface="Carlito"/>
              </a:rPr>
              <a:t>We</a:t>
            </a:r>
            <a:r>
              <a:rPr sz="2000" spc="-3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1C1C1C"/>
                </a:solidFill>
                <a:latin typeface="Carlito"/>
                <a:cs typeface="Carlito"/>
              </a:rPr>
              <a:t>were</a:t>
            </a:r>
            <a:r>
              <a:rPr sz="2000" spc="-3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1C1C1C"/>
                </a:solidFill>
                <a:latin typeface="Carlito"/>
                <a:cs typeface="Carlito"/>
              </a:rPr>
              <a:t>required</a:t>
            </a:r>
            <a:r>
              <a:rPr sz="2000" spc="6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spc="10" dirty="0">
                <a:solidFill>
                  <a:srgbClr val="1C1C1C"/>
                </a:solidFill>
                <a:latin typeface="Carlito"/>
                <a:cs typeface="Carlito"/>
              </a:rPr>
              <a:t>to</a:t>
            </a:r>
            <a:r>
              <a:rPr sz="2000" spc="-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1C1C1C"/>
                </a:solidFill>
                <a:latin typeface="Carlito"/>
                <a:cs typeface="Carlito"/>
              </a:rPr>
              <a:t>present</a:t>
            </a:r>
            <a:r>
              <a:rPr sz="2000" spc="-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b="1" i="1" spc="10" dirty="0">
                <a:solidFill>
                  <a:srgbClr val="1C1C1C"/>
                </a:solidFill>
                <a:latin typeface="Carlito"/>
                <a:cs typeface="Carlito"/>
              </a:rPr>
              <a:t>5</a:t>
            </a:r>
            <a:r>
              <a:rPr sz="2000" b="1" i="1" spc="-5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b="1" i="1" spc="5" dirty="0">
                <a:solidFill>
                  <a:srgbClr val="1C1C1C"/>
                </a:solidFill>
                <a:latin typeface="Carlito"/>
                <a:cs typeface="Carlito"/>
              </a:rPr>
              <a:t>records</a:t>
            </a:r>
            <a:r>
              <a:rPr sz="2000" b="1" i="1" spc="-13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b="1" i="1" spc="5" dirty="0">
                <a:solidFill>
                  <a:srgbClr val="1C1C1C"/>
                </a:solidFill>
                <a:latin typeface="Carlito"/>
                <a:cs typeface="Carlito"/>
              </a:rPr>
              <a:t>where</a:t>
            </a:r>
            <a:r>
              <a:rPr sz="2000" b="1" i="1" spc="-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b="1" i="1" spc="5" dirty="0">
                <a:solidFill>
                  <a:srgbClr val="1C1C1C"/>
                </a:solidFill>
                <a:latin typeface="Carlito"/>
                <a:cs typeface="Carlito"/>
              </a:rPr>
              <a:t>launch</a:t>
            </a:r>
            <a:r>
              <a:rPr sz="2000" b="1" i="1" spc="-9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b="1" i="1" spc="5" dirty="0">
                <a:solidFill>
                  <a:srgbClr val="1C1C1C"/>
                </a:solidFill>
                <a:latin typeface="Carlito"/>
                <a:cs typeface="Carlito"/>
              </a:rPr>
              <a:t>sites</a:t>
            </a:r>
            <a:r>
              <a:rPr sz="2000" b="1" i="1" spc="-5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b="1" i="1" dirty="0">
                <a:solidFill>
                  <a:srgbClr val="1C1C1C"/>
                </a:solidFill>
                <a:latin typeface="Carlito"/>
                <a:cs typeface="Carlito"/>
              </a:rPr>
              <a:t>begin</a:t>
            </a:r>
            <a:r>
              <a:rPr sz="2000" b="1" i="1" spc="-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b="1" i="1" spc="5" dirty="0">
                <a:solidFill>
                  <a:srgbClr val="1C1C1C"/>
                </a:solidFill>
                <a:latin typeface="Carlito"/>
                <a:cs typeface="Carlito"/>
              </a:rPr>
              <a:t>with</a:t>
            </a:r>
            <a:r>
              <a:rPr sz="2000" b="1" i="1" spc="-9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b="1" i="1" spc="-5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2000" b="1" i="1" spc="5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b="1" i="1" spc="15" dirty="0">
                <a:solidFill>
                  <a:srgbClr val="1C1C1C"/>
                </a:solidFill>
                <a:latin typeface="Carlito"/>
                <a:cs typeface="Carlito"/>
              </a:rPr>
              <a:t>string</a:t>
            </a:r>
            <a:r>
              <a:rPr sz="2000" b="1" i="1" spc="-17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b="1" i="1" spc="-5" dirty="0">
                <a:solidFill>
                  <a:srgbClr val="1C1C1C"/>
                </a:solidFill>
                <a:latin typeface="Carlito"/>
                <a:cs typeface="Carlito"/>
              </a:rPr>
              <a:t>'CCA'.</a:t>
            </a:r>
            <a:r>
              <a:rPr sz="2000" b="1" i="1" spc="-1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b="1" i="1" spc="5" dirty="0">
                <a:solidFill>
                  <a:srgbClr val="1C1C1C"/>
                </a:solidFill>
                <a:latin typeface="Carlito"/>
                <a:cs typeface="Carlito"/>
              </a:rPr>
              <a:t>This</a:t>
            </a:r>
            <a:r>
              <a:rPr sz="2000" b="1" i="1" spc="-5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b="1" i="1" spc="20" dirty="0">
                <a:solidFill>
                  <a:srgbClr val="1C1C1C"/>
                </a:solidFill>
                <a:latin typeface="Carlito"/>
                <a:cs typeface="Carlito"/>
              </a:rPr>
              <a:t>is  </a:t>
            </a:r>
            <a:r>
              <a:rPr sz="2000" b="1" i="1" spc="5" dirty="0">
                <a:solidFill>
                  <a:srgbClr val="1C1C1C"/>
                </a:solidFill>
                <a:latin typeface="Carlito"/>
                <a:cs typeface="Carlito"/>
              </a:rPr>
              <a:t>accomplished</a:t>
            </a:r>
            <a:r>
              <a:rPr sz="2000" b="1" i="1" spc="-17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b="1" i="1" spc="10" dirty="0">
                <a:solidFill>
                  <a:srgbClr val="1C1C1C"/>
                </a:solidFill>
                <a:latin typeface="Carlito"/>
                <a:cs typeface="Carlito"/>
              </a:rPr>
              <a:t>using</a:t>
            </a:r>
            <a:r>
              <a:rPr sz="2000" b="1" i="1" spc="-10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b="1" i="1" dirty="0">
                <a:solidFill>
                  <a:srgbClr val="1C1C1C"/>
                </a:solidFill>
                <a:latin typeface="Carlito"/>
                <a:cs typeface="Carlito"/>
              </a:rPr>
              <a:t>"like"</a:t>
            </a:r>
            <a:r>
              <a:rPr sz="2000" b="1" i="1" spc="-14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b="1" i="1" dirty="0">
                <a:solidFill>
                  <a:srgbClr val="1C1C1C"/>
                </a:solidFill>
                <a:latin typeface="Carlito"/>
                <a:cs typeface="Carlito"/>
              </a:rPr>
              <a:t>and</a:t>
            </a:r>
            <a:r>
              <a:rPr sz="2000" b="1" i="1" spc="-2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b="1" i="1" spc="15" dirty="0">
                <a:solidFill>
                  <a:srgbClr val="1C1C1C"/>
                </a:solidFill>
                <a:latin typeface="Carlito"/>
                <a:cs typeface="Carlito"/>
              </a:rPr>
              <a:t>limiting</a:t>
            </a:r>
            <a:r>
              <a:rPr sz="2000" b="1" i="1" spc="-17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b="1" i="1" spc="-5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2000" b="1" i="1" spc="-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000" b="1" i="1" spc="-10" dirty="0">
                <a:solidFill>
                  <a:srgbClr val="1C1C1C"/>
                </a:solidFill>
                <a:latin typeface="Carlito"/>
                <a:cs typeface="Carlito"/>
              </a:rPr>
              <a:t>output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71093"/>
            <a:ext cx="55175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Total payload</a:t>
            </a:r>
            <a:r>
              <a:rPr spc="-15" dirty="0"/>
              <a:t> </a:t>
            </a:r>
            <a:r>
              <a:rPr spc="25" dirty="0"/>
              <a:t>mass</a:t>
            </a:r>
          </a:p>
        </p:txBody>
      </p:sp>
      <p:sp>
        <p:nvSpPr>
          <p:cNvPr id="3" name="object 3"/>
          <p:cNvSpPr/>
          <p:nvPr/>
        </p:nvSpPr>
        <p:spPr>
          <a:xfrm>
            <a:off x="657225" y="1504950"/>
            <a:ext cx="10239375" cy="42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067" y="2094139"/>
            <a:ext cx="1386698" cy="1436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89934" y="2851149"/>
            <a:ext cx="6559550" cy="23114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65"/>
              </a:spcBef>
            </a:pP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SQL's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SUM </a:t>
            </a: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used </a:t>
            </a:r>
            <a:r>
              <a:rPr sz="2450" spc="20" dirty="0">
                <a:solidFill>
                  <a:srgbClr val="1C1C1C"/>
                </a:solidFill>
                <a:latin typeface="Carlito"/>
                <a:cs typeface="Carlito"/>
              </a:rPr>
              <a:t>in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conjunction </a:t>
            </a:r>
            <a:r>
              <a:rPr sz="2450" spc="25" dirty="0">
                <a:solidFill>
                  <a:srgbClr val="1C1C1C"/>
                </a:solidFill>
                <a:latin typeface="Carlito"/>
                <a:cs typeface="Carlito"/>
              </a:rPr>
              <a:t>with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"LIKE"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and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the  </a:t>
            </a:r>
            <a:r>
              <a:rPr sz="2450" spc="15" dirty="0">
                <a:solidFill>
                  <a:srgbClr val="1C1C1C"/>
                </a:solidFill>
                <a:latin typeface="Carlito"/>
                <a:cs typeface="Carlito"/>
              </a:rPr>
              <a:t>"%" </a:t>
            </a:r>
            <a:r>
              <a:rPr sz="2450" spc="20" dirty="0">
                <a:solidFill>
                  <a:srgbClr val="1C1C1C"/>
                </a:solidFill>
                <a:latin typeface="Carlito"/>
                <a:cs typeface="Carlito"/>
              </a:rPr>
              <a:t>wildcards </a:t>
            </a:r>
            <a:r>
              <a:rPr sz="2450" spc="-10" dirty="0">
                <a:solidFill>
                  <a:srgbClr val="1C1C1C"/>
                </a:solidFill>
                <a:latin typeface="Carlito"/>
                <a:cs typeface="Carlito"/>
              </a:rPr>
              <a:t>make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this </a:t>
            </a:r>
            <a:r>
              <a:rPr sz="2450" spc="15" dirty="0">
                <a:solidFill>
                  <a:srgbClr val="1C1C1C"/>
                </a:solidFill>
                <a:latin typeface="Carlito"/>
                <a:cs typeface="Carlito"/>
              </a:rPr>
              <a:t>an </a:t>
            </a:r>
            <a:r>
              <a:rPr sz="2450" spc="-15" dirty="0">
                <a:solidFill>
                  <a:srgbClr val="1C1C1C"/>
                </a:solidFill>
                <a:latin typeface="Carlito"/>
                <a:cs typeface="Carlito"/>
              </a:rPr>
              <a:t>easy </a:t>
            </a: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task.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I </a:t>
            </a:r>
            <a:r>
              <a:rPr sz="2450" spc="20" dirty="0">
                <a:solidFill>
                  <a:srgbClr val="1C1C1C"/>
                </a:solidFill>
                <a:latin typeface="Carlito"/>
                <a:cs typeface="Carlito"/>
              </a:rPr>
              <a:t>also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could  </a:t>
            </a:r>
            <a:r>
              <a:rPr sz="2450" spc="-10" dirty="0">
                <a:solidFill>
                  <a:srgbClr val="1C1C1C"/>
                </a:solidFill>
                <a:latin typeface="Carlito"/>
                <a:cs typeface="Carlito"/>
              </a:rPr>
              <a:t>have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renamed the column </a:t>
            </a:r>
            <a:r>
              <a:rPr sz="2450" spc="-25" dirty="0">
                <a:solidFill>
                  <a:srgbClr val="1C1C1C"/>
                </a:solidFill>
                <a:latin typeface="Carlito"/>
                <a:cs typeface="Carlito"/>
              </a:rPr>
              <a:t>"Total"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by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using</a:t>
            </a:r>
            <a:r>
              <a:rPr sz="2450" spc="5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"AS".</a:t>
            </a:r>
            <a:endParaRPr sz="24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rlito"/>
              <a:cs typeface="Carlito"/>
            </a:endParaRPr>
          </a:p>
          <a:p>
            <a:pPr marL="12700" marR="1402715">
              <a:lnSpc>
                <a:spcPct val="102200"/>
              </a:lnSpc>
            </a:pP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450" b="1" spc="-10" dirty="0">
                <a:solidFill>
                  <a:srgbClr val="1C1C1C"/>
                </a:solidFill>
                <a:latin typeface="Carlito"/>
                <a:cs typeface="Carlito"/>
              </a:rPr>
              <a:t>total </a:t>
            </a:r>
            <a:r>
              <a:rPr sz="2450" b="1" dirty="0">
                <a:solidFill>
                  <a:srgbClr val="1C1C1C"/>
                </a:solidFill>
                <a:latin typeface="Carlito"/>
                <a:cs typeface="Carlito"/>
              </a:rPr>
              <a:t>payload </a:t>
            </a:r>
            <a:r>
              <a:rPr sz="2450" b="1" spc="20" dirty="0">
                <a:solidFill>
                  <a:srgbClr val="1C1C1C"/>
                </a:solidFill>
                <a:latin typeface="Carlito"/>
                <a:cs typeface="Carlito"/>
              </a:rPr>
              <a:t>launched by </a:t>
            </a:r>
            <a:r>
              <a:rPr sz="2450" b="1" spc="25" dirty="0">
                <a:solidFill>
                  <a:srgbClr val="1C1C1C"/>
                </a:solidFill>
                <a:latin typeface="Carlito"/>
                <a:cs typeface="Carlito"/>
              </a:rPr>
              <a:t>NASA </a:t>
            </a:r>
            <a:r>
              <a:rPr sz="2450" b="1" dirty="0">
                <a:solidFill>
                  <a:srgbClr val="1C1C1C"/>
                </a:solidFill>
                <a:latin typeface="Carlito"/>
                <a:cs typeface="Carlito"/>
              </a:rPr>
              <a:t>is:  </a:t>
            </a:r>
            <a:r>
              <a:rPr sz="2450" b="1" spc="30" dirty="0">
                <a:solidFill>
                  <a:srgbClr val="1C1C1C"/>
                </a:solidFill>
                <a:latin typeface="Carlito"/>
                <a:cs typeface="Carlito"/>
              </a:rPr>
              <a:t>107,010</a:t>
            </a:r>
            <a:r>
              <a:rPr sz="2450" b="1" spc="-9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kg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371093"/>
            <a:ext cx="94843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25" dirty="0">
                <a:solidFill>
                  <a:srgbClr val="005392"/>
                </a:solidFill>
                <a:latin typeface="Courier New"/>
                <a:cs typeface="Courier New"/>
              </a:rPr>
              <a:t>Average payload mass </a:t>
            </a:r>
            <a:r>
              <a:rPr sz="3950" b="1" spc="20" dirty="0">
                <a:solidFill>
                  <a:srgbClr val="005392"/>
                </a:solidFill>
                <a:latin typeface="Courier New"/>
                <a:cs typeface="Courier New"/>
              </a:rPr>
              <a:t>by F9</a:t>
            </a:r>
            <a:r>
              <a:rPr sz="3950" b="1" spc="6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3950" b="1" spc="25" dirty="0">
                <a:solidFill>
                  <a:srgbClr val="005392"/>
                </a:solidFill>
                <a:latin typeface="Courier New"/>
                <a:cs typeface="Courier New"/>
              </a:rPr>
              <a:t>v1.1</a:t>
            </a:r>
            <a:endParaRPr sz="395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8300" y="1524000"/>
            <a:ext cx="9229725" cy="361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2575" y="2133600"/>
            <a:ext cx="1181100" cy="1695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87800" y="3445192"/>
            <a:ext cx="571055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1" spc="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450" b="1" spc="-50" dirty="0">
                <a:solidFill>
                  <a:srgbClr val="1C1C1C"/>
                </a:solidFill>
                <a:latin typeface="Carlito"/>
                <a:cs typeface="Carlito"/>
              </a:rPr>
              <a:t>AVG </a:t>
            </a:r>
            <a:r>
              <a:rPr sz="2450" b="1" spc="5" dirty="0">
                <a:solidFill>
                  <a:srgbClr val="1C1C1C"/>
                </a:solidFill>
                <a:latin typeface="Carlito"/>
                <a:cs typeface="Carlito"/>
              </a:rPr>
              <a:t>mass </a:t>
            </a: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carried </a:t>
            </a:r>
            <a:r>
              <a:rPr sz="2450" b="1" spc="20" dirty="0">
                <a:solidFill>
                  <a:srgbClr val="1C1C1C"/>
                </a:solidFill>
                <a:latin typeface="Carlito"/>
                <a:cs typeface="Carlito"/>
              </a:rPr>
              <a:t>by </a:t>
            </a:r>
            <a:r>
              <a:rPr sz="2450" b="1" spc="5" dirty="0">
                <a:solidFill>
                  <a:srgbClr val="1C1C1C"/>
                </a:solidFill>
                <a:latin typeface="Carlito"/>
                <a:cs typeface="Carlito"/>
              </a:rPr>
              <a:t>F9 </a:t>
            </a:r>
            <a:r>
              <a:rPr sz="2450" b="1" spc="20" dirty="0">
                <a:solidFill>
                  <a:srgbClr val="1C1C1C"/>
                </a:solidFill>
                <a:latin typeface="Carlito"/>
                <a:cs typeface="Carlito"/>
              </a:rPr>
              <a:t>v1.1 </a:t>
            </a:r>
            <a:r>
              <a:rPr sz="2450" b="1" dirty="0">
                <a:solidFill>
                  <a:srgbClr val="1C1C1C"/>
                </a:solidFill>
                <a:latin typeface="Carlito"/>
                <a:cs typeface="Carlito"/>
              </a:rPr>
              <a:t>is </a:t>
            </a:r>
            <a:r>
              <a:rPr sz="2450" b="1" spc="25" dirty="0">
                <a:solidFill>
                  <a:srgbClr val="1C1C1C"/>
                </a:solidFill>
                <a:latin typeface="Carlito"/>
                <a:cs typeface="Carlito"/>
              </a:rPr>
              <a:t>2,534</a:t>
            </a:r>
            <a:r>
              <a:rPr sz="2450" b="1" spc="10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kg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12395" marR="5080">
              <a:lnSpc>
                <a:spcPts val="4360"/>
              </a:lnSpc>
              <a:spcBef>
                <a:spcPts val="590"/>
              </a:spcBef>
              <a:tabLst>
                <a:tab pos="10544175" algn="l"/>
              </a:tabLst>
            </a:pPr>
            <a:r>
              <a:rPr spc="25" dirty="0"/>
              <a:t>First successful ground landing  </a:t>
            </a:r>
            <a:r>
              <a:rPr u="sng" spc="25" dirty="0">
                <a:uFill>
                  <a:solidFill>
                    <a:srgbClr val="00AFEF"/>
                  </a:solidFill>
                </a:uFill>
              </a:rPr>
              <a:t>date	</a:t>
            </a:r>
          </a:p>
        </p:txBody>
      </p:sp>
      <p:sp>
        <p:nvSpPr>
          <p:cNvPr id="3" name="object 3"/>
          <p:cNvSpPr/>
          <p:nvPr/>
        </p:nvSpPr>
        <p:spPr>
          <a:xfrm>
            <a:off x="847725" y="1562100"/>
            <a:ext cx="958215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2133600"/>
            <a:ext cx="2381250" cy="1695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87800" y="3445192"/>
            <a:ext cx="6719570" cy="784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1" spc="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450" b="1" dirty="0">
                <a:solidFill>
                  <a:srgbClr val="1C1C1C"/>
                </a:solidFill>
                <a:latin typeface="Carlito"/>
                <a:cs typeface="Carlito"/>
              </a:rPr>
              <a:t>first </a:t>
            </a: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successful landing </a:t>
            </a: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outcome </a:t>
            </a:r>
            <a:r>
              <a:rPr sz="2450" b="1" spc="20" dirty="0">
                <a:solidFill>
                  <a:srgbClr val="1C1C1C"/>
                </a:solidFill>
                <a:latin typeface="Carlito"/>
                <a:cs typeface="Carlito"/>
              </a:rPr>
              <a:t>on </a:t>
            </a:r>
            <a:r>
              <a:rPr sz="2450" b="1" spc="5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2450" b="1" spc="12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b="1" spc="25" dirty="0">
                <a:solidFill>
                  <a:srgbClr val="1C1C1C"/>
                </a:solidFill>
                <a:latin typeface="Carlito"/>
                <a:cs typeface="Carlito"/>
              </a:rPr>
              <a:t>ground</a:t>
            </a:r>
            <a:endParaRPr sz="2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pad was </a:t>
            </a: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achieved </a:t>
            </a:r>
            <a:r>
              <a:rPr sz="2450" b="1" spc="20" dirty="0">
                <a:solidFill>
                  <a:srgbClr val="1C1C1C"/>
                </a:solidFill>
                <a:latin typeface="Carlito"/>
                <a:cs typeface="Carlito"/>
              </a:rPr>
              <a:t>on </a:t>
            </a:r>
            <a:r>
              <a:rPr sz="2450" b="1" spc="25" dirty="0">
                <a:solidFill>
                  <a:srgbClr val="1C1C1C"/>
                </a:solidFill>
                <a:latin typeface="Carlito"/>
                <a:cs typeface="Carlito"/>
              </a:rPr>
              <a:t>December </a:t>
            </a:r>
            <a:r>
              <a:rPr sz="2450" b="1" spc="20" dirty="0">
                <a:solidFill>
                  <a:srgbClr val="1C1C1C"/>
                </a:solidFill>
                <a:latin typeface="Carlito"/>
                <a:cs typeface="Carlito"/>
              </a:rPr>
              <a:t>22,</a:t>
            </a:r>
            <a:r>
              <a:rPr sz="2450" b="1" spc="-12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b="1" spc="25" dirty="0">
                <a:solidFill>
                  <a:srgbClr val="1C1C1C"/>
                </a:solidFill>
                <a:latin typeface="Carlito"/>
                <a:cs typeface="Carlito"/>
              </a:rPr>
              <a:t>2015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640"/>
              </a:spcBef>
            </a:pPr>
            <a:r>
              <a:rPr dirty="0"/>
              <a:t>Successful </a:t>
            </a:r>
            <a:r>
              <a:rPr spc="-5" dirty="0"/>
              <a:t>drone </a:t>
            </a:r>
            <a:r>
              <a:rPr spc="-10" dirty="0"/>
              <a:t>ship </a:t>
            </a:r>
            <a:r>
              <a:rPr dirty="0"/>
              <a:t>landing </a:t>
            </a:r>
            <a:r>
              <a:rPr spc="-10" dirty="0"/>
              <a:t>with  </a:t>
            </a:r>
            <a:r>
              <a:rPr spc="10" dirty="0"/>
              <a:t>payload </a:t>
            </a:r>
            <a:r>
              <a:rPr dirty="0"/>
              <a:t>between </a:t>
            </a:r>
            <a:r>
              <a:rPr spc="10" dirty="0"/>
              <a:t>4000 </a:t>
            </a:r>
            <a:r>
              <a:rPr spc="5" dirty="0"/>
              <a:t>and</a:t>
            </a:r>
            <a:r>
              <a:rPr spc="-80" dirty="0"/>
              <a:t> </a:t>
            </a:r>
            <a:r>
              <a:rPr spc="-10" dirty="0"/>
              <a:t>6000</a:t>
            </a:r>
          </a:p>
        </p:txBody>
      </p:sp>
      <p:sp>
        <p:nvSpPr>
          <p:cNvPr id="3" name="object 3"/>
          <p:cNvSpPr/>
          <p:nvPr/>
        </p:nvSpPr>
        <p:spPr>
          <a:xfrm>
            <a:off x="352425" y="1466850"/>
            <a:ext cx="11630025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159" y="2251487"/>
            <a:ext cx="2623930" cy="325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98090" marR="5080">
              <a:lnSpc>
                <a:spcPct val="102200"/>
              </a:lnSpc>
              <a:spcBef>
                <a:spcPts val="60"/>
              </a:spcBef>
            </a:pPr>
            <a:r>
              <a:rPr spc="5" dirty="0"/>
              <a:t>The </a:t>
            </a:r>
            <a:r>
              <a:rPr spc="15" dirty="0"/>
              <a:t>boosters </a:t>
            </a:r>
            <a:r>
              <a:rPr dirty="0"/>
              <a:t>listed </a:t>
            </a:r>
            <a:r>
              <a:rPr spc="25" dirty="0"/>
              <a:t>here </a:t>
            </a:r>
            <a:r>
              <a:rPr spc="15" dirty="0"/>
              <a:t>have success </a:t>
            </a:r>
            <a:r>
              <a:rPr spc="5" dirty="0"/>
              <a:t>in </a:t>
            </a:r>
            <a:r>
              <a:rPr spc="10" dirty="0"/>
              <a:t>landing </a:t>
            </a:r>
            <a:r>
              <a:rPr spc="20" dirty="0"/>
              <a:t>on  </a:t>
            </a:r>
            <a:r>
              <a:rPr spc="5" dirty="0"/>
              <a:t>the </a:t>
            </a:r>
            <a:r>
              <a:rPr spc="25" dirty="0"/>
              <a:t>drone </a:t>
            </a:r>
            <a:r>
              <a:rPr spc="10" dirty="0"/>
              <a:t>ship and </a:t>
            </a:r>
            <a:r>
              <a:rPr spc="15" dirty="0"/>
              <a:t>have </a:t>
            </a:r>
            <a:r>
              <a:rPr spc="10" dirty="0"/>
              <a:t>a </a:t>
            </a:r>
            <a:r>
              <a:rPr dirty="0"/>
              <a:t>payload </a:t>
            </a:r>
            <a:r>
              <a:rPr spc="5" dirty="0"/>
              <a:t>mass </a:t>
            </a:r>
            <a:r>
              <a:rPr spc="20" dirty="0"/>
              <a:t>between  </a:t>
            </a:r>
            <a:r>
              <a:rPr spc="25" dirty="0"/>
              <a:t>4,000 </a:t>
            </a:r>
            <a:r>
              <a:rPr spc="10" dirty="0"/>
              <a:t>and </a:t>
            </a:r>
            <a:r>
              <a:rPr spc="25" dirty="0"/>
              <a:t>6,000</a:t>
            </a:r>
            <a:r>
              <a:rPr spc="-85" dirty="0"/>
              <a:t> </a:t>
            </a:r>
            <a:r>
              <a:rPr spc="15" dirty="0"/>
              <a:t>kg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12395" marR="5080">
              <a:lnSpc>
                <a:spcPts val="4360"/>
              </a:lnSpc>
              <a:spcBef>
                <a:spcPts val="590"/>
              </a:spcBef>
            </a:pPr>
            <a:r>
              <a:rPr spc="25" dirty="0"/>
              <a:t>Total number </a:t>
            </a:r>
            <a:r>
              <a:rPr spc="20" dirty="0"/>
              <a:t>of </a:t>
            </a:r>
            <a:r>
              <a:rPr spc="25" dirty="0"/>
              <a:t>successful and  failure mission</a:t>
            </a:r>
            <a:r>
              <a:rPr spc="45" dirty="0"/>
              <a:t> </a:t>
            </a:r>
            <a:r>
              <a:rPr spc="25" dirty="0"/>
              <a:t>outcomes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571625"/>
            <a:ext cx="10515600" cy="352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7725" y="2066925"/>
            <a:ext cx="10525125" cy="428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475" y="2695575"/>
            <a:ext cx="184785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5125" y="2667000"/>
            <a:ext cx="1466850" cy="1676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30090" y="4731067"/>
            <a:ext cx="6801484" cy="784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Only 1 </a:t>
            </a:r>
            <a:r>
              <a:rPr sz="2450" b="1" spc="20" dirty="0">
                <a:solidFill>
                  <a:srgbClr val="1C1C1C"/>
                </a:solidFill>
                <a:latin typeface="Carlito"/>
                <a:cs typeface="Carlito"/>
              </a:rPr>
              <a:t>out </a:t>
            </a: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of </a:t>
            </a:r>
            <a:r>
              <a:rPr sz="2450" b="1" spc="25" dirty="0">
                <a:solidFill>
                  <a:srgbClr val="1C1C1C"/>
                </a:solidFill>
                <a:latin typeface="Carlito"/>
                <a:cs typeface="Carlito"/>
              </a:rPr>
              <a:t>100 </a:t>
            </a: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missions </a:t>
            </a:r>
            <a:r>
              <a:rPr sz="2450" b="1" spc="30" dirty="0">
                <a:solidFill>
                  <a:srgbClr val="1C1C1C"/>
                </a:solidFill>
                <a:latin typeface="Carlito"/>
                <a:cs typeface="Carlito"/>
              </a:rPr>
              <a:t>were </a:t>
            </a: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a </a:t>
            </a:r>
            <a:r>
              <a:rPr sz="2450" b="1" spc="-10" dirty="0">
                <a:solidFill>
                  <a:srgbClr val="1C1C1C"/>
                </a:solidFill>
                <a:latin typeface="Carlito"/>
                <a:cs typeface="Carlito"/>
              </a:rPr>
              <a:t>failure </a:t>
            </a: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within</a:t>
            </a:r>
            <a:r>
              <a:rPr sz="2450" b="1" spc="15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b="1" spc="5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endParaRPr sz="2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results </a:t>
            </a:r>
            <a:r>
              <a:rPr sz="2450" b="1" spc="5" dirty="0">
                <a:solidFill>
                  <a:srgbClr val="1C1C1C"/>
                </a:solidFill>
                <a:latin typeface="Carlito"/>
                <a:cs typeface="Carlito"/>
              </a:rPr>
              <a:t>tabulated</a:t>
            </a:r>
            <a:r>
              <a:rPr sz="2450" b="1" spc="7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b="1" spc="25" dirty="0">
                <a:solidFill>
                  <a:srgbClr val="1C1C1C"/>
                </a:solidFill>
                <a:latin typeface="Carlito"/>
                <a:cs typeface="Carlito"/>
              </a:rPr>
              <a:t>here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56336"/>
            <a:ext cx="52127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Executive</a:t>
            </a:r>
            <a:r>
              <a:rPr spc="-20" dirty="0"/>
              <a:t> </a:t>
            </a:r>
            <a:r>
              <a:rPr spc="2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2826" y="1366900"/>
            <a:ext cx="8829675" cy="1190625"/>
          </a:xfrm>
          <a:prstGeom prst="rect">
            <a:avLst/>
          </a:prstGeom>
          <a:ln w="12700">
            <a:solidFill>
              <a:srgbClr val="4471C4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R="307340" algn="ctr">
              <a:lnSpc>
                <a:spcPct val="100000"/>
              </a:lnSpc>
              <a:spcBef>
                <a:spcPts val="85"/>
              </a:spcBef>
            </a:pPr>
            <a:r>
              <a:rPr sz="2150" b="1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Question:</a:t>
            </a:r>
            <a:endParaRPr sz="2150">
              <a:latin typeface="Carlito"/>
              <a:cs typeface="Carlito"/>
            </a:endParaRPr>
          </a:p>
          <a:p>
            <a:pPr marL="473709" marR="735330" algn="ctr">
              <a:lnSpc>
                <a:spcPts val="2400"/>
              </a:lnSpc>
              <a:spcBef>
                <a:spcPts val="1025"/>
              </a:spcBef>
            </a:pPr>
            <a:r>
              <a:rPr sz="2150" dirty="0">
                <a:solidFill>
                  <a:srgbClr val="006FC0"/>
                </a:solidFill>
                <a:latin typeface="Carlito"/>
                <a:cs typeface="Carlito"/>
              </a:rPr>
              <a:t>Given </a:t>
            </a: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public </a:t>
            </a: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data, </a:t>
            </a:r>
            <a:r>
              <a:rPr sz="2150" dirty="0">
                <a:solidFill>
                  <a:srgbClr val="006FC0"/>
                </a:solidFill>
                <a:latin typeface="Carlito"/>
                <a:cs typeface="Carlito"/>
              </a:rPr>
              <a:t>can </a:t>
            </a:r>
            <a:r>
              <a:rPr sz="2150" spc="20" dirty="0">
                <a:solidFill>
                  <a:srgbClr val="006FC0"/>
                </a:solidFill>
                <a:latin typeface="Carlito"/>
                <a:cs typeface="Carlito"/>
              </a:rPr>
              <a:t>we </a:t>
            </a:r>
            <a:r>
              <a:rPr sz="2150" spc="-5" dirty="0">
                <a:solidFill>
                  <a:srgbClr val="006FC0"/>
                </a:solidFill>
                <a:latin typeface="Carlito"/>
                <a:cs typeface="Carlito"/>
              </a:rPr>
              <a:t>accurately predict </a:t>
            </a:r>
            <a:r>
              <a:rPr sz="2150" spc="15" dirty="0">
                <a:solidFill>
                  <a:srgbClr val="006FC0"/>
                </a:solidFill>
                <a:latin typeface="Carlito"/>
                <a:cs typeface="Carlito"/>
              </a:rPr>
              <a:t>if </a:t>
            </a: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150" spc="-15" dirty="0">
                <a:solidFill>
                  <a:srgbClr val="006FC0"/>
                </a:solidFill>
                <a:latin typeface="Carlito"/>
                <a:cs typeface="Carlito"/>
              </a:rPr>
              <a:t>Falcon </a:t>
            </a: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9 </a:t>
            </a:r>
            <a:r>
              <a:rPr sz="2150" spc="20" dirty="0">
                <a:solidFill>
                  <a:srgbClr val="006FC0"/>
                </a:solidFill>
                <a:latin typeface="Carlito"/>
                <a:cs typeface="Carlito"/>
              </a:rPr>
              <a:t>will </a:t>
            </a: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land  </a:t>
            </a:r>
            <a:r>
              <a:rPr sz="2150" spc="-5" dirty="0">
                <a:solidFill>
                  <a:srgbClr val="006FC0"/>
                </a:solidFill>
                <a:latin typeface="Carlito"/>
                <a:cs typeface="Carlito"/>
              </a:rPr>
              <a:t>successfully?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1860" y="2722831"/>
            <a:ext cx="8776970" cy="364109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27965" marR="66040" indent="-22796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227965" algn="l"/>
                <a:tab pos="3044190" algn="l"/>
              </a:tabLst>
            </a:pPr>
            <a:r>
              <a:rPr sz="2150" spc="20" dirty="0">
                <a:solidFill>
                  <a:srgbClr val="006FC0"/>
                </a:solidFill>
                <a:latin typeface="Carlito"/>
                <a:cs typeface="Carlito"/>
              </a:rPr>
              <a:t>Data was </a:t>
            </a:r>
            <a:r>
              <a:rPr sz="2150" dirty="0">
                <a:solidFill>
                  <a:srgbClr val="006FC0"/>
                </a:solidFill>
                <a:latin typeface="Carlito"/>
                <a:cs typeface="Carlito"/>
              </a:rPr>
              <a:t>collected</a:t>
            </a:r>
            <a:r>
              <a:rPr sz="2150" spc="2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using:</a:t>
            </a:r>
            <a:endParaRPr sz="2150">
              <a:latin typeface="Carlito"/>
              <a:cs typeface="Carlito"/>
            </a:endParaRPr>
          </a:p>
          <a:p>
            <a:pPr marL="3406140" marR="3332479" algn="ctr">
              <a:lnSpc>
                <a:spcPts val="2410"/>
              </a:lnSpc>
              <a:spcBef>
                <a:spcPts val="1025"/>
              </a:spcBef>
            </a:pPr>
            <a:r>
              <a:rPr sz="2150" spc="-10" dirty="0">
                <a:solidFill>
                  <a:srgbClr val="3307A2"/>
                </a:solidFill>
                <a:latin typeface="Carlito"/>
                <a:cs typeface="Carlito"/>
              </a:rPr>
              <a:t>SpaceX's </a:t>
            </a:r>
            <a:r>
              <a:rPr sz="2150" spc="5" dirty="0">
                <a:solidFill>
                  <a:srgbClr val="3307A2"/>
                </a:solidFill>
                <a:latin typeface="Carlito"/>
                <a:cs typeface="Carlito"/>
              </a:rPr>
              <a:t>REST </a:t>
            </a:r>
            <a:r>
              <a:rPr sz="2150" spc="15" dirty="0">
                <a:solidFill>
                  <a:srgbClr val="3307A2"/>
                </a:solidFill>
                <a:latin typeface="Carlito"/>
                <a:cs typeface="Carlito"/>
              </a:rPr>
              <a:t>API  </a:t>
            </a:r>
            <a:r>
              <a:rPr sz="2150" spc="-15" dirty="0">
                <a:solidFill>
                  <a:srgbClr val="3307A2"/>
                </a:solidFill>
                <a:latin typeface="Carlito"/>
                <a:cs typeface="Carlito"/>
              </a:rPr>
              <a:t>Webscraping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Carlito"/>
              <a:cs typeface="Carlito"/>
            </a:endParaRPr>
          </a:p>
          <a:p>
            <a:pPr marL="1899285" marR="949960" indent="-934085">
              <a:lnSpc>
                <a:spcPct val="131000"/>
              </a:lnSpc>
              <a:spcBef>
                <a:spcPts val="5"/>
              </a:spcBef>
              <a:buFont typeface="Arial"/>
              <a:buChar char="•"/>
              <a:tabLst>
                <a:tab pos="1308735" algn="l"/>
                <a:tab pos="1309370" algn="l"/>
              </a:tabLst>
            </a:pPr>
            <a:r>
              <a:rPr sz="2150" dirty="0">
                <a:solidFill>
                  <a:srgbClr val="006FC0"/>
                </a:solidFill>
                <a:latin typeface="Carlito"/>
                <a:cs typeface="Carlito"/>
              </a:rPr>
              <a:t>The following </a:t>
            </a:r>
            <a:r>
              <a:rPr sz="2150" spc="20" dirty="0">
                <a:solidFill>
                  <a:srgbClr val="006FC0"/>
                </a:solidFill>
                <a:latin typeface="Carlito"/>
                <a:cs typeface="Carlito"/>
              </a:rPr>
              <a:t>ML </a:t>
            </a: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Models were Optimised and </a:t>
            </a:r>
            <a:r>
              <a:rPr sz="2150" spc="-5" dirty="0">
                <a:solidFill>
                  <a:srgbClr val="006FC0"/>
                </a:solidFill>
                <a:latin typeface="Carlito"/>
                <a:cs typeface="Carlito"/>
              </a:rPr>
              <a:t>Compared: </a:t>
            </a:r>
            <a:r>
              <a:rPr sz="2150" spc="-5" dirty="0">
                <a:solidFill>
                  <a:srgbClr val="CF840C"/>
                </a:solidFill>
                <a:latin typeface="Carlito"/>
                <a:cs typeface="Carlito"/>
              </a:rPr>
              <a:t> </a:t>
            </a:r>
            <a:r>
              <a:rPr sz="2150" spc="20" dirty="0">
                <a:solidFill>
                  <a:srgbClr val="CF840C"/>
                </a:solidFill>
                <a:latin typeface="Carlito"/>
                <a:cs typeface="Carlito"/>
              </a:rPr>
              <a:t>KNN</a:t>
            </a:r>
            <a:r>
              <a:rPr sz="2150" spc="20" dirty="0">
                <a:solidFill>
                  <a:srgbClr val="006FC0"/>
                </a:solidFill>
                <a:latin typeface="Carlito"/>
                <a:cs typeface="Carlito"/>
              </a:rPr>
              <a:t>, </a:t>
            </a:r>
            <a:r>
              <a:rPr sz="2150" dirty="0">
                <a:solidFill>
                  <a:srgbClr val="049387"/>
                </a:solidFill>
                <a:latin typeface="Carlito"/>
                <a:cs typeface="Carlito"/>
              </a:rPr>
              <a:t>SVM</a:t>
            </a:r>
            <a:r>
              <a:rPr sz="2150" dirty="0">
                <a:solidFill>
                  <a:srgbClr val="006FC0"/>
                </a:solidFill>
                <a:latin typeface="Carlito"/>
                <a:cs typeface="Carlito"/>
              </a:rPr>
              <a:t>, </a:t>
            </a:r>
            <a:r>
              <a:rPr sz="2150" spc="5" dirty="0">
                <a:solidFill>
                  <a:srgbClr val="C00000"/>
                </a:solidFill>
                <a:latin typeface="Carlito"/>
                <a:cs typeface="Carlito"/>
              </a:rPr>
              <a:t>Decision </a:t>
            </a:r>
            <a:r>
              <a:rPr sz="2150" spc="-40" dirty="0">
                <a:solidFill>
                  <a:srgbClr val="C00000"/>
                </a:solidFill>
                <a:latin typeface="Carlito"/>
                <a:cs typeface="Carlito"/>
              </a:rPr>
              <a:t>Tree</a:t>
            </a:r>
            <a:r>
              <a:rPr sz="2150" spc="-40" dirty="0">
                <a:solidFill>
                  <a:srgbClr val="006FC0"/>
                </a:solidFill>
                <a:latin typeface="Carlito"/>
                <a:cs typeface="Carlito"/>
              </a:rPr>
              <a:t>, </a:t>
            </a:r>
            <a:r>
              <a:rPr sz="2150" spc="10" dirty="0">
                <a:solidFill>
                  <a:srgbClr val="B909D1"/>
                </a:solidFill>
                <a:latin typeface="Carlito"/>
                <a:cs typeface="Carlito"/>
              </a:rPr>
              <a:t>Logistic</a:t>
            </a:r>
            <a:r>
              <a:rPr sz="2150" spc="-55" dirty="0">
                <a:solidFill>
                  <a:srgbClr val="B909D1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B909D1"/>
                </a:solidFill>
                <a:latin typeface="Carlito"/>
                <a:cs typeface="Carlito"/>
              </a:rPr>
              <a:t>Regression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240665" marR="5080" indent="-240665">
              <a:lnSpc>
                <a:spcPts val="2400"/>
              </a:lnSpc>
              <a:spcBef>
                <a:spcPts val="1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spc="-15" dirty="0">
                <a:solidFill>
                  <a:srgbClr val="006FC0"/>
                </a:solidFill>
                <a:latin typeface="Carlito"/>
                <a:cs typeface="Carlito"/>
              </a:rPr>
              <a:t>We </a:t>
            </a: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can </a:t>
            </a:r>
            <a:r>
              <a:rPr sz="2150" spc="-5" dirty="0">
                <a:solidFill>
                  <a:srgbClr val="006FC0"/>
                </a:solidFill>
                <a:latin typeface="Carlito"/>
                <a:cs typeface="Carlito"/>
              </a:rPr>
              <a:t>predict </a:t>
            </a:r>
            <a:r>
              <a:rPr sz="2150" spc="25" dirty="0">
                <a:solidFill>
                  <a:srgbClr val="006FC0"/>
                </a:solidFill>
                <a:latin typeface="Carlito"/>
                <a:cs typeface="Carlito"/>
              </a:rPr>
              <a:t>with </a:t>
            </a:r>
            <a:r>
              <a:rPr sz="2150" spc="20" dirty="0">
                <a:solidFill>
                  <a:srgbClr val="00AF50"/>
                </a:solidFill>
                <a:latin typeface="Carlito"/>
                <a:cs typeface="Carlito"/>
              </a:rPr>
              <a:t>88.9% </a:t>
            </a:r>
            <a:r>
              <a:rPr sz="2150" spc="-15" dirty="0">
                <a:solidFill>
                  <a:srgbClr val="00AF50"/>
                </a:solidFill>
                <a:latin typeface="Carlito"/>
                <a:cs typeface="Carlito"/>
              </a:rPr>
              <a:t>accuracy </a:t>
            </a:r>
            <a:r>
              <a:rPr sz="2150" dirty="0">
                <a:solidFill>
                  <a:srgbClr val="006FC0"/>
                </a:solidFill>
                <a:latin typeface="Carlito"/>
                <a:cs typeface="Carlito"/>
              </a:rPr>
              <a:t>whether </a:t>
            </a:r>
            <a:r>
              <a:rPr sz="2150" spc="-5" dirty="0">
                <a:solidFill>
                  <a:srgbClr val="006FC0"/>
                </a:solidFill>
                <a:latin typeface="Carlito"/>
                <a:cs typeface="Carlito"/>
              </a:rPr>
              <a:t>or not </a:t>
            </a:r>
            <a:r>
              <a:rPr sz="2150" spc="-10" dirty="0">
                <a:solidFill>
                  <a:srgbClr val="006FC0"/>
                </a:solidFill>
                <a:latin typeface="Carlito"/>
                <a:cs typeface="Carlito"/>
              </a:rPr>
              <a:t>Falcon </a:t>
            </a: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9 </a:t>
            </a:r>
            <a:r>
              <a:rPr sz="2150" spc="20" dirty="0">
                <a:solidFill>
                  <a:srgbClr val="006FC0"/>
                </a:solidFill>
                <a:latin typeface="Carlito"/>
                <a:cs typeface="Carlito"/>
              </a:rPr>
              <a:t>will </a:t>
            </a: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land given  </a:t>
            </a:r>
            <a:r>
              <a:rPr sz="2150" spc="20" dirty="0">
                <a:solidFill>
                  <a:srgbClr val="006FC0"/>
                </a:solidFill>
                <a:latin typeface="Carlito"/>
                <a:cs typeface="Carlito"/>
              </a:rPr>
              <a:t>its </a:t>
            </a: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launch </a:t>
            </a:r>
            <a:r>
              <a:rPr sz="2150" dirty="0">
                <a:solidFill>
                  <a:srgbClr val="006FC0"/>
                </a:solidFill>
                <a:latin typeface="Carlito"/>
                <a:cs typeface="Carlito"/>
              </a:rPr>
              <a:t>conditions. </a:t>
            </a:r>
            <a:r>
              <a:rPr sz="2150" spc="-10" dirty="0">
                <a:solidFill>
                  <a:srgbClr val="006FC0"/>
                </a:solidFill>
                <a:latin typeface="Carlito"/>
                <a:cs typeface="Carlito"/>
              </a:rPr>
              <a:t>False </a:t>
            </a: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positives </a:t>
            </a: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are the </a:t>
            </a: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largest</a:t>
            </a:r>
            <a:r>
              <a:rPr sz="2150" spc="-8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150" spc="-10" dirty="0">
                <a:solidFill>
                  <a:srgbClr val="006FC0"/>
                </a:solidFill>
                <a:latin typeface="Carlito"/>
                <a:cs typeface="Carlito"/>
              </a:rPr>
              <a:t>concern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00" y="1371600"/>
            <a:ext cx="2314575" cy="5114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99B6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71093"/>
            <a:ext cx="97853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Boosters carried maximum</a:t>
            </a:r>
            <a:r>
              <a:rPr spc="15" dirty="0"/>
              <a:t> </a:t>
            </a:r>
            <a:r>
              <a:rPr spc="25" dirty="0"/>
              <a:t>payload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571625"/>
            <a:ext cx="10515600" cy="466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3729" y="2264200"/>
            <a:ext cx="1250647" cy="4008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3576" y="3797935"/>
            <a:ext cx="6774815" cy="785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boosters </a:t>
            </a:r>
            <a:r>
              <a:rPr sz="2450" b="1" dirty="0">
                <a:solidFill>
                  <a:srgbClr val="1C1C1C"/>
                </a:solidFill>
                <a:latin typeface="Carlito"/>
                <a:cs typeface="Carlito"/>
              </a:rPr>
              <a:t>listed </a:t>
            </a:r>
            <a:r>
              <a:rPr sz="2450" b="1" spc="25" dirty="0">
                <a:solidFill>
                  <a:srgbClr val="1C1C1C"/>
                </a:solidFill>
                <a:latin typeface="Carlito"/>
                <a:cs typeface="Carlito"/>
              </a:rPr>
              <a:t>here </a:t>
            </a: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have carried </a:t>
            </a:r>
            <a:r>
              <a:rPr sz="2450" b="1" spc="5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2450" b="1" spc="-6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maximum</a:t>
            </a:r>
            <a:endParaRPr sz="2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450" b="1" dirty="0">
                <a:solidFill>
                  <a:srgbClr val="1C1C1C"/>
                </a:solidFill>
                <a:latin typeface="Carlito"/>
                <a:cs typeface="Carlito"/>
              </a:rPr>
              <a:t>payload</a:t>
            </a:r>
            <a:r>
              <a:rPr sz="2450" b="1" spc="13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b="1" spc="5" dirty="0">
                <a:solidFill>
                  <a:srgbClr val="1C1C1C"/>
                </a:solidFill>
                <a:latin typeface="Carlito"/>
                <a:cs typeface="Carlito"/>
              </a:rPr>
              <a:t>mass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71093"/>
            <a:ext cx="76536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2015 Failed Drone</a:t>
            </a:r>
            <a:r>
              <a:rPr spc="10" dirty="0"/>
              <a:t> </a:t>
            </a:r>
            <a:r>
              <a:rPr spc="25" dirty="0"/>
              <a:t>Records</a:t>
            </a:r>
          </a:p>
        </p:txBody>
      </p:sp>
      <p:sp>
        <p:nvSpPr>
          <p:cNvPr id="3" name="object 3"/>
          <p:cNvSpPr/>
          <p:nvPr/>
        </p:nvSpPr>
        <p:spPr>
          <a:xfrm>
            <a:off x="123825" y="1485900"/>
            <a:ext cx="11944350" cy="21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5647" y="2020836"/>
            <a:ext cx="9239755" cy="1650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22651" y="4165346"/>
            <a:ext cx="6330950" cy="15481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30"/>
              </a:spcBef>
            </a:pP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There </a:t>
            </a:r>
            <a:r>
              <a:rPr sz="2450" b="1" spc="25" dirty="0">
                <a:solidFill>
                  <a:srgbClr val="1C1C1C"/>
                </a:solidFill>
                <a:latin typeface="Carlito"/>
                <a:cs typeface="Carlito"/>
              </a:rPr>
              <a:t>were </a:t>
            </a: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2 </a:t>
            </a:r>
            <a:r>
              <a:rPr sz="2450" b="1" spc="-15" dirty="0">
                <a:solidFill>
                  <a:srgbClr val="1C1C1C"/>
                </a:solidFill>
                <a:latin typeface="Carlito"/>
                <a:cs typeface="Carlito"/>
              </a:rPr>
              <a:t>failed </a:t>
            </a:r>
            <a:r>
              <a:rPr sz="2450" b="1" spc="25" dirty="0">
                <a:solidFill>
                  <a:srgbClr val="1C1C1C"/>
                </a:solidFill>
                <a:latin typeface="Carlito"/>
                <a:cs typeface="Carlito"/>
              </a:rPr>
              <a:t>drone </a:t>
            </a: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ship </a:t>
            </a: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landings </a:t>
            </a:r>
            <a:r>
              <a:rPr sz="2450" b="1" spc="5" dirty="0">
                <a:solidFill>
                  <a:srgbClr val="1C1C1C"/>
                </a:solidFill>
                <a:latin typeface="Carlito"/>
                <a:cs typeface="Carlito"/>
              </a:rPr>
              <a:t>in</a:t>
            </a:r>
            <a:r>
              <a:rPr sz="2450" b="1" spc="-3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b="1" spc="25" dirty="0">
                <a:solidFill>
                  <a:srgbClr val="1C1C1C"/>
                </a:solidFill>
                <a:latin typeface="Carlito"/>
                <a:cs typeface="Carlito"/>
              </a:rPr>
              <a:t>2015.</a:t>
            </a:r>
            <a:endParaRPr sz="2450">
              <a:latin typeface="Carlito"/>
              <a:cs typeface="Carlito"/>
            </a:endParaRPr>
          </a:p>
          <a:p>
            <a:pPr marL="708025">
              <a:lnSpc>
                <a:spcPct val="100000"/>
              </a:lnSpc>
              <a:spcBef>
                <a:spcPts val="65"/>
              </a:spcBef>
            </a:pP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One in January and </a:t>
            </a:r>
            <a:r>
              <a:rPr sz="2450" b="1" spc="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other </a:t>
            </a: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in</a:t>
            </a:r>
            <a:r>
              <a:rPr sz="2450" b="1" spc="16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April,</a:t>
            </a:r>
            <a:endParaRPr sz="24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Both </a:t>
            </a:r>
            <a:r>
              <a:rPr sz="2450" b="1" spc="5" dirty="0">
                <a:solidFill>
                  <a:srgbClr val="1C1C1C"/>
                </a:solidFill>
                <a:latin typeface="Carlito"/>
                <a:cs typeface="Carlito"/>
              </a:rPr>
              <a:t>times the F9 </a:t>
            </a:r>
            <a:r>
              <a:rPr sz="2450" b="1" spc="20" dirty="0">
                <a:solidFill>
                  <a:srgbClr val="1C1C1C"/>
                </a:solidFill>
                <a:latin typeface="Carlito"/>
                <a:cs typeface="Carlito"/>
              </a:rPr>
              <a:t>v1.1 </a:t>
            </a: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booster was used </a:t>
            </a:r>
            <a:r>
              <a:rPr sz="2450" b="1" spc="20" dirty="0">
                <a:solidFill>
                  <a:srgbClr val="1C1C1C"/>
                </a:solidFill>
                <a:latin typeface="Carlito"/>
                <a:cs typeface="Carlito"/>
              </a:rPr>
              <a:t>(B1012</a:t>
            </a:r>
            <a:endParaRPr sz="2450">
              <a:latin typeface="Carlito"/>
              <a:cs typeface="Carlito"/>
            </a:endParaRPr>
          </a:p>
          <a:p>
            <a:pPr marL="13335" algn="ctr">
              <a:lnSpc>
                <a:spcPct val="100000"/>
              </a:lnSpc>
              <a:spcBef>
                <a:spcPts val="60"/>
              </a:spcBef>
            </a:pP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and</a:t>
            </a:r>
            <a:r>
              <a:rPr sz="2450" b="1" spc="5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b="1" spc="25" dirty="0">
                <a:solidFill>
                  <a:srgbClr val="1C1C1C"/>
                </a:solidFill>
                <a:latin typeface="Carlito"/>
                <a:cs typeface="Carlito"/>
              </a:rPr>
              <a:t>B1015)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12395" marR="5080">
              <a:lnSpc>
                <a:spcPts val="4360"/>
              </a:lnSpc>
              <a:spcBef>
                <a:spcPts val="590"/>
              </a:spcBef>
            </a:pPr>
            <a:r>
              <a:rPr spc="25" dirty="0"/>
              <a:t>Rank count </a:t>
            </a:r>
            <a:r>
              <a:rPr spc="20" dirty="0"/>
              <a:t>of </a:t>
            </a:r>
            <a:r>
              <a:rPr spc="25" dirty="0"/>
              <a:t>landing outcomes  between 2010-06-04 </a:t>
            </a:r>
            <a:r>
              <a:rPr spc="20" dirty="0"/>
              <a:t>and</a:t>
            </a:r>
            <a:r>
              <a:rPr spc="55" dirty="0"/>
              <a:t> </a:t>
            </a:r>
            <a:r>
              <a:rPr spc="25" dirty="0"/>
              <a:t>2017-03-20</a:t>
            </a:r>
          </a:p>
        </p:txBody>
      </p:sp>
      <p:sp>
        <p:nvSpPr>
          <p:cNvPr id="3" name="object 3"/>
          <p:cNvSpPr/>
          <p:nvPr/>
        </p:nvSpPr>
        <p:spPr>
          <a:xfrm>
            <a:off x="95250" y="1417582"/>
            <a:ext cx="12030075" cy="220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079" y="2053289"/>
            <a:ext cx="3959791" cy="3993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63159" y="1947227"/>
            <a:ext cx="6717030" cy="38373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25"/>
              </a:spcBef>
            </a:pPr>
            <a:r>
              <a:rPr sz="2450" b="1" spc="25" dirty="0">
                <a:solidFill>
                  <a:srgbClr val="1C1C1C"/>
                </a:solidFill>
                <a:latin typeface="Carlito"/>
                <a:cs typeface="Carlito"/>
              </a:rPr>
              <a:t>Between </a:t>
            </a:r>
            <a:r>
              <a:rPr sz="2450" b="1" spc="20" dirty="0">
                <a:solidFill>
                  <a:srgbClr val="1C1C1C"/>
                </a:solidFill>
                <a:latin typeface="Carlito"/>
                <a:cs typeface="Carlito"/>
              </a:rPr>
              <a:t>2010-06-04 </a:t>
            </a: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and </a:t>
            </a:r>
            <a:r>
              <a:rPr sz="2450" b="1" spc="20" dirty="0">
                <a:solidFill>
                  <a:srgbClr val="1C1C1C"/>
                </a:solidFill>
                <a:latin typeface="Carlito"/>
                <a:cs typeface="Carlito"/>
              </a:rPr>
              <a:t>2017-03-20, </a:t>
            </a: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there</a:t>
            </a:r>
            <a:r>
              <a:rPr sz="2450" b="1" spc="-18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b="1" spc="30" dirty="0">
                <a:solidFill>
                  <a:srgbClr val="1C1C1C"/>
                </a:solidFill>
                <a:latin typeface="Carlito"/>
                <a:cs typeface="Carlito"/>
              </a:rPr>
              <a:t>were</a:t>
            </a:r>
            <a:endParaRPr sz="24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8 </a:t>
            </a: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successes: </a:t>
            </a: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5 </a:t>
            </a:r>
            <a:r>
              <a:rPr sz="2450" b="1" spc="20" dirty="0">
                <a:solidFill>
                  <a:srgbClr val="1C1C1C"/>
                </a:solidFill>
                <a:latin typeface="Carlito"/>
                <a:cs typeface="Carlito"/>
              </a:rPr>
              <a:t>on </a:t>
            </a:r>
            <a:r>
              <a:rPr sz="2450" b="1" spc="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450" b="1" spc="25" dirty="0">
                <a:solidFill>
                  <a:srgbClr val="1C1C1C"/>
                </a:solidFill>
                <a:latin typeface="Carlito"/>
                <a:cs typeface="Carlito"/>
              </a:rPr>
              <a:t>drone </a:t>
            </a: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ship and </a:t>
            </a: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3 </a:t>
            </a:r>
            <a:r>
              <a:rPr sz="2450" b="1" spc="20" dirty="0">
                <a:solidFill>
                  <a:srgbClr val="1C1C1C"/>
                </a:solidFill>
                <a:latin typeface="Carlito"/>
                <a:cs typeface="Carlito"/>
              </a:rPr>
              <a:t>on</a:t>
            </a:r>
            <a:r>
              <a:rPr sz="2450" b="1" spc="5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b="1" spc="5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endParaRPr sz="2450">
              <a:latin typeface="Carlito"/>
              <a:cs typeface="Carlito"/>
            </a:endParaRPr>
          </a:p>
          <a:p>
            <a:pPr marR="54610" algn="ctr">
              <a:lnSpc>
                <a:spcPct val="100000"/>
              </a:lnSpc>
              <a:spcBef>
                <a:spcPts val="65"/>
              </a:spcBef>
            </a:pPr>
            <a:r>
              <a:rPr sz="2450" b="1" spc="25" dirty="0">
                <a:solidFill>
                  <a:srgbClr val="1C1C1C"/>
                </a:solidFill>
                <a:latin typeface="Carlito"/>
                <a:cs typeface="Carlito"/>
              </a:rPr>
              <a:t>ground</a:t>
            </a:r>
            <a:r>
              <a:rPr sz="2450" b="1" spc="-9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pad</a:t>
            </a:r>
            <a:endParaRPr sz="24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7 </a:t>
            </a:r>
            <a:r>
              <a:rPr sz="2450" b="1" dirty="0">
                <a:solidFill>
                  <a:srgbClr val="1C1C1C"/>
                </a:solidFill>
                <a:latin typeface="Carlito"/>
                <a:cs typeface="Carlito"/>
              </a:rPr>
              <a:t>Failures: </a:t>
            </a: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5 </a:t>
            </a:r>
            <a:r>
              <a:rPr sz="2450" b="1" spc="20" dirty="0">
                <a:solidFill>
                  <a:srgbClr val="1C1C1C"/>
                </a:solidFill>
                <a:latin typeface="Carlito"/>
                <a:cs typeface="Carlito"/>
              </a:rPr>
              <a:t>on </a:t>
            </a:r>
            <a:r>
              <a:rPr sz="2450" b="1" spc="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450" b="1" spc="25" dirty="0">
                <a:solidFill>
                  <a:srgbClr val="1C1C1C"/>
                </a:solidFill>
                <a:latin typeface="Carlito"/>
                <a:cs typeface="Carlito"/>
              </a:rPr>
              <a:t>drone </a:t>
            </a: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ship and </a:t>
            </a: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2 </a:t>
            </a:r>
            <a:r>
              <a:rPr sz="2450" b="1" spc="20" dirty="0">
                <a:solidFill>
                  <a:srgbClr val="1C1C1C"/>
                </a:solidFill>
                <a:latin typeface="Carlito"/>
                <a:cs typeface="Carlito"/>
              </a:rPr>
              <a:t>on </a:t>
            </a:r>
            <a:r>
              <a:rPr sz="2450" b="1" spc="5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2450" b="1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b="1" spc="25" dirty="0">
                <a:solidFill>
                  <a:srgbClr val="1C1C1C"/>
                </a:solidFill>
                <a:latin typeface="Carlito"/>
                <a:cs typeface="Carlito"/>
              </a:rPr>
              <a:t>ground</a:t>
            </a:r>
            <a:endParaRPr sz="2450">
              <a:latin typeface="Carlito"/>
              <a:cs typeface="Carlito"/>
            </a:endParaRPr>
          </a:p>
          <a:p>
            <a:pPr marL="15875" algn="ctr">
              <a:lnSpc>
                <a:spcPct val="100000"/>
              </a:lnSpc>
              <a:spcBef>
                <a:spcPts val="65"/>
              </a:spcBef>
            </a:pP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pad</a:t>
            </a:r>
            <a:endParaRPr sz="24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arlito"/>
              <a:cs typeface="Carlito"/>
            </a:endParaRPr>
          </a:p>
          <a:p>
            <a:pPr marL="15875" algn="ctr">
              <a:lnSpc>
                <a:spcPct val="100000"/>
              </a:lnSpc>
            </a:pP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In </a:t>
            </a:r>
            <a:r>
              <a:rPr sz="2450" b="1" dirty="0">
                <a:solidFill>
                  <a:srgbClr val="1C1C1C"/>
                </a:solidFill>
                <a:latin typeface="Carlito"/>
                <a:cs typeface="Carlito"/>
              </a:rPr>
              <a:t>this </a:t>
            </a: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time, a successful </a:t>
            </a:r>
            <a:r>
              <a:rPr sz="2450" b="1" spc="25" dirty="0">
                <a:solidFill>
                  <a:srgbClr val="1C1C1C"/>
                </a:solidFill>
                <a:latin typeface="Carlito"/>
                <a:cs typeface="Carlito"/>
              </a:rPr>
              <a:t>drone </a:t>
            </a: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ship landing</a:t>
            </a:r>
            <a:r>
              <a:rPr sz="2450" b="1" spc="10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was</a:t>
            </a:r>
            <a:endParaRPr sz="2450">
              <a:latin typeface="Carlito"/>
              <a:cs typeface="Carlito"/>
            </a:endParaRPr>
          </a:p>
          <a:p>
            <a:pPr marL="10160" algn="ctr">
              <a:lnSpc>
                <a:spcPct val="100000"/>
              </a:lnSpc>
              <a:spcBef>
                <a:spcPts val="65"/>
              </a:spcBef>
            </a:pP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only </a:t>
            </a:r>
            <a:r>
              <a:rPr sz="2450" b="1" spc="25" dirty="0">
                <a:solidFill>
                  <a:srgbClr val="1C1C1C"/>
                </a:solidFill>
                <a:latin typeface="Carlito"/>
                <a:cs typeface="Carlito"/>
              </a:rPr>
              <a:t>50%</a:t>
            </a:r>
            <a:r>
              <a:rPr sz="2450" b="1" spc="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probable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1225" y="2728214"/>
            <a:ext cx="9175750" cy="176212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marR="5080">
              <a:lnSpc>
                <a:spcPts val="6459"/>
              </a:lnSpc>
              <a:spcBef>
                <a:spcPts val="940"/>
              </a:spcBef>
            </a:pPr>
            <a:r>
              <a:rPr sz="6000" b="1" dirty="0">
                <a:solidFill>
                  <a:srgbClr val="005392"/>
                </a:solidFill>
                <a:latin typeface="Courier New"/>
                <a:cs typeface="Courier New"/>
              </a:rPr>
              <a:t>Interactive map</a:t>
            </a:r>
            <a:r>
              <a:rPr sz="6000" b="1" spc="-9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6000" b="1" dirty="0">
                <a:solidFill>
                  <a:srgbClr val="005392"/>
                </a:solidFill>
                <a:latin typeface="Courier New"/>
                <a:cs typeface="Courier New"/>
              </a:rPr>
              <a:t>with  </a:t>
            </a:r>
            <a:r>
              <a:rPr sz="6000" b="1" spc="-5" dirty="0">
                <a:solidFill>
                  <a:srgbClr val="005392"/>
                </a:solidFill>
                <a:latin typeface="Courier New"/>
                <a:cs typeface="Courier New"/>
              </a:rPr>
              <a:t>Folium</a:t>
            </a:r>
            <a:endParaRPr sz="6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387" y="5062537"/>
            <a:ext cx="11363325" cy="850233"/>
          </a:xfrm>
          <a:prstGeom prst="rect">
            <a:avLst/>
          </a:prstGeom>
          <a:solidFill>
            <a:srgbClr val="1C1C1C"/>
          </a:solidFill>
          <a:ln w="12700">
            <a:solidFill>
              <a:srgbClr val="0080A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0"/>
              </a:spcBef>
            </a:pPr>
            <a:r>
              <a:rPr sz="1800" spc="10" dirty="0">
                <a:solidFill>
                  <a:srgbClr val="FFFF00"/>
                </a:solidFill>
                <a:latin typeface="Carlito"/>
                <a:cs typeface="Carlito"/>
              </a:rPr>
              <a:t>Jupyter</a:t>
            </a:r>
            <a:r>
              <a:rPr sz="1800" spc="-135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00"/>
                </a:solidFill>
                <a:latin typeface="Carlito"/>
                <a:cs typeface="Carlito"/>
              </a:rPr>
              <a:t>Notebook:</a:t>
            </a:r>
            <a:endParaRPr sz="1800" dirty="0">
              <a:latin typeface="Carlito"/>
              <a:cs typeface="Carlito"/>
            </a:endParaRPr>
          </a:p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lang="en-IN" sz="1500" dirty="0">
                <a:latin typeface="Carlito"/>
                <a:cs typeface="Carlito"/>
                <a:hlinkClick r:id="rId2"/>
              </a:rPr>
              <a:t>https://github.com/kaustubhjoshi1910/DSCP/blob/fc08b22d5de9e229b54dd760b8955b8e57568d29/DV%20with%20folium.ipynb</a:t>
            </a:r>
            <a:endParaRPr lang="en-IN" sz="1500" dirty="0">
              <a:latin typeface="Carlito"/>
              <a:cs typeface="Carlito"/>
            </a:endParaRPr>
          </a:p>
          <a:p>
            <a:pPr marL="92710">
              <a:lnSpc>
                <a:spcPct val="100000"/>
              </a:lnSpc>
              <a:spcBef>
                <a:spcPts val="250"/>
              </a:spcBef>
            </a:pP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56336"/>
            <a:ext cx="64331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Launch Site</a:t>
            </a:r>
            <a:r>
              <a:rPr spc="-5" dirty="0"/>
              <a:t> </a:t>
            </a:r>
            <a:r>
              <a:rPr spc="25" dirty="0"/>
              <a:t>Locations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07801" y="6434454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99B6"/>
                </a:solidFill>
                <a:latin typeface="Carlito"/>
                <a:cs typeface="Carlito"/>
              </a:rPr>
              <a:t>35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3100" y="1381125"/>
            <a:ext cx="830580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8912" y="5366702"/>
            <a:ext cx="11352530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10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1800" spc="-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Earth</a:t>
            </a:r>
            <a:r>
              <a:rPr sz="1800" spc="-8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1C1C1C"/>
                </a:solidFill>
                <a:latin typeface="Carlito"/>
                <a:cs typeface="Carlito"/>
              </a:rPr>
              <a:t>spins</a:t>
            </a:r>
            <a:r>
              <a:rPr sz="1800" spc="-5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1C1C1C"/>
                </a:solidFill>
                <a:latin typeface="Carlito"/>
                <a:cs typeface="Carlito"/>
              </a:rPr>
              <a:t>on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1C1C1C"/>
                </a:solidFill>
                <a:latin typeface="Carlito"/>
                <a:cs typeface="Carlito"/>
              </a:rPr>
              <a:t>its</a:t>
            </a:r>
            <a:r>
              <a:rPr sz="1800" spc="-6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1C1C1C"/>
                </a:solidFill>
                <a:latin typeface="Carlito"/>
                <a:cs typeface="Carlito"/>
              </a:rPr>
              <a:t>axis</a:t>
            </a:r>
            <a:r>
              <a:rPr sz="1800" spc="-5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such</a:t>
            </a:r>
            <a:r>
              <a:rPr sz="1800" spc="8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1C1C1C"/>
                </a:solidFill>
                <a:latin typeface="Carlito"/>
                <a:cs typeface="Carlito"/>
              </a:rPr>
              <a:t>that</a:t>
            </a:r>
            <a:r>
              <a:rPr sz="1800" spc="-11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1C1C1C"/>
                </a:solidFill>
                <a:latin typeface="Carlito"/>
                <a:cs typeface="Carlito"/>
              </a:rPr>
              <a:t>locations</a:t>
            </a:r>
            <a:r>
              <a:rPr sz="1800" spc="-21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1C1C1C"/>
                </a:solidFill>
                <a:latin typeface="Carlito"/>
                <a:cs typeface="Carlito"/>
              </a:rPr>
              <a:t>near</a:t>
            </a:r>
            <a:r>
              <a:rPr sz="1800" spc="-5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1800" spc="-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1C1C1C"/>
                </a:solidFill>
                <a:latin typeface="Carlito"/>
                <a:cs typeface="Carlito"/>
              </a:rPr>
              <a:t>equator</a:t>
            </a:r>
            <a:r>
              <a:rPr sz="1800" spc="-13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rotate</a:t>
            </a:r>
            <a:r>
              <a:rPr sz="1800" spc="-10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faster</a:t>
            </a:r>
            <a:r>
              <a:rPr sz="1800" spc="-5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1C1C1C"/>
                </a:solidFill>
                <a:latin typeface="Carlito"/>
                <a:cs typeface="Carlito"/>
              </a:rPr>
              <a:t>than</a:t>
            </a:r>
            <a:r>
              <a:rPr sz="1800" spc="-7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1C1C1C"/>
                </a:solidFill>
                <a:latin typeface="Carlito"/>
                <a:cs typeface="Carlito"/>
              </a:rPr>
              <a:t>at</a:t>
            </a:r>
            <a:r>
              <a:rPr sz="1800" spc="-3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1800" spc="-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1C1C1C"/>
                </a:solidFill>
                <a:latin typeface="Carlito"/>
                <a:cs typeface="Carlito"/>
              </a:rPr>
              <a:t>poles.</a:t>
            </a:r>
            <a:r>
              <a:rPr sz="1800" spc="-3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1C1C1C"/>
                </a:solidFill>
                <a:latin typeface="Carlito"/>
                <a:cs typeface="Carlito"/>
              </a:rPr>
              <a:t>Launching</a:t>
            </a:r>
            <a:r>
              <a:rPr sz="1800" spc="-12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1C1C1C"/>
                </a:solidFill>
                <a:latin typeface="Carlito"/>
                <a:cs typeface="Carlito"/>
              </a:rPr>
              <a:t>near</a:t>
            </a:r>
            <a:r>
              <a:rPr sz="1800" spc="-5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1800" spc="-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1C1C1C"/>
                </a:solidFill>
                <a:latin typeface="Carlito"/>
                <a:cs typeface="Carlito"/>
              </a:rPr>
              <a:t>equator 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gives</a:t>
            </a:r>
            <a:r>
              <a:rPr sz="1800" spc="-6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1C1C1C"/>
                </a:solidFill>
                <a:latin typeface="Carlito"/>
                <a:cs typeface="Carlito"/>
              </a:rPr>
              <a:t>rockets</a:t>
            </a:r>
            <a:r>
              <a:rPr sz="1800" spc="1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a</a:t>
            </a:r>
            <a:r>
              <a:rPr sz="1800" spc="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1C1C1C"/>
                </a:solidFill>
                <a:latin typeface="Carlito"/>
                <a:cs typeface="Carlito"/>
              </a:rPr>
              <a:t>"headstart",</a:t>
            </a:r>
            <a:r>
              <a:rPr sz="1800" spc="-18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1C1C1C"/>
                </a:solidFill>
                <a:latin typeface="Carlito"/>
                <a:cs typeface="Carlito"/>
              </a:rPr>
              <a:t>lessening</a:t>
            </a:r>
            <a:r>
              <a:rPr sz="1800" spc="-5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1C1C1C"/>
                </a:solidFill>
                <a:latin typeface="Carlito"/>
                <a:cs typeface="Carlito"/>
              </a:rPr>
              <a:t>amount</a:t>
            </a:r>
            <a:r>
              <a:rPr sz="1800" spc="-11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1C1C1C"/>
                </a:solidFill>
                <a:latin typeface="Carlito"/>
                <a:cs typeface="Carlito"/>
              </a:rPr>
              <a:t>of</a:t>
            </a:r>
            <a:r>
              <a:rPr sz="1800" spc="1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fuel</a:t>
            </a:r>
            <a:r>
              <a:rPr sz="1800" spc="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1C1C1C"/>
                </a:solidFill>
                <a:latin typeface="Carlito"/>
                <a:cs typeface="Carlito"/>
              </a:rPr>
              <a:t>it</a:t>
            </a:r>
            <a:r>
              <a:rPr sz="1800" spc="-3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takes</a:t>
            </a:r>
            <a:r>
              <a:rPr sz="1800" spc="-6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to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reach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1C1C1C"/>
                </a:solidFill>
                <a:latin typeface="Carlito"/>
                <a:cs typeface="Carlito"/>
              </a:rPr>
              <a:t>initial</a:t>
            </a:r>
            <a:r>
              <a:rPr sz="1800" spc="-15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1C1C1C"/>
                </a:solidFill>
                <a:latin typeface="Carlito"/>
                <a:cs typeface="Carlito"/>
              </a:rPr>
              <a:t>equatorial</a:t>
            </a:r>
            <a:r>
              <a:rPr sz="1800" spc="-7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speed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1C1C1C"/>
                </a:solidFill>
                <a:latin typeface="Carlito"/>
                <a:cs typeface="Carlito"/>
              </a:rPr>
              <a:t>launch</a:t>
            </a:r>
            <a:r>
              <a:rPr sz="1800" spc="-15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sites</a:t>
            </a:r>
            <a:r>
              <a:rPr sz="1800" spc="1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are</a:t>
            </a:r>
            <a:r>
              <a:rPr sz="1800" spc="-2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1C1C1C"/>
                </a:solidFill>
                <a:latin typeface="Carlito"/>
                <a:cs typeface="Carlito"/>
              </a:rPr>
              <a:t>also</a:t>
            </a:r>
            <a:r>
              <a:rPr sz="1800" spc="-8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1C1C1C"/>
                </a:solidFill>
                <a:latin typeface="Carlito"/>
                <a:cs typeface="Carlito"/>
              </a:rPr>
              <a:t>near</a:t>
            </a:r>
            <a:r>
              <a:rPr sz="1800" spc="-6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1800" spc="5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1C1C1C"/>
                </a:solidFill>
                <a:latin typeface="Carlito"/>
                <a:cs typeface="Carlito"/>
              </a:rPr>
              <a:t>ocean</a:t>
            </a:r>
            <a:r>
              <a:rPr sz="1800" spc="-8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1C1C1C"/>
                </a:solidFill>
                <a:latin typeface="Carlito"/>
                <a:cs typeface="Carlito"/>
              </a:rPr>
              <a:t>so</a:t>
            </a:r>
            <a:r>
              <a:rPr sz="1800" spc="6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1C1C1C"/>
                </a:solidFill>
                <a:latin typeface="Carlito"/>
                <a:cs typeface="Carlito"/>
              </a:rPr>
              <a:t>rockets</a:t>
            </a:r>
            <a:r>
              <a:rPr sz="1800" spc="-6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1C1C1C"/>
                </a:solidFill>
                <a:latin typeface="Carlito"/>
                <a:cs typeface="Carlito"/>
              </a:rPr>
              <a:t>can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1C1C1C"/>
                </a:solidFill>
                <a:latin typeface="Carlito"/>
                <a:cs typeface="Carlito"/>
              </a:rPr>
              <a:t>be</a:t>
            </a:r>
            <a:r>
              <a:rPr sz="1800" spc="-2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1C1C1C"/>
                </a:solidFill>
                <a:latin typeface="Carlito"/>
                <a:cs typeface="Carlito"/>
              </a:rPr>
              <a:t>launched</a:t>
            </a:r>
            <a:r>
              <a:rPr sz="1800" spc="-15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1C1C1C"/>
                </a:solidFill>
                <a:latin typeface="Carlito"/>
                <a:cs typeface="Carlito"/>
              </a:rPr>
              <a:t>outward</a:t>
            </a:r>
            <a:r>
              <a:rPr sz="1800" spc="-8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from</a:t>
            </a:r>
            <a:r>
              <a:rPr sz="1800" spc="3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1C1C1C"/>
                </a:solidFill>
                <a:latin typeface="Carlito"/>
                <a:cs typeface="Carlito"/>
              </a:rPr>
              <a:t>populated</a:t>
            </a:r>
            <a:r>
              <a:rPr sz="1800" spc="-15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1C1C1C"/>
                </a:solidFill>
                <a:latin typeface="Carlito"/>
                <a:cs typeface="Carlito"/>
              </a:rPr>
              <a:t>areas</a:t>
            </a:r>
            <a:r>
              <a:rPr sz="1800" spc="-14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1C1C1C"/>
                </a:solidFill>
                <a:latin typeface="Carlito"/>
                <a:cs typeface="Carlito"/>
              </a:rPr>
              <a:t>in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case</a:t>
            </a:r>
            <a:r>
              <a:rPr sz="1800" spc="-2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1C1C1C"/>
                </a:solidFill>
                <a:latin typeface="Carlito"/>
                <a:cs typeface="Carlito"/>
              </a:rPr>
              <a:t>of</a:t>
            </a:r>
            <a:r>
              <a:rPr sz="1800" spc="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912" y="6473190"/>
            <a:ext cx="17494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1C1C1C"/>
                </a:solidFill>
                <a:latin typeface="Carlito"/>
                <a:cs typeface="Carlito"/>
              </a:rPr>
              <a:t>catasrophic</a:t>
            </a:r>
            <a:r>
              <a:rPr sz="1800" spc="-2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1C1C1C"/>
                </a:solidFill>
                <a:latin typeface="Carlito"/>
                <a:cs typeface="Carlito"/>
              </a:rPr>
              <a:t>failure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1975" y="1533525"/>
            <a:ext cx="2743200" cy="270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33975" y="3009900"/>
            <a:ext cx="6496050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875" y="4305300"/>
            <a:ext cx="2743200" cy="24288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95650" y="4532947"/>
            <a:ext cx="7975600" cy="195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rlito"/>
                <a:cs typeface="Carlito"/>
              </a:rPr>
              <a:t>KSC-LC</a:t>
            </a:r>
            <a:r>
              <a:rPr sz="1800" spc="45" dirty="0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rlito"/>
                <a:cs typeface="Carlito"/>
              </a:rPr>
              <a:t>39A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rlito"/>
              <a:cs typeface="Carlito"/>
            </a:endParaRPr>
          </a:p>
          <a:p>
            <a:pPr marL="2441575">
              <a:lnSpc>
                <a:spcPct val="100000"/>
              </a:lnSpc>
            </a:pPr>
            <a:r>
              <a:rPr sz="1800" spc="-15" dirty="0">
                <a:solidFill>
                  <a:srgbClr val="005392"/>
                </a:solidFill>
                <a:latin typeface="Carlito"/>
                <a:cs typeface="Carlito"/>
              </a:rPr>
              <a:t>VAFB</a:t>
            </a:r>
            <a:r>
              <a:rPr sz="1800" spc="-50" dirty="0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rlito"/>
                <a:cs typeface="Carlito"/>
              </a:rPr>
              <a:t>SLC-4E</a:t>
            </a:r>
            <a:endParaRPr sz="1800">
              <a:latin typeface="Carlito"/>
              <a:cs typeface="Carlito"/>
            </a:endParaRPr>
          </a:p>
          <a:p>
            <a:pPr marL="1254760" algn="ctr">
              <a:lnSpc>
                <a:spcPct val="100000"/>
              </a:lnSpc>
              <a:spcBef>
                <a:spcPts val="650"/>
              </a:spcBef>
            </a:pP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This </a:t>
            </a: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geospatial </a:t>
            </a:r>
            <a:r>
              <a:rPr sz="2450" spc="15" dirty="0">
                <a:solidFill>
                  <a:srgbClr val="1C1C1C"/>
                </a:solidFill>
                <a:latin typeface="Carlito"/>
                <a:cs typeface="Carlito"/>
              </a:rPr>
              <a:t>analysis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shows that</a:t>
            </a:r>
            <a:r>
              <a:rPr sz="2450" spc="15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endParaRPr sz="2450">
              <a:latin typeface="Carlito"/>
              <a:cs typeface="Carlito"/>
            </a:endParaRPr>
          </a:p>
          <a:p>
            <a:pPr marL="1310640" algn="ctr">
              <a:lnSpc>
                <a:spcPct val="100000"/>
              </a:lnSpc>
              <a:spcBef>
                <a:spcPts val="65"/>
              </a:spcBef>
            </a:pP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KSC-LC </a:t>
            </a:r>
            <a:r>
              <a:rPr sz="2450" spc="20" dirty="0">
                <a:solidFill>
                  <a:srgbClr val="1C1C1C"/>
                </a:solidFill>
                <a:latin typeface="Carlito"/>
                <a:cs typeface="Carlito"/>
              </a:rPr>
              <a:t>39A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Launch </a:t>
            </a: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Site </a:t>
            </a:r>
            <a:r>
              <a:rPr sz="2450" spc="20" dirty="0">
                <a:solidFill>
                  <a:srgbClr val="1C1C1C"/>
                </a:solidFill>
                <a:latin typeface="Carlito"/>
                <a:cs typeface="Carlito"/>
              </a:rPr>
              <a:t>is </a:t>
            </a: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by </a:t>
            </a:r>
            <a:r>
              <a:rPr sz="2450" spc="-20" dirty="0">
                <a:solidFill>
                  <a:srgbClr val="1C1C1C"/>
                </a:solidFill>
                <a:latin typeface="Carlito"/>
                <a:cs typeface="Carlito"/>
              </a:rPr>
              <a:t>far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most</a:t>
            </a:r>
            <a:r>
              <a:rPr sz="2450" spc="31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successful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8195" y="1706816"/>
            <a:ext cx="1178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5392"/>
                </a:solidFill>
                <a:latin typeface="Carlito"/>
                <a:cs typeface="Carlito"/>
              </a:rPr>
              <a:t>CCAFS</a:t>
            </a:r>
            <a:r>
              <a:rPr sz="1800" spc="-110" dirty="0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rlito"/>
                <a:cs typeface="Carlito"/>
              </a:rPr>
              <a:t>LC-40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53450" y="1362075"/>
            <a:ext cx="1514475" cy="1571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40601" y="1664398"/>
            <a:ext cx="1283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5392"/>
                </a:solidFill>
                <a:latin typeface="Carlito"/>
                <a:cs typeface="Carlito"/>
              </a:rPr>
              <a:t>CCAFS</a:t>
            </a:r>
            <a:r>
              <a:rPr sz="1800" spc="-105" dirty="0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rlito"/>
                <a:cs typeface="Carlito"/>
              </a:rPr>
              <a:t>SLC-40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B9A1391F-A68E-4ACB-9F09-B8F564FED9C0}"/>
              </a:ext>
            </a:extLst>
          </p:cNvPr>
          <p:cNvSpPr txBox="1"/>
          <p:nvPr/>
        </p:nvSpPr>
        <p:spPr>
          <a:xfrm>
            <a:off x="205274" y="68347"/>
            <a:ext cx="11963399" cy="914994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marR="5080">
              <a:lnSpc>
                <a:spcPts val="6459"/>
              </a:lnSpc>
              <a:spcBef>
                <a:spcPts val="940"/>
              </a:spcBef>
            </a:pPr>
            <a:r>
              <a:rPr lang="en-IN" sz="4400" b="1" u="sng" dirty="0">
                <a:solidFill>
                  <a:srgbClr val="005392"/>
                </a:solidFill>
                <a:latin typeface="Courier New"/>
                <a:cs typeface="Courier New"/>
              </a:rPr>
              <a:t>Locations coloured by Launch Record</a:t>
            </a:r>
            <a:endParaRPr sz="4400" u="sng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56336"/>
            <a:ext cx="70434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Launch Site</a:t>
            </a:r>
            <a:r>
              <a:rPr dirty="0"/>
              <a:t> </a:t>
            </a:r>
            <a:r>
              <a:rPr spc="25" dirty="0"/>
              <a:t>Proximities</a:t>
            </a:r>
          </a:p>
        </p:txBody>
      </p:sp>
      <p:sp>
        <p:nvSpPr>
          <p:cNvPr id="3" name="object 3"/>
          <p:cNvSpPr/>
          <p:nvPr/>
        </p:nvSpPr>
        <p:spPr>
          <a:xfrm>
            <a:off x="590550" y="1543050"/>
            <a:ext cx="11010900" cy="271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5587" y="4646231"/>
            <a:ext cx="11687175" cy="1929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launch sites </a:t>
            </a:r>
            <a:r>
              <a:rPr sz="2450" spc="25" dirty="0">
                <a:solidFill>
                  <a:srgbClr val="1C1C1C"/>
                </a:solidFill>
                <a:latin typeface="Carlito"/>
                <a:cs typeface="Carlito"/>
              </a:rPr>
              <a:t>are </a:t>
            </a:r>
            <a:r>
              <a:rPr sz="2450" spc="15" dirty="0">
                <a:solidFill>
                  <a:srgbClr val="1C1C1C"/>
                </a:solidFill>
                <a:latin typeface="Carlito"/>
                <a:cs typeface="Carlito"/>
              </a:rPr>
              <a:t>significantly </a:t>
            </a: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distant </a:t>
            </a:r>
            <a:r>
              <a:rPr sz="2450" spc="-10" dirty="0">
                <a:solidFill>
                  <a:srgbClr val="1C1C1C"/>
                </a:solidFill>
                <a:latin typeface="Carlito"/>
                <a:cs typeface="Carlito"/>
              </a:rPr>
              <a:t>from </a:t>
            </a: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railways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and </a:t>
            </a: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populated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centres </a:t>
            </a:r>
            <a:r>
              <a:rPr sz="2450" spc="-30" dirty="0">
                <a:solidFill>
                  <a:srgbClr val="1C1C1C"/>
                </a:solidFill>
                <a:latin typeface="Carlito"/>
                <a:cs typeface="Carlito"/>
              </a:rPr>
              <a:t>for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2450" spc="5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spc="-10" dirty="0">
                <a:solidFill>
                  <a:srgbClr val="1C1C1C"/>
                </a:solidFill>
                <a:latin typeface="Carlito"/>
                <a:cs typeface="Carlito"/>
              </a:rPr>
              <a:t>safety</a:t>
            </a:r>
            <a:endParaRPr sz="2450">
              <a:latin typeface="Carlito"/>
              <a:cs typeface="Carlito"/>
            </a:endParaRPr>
          </a:p>
          <a:p>
            <a:pPr marR="64769" algn="ctr">
              <a:lnSpc>
                <a:spcPct val="100000"/>
              </a:lnSpc>
              <a:spcBef>
                <a:spcPts val="65"/>
              </a:spcBef>
            </a:pPr>
            <a:r>
              <a:rPr sz="2450" spc="20" dirty="0">
                <a:solidFill>
                  <a:srgbClr val="1C1C1C"/>
                </a:solidFill>
                <a:latin typeface="Carlito"/>
                <a:cs typeface="Carlito"/>
              </a:rPr>
              <a:t>in </a:t>
            </a: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case </a:t>
            </a: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of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catastrophic</a:t>
            </a:r>
            <a:r>
              <a:rPr sz="2450" spc="7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events.</a:t>
            </a:r>
            <a:endParaRPr sz="24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rlito"/>
              <a:cs typeface="Carlito"/>
            </a:endParaRPr>
          </a:p>
          <a:p>
            <a:pPr marL="127000" marR="115570" algn="ctr">
              <a:lnSpc>
                <a:spcPct val="102200"/>
              </a:lnSpc>
            </a:pP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450" spc="-15" dirty="0">
                <a:solidFill>
                  <a:srgbClr val="1C1C1C"/>
                </a:solidFill>
                <a:latin typeface="Carlito"/>
                <a:cs typeface="Carlito"/>
              </a:rPr>
              <a:t>rockets </a:t>
            </a:r>
            <a:r>
              <a:rPr sz="2450" spc="20" dirty="0">
                <a:solidFill>
                  <a:srgbClr val="1C1C1C"/>
                </a:solidFill>
                <a:latin typeface="Carlito"/>
                <a:cs typeface="Carlito"/>
              </a:rPr>
              <a:t>are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close </a:t>
            </a: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to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coast </a:t>
            </a:r>
            <a:r>
              <a:rPr sz="2450" spc="15" dirty="0">
                <a:solidFill>
                  <a:srgbClr val="1C1C1C"/>
                </a:solidFill>
                <a:latin typeface="Carlito"/>
                <a:cs typeface="Carlito"/>
              </a:rPr>
              <a:t>line </a:t>
            </a: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so </a:t>
            </a: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they </a:t>
            </a:r>
            <a:r>
              <a:rPr sz="2450" spc="15" dirty="0">
                <a:solidFill>
                  <a:srgbClr val="1C1C1C"/>
                </a:solidFill>
                <a:latin typeface="Carlito"/>
                <a:cs typeface="Carlito"/>
              </a:rPr>
              <a:t>can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be </a:t>
            </a: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shot, avoiding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population </a:t>
            </a:r>
            <a:r>
              <a:rPr sz="2450" spc="-10" dirty="0">
                <a:solidFill>
                  <a:srgbClr val="1C1C1C"/>
                </a:solidFill>
                <a:latin typeface="Carlito"/>
                <a:cs typeface="Carlito"/>
              </a:rPr>
              <a:t>centers </a:t>
            </a:r>
            <a:r>
              <a:rPr sz="2450" spc="20" dirty="0">
                <a:solidFill>
                  <a:srgbClr val="1C1C1C"/>
                </a:solidFill>
                <a:latin typeface="Carlito"/>
                <a:cs typeface="Carlito"/>
              </a:rPr>
              <a:t>in 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450" spc="20" dirty="0">
                <a:solidFill>
                  <a:srgbClr val="1C1C1C"/>
                </a:solidFill>
                <a:latin typeface="Carlito"/>
                <a:cs typeface="Carlito"/>
              </a:rPr>
              <a:t>ciritical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first </a:t>
            </a: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stages </a:t>
            </a: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of</a:t>
            </a:r>
            <a:r>
              <a:rPr sz="2450" spc="-6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launch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1225" y="2728214"/>
            <a:ext cx="10090785" cy="176212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marR="5080">
              <a:lnSpc>
                <a:spcPts val="6459"/>
              </a:lnSpc>
              <a:spcBef>
                <a:spcPts val="940"/>
              </a:spcBef>
              <a:tabLst>
                <a:tab pos="3215005" algn="l"/>
              </a:tabLst>
            </a:pPr>
            <a:r>
              <a:rPr sz="6000" b="1" dirty="0">
                <a:solidFill>
                  <a:srgbClr val="005392"/>
                </a:solidFill>
                <a:latin typeface="Courier New"/>
                <a:cs typeface="Courier New"/>
              </a:rPr>
              <a:t>Build </a:t>
            </a:r>
            <a:r>
              <a:rPr sz="6000" b="1" spc="5" dirty="0">
                <a:solidFill>
                  <a:srgbClr val="005392"/>
                </a:solidFill>
                <a:latin typeface="Courier New"/>
                <a:cs typeface="Courier New"/>
              </a:rPr>
              <a:t>a </a:t>
            </a:r>
            <a:r>
              <a:rPr sz="6000" b="1" dirty="0">
                <a:solidFill>
                  <a:srgbClr val="005392"/>
                </a:solidFill>
                <a:latin typeface="Courier New"/>
                <a:cs typeface="Courier New"/>
              </a:rPr>
              <a:t>Dashboard</a:t>
            </a:r>
            <a:r>
              <a:rPr sz="6000" b="1" spc="-10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6000" b="1" dirty="0">
                <a:solidFill>
                  <a:srgbClr val="005392"/>
                </a:solidFill>
                <a:latin typeface="Courier New"/>
                <a:cs typeface="Courier New"/>
              </a:rPr>
              <a:t>with  </a:t>
            </a:r>
            <a:r>
              <a:rPr sz="6000" b="1" spc="-5" dirty="0">
                <a:solidFill>
                  <a:srgbClr val="005392"/>
                </a:solidFill>
                <a:latin typeface="Courier New"/>
                <a:cs typeface="Courier New"/>
              </a:rPr>
              <a:t>Plotly	Dash</a:t>
            </a:r>
            <a:endParaRPr sz="6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387" y="5062537"/>
            <a:ext cx="11363325" cy="850233"/>
          </a:xfrm>
          <a:prstGeom prst="rect">
            <a:avLst/>
          </a:prstGeom>
          <a:solidFill>
            <a:srgbClr val="1C1C1C"/>
          </a:solidFill>
          <a:ln w="12700">
            <a:solidFill>
              <a:srgbClr val="0080A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rgbClr val="FFFF00"/>
                </a:solidFill>
                <a:latin typeface="Carlito"/>
                <a:cs typeface="Carlito"/>
              </a:rPr>
              <a:t>Python</a:t>
            </a:r>
            <a:r>
              <a:rPr sz="1800" spc="-10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00"/>
                </a:solidFill>
                <a:latin typeface="Carlito"/>
                <a:cs typeface="Carlito"/>
              </a:rPr>
              <a:t>Code:</a:t>
            </a:r>
            <a:endParaRPr sz="1800" dirty="0">
              <a:latin typeface="Carlito"/>
              <a:cs typeface="Carlito"/>
            </a:endParaRPr>
          </a:p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lang="en-IN" sz="1500" dirty="0">
                <a:latin typeface="Carlito"/>
                <a:cs typeface="Carlito"/>
                <a:hlinkClick r:id="rId2"/>
              </a:rPr>
              <a:t>https://github.com/kaustubhjoshi1910/DSCP/blob/fc08b22d5de9e229b54dd760b8955b8e57568d29/DV%20with%20plotly.py</a:t>
            </a:r>
            <a:endParaRPr lang="en-IN" sz="1500" dirty="0">
              <a:latin typeface="Carlito"/>
              <a:cs typeface="Carlito"/>
            </a:endParaRPr>
          </a:p>
          <a:p>
            <a:pPr marL="92710">
              <a:lnSpc>
                <a:spcPct val="100000"/>
              </a:lnSpc>
              <a:spcBef>
                <a:spcPts val="250"/>
              </a:spcBef>
            </a:pP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56336"/>
            <a:ext cx="73482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Launch Records</a:t>
            </a:r>
            <a:r>
              <a:rPr dirty="0"/>
              <a:t> </a:t>
            </a:r>
            <a:r>
              <a:rPr spc="25" dirty="0"/>
              <a:t>Dashboard</a:t>
            </a:r>
          </a:p>
        </p:txBody>
      </p:sp>
      <p:sp>
        <p:nvSpPr>
          <p:cNvPr id="3" name="object 3"/>
          <p:cNvSpPr/>
          <p:nvPr/>
        </p:nvSpPr>
        <p:spPr>
          <a:xfrm>
            <a:off x="589149" y="1545443"/>
            <a:ext cx="11012370" cy="3313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74366" y="5535929"/>
            <a:ext cx="577596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KSC </a:t>
            </a:r>
            <a:r>
              <a:rPr sz="2450" spc="20" dirty="0">
                <a:solidFill>
                  <a:srgbClr val="1C1C1C"/>
                </a:solidFill>
                <a:latin typeface="Carlito"/>
                <a:cs typeface="Carlito"/>
              </a:rPr>
              <a:t>LC-39A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- </a:t>
            </a:r>
            <a:r>
              <a:rPr sz="2450" spc="15" dirty="0">
                <a:solidFill>
                  <a:srgbClr val="1C1C1C"/>
                </a:solidFill>
                <a:latin typeface="Carlito"/>
                <a:cs typeface="Carlito"/>
              </a:rPr>
              <a:t>41.2% </a:t>
            </a: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of </a:t>
            </a:r>
            <a:r>
              <a:rPr sz="2450" spc="15" dirty="0">
                <a:solidFill>
                  <a:srgbClr val="1C1C1C"/>
                </a:solidFill>
                <a:latin typeface="Carlito"/>
                <a:cs typeface="Carlito"/>
              </a:rPr>
              <a:t>all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successful</a:t>
            </a:r>
            <a:r>
              <a:rPr sz="2450" spc="17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launches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56336"/>
            <a:ext cx="73482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&lt;Dashboard screenshot</a:t>
            </a:r>
            <a:r>
              <a:rPr dirty="0"/>
              <a:t> </a:t>
            </a:r>
            <a:r>
              <a:rPr spc="25" dirty="0"/>
              <a:t>2&gt;</a:t>
            </a:r>
          </a:p>
        </p:txBody>
      </p:sp>
      <p:sp>
        <p:nvSpPr>
          <p:cNvPr id="3" name="object 3"/>
          <p:cNvSpPr/>
          <p:nvPr/>
        </p:nvSpPr>
        <p:spPr>
          <a:xfrm>
            <a:off x="1038225" y="1721757"/>
            <a:ext cx="10115928" cy="3063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46045" y="5733732"/>
            <a:ext cx="594233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KSC </a:t>
            </a:r>
            <a:r>
              <a:rPr sz="2450" spc="15" dirty="0">
                <a:solidFill>
                  <a:srgbClr val="1C1C1C"/>
                </a:solidFill>
                <a:latin typeface="Carlito"/>
                <a:cs typeface="Carlito"/>
              </a:rPr>
              <a:t>LC-39A: </a:t>
            </a:r>
            <a:r>
              <a:rPr sz="2450" spc="25" dirty="0">
                <a:solidFill>
                  <a:srgbClr val="1C1C1C"/>
                </a:solidFill>
                <a:latin typeface="Carlito"/>
                <a:cs typeface="Carlito"/>
              </a:rPr>
              <a:t>77% </a:t>
            </a: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of </a:t>
            </a:r>
            <a:r>
              <a:rPr sz="2450" spc="15" dirty="0">
                <a:solidFill>
                  <a:srgbClr val="1C1C1C"/>
                </a:solidFill>
                <a:latin typeface="Carlito"/>
                <a:cs typeface="Carlito"/>
              </a:rPr>
              <a:t>all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launches </a:t>
            </a:r>
            <a:r>
              <a:rPr sz="2450" spc="20" dirty="0">
                <a:solidFill>
                  <a:srgbClr val="1C1C1C"/>
                </a:solidFill>
                <a:latin typeface="Carlito"/>
                <a:cs typeface="Carlito"/>
              </a:rPr>
              <a:t>are</a:t>
            </a:r>
            <a:r>
              <a:rPr sz="2450" spc="15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successful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6326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30"/>
              </a:spcBef>
              <a:tabLst>
                <a:tab pos="10544175" algn="l"/>
              </a:tabLst>
            </a:pPr>
            <a:r>
              <a:rPr u="sng" spc="25" dirty="0">
                <a:uFill>
                  <a:solidFill>
                    <a:srgbClr val="00AFEF"/>
                  </a:solidFill>
                </a:uFill>
              </a:rPr>
              <a:t>Introduction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3694" y="1420479"/>
            <a:ext cx="6683375" cy="497522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5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rlito"/>
                <a:cs typeface="Carlito"/>
              </a:rPr>
              <a:t>The</a:t>
            </a:r>
            <a:r>
              <a:rPr sz="2150" u="heavy" spc="7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rlito"/>
                <a:cs typeface="Carlito"/>
              </a:rPr>
              <a:t> </a:t>
            </a:r>
            <a:r>
              <a:rPr sz="215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rlito"/>
                <a:cs typeface="Carlito"/>
              </a:rPr>
              <a:t>problem: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006FC0"/>
                </a:solidFill>
                <a:latin typeface="Carlito"/>
                <a:cs typeface="Carlito"/>
              </a:rPr>
              <a:t>SpaceX </a:t>
            </a:r>
            <a:r>
              <a:rPr sz="2150" spc="-10" dirty="0">
                <a:solidFill>
                  <a:srgbClr val="006FC0"/>
                </a:solidFill>
                <a:latin typeface="Carlito"/>
                <a:cs typeface="Carlito"/>
              </a:rPr>
              <a:t>Falcon </a:t>
            </a:r>
            <a:r>
              <a:rPr sz="2150" spc="15" dirty="0">
                <a:solidFill>
                  <a:srgbClr val="006FC0"/>
                </a:solidFill>
                <a:latin typeface="Carlito"/>
                <a:cs typeface="Carlito"/>
              </a:rPr>
              <a:t>9 </a:t>
            </a:r>
            <a:r>
              <a:rPr sz="2150" spc="-20" dirty="0">
                <a:solidFill>
                  <a:srgbClr val="006FC0"/>
                </a:solidFill>
                <a:latin typeface="Carlito"/>
                <a:cs typeface="Carlito"/>
              </a:rPr>
              <a:t>rocket </a:t>
            </a: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launch </a:t>
            </a:r>
            <a:r>
              <a:rPr sz="2150" spc="-5" dirty="0">
                <a:solidFill>
                  <a:srgbClr val="006FC0"/>
                </a:solidFill>
                <a:latin typeface="Carlito"/>
                <a:cs typeface="Carlito"/>
              </a:rPr>
              <a:t>cost: </a:t>
            </a:r>
            <a:r>
              <a:rPr sz="2150" spc="25" dirty="0">
                <a:solidFill>
                  <a:srgbClr val="00AF50"/>
                </a:solidFill>
                <a:latin typeface="Carlito"/>
                <a:cs typeface="Carlito"/>
              </a:rPr>
              <a:t>$62</a:t>
            </a:r>
            <a:r>
              <a:rPr sz="2150" spc="6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150" spc="20" dirty="0">
                <a:solidFill>
                  <a:srgbClr val="00AF50"/>
                </a:solidFill>
                <a:latin typeface="Carlito"/>
                <a:cs typeface="Carlito"/>
              </a:rPr>
              <a:t>million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006FC0"/>
                </a:solidFill>
                <a:latin typeface="Carlito"/>
                <a:cs typeface="Carlito"/>
              </a:rPr>
              <a:t>Other </a:t>
            </a:r>
            <a:r>
              <a:rPr sz="2150" spc="-5" dirty="0">
                <a:solidFill>
                  <a:srgbClr val="006FC0"/>
                </a:solidFill>
                <a:latin typeface="Carlito"/>
                <a:cs typeface="Carlito"/>
              </a:rPr>
              <a:t>companies: </a:t>
            </a:r>
            <a:r>
              <a:rPr sz="2150" spc="25" dirty="0">
                <a:solidFill>
                  <a:srgbClr val="FF0000"/>
                </a:solidFill>
                <a:latin typeface="Carlito"/>
                <a:cs typeface="Carlito"/>
              </a:rPr>
              <a:t>$165 </a:t>
            </a:r>
            <a:r>
              <a:rPr sz="2150" spc="15" dirty="0">
                <a:solidFill>
                  <a:srgbClr val="FF0000"/>
                </a:solidFill>
                <a:latin typeface="Carlito"/>
                <a:cs typeface="Carlito"/>
              </a:rPr>
              <a:t>million</a:t>
            </a:r>
            <a:r>
              <a:rPr sz="2150" spc="-18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FF0000"/>
                </a:solidFill>
                <a:latin typeface="Carlito"/>
                <a:cs typeface="Carlito"/>
              </a:rPr>
              <a:t>dollars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150" spc="-10" dirty="0">
                <a:solidFill>
                  <a:srgbClr val="006FC0"/>
                </a:solidFill>
                <a:latin typeface="Carlito"/>
                <a:cs typeface="Carlito"/>
              </a:rPr>
              <a:t>difference? </a:t>
            </a:r>
            <a:r>
              <a:rPr sz="2150" spc="-5" dirty="0">
                <a:solidFill>
                  <a:srgbClr val="00AF50"/>
                </a:solidFill>
                <a:latin typeface="Carlito"/>
                <a:cs typeface="Carlito"/>
              </a:rPr>
              <a:t>SpaceX </a:t>
            </a:r>
            <a:r>
              <a:rPr sz="2150" dirty="0">
                <a:solidFill>
                  <a:srgbClr val="00AF50"/>
                </a:solidFill>
                <a:latin typeface="Carlito"/>
                <a:cs typeface="Carlito"/>
              </a:rPr>
              <a:t>can </a:t>
            </a:r>
            <a:r>
              <a:rPr sz="2150" spc="-10" dirty="0">
                <a:solidFill>
                  <a:srgbClr val="00AF50"/>
                </a:solidFill>
                <a:latin typeface="Carlito"/>
                <a:cs typeface="Carlito"/>
              </a:rPr>
              <a:t>reuse </a:t>
            </a:r>
            <a:r>
              <a:rPr sz="2150" spc="10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150" dirty="0">
                <a:solidFill>
                  <a:srgbClr val="00AF50"/>
                </a:solidFill>
                <a:latin typeface="Carlito"/>
                <a:cs typeface="Carlito"/>
              </a:rPr>
              <a:t>first</a:t>
            </a:r>
            <a:r>
              <a:rPr sz="2150" spc="18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00AF50"/>
                </a:solidFill>
                <a:latin typeface="Carlito"/>
                <a:cs typeface="Carlito"/>
              </a:rPr>
              <a:t>stage</a:t>
            </a: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.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har char="•"/>
            </a:pPr>
            <a:endParaRPr sz="3300">
              <a:latin typeface="Carlito"/>
              <a:cs typeface="Carlito"/>
            </a:endParaRPr>
          </a:p>
          <a:p>
            <a:pPr marL="298450">
              <a:lnSpc>
                <a:spcPct val="100000"/>
              </a:lnSpc>
            </a:pPr>
            <a:r>
              <a:rPr sz="2600" b="1" spc="20" dirty="0">
                <a:solidFill>
                  <a:srgbClr val="6F2F9F"/>
                </a:solidFill>
                <a:latin typeface="Carlito"/>
                <a:cs typeface="Carlito"/>
              </a:rPr>
              <a:t>But</a:t>
            </a:r>
            <a:r>
              <a:rPr sz="2600" b="1" spc="-7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600" b="1" spc="5" dirty="0">
                <a:solidFill>
                  <a:srgbClr val="6F2F9F"/>
                </a:solidFill>
                <a:latin typeface="Carlito"/>
                <a:cs typeface="Carlito"/>
              </a:rPr>
              <a:t>what</a:t>
            </a:r>
            <a:r>
              <a:rPr sz="2600" b="1" spc="-7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600" b="1" spc="20" dirty="0">
                <a:solidFill>
                  <a:srgbClr val="6F2F9F"/>
                </a:solidFill>
                <a:latin typeface="Carlito"/>
                <a:cs typeface="Carlito"/>
              </a:rPr>
              <a:t>if</a:t>
            </a:r>
            <a:r>
              <a:rPr sz="2600" b="1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600" b="1" spc="10" dirty="0">
                <a:solidFill>
                  <a:srgbClr val="6F2F9F"/>
                </a:solidFill>
                <a:latin typeface="Carlito"/>
                <a:cs typeface="Carlito"/>
              </a:rPr>
              <a:t>the</a:t>
            </a:r>
            <a:r>
              <a:rPr sz="2600" b="1" spc="-4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6F2F9F"/>
                </a:solidFill>
                <a:latin typeface="Carlito"/>
                <a:cs typeface="Carlito"/>
              </a:rPr>
              <a:t>rocket</a:t>
            </a:r>
            <a:r>
              <a:rPr sz="2600" b="1" spc="-22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600" b="1" spc="-5" dirty="0">
                <a:solidFill>
                  <a:srgbClr val="6F2F9F"/>
                </a:solidFill>
                <a:latin typeface="Carlito"/>
                <a:cs typeface="Carlito"/>
              </a:rPr>
              <a:t>fails</a:t>
            </a:r>
            <a:r>
              <a:rPr sz="2600" b="1" spc="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600" b="1" spc="10" dirty="0">
                <a:solidFill>
                  <a:srgbClr val="6F2F9F"/>
                </a:solidFill>
                <a:latin typeface="Carlito"/>
                <a:cs typeface="Carlito"/>
              </a:rPr>
              <a:t>and</a:t>
            </a:r>
            <a:r>
              <a:rPr sz="2600" b="1" spc="-5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600" b="1" spc="20" dirty="0">
                <a:solidFill>
                  <a:srgbClr val="6F2F9F"/>
                </a:solidFill>
                <a:latin typeface="Carlito"/>
                <a:cs typeface="Carlito"/>
              </a:rPr>
              <a:t>does</a:t>
            </a:r>
            <a:r>
              <a:rPr sz="2600" b="1" spc="-6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600" b="1" spc="15" dirty="0">
                <a:solidFill>
                  <a:srgbClr val="6F2F9F"/>
                </a:solidFill>
                <a:latin typeface="Carlito"/>
                <a:cs typeface="Carlito"/>
              </a:rPr>
              <a:t>not</a:t>
            </a:r>
            <a:r>
              <a:rPr sz="2600" b="1" spc="-7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600" b="1" spc="15" dirty="0">
                <a:solidFill>
                  <a:srgbClr val="6F2F9F"/>
                </a:solidFill>
                <a:latin typeface="Carlito"/>
                <a:cs typeface="Carlito"/>
              </a:rPr>
              <a:t>land?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15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rlito"/>
                <a:cs typeface="Carlito"/>
              </a:rPr>
              <a:t>The</a:t>
            </a:r>
            <a:r>
              <a:rPr sz="2150" u="heavy" spc="7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rlito"/>
                <a:cs typeface="Carlito"/>
              </a:rPr>
              <a:t> </a:t>
            </a:r>
            <a:r>
              <a:rPr sz="2150" u="heavy" spc="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rlito"/>
                <a:cs typeface="Carlito"/>
              </a:rPr>
              <a:t>Advantage:</a:t>
            </a:r>
            <a:endParaRPr sz="2150">
              <a:latin typeface="Carlito"/>
              <a:cs typeface="Carlito"/>
            </a:endParaRPr>
          </a:p>
          <a:p>
            <a:pPr marL="241300" marR="9525" indent="-229235">
              <a:lnSpc>
                <a:spcPts val="2330"/>
              </a:lnSpc>
              <a:spcBef>
                <a:spcPts val="108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Using </a:t>
            </a:r>
            <a:r>
              <a:rPr sz="2150" spc="5" dirty="0">
                <a:solidFill>
                  <a:srgbClr val="049387"/>
                </a:solidFill>
                <a:latin typeface="Carlito"/>
                <a:cs typeface="Carlito"/>
              </a:rPr>
              <a:t>public </a:t>
            </a:r>
            <a:r>
              <a:rPr sz="2150" spc="10" dirty="0">
                <a:solidFill>
                  <a:srgbClr val="049387"/>
                </a:solidFill>
                <a:latin typeface="Carlito"/>
                <a:cs typeface="Carlito"/>
              </a:rPr>
              <a:t>data</a:t>
            </a: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, </a:t>
            </a:r>
            <a:r>
              <a:rPr sz="2150" spc="20" dirty="0">
                <a:solidFill>
                  <a:srgbClr val="006FC0"/>
                </a:solidFill>
                <a:latin typeface="Carlito"/>
                <a:cs typeface="Carlito"/>
              </a:rPr>
              <a:t>we </a:t>
            </a: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have </a:t>
            </a:r>
            <a:r>
              <a:rPr sz="2150" spc="-5" dirty="0">
                <a:solidFill>
                  <a:srgbClr val="006FC0"/>
                </a:solidFill>
                <a:latin typeface="Carlito"/>
                <a:cs typeface="Carlito"/>
              </a:rPr>
              <a:t>developed </a:t>
            </a: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150" spc="5" dirty="0">
                <a:solidFill>
                  <a:srgbClr val="049387"/>
                </a:solidFill>
                <a:latin typeface="Carlito"/>
                <a:cs typeface="Carlito"/>
              </a:rPr>
              <a:t>predictive </a:t>
            </a:r>
            <a:r>
              <a:rPr sz="2150" spc="-5" dirty="0">
                <a:solidFill>
                  <a:srgbClr val="049387"/>
                </a:solidFill>
                <a:latin typeface="Carlito"/>
                <a:cs typeface="Carlito"/>
              </a:rPr>
              <a:t>model </a:t>
            </a:r>
            <a:r>
              <a:rPr sz="2150" spc="-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150" spc="15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classify </a:t>
            </a:r>
            <a:r>
              <a:rPr sz="2150" dirty="0">
                <a:solidFill>
                  <a:srgbClr val="006FC0"/>
                </a:solidFill>
                <a:latin typeface="Carlito"/>
                <a:cs typeface="Carlito"/>
              </a:rPr>
              <a:t>whether </a:t>
            </a: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150" spc="-15" dirty="0">
                <a:solidFill>
                  <a:srgbClr val="006FC0"/>
                </a:solidFill>
                <a:latin typeface="Carlito"/>
                <a:cs typeface="Carlito"/>
              </a:rPr>
              <a:t>Falcon </a:t>
            </a: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9 </a:t>
            </a: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landing </a:t>
            </a:r>
            <a:r>
              <a:rPr sz="2150" spc="20" dirty="0">
                <a:solidFill>
                  <a:srgbClr val="006FC0"/>
                </a:solidFill>
                <a:latin typeface="Carlito"/>
                <a:cs typeface="Carlito"/>
              </a:rPr>
              <a:t>will </a:t>
            </a:r>
            <a:r>
              <a:rPr sz="2150" dirty="0">
                <a:solidFill>
                  <a:srgbClr val="006FC0"/>
                </a:solidFill>
                <a:latin typeface="Carlito"/>
                <a:cs typeface="Carlito"/>
              </a:rPr>
              <a:t>be</a:t>
            </a:r>
            <a:r>
              <a:rPr sz="2150" spc="31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150" spc="-10" dirty="0">
                <a:solidFill>
                  <a:srgbClr val="006FC0"/>
                </a:solidFill>
                <a:latin typeface="Carlito"/>
                <a:cs typeface="Carlito"/>
              </a:rPr>
              <a:t>successful</a:t>
            </a:r>
            <a:endParaRPr sz="2150">
              <a:latin typeface="Carlito"/>
              <a:cs typeface="Carlito"/>
            </a:endParaRPr>
          </a:p>
          <a:p>
            <a:pPr marL="241300" marR="5080" indent="-229235">
              <a:lnSpc>
                <a:spcPts val="24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00AF50"/>
                </a:solidFill>
                <a:latin typeface="Carlito"/>
                <a:cs typeface="Carlito"/>
              </a:rPr>
              <a:t>If </a:t>
            </a:r>
            <a:r>
              <a:rPr sz="2150" spc="20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150" dirty="0">
                <a:solidFill>
                  <a:srgbClr val="00AF50"/>
                </a:solidFill>
                <a:latin typeface="Carlito"/>
                <a:cs typeface="Carlito"/>
              </a:rPr>
              <a:t>can </a:t>
            </a:r>
            <a:r>
              <a:rPr sz="2150" spc="-5" dirty="0">
                <a:solidFill>
                  <a:srgbClr val="00AF50"/>
                </a:solidFill>
                <a:latin typeface="Carlito"/>
                <a:cs typeface="Carlito"/>
              </a:rPr>
              <a:t>use </a:t>
            </a:r>
            <a:r>
              <a:rPr sz="2150" spc="10" dirty="0">
                <a:solidFill>
                  <a:srgbClr val="00AF50"/>
                </a:solidFill>
                <a:latin typeface="Carlito"/>
                <a:cs typeface="Carlito"/>
              </a:rPr>
              <a:t>this </a:t>
            </a:r>
            <a:r>
              <a:rPr sz="2150" spc="-5" dirty="0">
                <a:solidFill>
                  <a:srgbClr val="00AF50"/>
                </a:solidFill>
                <a:latin typeface="Carlito"/>
                <a:cs typeface="Carlito"/>
              </a:rPr>
              <a:t>model </a:t>
            </a:r>
            <a:r>
              <a:rPr sz="2150" spc="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150" dirty="0">
                <a:solidFill>
                  <a:srgbClr val="00AF50"/>
                </a:solidFill>
                <a:latin typeface="Carlito"/>
                <a:cs typeface="Carlito"/>
              </a:rPr>
              <a:t>determine </a:t>
            </a:r>
            <a:r>
              <a:rPr sz="2150" spc="5" dirty="0">
                <a:solidFill>
                  <a:srgbClr val="00AF50"/>
                </a:solidFill>
                <a:latin typeface="Carlito"/>
                <a:cs typeface="Carlito"/>
              </a:rPr>
              <a:t>when </a:t>
            </a:r>
            <a:r>
              <a:rPr sz="2150" spc="-15" dirty="0">
                <a:solidFill>
                  <a:srgbClr val="00AF50"/>
                </a:solidFill>
                <a:latin typeface="Carlito"/>
                <a:cs typeface="Carlito"/>
              </a:rPr>
              <a:t>Falcon </a:t>
            </a:r>
            <a:r>
              <a:rPr sz="2150" spc="10" dirty="0">
                <a:solidFill>
                  <a:srgbClr val="00AF50"/>
                </a:solidFill>
                <a:latin typeface="Carlito"/>
                <a:cs typeface="Carlito"/>
              </a:rPr>
              <a:t>9 </a:t>
            </a:r>
            <a:r>
              <a:rPr sz="2150" spc="20" dirty="0">
                <a:solidFill>
                  <a:srgbClr val="00AF50"/>
                </a:solidFill>
                <a:latin typeface="Carlito"/>
                <a:cs typeface="Carlito"/>
              </a:rPr>
              <a:t>will  </a:t>
            </a:r>
            <a:r>
              <a:rPr sz="2150" dirty="0">
                <a:solidFill>
                  <a:srgbClr val="00AF50"/>
                </a:solidFill>
                <a:latin typeface="Carlito"/>
                <a:cs typeface="Carlito"/>
              </a:rPr>
              <a:t>fail, </a:t>
            </a:r>
            <a:r>
              <a:rPr sz="2150" spc="20" dirty="0">
                <a:solidFill>
                  <a:srgbClr val="00AF50"/>
                </a:solidFill>
                <a:latin typeface="Carlito"/>
                <a:cs typeface="Carlito"/>
              </a:rPr>
              <a:t>we </a:t>
            </a:r>
            <a:r>
              <a:rPr sz="2150" dirty="0">
                <a:solidFill>
                  <a:srgbClr val="00AF50"/>
                </a:solidFill>
                <a:latin typeface="Carlito"/>
                <a:cs typeface="Carlito"/>
              </a:rPr>
              <a:t>can </a:t>
            </a:r>
            <a:r>
              <a:rPr sz="2150" spc="-5" dirty="0">
                <a:solidFill>
                  <a:srgbClr val="00AF50"/>
                </a:solidFill>
                <a:latin typeface="Carlito"/>
                <a:cs typeface="Carlito"/>
              </a:rPr>
              <a:t>compete </a:t>
            </a:r>
            <a:r>
              <a:rPr sz="2150" spc="20" dirty="0">
                <a:solidFill>
                  <a:srgbClr val="00AF50"/>
                </a:solidFill>
                <a:latin typeface="Carlito"/>
                <a:cs typeface="Carlito"/>
              </a:rPr>
              <a:t>with </a:t>
            </a:r>
            <a:r>
              <a:rPr sz="2150" spc="-5" dirty="0">
                <a:solidFill>
                  <a:srgbClr val="00AF50"/>
                </a:solidFill>
                <a:latin typeface="Carlito"/>
                <a:cs typeface="Carlito"/>
              </a:rPr>
              <a:t>SpaceX </a:t>
            </a:r>
            <a:r>
              <a:rPr sz="2150" spc="-20" dirty="0">
                <a:solidFill>
                  <a:srgbClr val="00AF50"/>
                </a:solidFill>
                <a:latin typeface="Carlito"/>
                <a:cs typeface="Carlito"/>
              </a:rPr>
              <a:t>for</a:t>
            </a:r>
            <a:r>
              <a:rPr sz="2150" spc="-9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150" spc="-10" dirty="0">
                <a:solidFill>
                  <a:srgbClr val="00AF50"/>
                </a:solidFill>
                <a:latin typeface="Carlito"/>
                <a:cs typeface="Carlito"/>
              </a:rPr>
              <a:t>contracts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375" y="1714500"/>
            <a:ext cx="4019550" cy="453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99B6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317" y="670305"/>
            <a:ext cx="94843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Success </a:t>
            </a:r>
            <a:r>
              <a:rPr spc="20" dirty="0"/>
              <a:t>vs </a:t>
            </a:r>
            <a:r>
              <a:rPr spc="25" dirty="0"/>
              <a:t>Payload </a:t>
            </a:r>
            <a:r>
              <a:rPr spc="20" dirty="0"/>
              <a:t>(By</a:t>
            </a:r>
            <a:r>
              <a:rPr spc="65" dirty="0"/>
              <a:t> </a:t>
            </a:r>
            <a:r>
              <a:rPr spc="25" dirty="0"/>
              <a:t>Booster)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07801" y="6434454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99B6"/>
                </a:solidFill>
                <a:latin typeface="Carlito"/>
                <a:cs typeface="Carlito"/>
              </a:rPr>
              <a:t>41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9150" y="1297050"/>
            <a:ext cx="10572750" cy="3522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52569" y="1965705"/>
            <a:ext cx="584962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10" dirty="0">
                <a:solidFill>
                  <a:srgbClr val="1C1C1C"/>
                </a:solidFill>
                <a:latin typeface="Carlito"/>
                <a:cs typeface="Carlito"/>
              </a:rPr>
              <a:t>All </a:t>
            </a:r>
            <a:r>
              <a:rPr sz="3000" spc="-25" dirty="0">
                <a:solidFill>
                  <a:srgbClr val="1C1C1C"/>
                </a:solidFill>
                <a:latin typeface="Carlito"/>
                <a:cs typeface="Carlito"/>
              </a:rPr>
              <a:t>Payloads </a:t>
            </a:r>
            <a:r>
              <a:rPr sz="3000" dirty="0">
                <a:solidFill>
                  <a:srgbClr val="1C1C1C"/>
                </a:solidFill>
                <a:latin typeface="Carlito"/>
                <a:cs typeface="Carlito"/>
              </a:rPr>
              <a:t>between 0 </a:t>
            </a:r>
            <a:r>
              <a:rPr sz="3000" spc="-5" dirty="0">
                <a:solidFill>
                  <a:srgbClr val="1C1C1C"/>
                </a:solidFill>
                <a:latin typeface="Carlito"/>
                <a:cs typeface="Carlito"/>
              </a:rPr>
              <a:t>and </a:t>
            </a:r>
            <a:r>
              <a:rPr sz="3000" spc="-15" dirty="0">
                <a:solidFill>
                  <a:srgbClr val="1C1C1C"/>
                </a:solidFill>
                <a:latin typeface="Carlito"/>
                <a:cs typeface="Carlito"/>
              </a:rPr>
              <a:t>10,000</a:t>
            </a:r>
            <a:r>
              <a:rPr sz="3000" spc="8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3000" spc="-10" dirty="0">
                <a:solidFill>
                  <a:srgbClr val="1C1C1C"/>
                </a:solidFill>
                <a:latin typeface="Carlito"/>
                <a:cs typeface="Carlito"/>
              </a:rPr>
              <a:t>kg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5719" y="4844097"/>
            <a:ext cx="8569325" cy="784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450" spc="-35" dirty="0">
                <a:solidFill>
                  <a:srgbClr val="1C1C1C"/>
                </a:solidFill>
                <a:latin typeface="Carlito"/>
                <a:cs typeface="Carlito"/>
              </a:rPr>
              <a:t>We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see </a:t>
            </a: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high </a:t>
            </a:r>
            <a:r>
              <a:rPr sz="2450" b="1" spc="-10" dirty="0">
                <a:solidFill>
                  <a:srgbClr val="1C1C1C"/>
                </a:solidFill>
                <a:latin typeface="Carlito"/>
                <a:cs typeface="Carlito"/>
              </a:rPr>
              <a:t>rates </a:t>
            </a:r>
            <a:r>
              <a:rPr sz="2450" spc="-10" dirty="0">
                <a:solidFill>
                  <a:srgbClr val="1C1C1C"/>
                </a:solidFill>
                <a:latin typeface="Carlito"/>
                <a:cs typeface="Carlito"/>
              </a:rPr>
              <a:t>of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success </a:t>
            </a: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between </a:t>
            </a:r>
            <a:r>
              <a:rPr sz="2450" spc="15" dirty="0">
                <a:solidFill>
                  <a:srgbClr val="1C1C1C"/>
                </a:solidFill>
                <a:latin typeface="Carlito"/>
                <a:cs typeface="Carlito"/>
              </a:rPr>
              <a:t>2,000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and </a:t>
            </a:r>
            <a:r>
              <a:rPr sz="2450" spc="15" dirty="0">
                <a:solidFill>
                  <a:srgbClr val="1C1C1C"/>
                </a:solidFill>
                <a:latin typeface="Carlito"/>
                <a:cs typeface="Carlito"/>
              </a:rPr>
              <a:t>4,000 </a:t>
            </a: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kg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and</a:t>
            </a:r>
            <a:r>
              <a:rPr sz="2450" spc="14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spc="15" dirty="0">
                <a:solidFill>
                  <a:srgbClr val="1C1C1C"/>
                </a:solidFill>
                <a:latin typeface="Carlito"/>
                <a:cs typeface="Carlito"/>
              </a:rPr>
              <a:t>also</a:t>
            </a:r>
            <a:endParaRPr sz="245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  <a:spcBef>
                <a:spcPts val="65"/>
              </a:spcBef>
            </a:pPr>
            <a:r>
              <a:rPr sz="2450" spc="-15" dirty="0">
                <a:solidFill>
                  <a:srgbClr val="1C1C1C"/>
                </a:solidFill>
                <a:latin typeface="Carlito"/>
                <a:cs typeface="Carlito"/>
              </a:rPr>
              <a:t>under </a:t>
            </a:r>
            <a:r>
              <a:rPr sz="2450" spc="25" dirty="0">
                <a:solidFill>
                  <a:srgbClr val="1C1C1C"/>
                </a:solidFill>
                <a:latin typeface="Carlito"/>
                <a:cs typeface="Carlito"/>
              </a:rPr>
              <a:t>500</a:t>
            </a:r>
            <a:r>
              <a:rPr sz="2450" spc="14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kg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8455" y="5988684"/>
            <a:ext cx="7448550" cy="784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450" b="1" spc="15" dirty="0">
                <a:solidFill>
                  <a:srgbClr val="1C1C1C"/>
                </a:solidFill>
                <a:latin typeface="Carlito"/>
                <a:cs typeface="Carlito"/>
              </a:rPr>
              <a:t>lowest </a:t>
            </a:r>
            <a:r>
              <a:rPr sz="2450" b="1" spc="-10" dirty="0">
                <a:solidFill>
                  <a:srgbClr val="1C1C1C"/>
                </a:solidFill>
                <a:latin typeface="Carlito"/>
                <a:cs typeface="Carlito"/>
              </a:rPr>
              <a:t>rates </a:t>
            </a:r>
            <a:r>
              <a:rPr sz="2450" spc="-10" dirty="0">
                <a:solidFill>
                  <a:srgbClr val="1C1C1C"/>
                </a:solidFill>
                <a:latin typeface="Carlito"/>
                <a:cs typeface="Carlito"/>
              </a:rPr>
              <a:t>of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success </a:t>
            </a:r>
            <a:r>
              <a:rPr sz="2450" spc="20" dirty="0">
                <a:solidFill>
                  <a:srgbClr val="1C1C1C"/>
                </a:solidFill>
                <a:latin typeface="Carlito"/>
                <a:cs typeface="Carlito"/>
              </a:rPr>
              <a:t>are </a:t>
            </a: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between </a:t>
            </a:r>
            <a:r>
              <a:rPr sz="2450" spc="20" dirty="0">
                <a:solidFill>
                  <a:srgbClr val="1C1C1C"/>
                </a:solidFill>
                <a:latin typeface="Carlito"/>
                <a:cs typeface="Carlito"/>
              </a:rPr>
              <a:t>500kg </a:t>
            </a: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to</a:t>
            </a:r>
            <a:r>
              <a:rPr sz="2450" spc="40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spc="20" dirty="0">
                <a:solidFill>
                  <a:srgbClr val="1C1C1C"/>
                </a:solidFill>
                <a:latin typeface="Carlito"/>
                <a:cs typeface="Carlito"/>
              </a:rPr>
              <a:t>2000kg</a:t>
            </a:r>
            <a:endParaRPr sz="2450">
              <a:latin typeface="Carlito"/>
              <a:cs typeface="Carlito"/>
            </a:endParaRPr>
          </a:p>
          <a:p>
            <a:pPr marL="6350" algn="ctr">
              <a:lnSpc>
                <a:spcPct val="100000"/>
              </a:lnSpc>
              <a:spcBef>
                <a:spcPts val="65"/>
              </a:spcBef>
            </a:pP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And </a:t>
            </a:r>
            <a:r>
              <a:rPr sz="2450" spc="20" dirty="0">
                <a:solidFill>
                  <a:srgbClr val="1C1C1C"/>
                </a:solidFill>
                <a:latin typeface="Carlito"/>
                <a:cs typeface="Carlito"/>
              </a:rPr>
              <a:t>6000kg </a:t>
            </a: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to</a:t>
            </a: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spc="20" dirty="0">
                <a:solidFill>
                  <a:srgbClr val="1C1C1C"/>
                </a:solidFill>
                <a:latin typeface="Carlito"/>
                <a:cs typeface="Carlito"/>
              </a:rPr>
              <a:t>8000kg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9734" y="3120072"/>
            <a:ext cx="303657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solidFill>
                  <a:srgbClr val="005392"/>
                </a:solidFill>
                <a:latin typeface="Carlito"/>
                <a:cs typeface="Carlito"/>
              </a:rPr>
              <a:t>*The FT booster has </a:t>
            </a:r>
            <a:r>
              <a:rPr sz="1800" b="1" spc="-10" dirty="0">
                <a:solidFill>
                  <a:srgbClr val="005392"/>
                </a:solidFill>
                <a:latin typeface="Carlito"/>
                <a:cs typeface="Carlito"/>
              </a:rPr>
              <a:t>the</a:t>
            </a:r>
            <a:r>
              <a:rPr sz="1800" b="1" spc="-165" dirty="0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5392"/>
                </a:solidFill>
                <a:latin typeface="Carlito"/>
                <a:cs typeface="Carlito"/>
              </a:rPr>
              <a:t>highest  launch </a:t>
            </a:r>
            <a:r>
              <a:rPr sz="1800" b="1" spc="5" dirty="0">
                <a:solidFill>
                  <a:srgbClr val="005392"/>
                </a:solidFill>
                <a:latin typeface="Carlito"/>
                <a:cs typeface="Carlito"/>
              </a:rPr>
              <a:t>success</a:t>
            </a:r>
            <a:r>
              <a:rPr sz="1800" b="1" spc="-190" dirty="0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sz="1800" b="1" spc="-20" dirty="0">
                <a:solidFill>
                  <a:srgbClr val="005392"/>
                </a:solidFill>
                <a:latin typeface="Carlito"/>
                <a:cs typeface="Carlito"/>
              </a:rPr>
              <a:t>rate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7152" y="1545883"/>
            <a:ext cx="10547981" cy="3157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575" y="656336"/>
            <a:ext cx="94843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Success </a:t>
            </a:r>
            <a:r>
              <a:rPr spc="20" dirty="0"/>
              <a:t>vs </a:t>
            </a:r>
            <a:r>
              <a:rPr spc="25" dirty="0"/>
              <a:t>Payload </a:t>
            </a:r>
            <a:r>
              <a:rPr spc="20" dirty="0"/>
              <a:t>(By</a:t>
            </a:r>
            <a:r>
              <a:rPr spc="65" dirty="0"/>
              <a:t> </a:t>
            </a:r>
            <a:r>
              <a:rPr spc="25" dirty="0"/>
              <a:t>Booster)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552569" y="2078608"/>
            <a:ext cx="532511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10" dirty="0">
                <a:solidFill>
                  <a:srgbClr val="1C1C1C"/>
                </a:solidFill>
                <a:latin typeface="Carlito"/>
                <a:cs typeface="Carlito"/>
              </a:rPr>
              <a:t>All </a:t>
            </a:r>
            <a:r>
              <a:rPr sz="3000" spc="-25" dirty="0">
                <a:solidFill>
                  <a:srgbClr val="1C1C1C"/>
                </a:solidFill>
                <a:latin typeface="Carlito"/>
                <a:cs typeface="Carlito"/>
              </a:rPr>
              <a:t>Payloads </a:t>
            </a:r>
            <a:r>
              <a:rPr sz="3000" dirty="0">
                <a:solidFill>
                  <a:srgbClr val="1C1C1C"/>
                </a:solidFill>
                <a:latin typeface="Carlito"/>
                <a:cs typeface="Carlito"/>
              </a:rPr>
              <a:t>between </a:t>
            </a:r>
            <a:r>
              <a:rPr sz="3000" spc="-15" dirty="0">
                <a:solidFill>
                  <a:srgbClr val="1C1C1C"/>
                </a:solidFill>
                <a:latin typeface="Carlito"/>
                <a:cs typeface="Carlito"/>
              </a:rPr>
              <a:t>2k </a:t>
            </a:r>
            <a:r>
              <a:rPr sz="3000" spc="-5" dirty="0">
                <a:solidFill>
                  <a:srgbClr val="1C1C1C"/>
                </a:solidFill>
                <a:latin typeface="Carlito"/>
                <a:cs typeface="Carlito"/>
              </a:rPr>
              <a:t>and </a:t>
            </a:r>
            <a:r>
              <a:rPr sz="3000" spc="-15" dirty="0">
                <a:solidFill>
                  <a:srgbClr val="1C1C1C"/>
                </a:solidFill>
                <a:latin typeface="Carlito"/>
                <a:cs typeface="Carlito"/>
              </a:rPr>
              <a:t>4k</a:t>
            </a:r>
            <a:r>
              <a:rPr sz="3000" spc="4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3000" spc="-10" dirty="0">
                <a:solidFill>
                  <a:srgbClr val="1C1C1C"/>
                </a:solidFill>
                <a:latin typeface="Carlito"/>
                <a:cs typeface="Carlito"/>
              </a:rPr>
              <a:t>kg</a:t>
            </a:r>
            <a:endParaRPr sz="3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8525" y="5253354"/>
            <a:ext cx="7864475" cy="785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450" spc="15" dirty="0">
                <a:solidFill>
                  <a:srgbClr val="1C1C1C"/>
                </a:solidFill>
                <a:latin typeface="Carlito"/>
                <a:cs typeface="Carlito"/>
              </a:rPr>
              <a:t>Here </a:t>
            </a:r>
            <a:r>
              <a:rPr sz="2450" spc="30" dirty="0">
                <a:solidFill>
                  <a:srgbClr val="1C1C1C"/>
                </a:solidFill>
                <a:latin typeface="Carlito"/>
                <a:cs typeface="Carlito"/>
              </a:rPr>
              <a:t>we </a:t>
            </a:r>
            <a:r>
              <a:rPr sz="2450" spc="-10" dirty="0">
                <a:solidFill>
                  <a:srgbClr val="1C1C1C"/>
                </a:solidFill>
                <a:latin typeface="Carlito"/>
                <a:cs typeface="Carlito"/>
              </a:rPr>
              <a:t>have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adjusted the </a:t>
            </a: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view to </a:t>
            </a: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show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450" spc="25" dirty="0">
                <a:solidFill>
                  <a:srgbClr val="1C1C1C"/>
                </a:solidFill>
                <a:latin typeface="Carlito"/>
                <a:cs typeface="Carlito"/>
              </a:rPr>
              <a:t>2000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-&gt; </a:t>
            </a:r>
            <a:r>
              <a:rPr sz="2450" spc="25" dirty="0">
                <a:solidFill>
                  <a:srgbClr val="1C1C1C"/>
                </a:solidFill>
                <a:latin typeface="Carlito"/>
                <a:cs typeface="Carlito"/>
              </a:rPr>
              <a:t>4000</a:t>
            </a:r>
            <a:r>
              <a:rPr sz="2450" spc="37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kg</a:t>
            </a:r>
            <a:endParaRPr sz="24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Results </a:t>
            </a:r>
            <a:r>
              <a:rPr sz="2450" spc="20" dirty="0">
                <a:solidFill>
                  <a:srgbClr val="1C1C1C"/>
                </a:solidFill>
                <a:latin typeface="Carlito"/>
                <a:cs typeface="Carlito"/>
              </a:rPr>
              <a:t>in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more</a:t>
            </a:r>
            <a:r>
              <a:rPr sz="2450" spc="1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details</a:t>
            </a:r>
            <a:endParaRPr sz="24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1225" y="2728214"/>
            <a:ext cx="8718550" cy="176212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marR="5080">
              <a:lnSpc>
                <a:spcPts val="6459"/>
              </a:lnSpc>
              <a:spcBef>
                <a:spcPts val="940"/>
              </a:spcBef>
            </a:pPr>
            <a:r>
              <a:rPr sz="6000" b="1" dirty="0">
                <a:solidFill>
                  <a:srgbClr val="005392"/>
                </a:solidFill>
                <a:latin typeface="Courier New"/>
                <a:cs typeface="Courier New"/>
              </a:rPr>
              <a:t>Predictive</a:t>
            </a:r>
            <a:r>
              <a:rPr sz="6000" b="1" spc="-9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6000" b="1" dirty="0">
                <a:solidFill>
                  <a:srgbClr val="005392"/>
                </a:solidFill>
                <a:latin typeface="Courier New"/>
                <a:cs typeface="Courier New"/>
              </a:rPr>
              <a:t>analysis  </a:t>
            </a:r>
            <a:r>
              <a:rPr sz="6000" b="1" spc="-5" dirty="0">
                <a:solidFill>
                  <a:srgbClr val="005392"/>
                </a:solidFill>
                <a:latin typeface="Courier New"/>
                <a:cs typeface="Courier New"/>
              </a:rPr>
              <a:t>(Classification)</a:t>
            </a:r>
            <a:endParaRPr sz="6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387" y="5062537"/>
            <a:ext cx="11363325" cy="580928"/>
          </a:xfrm>
          <a:prstGeom prst="rect">
            <a:avLst/>
          </a:prstGeom>
          <a:solidFill>
            <a:srgbClr val="1C1C1C"/>
          </a:solidFill>
          <a:ln w="12700">
            <a:solidFill>
              <a:srgbClr val="0080A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rgbClr val="FFFF00"/>
                </a:solidFill>
                <a:latin typeface="Carlito"/>
                <a:cs typeface="Carlito"/>
              </a:rPr>
              <a:t>Python</a:t>
            </a:r>
            <a:r>
              <a:rPr sz="1800" spc="-10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00"/>
                </a:solidFill>
                <a:latin typeface="Carlito"/>
                <a:cs typeface="Carlito"/>
              </a:rPr>
              <a:t>Code:</a:t>
            </a:r>
            <a:endParaRPr lang="en-IN" sz="1800" spc="10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lang="en-IN"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https://github.com/kaustubhjoshi1910/DSCP/blob/430418327421471a4ce0f14b41e4b5b1c4ca3f83/ml%20prediction.ipynb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192" y="792416"/>
            <a:ext cx="3448685" cy="9563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65"/>
              </a:spcBef>
            </a:pPr>
            <a:r>
              <a:rPr sz="3200" spc="20" dirty="0"/>
              <a:t>Cla</a:t>
            </a:r>
            <a:r>
              <a:rPr sz="3200" spc="-50" dirty="0"/>
              <a:t>s</a:t>
            </a:r>
            <a:r>
              <a:rPr sz="3200" spc="20" dirty="0"/>
              <a:t>si</a:t>
            </a:r>
            <a:r>
              <a:rPr sz="3200" spc="-50" dirty="0"/>
              <a:t>f</a:t>
            </a:r>
            <a:r>
              <a:rPr sz="3200" spc="20" dirty="0"/>
              <a:t>ic</a:t>
            </a:r>
            <a:r>
              <a:rPr sz="3200" spc="-50" dirty="0"/>
              <a:t>a</a:t>
            </a:r>
            <a:r>
              <a:rPr sz="3200" spc="20" dirty="0"/>
              <a:t>ti</a:t>
            </a:r>
            <a:r>
              <a:rPr sz="3200" spc="-50" dirty="0"/>
              <a:t>o</a:t>
            </a:r>
            <a:r>
              <a:rPr sz="3200" spc="15" dirty="0"/>
              <a:t>n  </a:t>
            </a:r>
            <a:r>
              <a:rPr sz="3200" dirty="0"/>
              <a:t>Accuracy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50875" y="2233549"/>
            <a:ext cx="3702050" cy="37515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65"/>
              </a:spcBef>
            </a:pPr>
            <a:r>
              <a:rPr sz="2450" spc="-35" dirty="0">
                <a:solidFill>
                  <a:srgbClr val="1C1C1C"/>
                </a:solidFill>
                <a:latin typeface="Carlito"/>
                <a:cs typeface="Carlito"/>
              </a:rPr>
              <a:t>We </a:t>
            </a:r>
            <a:r>
              <a:rPr sz="2450" spc="-25" dirty="0">
                <a:solidFill>
                  <a:srgbClr val="1C1C1C"/>
                </a:solidFill>
                <a:latin typeface="Carlito"/>
                <a:cs typeface="Carlito"/>
              </a:rPr>
              <a:t>found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that </a:t>
            </a:r>
            <a:r>
              <a:rPr sz="2450" spc="15" dirty="0">
                <a:solidFill>
                  <a:srgbClr val="1C1C1C"/>
                </a:solidFill>
                <a:latin typeface="Carlito"/>
                <a:cs typeface="Carlito"/>
              </a:rPr>
              <a:t>3 </a:t>
            </a:r>
            <a:r>
              <a:rPr sz="2450" spc="-10" dirty="0">
                <a:solidFill>
                  <a:srgbClr val="1C1C1C"/>
                </a:solidFill>
                <a:latin typeface="Carlito"/>
                <a:cs typeface="Carlito"/>
              </a:rPr>
              <a:t>out </a:t>
            </a: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of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450" spc="15" dirty="0">
                <a:solidFill>
                  <a:srgbClr val="1C1C1C"/>
                </a:solidFill>
                <a:latin typeface="Carlito"/>
                <a:cs typeface="Carlito"/>
              </a:rPr>
              <a:t>4  </a:t>
            </a: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models </a:t>
            </a:r>
            <a:r>
              <a:rPr sz="2450" spc="20" dirty="0">
                <a:solidFill>
                  <a:srgbClr val="1C1C1C"/>
                </a:solidFill>
                <a:latin typeface="Carlito"/>
                <a:cs typeface="Carlito"/>
              </a:rPr>
              <a:t>were </a:t>
            </a: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able to  </a:t>
            </a:r>
            <a:r>
              <a:rPr sz="2450" spc="-10" dirty="0">
                <a:solidFill>
                  <a:srgbClr val="1C1C1C"/>
                </a:solidFill>
                <a:latin typeface="Carlito"/>
                <a:cs typeface="Carlito"/>
              </a:rPr>
              <a:t>produce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same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accuracy  </a:t>
            </a: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of </a:t>
            </a:r>
            <a:r>
              <a:rPr sz="2450" spc="15" dirty="0">
                <a:solidFill>
                  <a:srgbClr val="1C1C1C"/>
                </a:solidFill>
                <a:latin typeface="Carlito"/>
                <a:cs typeface="Carlito"/>
              </a:rPr>
              <a:t>88.9% </a:t>
            </a: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on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the test set </a:t>
            </a:r>
            <a:r>
              <a:rPr sz="2450" spc="15" dirty="0">
                <a:solidFill>
                  <a:srgbClr val="1C1C1C"/>
                </a:solidFill>
                <a:latin typeface="Carlito"/>
                <a:cs typeface="Carlito"/>
              </a:rPr>
              <a:t>(via 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F1 score). Decision </a:t>
            </a:r>
            <a:r>
              <a:rPr sz="2450" spc="-30" dirty="0">
                <a:solidFill>
                  <a:srgbClr val="1C1C1C"/>
                </a:solidFill>
                <a:latin typeface="Carlito"/>
                <a:cs typeface="Carlito"/>
              </a:rPr>
              <a:t>Tree  </a:t>
            </a:r>
            <a:r>
              <a:rPr sz="2450" spc="-10" dirty="0">
                <a:solidFill>
                  <a:srgbClr val="1C1C1C"/>
                </a:solidFill>
                <a:latin typeface="Carlito"/>
                <a:cs typeface="Carlito"/>
              </a:rPr>
              <a:t>performed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2450" spc="-21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worst</a:t>
            </a:r>
            <a:endParaRPr sz="24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500">
              <a:latin typeface="Carlito"/>
              <a:cs typeface="Carlito"/>
            </a:endParaRPr>
          </a:p>
          <a:p>
            <a:pPr marL="12700" marR="288290" algn="just">
              <a:lnSpc>
                <a:spcPct val="92000"/>
              </a:lnSpc>
              <a:spcBef>
                <a:spcPts val="1675"/>
              </a:spcBef>
            </a:pP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As </a:t>
            </a:r>
            <a:r>
              <a:rPr sz="2450" spc="30" dirty="0">
                <a:solidFill>
                  <a:srgbClr val="1C1C1C"/>
                </a:solidFill>
                <a:latin typeface="Carlito"/>
                <a:cs typeface="Carlito"/>
              </a:rPr>
              <a:t>we </a:t>
            </a:r>
            <a:r>
              <a:rPr sz="2450" spc="25" dirty="0">
                <a:solidFill>
                  <a:srgbClr val="1C1C1C"/>
                </a:solidFill>
                <a:latin typeface="Carlito"/>
                <a:cs typeface="Carlito"/>
              </a:rPr>
              <a:t>will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see </a:t>
            </a: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on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450" spc="-30" dirty="0">
                <a:solidFill>
                  <a:srgbClr val="1C1C1C"/>
                </a:solidFill>
                <a:latin typeface="Carlito"/>
                <a:cs typeface="Carlito"/>
              </a:rPr>
              <a:t>next 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slide,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the major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concern </a:t>
            </a:r>
            <a:r>
              <a:rPr sz="2450" spc="20" dirty="0">
                <a:solidFill>
                  <a:srgbClr val="1C1C1C"/>
                </a:solidFill>
                <a:latin typeface="Carlito"/>
                <a:cs typeface="Carlito"/>
              </a:rPr>
              <a:t>is 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the false</a:t>
            </a:r>
            <a:r>
              <a:rPr sz="2450" spc="8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positives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54199" y="4854228"/>
            <a:ext cx="6759859" cy="1289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7430" y="536822"/>
            <a:ext cx="5940640" cy="3949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162" y="364172"/>
            <a:ext cx="355854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-15" dirty="0"/>
              <a:t>Confusion</a:t>
            </a:r>
            <a:r>
              <a:rPr sz="2900" spc="-10" dirty="0"/>
              <a:t> </a:t>
            </a:r>
            <a:r>
              <a:rPr sz="2900" dirty="0"/>
              <a:t>Matrix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919162" y="909891"/>
            <a:ext cx="3763010" cy="517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2100" spc="1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100" spc="5" dirty="0">
                <a:solidFill>
                  <a:srgbClr val="1C1C1C"/>
                </a:solidFill>
                <a:latin typeface="Carlito"/>
                <a:cs typeface="Carlito"/>
              </a:rPr>
              <a:t>confusion </a:t>
            </a:r>
            <a:r>
              <a:rPr sz="2100" spc="-15" dirty="0">
                <a:solidFill>
                  <a:srgbClr val="1C1C1C"/>
                </a:solidFill>
                <a:latin typeface="Carlito"/>
                <a:cs typeface="Carlito"/>
              </a:rPr>
              <a:t>matrices </a:t>
            </a:r>
            <a:r>
              <a:rPr sz="2100" spc="-5" dirty="0">
                <a:solidFill>
                  <a:srgbClr val="1C1C1C"/>
                </a:solidFill>
                <a:latin typeface="Carlito"/>
                <a:cs typeface="Carlito"/>
              </a:rPr>
              <a:t>are</a:t>
            </a:r>
            <a:r>
              <a:rPr sz="2100" spc="-15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100" spc="-5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endParaRPr sz="2100">
              <a:latin typeface="Carlito"/>
              <a:cs typeface="Carlito"/>
            </a:endParaRPr>
          </a:p>
          <a:p>
            <a:pPr marL="12700" marR="362585">
              <a:lnSpc>
                <a:spcPct val="71500"/>
              </a:lnSpc>
              <a:spcBef>
                <a:spcPts val="325"/>
              </a:spcBef>
            </a:pPr>
            <a:r>
              <a:rPr sz="2100" spc="-15" dirty="0">
                <a:solidFill>
                  <a:srgbClr val="1C1C1C"/>
                </a:solidFill>
                <a:latin typeface="Carlito"/>
                <a:cs typeface="Carlito"/>
              </a:rPr>
              <a:t>same </a:t>
            </a:r>
            <a:r>
              <a:rPr sz="2100" spc="-10" dirty="0">
                <a:solidFill>
                  <a:srgbClr val="1C1C1C"/>
                </a:solidFill>
                <a:latin typeface="Carlito"/>
                <a:cs typeface="Carlito"/>
              </a:rPr>
              <a:t>for </a:t>
            </a:r>
            <a:r>
              <a:rPr sz="2100" dirty="0">
                <a:solidFill>
                  <a:srgbClr val="1C1C1C"/>
                </a:solidFill>
                <a:latin typeface="Carlito"/>
                <a:cs typeface="Carlito"/>
              </a:rPr>
              <a:t>3 </a:t>
            </a:r>
            <a:r>
              <a:rPr sz="2100" spc="10" dirty="0">
                <a:solidFill>
                  <a:srgbClr val="1C1C1C"/>
                </a:solidFill>
                <a:latin typeface="Carlito"/>
                <a:cs typeface="Carlito"/>
              </a:rPr>
              <a:t>out </a:t>
            </a:r>
            <a:r>
              <a:rPr sz="2100" spc="5" dirty="0">
                <a:solidFill>
                  <a:srgbClr val="1C1C1C"/>
                </a:solidFill>
                <a:latin typeface="Carlito"/>
                <a:cs typeface="Carlito"/>
              </a:rPr>
              <a:t>of </a:t>
            </a:r>
            <a:r>
              <a:rPr sz="2100" dirty="0">
                <a:solidFill>
                  <a:srgbClr val="1C1C1C"/>
                </a:solidFill>
                <a:latin typeface="Carlito"/>
                <a:cs typeface="Carlito"/>
              </a:rPr>
              <a:t>4 </a:t>
            </a:r>
            <a:r>
              <a:rPr sz="2100" spc="-5" dirty="0">
                <a:solidFill>
                  <a:srgbClr val="1C1C1C"/>
                </a:solidFill>
                <a:latin typeface="Carlito"/>
                <a:cs typeface="Carlito"/>
              </a:rPr>
              <a:t>models  </a:t>
            </a:r>
            <a:r>
              <a:rPr sz="2100" spc="-15" dirty="0">
                <a:solidFill>
                  <a:srgbClr val="1C1C1C"/>
                </a:solidFill>
                <a:latin typeface="Carlito"/>
                <a:cs typeface="Carlito"/>
              </a:rPr>
              <a:t>(Decision </a:t>
            </a:r>
            <a:r>
              <a:rPr sz="2100" spc="-30" dirty="0">
                <a:solidFill>
                  <a:srgbClr val="1C1C1C"/>
                </a:solidFill>
                <a:latin typeface="Carlito"/>
                <a:cs typeface="Carlito"/>
              </a:rPr>
              <a:t>Tree </a:t>
            </a:r>
            <a:r>
              <a:rPr sz="2100" spc="-20" dirty="0">
                <a:solidFill>
                  <a:srgbClr val="1C1C1C"/>
                </a:solidFill>
                <a:latin typeface="Carlito"/>
                <a:cs typeface="Carlito"/>
              </a:rPr>
              <a:t>is </a:t>
            </a:r>
            <a:r>
              <a:rPr sz="2100" spc="-5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2100" spc="114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100" spc="-5" dirty="0">
                <a:solidFill>
                  <a:srgbClr val="1C1C1C"/>
                </a:solidFill>
                <a:latin typeface="Carlito"/>
                <a:cs typeface="Carlito"/>
              </a:rPr>
              <a:t>Exception)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Carlito"/>
              <a:cs typeface="Carlito"/>
            </a:endParaRPr>
          </a:p>
          <a:p>
            <a:pPr marL="12700" marR="5080">
              <a:lnSpc>
                <a:spcPct val="70000"/>
              </a:lnSpc>
            </a:pPr>
            <a:r>
              <a:rPr sz="2100" spc="1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100" spc="-25" dirty="0">
                <a:solidFill>
                  <a:srgbClr val="1C1C1C"/>
                </a:solidFill>
                <a:latin typeface="Carlito"/>
                <a:cs typeface="Carlito"/>
              </a:rPr>
              <a:t>True </a:t>
            </a:r>
            <a:r>
              <a:rPr sz="2100" spc="-20" dirty="0">
                <a:solidFill>
                  <a:srgbClr val="1C1C1C"/>
                </a:solidFill>
                <a:latin typeface="Carlito"/>
                <a:cs typeface="Carlito"/>
              </a:rPr>
              <a:t>Positives, </a:t>
            </a:r>
            <a:r>
              <a:rPr sz="2100" spc="5" dirty="0">
                <a:solidFill>
                  <a:srgbClr val="1C1C1C"/>
                </a:solidFill>
                <a:latin typeface="Carlito"/>
                <a:cs typeface="Carlito"/>
              </a:rPr>
              <a:t>here, </a:t>
            </a:r>
            <a:r>
              <a:rPr sz="2100" spc="-5" dirty="0">
                <a:solidFill>
                  <a:srgbClr val="1C1C1C"/>
                </a:solidFill>
                <a:latin typeface="Carlito"/>
                <a:cs typeface="Carlito"/>
              </a:rPr>
              <a:t>are </a:t>
            </a:r>
            <a:r>
              <a:rPr sz="2100" spc="-20" dirty="0">
                <a:solidFill>
                  <a:srgbClr val="1C1C1C"/>
                </a:solidFill>
                <a:latin typeface="Carlito"/>
                <a:cs typeface="Carlito"/>
              </a:rPr>
              <a:t>in </a:t>
            </a:r>
            <a:r>
              <a:rPr sz="2100" spc="-5" dirty="0">
                <a:solidFill>
                  <a:srgbClr val="1C1C1C"/>
                </a:solidFill>
                <a:latin typeface="Carlito"/>
                <a:cs typeface="Carlito"/>
              </a:rPr>
              <a:t>the  bottom </a:t>
            </a:r>
            <a:r>
              <a:rPr sz="2100" spc="-10" dirty="0">
                <a:solidFill>
                  <a:srgbClr val="1C1C1C"/>
                </a:solidFill>
                <a:latin typeface="Carlito"/>
                <a:cs typeface="Carlito"/>
              </a:rPr>
              <a:t>right. </a:t>
            </a:r>
            <a:r>
              <a:rPr sz="2100" spc="-35" dirty="0">
                <a:solidFill>
                  <a:srgbClr val="1C1C1C"/>
                </a:solidFill>
                <a:latin typeface="Carlito"/>
                <a:cs typeface="Carlito"/>
              </a:rPr>
              <a:t>We </a:t>
            </a:r>
            <a:r>
              <a:rPr sz="2100" spc="-10" dirty="0">
                <a:solidFill>
                  <a:srgbClr val="1C1C1C"/>
                </a:solidFill>
                <a:latin typeface="Carlito"/>
                <a:cs typeface="Carlito"/>
              </a:rPr>
              <a:t>can </a:t>
            </a:r>
            <a:r>
              <a:rPr sz="2100" dirty="0">
                <a:solidFill>
                  <a:srgbClr val="1C1C1C"/>
                </a:solidFill>
                <a:latin typeface="Carlito"/>
                <a:cs typeface="Carlito"/>
              </a:rPr>
              <a:t>see </a:t>
            </a:r>
            <a:r>
              <a:rPr sz="2100" spc="-10" dirty="0">
                <a:solidFill>
                  <a:srgbClr val="1C1C1C"/>
                </a:solidFill>
                <a:latin typeface="Carlito"/>
                <a:cs typeface="Carlito"/>
              </a:rPr>
              <a:t>that </a:t>
            </a:r>
            <a:r>
              <a:rPr sz="2100" spc="-5" dirty="0">
                <a:solidFill>
                  <a:srgbClr val="1C1C1C"/>
                </a:solidFill>
                <a:latin typeface="Carlito"/>
                <a:cs typeface="Carlito"/>
              </a:rPr>
              <a:t>the  </a:t>
            </a:r>
            <a:r>
              <a:rPr sz="2100" dirty="0">
                <a:solidFill>
                  <a:srgbClr val="1C1C1C"/>
                </a:solidFill>
                <a:latin typeface="Carlito"/>
                <a:cs typeface="Carlito"/>
              </a:rPr>
              <a:t>model </a:t>
            </a:r>
            <a:r>
              <a:rPr sz="2100" spc="10" dirty="0">
                <a:solidFill>
                  <a:srgbClr val="1C1C1C"/>
                </a:solidFill>
                <a:latin typeface="Carlito"/>
                <a:cs typeface="Carlito"/>
              </a:rPr>
              <a:t>very </a:t>
            </a:r>
            <a:r>
              <a:rPr sz="2100" spc="-15" dirty="0">
                <a:solidFill>
                  <a:srgbClr val="1C1C1C"/>
                </a:solidFill>
                <a:latin typeface="Carlito"/>
                <a:cs typeface="Carlito"/>
              </a:rPr>
              <a:t>accurately </a:t>
            </a:r>
            <a:r>
              <a:rPr sz="2100" dirty="0">
                <a:solidFill>
                  <a:srgbClr val="1C1C1C"/>
                </a:solidFill>
                <a:latin typeface="Carlito"/>
                <a:cs typeface="Carlito"/>
              </a:rPr>
              <a:t>predicts  </a:t>
            </a:r>
            <a:r>
              <a:rPr sz="2100" spc="5" dirty="0">
                <a:solidFill>
                  <a:srgbClr val="1C1C1C"/>
                </a:solidFill>
                <a:latin typeface="Carlito"/>
                <a:cs typeface="Carlito"/>
              </a:rPr>
              <a:t>when </a:t>
            </a:r>
            <a:r>
              <a:rPr sz="2100" spc="-20" dirty="0">
                <a:solidFill>
                  <a:srgbClr val="1C1C1C"/>
                </a:solidFill>
                <a:latin typeface="Carlito"/>
                <a:cs typeface="Carlito"/>
              </a:rPr>
              <a:t>Falcon </a:t>
            </a:r>
            <a:r>
              <a:rPr sz="2100" dirty="0">
                <a:solidFill>
                  <a:srgbClr val="1C1C1C"/>
                </a:solidFill>
                <a:latin typeface="Carlito"/>
                <a:cs typeface="Carlito"/>
              </a:rPr>
              <a:t>9 </a:t>
            </a:r>
            <a:r>
              <a:rPr sz="2100" spc="-20" dirty="0">
                <a:solidFill>
                  <a:srgbClr val="1C1C1C"/>
                </a:solidFill>
                <a:latin typeface="Carlito"/>
                <a:cs typeface="Carlito"/>
              </a:rPr>
              <a:t>will </a:t>
            </a:r>
            <a:r>
              <a:rPr sz="2100" spc="-15" dirty="0">
                <a:solidFill>
                  <a:srgbClr val="1C1C1C"/>
                </a:solidFill>
                <a:latin typeface="Carlito"/>
                <a:cs typeface="Carlito"/>
              </a:rPr>
              <a:t>land  </a:t>
            </a:r>
            <a:r>
              <a:rPr sz="2100" dirty="0">
                <a:solidFill>
                  <a:srgbClr val="1C1C1C"/>
                </a:solidFill>
                <a:latin typeface="Carlito"/>
                <a:cs typeface="Carlito"/>
              </a:rPr>
              <a:t>successfully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Carlito"/>
              <a:cs typeface="Carlito"/>
            </a:endParaRPr>
          </a:p>
          <a:p>
            <a:pPr marL="12700" marR="62865">
              <a:lnSpc>
                <a:spcPct val="70500"/>
              </a:lnSpc>
            </a:pPr>
            <a:r>
              <a:rPr sz="2100" spc="1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100" spc="-30" dirty="0">
                <a:solidFill>
                  <a:srgbClr val="1C1C1C"/>
                </a:solidFill>
                <a:latin typeface="Carlito"/>
                <a:cs typeface="Carlito"/>
              </a:rPr>
              <a:t>False </a:t>
            </a:r>
            <a:r>
              <a:rPr sz="2100" spc="-20" dirty="0">
                <a:solidFill>
                  <a:srgbClr val="1C1C1C"/>
                </a:solidFill>
                <a:latin typeface="Carlito"/>
                <a:cs typeface="Carlito"/>
              </a:rPr>
              <a:t>Positives </a:t>
            </a:r>
            <a:r>
              <a:rPr sz="2100" spc="-5" dirty="0">
                <a:solidFill>
                  <a:srgbClr val="1C1C1C"/>
                </a:solidFill>
                <a:latin typeface="Carlito"/>
                <a:cs typeface="Carlito"/>
              </a:rPr>
              <a:t>are </a:t>
            </a:r>
            <a:r>
              <a:rPr sz="2100" spc="-20" dirty="0">
                <a:solidFill>
                  <a:srgbClr val="1C1C1C"/>
                </a:solidFill>
                <a:latin typeface="Carlito"/>
                <a:cs typeface="Carlito"/>
              </a:rPr>
              <a:t>in </a:t>
            </a:r>
            <a:r>
              <a:rPr sz="2100" spc="-5" dirty="0">
                <a:solidFill>
                  <a:srgbClr val="1C1C1C"/>
                </a:solidFill>
                <a:latin typeface="Carlito"/>
                <a:cs typeface="Carlito"/>
              </a:rPr>
              <a:t>the top  </a:t>
            </a:r>
            <a:r>
              <a:rPr sz="2100" spc="-10" dirty="0">
                <a:solidFill>
                  <a:srgbClr val="1C1C1C"/>
                </a:solidFill>
                <a:latin typeface="Carlito"/>
                <a:cs typeface="Carlito"/>
              </a:rPr>
              <a:t>right. </a:t>
            </a:r>
            <a:r>
              <a:rPr sz="2100" spc="-25" dirty="0">
                <a:solidFill>
                  <a:srgbClr val="1C1C1C"/>
                </a:solidFill>
                <a:latin typeface="Carlito"/>
                <a:cs typeface="Carlito"/>
              </a:rPr>
              <a:t>Clearly, </a:t>
            </a:r>
            <a:r>
              <a:rPr sz="2100" spc="-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100" dirty="0">
                <a:solidFill>
                  <a:srgbClr val="1C1C1C"/>
                </a:solidFill>
                <a:latin typeface="Carlito"/>
                <a:cs typeface="Carlito"/>
              </a:rPr>
              <a:t>model </a:t>
            </a:r>
            <a:r>
              <a:rPr sz="2100" spc="-20" dirty="0">
                <a:solidFill>
                  <a:srgbClr val="1C1C1C"/>
                </a:solidFill>
                <a:latin typeface="Carlito"/>
                <a:cs typeface="Carlito"/>
              </a:rPr>
              <a:t>is </a:t>
            </a:r>
            <a:r>
              <a:rPr sz="2100" spc="-10" dirty="0">
                <a:solidFill>
                  <a:srgbClr val="1C1C1C"/>
                </a:solidFill>
                <a:latin typeface="Carlito"/>
                <a:cs typeface="Carlito"/>
              </a:rPr>
              <a:t>less  </a:t>
            </a:r>
            <a:r>
              <a:rPr sz="2100" dirty="0">
                <a:solidFill>
                  <a:srgbClr val="1C1C1C"/>
                </a:solidFill>
                <a:latin typeface="Carlito"/>
                <a:cs typeface="Carlito"/>
              </a:rPr>
              <a:t>tuned </a:t>
            </a:r>
            <a:r>
              <a:rPr sz="2100" spc="-15" dirty="0">
                <a:solidFill>
                  <a:srgbClr val="1C1C1C"/>
                </a:solidFill>
                <a:latin typeface="Carlito"/>
                <a:cs typeface="Carlito"/>
              </a:rPr>
              <a:t>to </a:t>
            </a:r>
            <a:r>
              <a:rPr sz="2100" dirty="0">
                <a:solidFill>
                  <a:srgbClr val="1C1C1C"/>
                </a:solidFill>
                <a:latin typeface="Carlito"/>
                <a:cs typeface="Carlito"/>
              </a:rPr>
              <a:t>predicting </a:t>
            </a:r>
            <a:r>
              <a:rPr sz="2100" spc="5" dirty="0">
                <a:solidFill>
                  <a:srgbClr val="1C1C1C"/>
                </a:solidFill>
                <a:latin typeface="Carlito"/>
                <a:cs typeface="Carlito"/>
              </a:rPr>
              <a:t>when </a:t>
            </a:r>
            <a:r>
              <a:rPr sz="2100" dirty="0">
                <a:solidFill>
                  <a:srgbClr val="1C1C1C"/>
                </a:solidFill>
                <a:latin typeface="Carlito"/>
                <a:cs typeface="Carlito"/>
              </a:rPr>
              <a:t>a</a:t>
            </a:r>
            <a:r>
              <a:rPr sz="2100" spc="-17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100" spc="-15" dirty="0">
                <a:solidFill>
                  <a:srgbClr val="1C1C1C"/>
                </a:solidFill>
                <a:latin typeface="Carlito"/>
                <a:cs typeface="Carlito"/>
              </a:rPr>
              <a:t>failure  </a:t>
            </a:r>
            <a:r>
              <a:rPr sz="2100" spc="-20" dirty="0">
                <a:solidFill>
                  <a:srgbClr val="1C1C1C"/>
                </a:solidFill>
                <a:latin typeface="Carlito"/>
                <a:cs typeface="Carlito"/>
              </a:rPr>
              <a:t>will</a:t>
            </a:r>
            <a:r>
              <a:rPr sz="2100" spc="8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100" spc="-25" dirty="0">
                <a:solidFill>
                  <a:srgbClr val="1C1C1C"/>
                </a:solidFill>
                <a:latin typeface="Carlito"/>
                <a:cs typeface="Carlito"/>
              </a:rPr>
              <a:t>occur.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Carlito"/>
              <a:cs typeface="Carlito"/>
            </a:endParaRPr>
          </a:p>
          <a:p>
            <a:pPr marL="12700" marR="1198880">
              <a:lnSpc>
                <a:spcPct val="110300"/>
              </a:lnSpc>
            </a:pPr>
            <a:r>
              <a:rPr sz="2100" spc="-15" dirty="0">
                <a:solidFill>
                  <a:srgbClr val="1C1C1C"/>
                </a:solidFill>
                <a:latin typeface="Carlito"/>
                <a:cs typeface="Carlito"/>
              </a:rPr>
              <a:t>Said </a:t>
            </a:r>
            <a:r>
              <a:rPr sz="2100" spc="-20" dirty="0">
                <a:solidFill>
                  <a:srgbClr val="1C1C1C"/>
                </a:solidFill>
                <a:latin typeface="Carlito"/>
                <a:cs typeface="Carlito"/>
              </a:rPr>
              <a:t>in </a:t>
            </a:r>
            <a:r>
              <a:rPr sz="2100" dirty="0">
                <a:solidFill>
                  <a:srgbClr val="1C1C1C"/>
                </a:solidFill>
                <a:latin typeface="Carlito"/>
                <a:cs typeface="Carlito"/>
              </a:rPr>
              <a:t>another </a:t>
            </a:r>
            <a:r>
              <a:rPr sz="2100" spc="-60" dirty="0">
                <a:solidFill>
                  <a:srgbClr val="1C1C1C"/>
                </a:solidFill>
                <a:latin typeface="Carlito"/>
                <a:cs typeface="Carlito"/>
              </a:rPr>
              <a:t>way,  </a:t>
            </a:r>
            <a:r>
              <a:rPr sz="2100" spc="1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100" spc="-5" dirty="0">
                <a:solidFill>
                  <a:srgbClr val="1C1C1C"/>
                </a:solidFill>
                <a:latin typeface="Carlito"/>
                <a:cs typeface="Carlito"/>
              </a:rPr>
              <a:t>Precision </a:t>
            </a:r>
            <a:r>
              <a:rPr sz="2100" spc="-20" dirty="0">
                <a:solidFill>
                  <a:srgbClr val="1C1C1C"/>
                </a:solidFill>
                <a:latin typeface="Carlito"/>
                <a:cs typeface="Carlito"/>
              </a:rPr>
              <a:t>is </a:t>
            </a:r>
            <a:r>
              <a:rPr sz="2100" spc="-5" dirty="0">
                <a:solidFill>
                  <a:srgbClr val="1C1C1C"/>
                </a:solidFill>
                <a:latin typeface="Carlito"/>
                <a:cs typeface="Carlito"/>
              </a:rPr>
              <a:t>0.8 and  </a:t>
            </a:r>
            <a:r>
              <a:rPr sz="2100" spc="1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100" spc="-10" dirty="0">
                <a:solidFill>
                  <a:srgbClr val="1C1C1C"/>
                </a:solidFill>
                <a:latin typeface="Carlito"/>
                <a:cs typeface="Carlito"/>
              </a:rPr>
              <a:t>Recall </a:t>
            </a:r>
            <a:r>
              <a:rPr sz="2100" spc="-20" dirty="0">
                <a:solidFill>
                  <a:srgbClr val="1C1C1C"/>
                </a:solidFill>
                <a:latin typeface="Carlito"/>
                <a:cs typeface="Carlito"/>
              </a:rPr>
              <a:t>is</a:t>
            </a:r>
            <a:r>
              <a:rPr sz="2100" spc="-4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100" dirty="0">
                <a:solidFill>
                  <a:srgbClr val="1C1C1C"/>
                </a:solidFill>
                <a:latin typeface="Carlito"/>
                <a:cs typeface="Carlito"/>
              </a:rPr>
              <a:t>1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5324" y="938530"/>
            <a:ext cx="6591186" cy="5036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9787" y="1363725"/>
            <a:ext cx="10522585" cy="5056505"/>
            <a:chOff x="839787" y="1363725"/>
            <a:chExt cx="10522585" cy="5056505"/>
          </a:xfrm>
        </p:grpSpPr>
        <p:sp>
          <p:nvSpPr>
            <p:cNvPr id="3" name="object 3"/>
            <p:cNvSpPr/>
            <p:nvPr/>
          </p:nvSpPr>
          <p:spPr>
            <a:xfrm>
              <a:off x="842962" y="1366900"/>
              <a:ext cx="10516235" cy="635"/>
            </a:xfrm>
            <a:custGeom>
              <a:avLst/>
              <a:gdLst/>
              <a:ahLst/>
              <a:cxnLst/>
              <a:rect l="l" t="t" r="r" b="b"/>
              <a:pathLst>
                <a:path w="10516235" h="634">
                  <a:moveTo>
                    <a:pt x="0" y="0"/>
                  </a:moveTo>
                  <a:lnTo>
                    <a:pt x="10515663" y="253"/>
                  </a:lnTo>
                </a:path>
              </a:pathLst>
            </a:custGeom>
            <a:ln w="635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0" y="1409699"/>
              <a:ext cx="4200525" cy="5010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7575" y="656336"/>
            <a:ext cx="30765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CONCLUSION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600953" y="1511299"/>
            <a:ext cx="5826125" cy="424561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41300" marR="5080" indent="-229235">
              <a:lnSpc>
                <a:spcPct val="81200"/>
              </a:lnSpc>
              <a:spcBef>
                <a:spcPts val="75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Using </a:t>
            </a:r>
            <a:r>
              <a:rPr sz="2750" spc="10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public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dataset we </a:t>
            </a:r>
            <a:r>
              <a:rPr sz="2750" spc="25" dirty="0">
                <a:solidFill>
                  <a:srgbClr val="006FC0"/>
                </a:solidFill>
                <a:latin typeface="Carlito"/>
                <a:cs typeface="Carlito"/>
              </a:rPr>
              <a:t>can </a:t>
            </a:r>
            <a:r>
              <a:rPr sz="2750" spc="10" dirty="0">
                <a:solidFill>
                  <a:srgbClr val="006FC0"/>
                </a:solidFill>
                <a:latin typeface="Carlito"/>
                <a:cs typeface="Carlito"/>
              </a:rPr>
              <a:t>model 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whether </a:t>
            </a:r>
            <a:r>
              <a:rPr sz="2750" spc="25" dirty="0">
                <a:solidFill>
                  <a:srgbClr val="006FC0"/>
                </a:solidFill>
                <a:latin typeface="Carlito"/>
                <a:cs typeface="Carlito"/>
              </a:rPr>
              <a:t>or </a:t>
            </a:r>
            <a:r>
              <a:rPr sz="2750" spc="10" dirty="0">
                <a:solidFill>
                  <a:srgbClr val="006FC0"/>
                </a:solidFill>
                <a:latin typeface="Carlito"/>
                <a:cs typeface="Carlito"/>
              </a:rPr>
              <a:t>not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Falcon </a:t>
            </a:r>
            <a:r>
              <a:rPr sz="2750" spc="10" dirty="0">
                <a:solidFill>
                  <a:srgbClr val="006FC0"/>
                </a:solidFill>
                <a:latin typeface="Carlito"/>
                <a:cs typeface="Carlito"/>
              </a:rPr>
              <a:t>9 </a:t>
            </a:r>
            <a:r>
              <a:rPr sz="2750" spc="-25" dirty="0">
                <a:solidFill>
                  <a:srgbClr val="006FC0"/>
                </a:solidFill>
                <a:latin typeface="Carlito"/>
                <a:cs typeface="Carlito"/>
              </a:rPr>
              <a:t>will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land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given 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its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launch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criteria to </a:t>
            </a:r>
            <a:r>
              <a:rPr sz="2750" spc="20" dirty="0">
                <a:solidFill>
                  <a:srgbClr val="006FC0"/>
                </a:solidFill>
                <a:latin typeface="Carlito"/>
                <a:cs typeface="Carlito"/>
              </a:rPr>
              <a:t>an </a:t>
            </a:r>
            <a:r>
              <a:rPr sz="2750" spc="10" dirty="0">
                <a:solidFill>
                  <a:srgbClr val="00AF50"/>
                </a:solidFill>
                <a:latin typeface="Carlito"/>
                <a:cs typeface="Carlito"/>
              </a:rPr>
              <a:t>accuracy </a:t>
            </a:r>
            <a:r>
              <a:rPr sz="2750" spc="25" dirty="0">
                <a:solidFill>
                  <a:srgbClr val="00AF50"/>
                </a:solidFill>
                <a:latin typeface="Carlito"/>
                <a:cs typeface="Carlito"/>
              </a:rPr>
              <a:t>of  </a:t>
            </a:r>
            <a:r>
              <a:rPr sz="2750" spc="10" dirty="0">
                <a:solidFill>
                  <a:srgbClr val="00AF50"/>
                </a:solidFill>
                <a:latin typeface="Carlito"/>
                <a:cs typeface="Carlito"/>
              </a:rPr>
              <a:t>88.9%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20" dirty="0">
                <a:solidFill>
                  <a:srgbClr val="FF0000"/>
                </a:solidFill>
                <a:latin typeface="Carlito"/>
                <a:cs typeface="Carlito"/>
              </a:rPr>
              <a:t>False </a:t>
            </a:r>
            <a:r>
              <a:rPr sz="2750" spc="-15" dirty="0">
                <a:solidFill>
                  <a:srgbClr val="FF0000"/>
                </a:solidFill>
                <a:latin typeface="Carlito"/>
                <a:cs typeface="Carlito"/>
              </a:rPr>
              <a:t>Positives </a:t>
            </a:r>
            <a:r>
              <a:rPr sz="2750" spc="15" dirty="0">
                <a:solidFill>
                  <a:srgbClr val="FF0000"/>
                </a:solidFill>
                <a:latin typeface="Carlito"/>
                <a:cs typeface="Carlito"/>
              </a:rPr>
              <a:t>are </a:t>
            </a:r>
            <a:r>
              <a:rPr sz="2750" spc="-15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750" spc="-20" dirty="0">
                <a:solidFill>
                  <a:srgbClr val="FF0000"/>
                </a:solidFill>
                <a:latin typeface="Carlito"/>
                <a:cs typeface="Carlito"/>
              </a:rPr>
              <a:t>largest</a:t>
            </a:r>
            <a:r>
              <a:rPr sz="275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750" spc="10" dirty="0">
                <a:solidFill>
                  <a:srgbClr val="FF0000"/>
                </a:solidFill>
                <a:latin typeface="Carlito"/>
                <a:cs typeface="Carlito"/>
              </a:rPr>
              <a:t>concern</a:t>
            </a:r>
            <a:endParaRPr sz="2750">
              <a:latin typeface="Carlito"/>
              <a:cs typeface="Carlito"/>
            </a:endParaRPr>
          </a:p>
          <a:p>
            <a:pPr marL="241300" marR="177165" indent="-229235">
              <a:lnSpc>
                <a:spcPct val="80800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10" dirty="0">
                <a:solidFill>
                  <a:srgbClr val="006FC0"/>
                </a:solidFill>
                <a:latin typeface="Carlito"/>
                <a:cs typeface="Carlito"/>
              </a:rPr>
              <a:t>3 out </a:t>
            </a:r>
            <a:r>
              <a:rPr sz="2750" spc="2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750" spc="10" dirty="0">
                <a:solidFill>
                  <a:srgbClr val="006FC0"/>
                </a:solidFill>
                <a:latin typeface="Carlito"/>
                <a:cs typeface="Carlito"/>
              </a:rPr>
              <a:t>4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models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produced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750" spc="10" dirty="0">
                <a:solidFill>
                  <a:srgbClr val="006FC0"/>
                </a:solidFill>
                <a:latin typeface="Carlito"/>
                <a:cs typeface="Carlito"/>
              </a:rPr>
              <a:t>same 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result: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Logistic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Regression, </a:t>
            </a:r>
            <a:r>
              <a:rPr sz="2750" spc="15" dirty="0">
                <a:solidFill>
                  <a:srgbClr val="006FC0"/>
                </a:solidFill>
                <a:latin typeface="Carlito"/>
                <a:cs typeface="Carlito"/>
              </a:rPr>
              <a:t>SVM, </a:t>
            </a:r>
            <a:r>
              <a:rPr sz="2750" spc="5" dirty="0">
                <a:solidFill>
                  <a:srgbClr val="006FC0"/>
                </a:solidFill>
                <a:latin typeface="Carlito"/>
                <a:cs typeface="Carlito"/>
              </a:rPr>
              <a:t>and  KNN</a:t>
            </a:r>
            <a:endParaRPr sz="2750">
              <a:latin typeface="Carlito"/>
              <a:cs typeface="Carlito"/>
            </a:endParaRPr>
          </a:p>
          <a:p>
            <a:pPr marL="241300" marR="424815" indent="-229235">
              <a:lnSpc>
                <a:spcPct val="80800"/>
              </a:lnSpc>
              <a:spcBef>
                <a:spcPts val="109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15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750" spc="-5" dirty="0">
                <a:solidFill>
                  <a:srgbClr val="B909D1"/>
                </a:solidFill>
                <a:latin typeface="Carlito"/>
                <a:cs typeface="Carlito"/>
              </a:rPr>
              <a:t>dashboard </a:t>
            </a:r>
            <a:r>
              <a:rPr sz="2750" spc="5" dirty="0">
                <a:solidFill>
                  <a:srgbClr val="B909D1"/>
                </a:solidFill>
                <a:latin typeface="Carlito"/>
                <a:cs typeface="Carlito"/>
              </a:rPr>
              <a:t>and </a:t>
            </a:r>
            <a:r>
              <a:rPr sz="2750" spc="-10" dirty="0">
                <a:solidFill>
                  <a:srgbClr val="B909D1"/>
                </a:solidFill>
                <a:latin typeface="Carlito"/>
                <a:cs typeface="Carlito"/>
              </a:rPr>
              <a:t>several </a:t>
            </a:r>
            <a:r>
              <a:rPr sz="2750" spc="10" dirty="0">
                <a:solidFill>
                  <a:srgbClr val="B909D1"/>
                </a:solidFill>
                <a:latin typeface="Carlito"/>
                <a:cs typeface="Carlito"/>
              </a:rPr>
              <a:t>notebooks </a:t>
            </a:r>
            <a:r>
              <a:rPr sz="2750" spc="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have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been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compiled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for further 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research</a:t>
            </a:r>
            <a:endParaRPr sz="2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962" y="1366900"/>
            <a:ext cx="10516235" cy="635"/>
          </a:xfrm>
          <a:custGeom>
            <a:avLst/>
            <a:gdLst/>
            <a:ahLst/>
            <a:cxnLst/>
            <a:rect l="l" t="t" r="r" b="b"/>
            <a:pathLst>
              <a:path w="10516235" h="634">
                <a:moveTo>
                  <a:pt x="0" y="0"/>
                </a:moveTo>
                <a:lnTo>
                  <a:pt x="10515663" y="253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575" y="656336"/>
            <a:ext cx="24663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APPENDIX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20501" y="6485254"/>
            <a:ext cx="152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10" dirty="0">
                <a:solidFill>
                  <a:srgbClr val="8899B6"/>
                </a:solidFill>
                <a:latin typeface="Carlito"/>
                <a:cs typeface="Carlito"/>
              </a:rPr>
              <a:t>47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3826" y="2276473"/>
            <a:ext cx="12028170" cy="4486275"/>
            <a:chOff x="163826" y="2276473"/>
            <a:chExt cx="12028170" cy="4486275"/>
          </a:xfrm>
        </p:grpSpPr>
        <p:sp>
          <p:nvSpPr>
            <p:cNvPr id="6" name="object 6"/>
            <p:cNvSpPr/>
            <p:nvPr/>
          </p:nvSpPr>
          <p:spPr>
            <a:xfrm>
              <a:off x="163826" y="2472117"/>
              <a:ext cx="5780491" cy="40167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29300" y="2276473"/>
              <a:ext cx="6362700" cy="4486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83385" y="1395730"/>
            <a:ext cx="8671560" cy="785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450" b="1" spc="10" dirty="0">
                <a:solidFill>
                  <a:srgbClr val="1C1C1C"/>
                </a:solidFill>
                <a:latin typeface="Carlito"/>
                <a:cs typeface="Carlito"/>
              </a:rPr>
              <a:t>Additional </a:t>
            </a:r>
            <a:r>
              <a:rPr sz="2450" b="1" spc="5" dirty="0">
                <a:solidFill>
                  <a:srgbClr val="1C1C1C"/>
                </a:solidFill>
                <a:latin typeface="Carlito"/>
                <a:cs typeface="Carlito"/>
              </a:rPr>
              <a:t>Analysis: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Elon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Musk's </a:t>
            </a:r>
            <a:r>
              <a:rPr sz="2450" spc="-10" dirty="0">
                <a:solidFill>
                  <a:srgbClr val="1C1C1C"/>
                </a:solidFill>
                <a:latin typeface="Carlito"/>
                <a:cs typeface="Carlito"/>
              </a:rPr>
              <a:t>Net Worth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tracks </a:t>
            </a:r>
            <a:r>
              <a:rPr sz="2450" spc="25" dirty="0">
                <a:solidFill>
                  <a:srgbClr val="1C1C1C"/>
                </a:solidFill>
                <a:latin typeface="Carlito"/>
                <a:cs typeface="Carlito"/>
              </a:rPr>
              <a:t>with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2450" spc="53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success</a:t>
            </a:r>
            <a:endParaRPr sz="2450">
              <a:latin typeface="Carlito"/>
              <a:cs typeface="Carlito"/>
            </a:endParaRPr>
          </a:p>
          <a:p>
            <a:pPr marL="7620" algn="ctr">
              <a:lnSpc>
                <a:spcPct val="100000"/>
              </a:lnSpc>
              <a:spcBef>
                <a:spcPts val="65"/>
              </a:spcBef>
            </a:pPr>
            <a:r>
              <a:rPr sz="2450" spc="-5" dirty="0">
                <a:solidFill>
                  <a:srgbClr val="1C1C1C"/>
                </a:solidFill>
                <a:latin typeface="Carlito"/>
                <a:cs typeface="Carlito"/>
              </a:rPr>
              <a:t>of </a:t>
            </a:r>
            <a:r>
              <a:rPr sz="2450" dirty="0">
                <a:solidFill>
                  <a:srgbClr val="1C1C1C"/>
                </a:solidFill>
                <a:latin typeface="Carlito"/>
                <a:cs typeface="Carlito"/>
              </a:rPr>
              <a:t>SpaceX </a:t>
            </a:r>
            <a:r>
              <a:rPr sz="2450" spc="10" dirty="0">
                <a:solidFill>
                  <a:srgbClr val="1C1C1C"/>
                </a:solidFill>
                <a:latin typeface="Carlito"/>
                <a:cs typeface="Carlito"/>
              </a:rPr>
              <a:t>very</a:t>
            </a:r>
            <a:r>
              <a:rPr sz="2450" spc="19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50" spc="5" dirty="0">
                <a:solidFill>
                  <a:srgbClr val="1C1C1C"/>
                </a:solidFill>
                <a:latin typeface="Carlito"/>
                <a:cs typeface="Carlito"/>
              </a:rPr>
              <a:t>closely</a:t>
            </a:r>
            <a:endParaRPr sz="24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56336"/>
            <a:ext cx="61277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Methodology</a:t>
            </a:r>
            <a:r>
              <a:rPr spc="-15" dirty="0"/>
              <a:t> </a:t>
            </a:r>
            <a:r>
              <a:rPr spc="2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8500" y="1474152"/>
            <a:ext cx="7158990" cy="5002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006FC0"/>
                </a:solidFill>
                <a:latin typeface="Carlito"/>
                <a:cs typeface="Carlito"/>
              </a:rPr>
              <a:t>Data</a:t>
            </a:r>
            <a:r>
              <a:rPr sz="2150" spc="-3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006FC0"/>
                </a:solidFill>
                <a:latin typeface="Carlito"/>
                <a:cs typeface="Carlito"/>
              </a:rPr>
              <a:t>collection:</a:t>
            </a:r>
            <a:endParaRPr sz="215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006FC0"/>
                </a:solidFill>
                <a:latin typeface="Carlito"/>
                <a:cs typeface="Carlito"/>
              </a:rPr>
              <a:t>Method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1: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SpaceX's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REST</a:t>
            </a:r>
            <a:r>
              <a:rPr sz="1800" spc="-15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API</a:t>
            </a:r>
            <a:endParaRPr sz="1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006FC0"/>
                </a:solidFill>
                <a:latin typeface="Carlito"/>
                <a:cs typeface="Carlito"/>
              </a:rPr>
              <a:t>Method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2: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Webscraping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from</a:t>
            </a:r>
            <a:r>
              <a:rPr sz="1800" spc="-1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006FC0"/>
                </a:solidFill>
                <a:latin typeface="Carlito"/>
                <a:cs typeface="Carlito"/>
              </a:rPr>
              <a:t>Wikipedia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Font typeface="Arial"/>
              <a:buChar char="•"/>
            </a:pP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006FC0"/>
                </a:solidFill>
                <a:latin typeface="Carlito"/>
                <a:cs typeface="Carlito"/>
              </a:rPr>
              <a:t>Data</a:t>
            </a:r>
            <a:r>
              <a:rPr sz="2150" spc="-3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wrangling</a:t>
            </a:r>
            <a:endParaRPr sz="215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006FC0"/>
                </a:solidFill>
                <a:latin typeface="Carlito"/>
                <a:cs typeface="Carlito"/>
              </a:rPr>
              <a:t>Missing </a:t>
            </a:r>
            <a:r>
              <a:rPr sz="1800" spc="15" dirty="0">
                <a:solidFill>
                  <a:srgbClr val="006FC0"/>
                </a:solidFill>
                <a:latin typeface="Carlito"/>
                <a:cs typeface="Carlito"/>
              </a:rPr>
              <a:t>values</a:t>
            </a:r>
            <a:r>
              <a:rPr sz="1800" spc="-20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006FC0"/>
                </a:solidFill>
                <a:latin typeface="Carlito"/>
                <a:cs typeface="Carlito"/>
              </a:rPr>
              <a:t>replaced</a:t>
            </a:r>
            <a:endParaRPr sz="1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5" dirty="0">
                <a:solidFill>
                  <a:srgbClr val="006FC0"/>
                </a:solidFill>
                <a:latin typeface="Carlito"/>
                <a:cs typeface="Carlito"/>
              </a:rPr>
              <a:t>Categorical</a:t>
            </a:r>
            <a:r>
              <a:rPr sz="1800" spc="-15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006FC0"/>
                </a:solidFill>
                <a:latin typeface="Carlito"/>
                <a:cs typeface="Carlito"/>
              </a:rPr>
              <a:t>Variables</a:t>
            </a:r>
            <a:r>
              <a:rPr sz="1800" spc="-204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006FC0"/>
                </a:solidFill>
                <a:latin typeface="Carlito"/>
                <a:cs typeface="Carlito"/>
              </a:rPr>
              <a:t>(including</a:t>
            </a:r>
            <a:r>
              <a:rPr sz="1800" spc="-13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target)</a:t>
            </a:r>
            <a:r>
              <a:rPr sz="1800" spc="-5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006FC0"/>
                </a:solidFill>
                <a:latin typeface="Carlito"/>
                <a:cs typeface="Carlito"/>
              </a:rPr>
              <a:t>one-hot</a:t>
            </a:r>
            <a:r>
              <a:rPr sz="1800" spc="-114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006FC0"/>
                </a:solidFill>
                <a:latin typeface="Carlito"/>
                <a:cs typeface="Carlito"/>
              </a:rPr>
              <a:t>encoded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6FC0"/>
              </a:buClr>
              <a:buFont typeface="Arial"/>
              <a:buChar char="•"/>
            </a:pP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ts val="234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spc="-20" dirty="0">
                <a:solidFill>
                  <a:srgbClr val="006FC0"/>
                </a:solidFill>
                <a:latin typeface="Carlito"/>
                <a:cs typeface="Carlito"/>
              </a:rPr>
              <a:t>Performed </a:t>
            </a:r>
            <a:r>
              <a:rPr sz="2150" dirty="0">
                <a:solidFill>
                  <a:srgbClr val="006FC0"/>
                </a:solidFill>
                <a:latin typeface="Carlito"/>
                <a:cs typeface="Carlito"/>
              </a:rPr>
              <a:t>exploratory </a:t>
            </a: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data analysis </a:t>
            </a:r>
            <a:r>
              <a:rPr sz="2150" spc="15" dirty="0">
                <a:solidFill>
                  <a:srgbClr val="006FC0"/>
                </a:solidFill>
                <a:latin typeface="Carlito"/>
                <a:cs typeface="Carlito"/>
              </a:rPr>
              <a:t>(EDA) </a:t>
            </a:r>
            <a:r>
              <a:rPr sz="2150" dirty="0">
                <a:solidFill>
                  <a:srgbClr val="006FC0"/>
                </a:solidFill>
                <a:latin typeface="Carlito"/>
                <a:cs typeface="Carlito"/>
              </a:rPr>
              <a:t>using</a:t>
            </a: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visualization</a:t>
            </a:r>
            <a:endParaRPr sz="2150">
              <a:latin typeface="Carlito"/>
              <a:cs typeface="Carlito"/>
            </a:endParaRPr>
          </a:p>
          <a:p>
            <a:pPr marL="241300">
              <a:lnSpc>
                <a:spcPts val="2340"/>
              </a:lnSpc>
            </a:pP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150" spc="15" dirty="0">
                <a:solidFill>
                  <a:srgbClr val="006FC0"/>
                </a:solidFill>
                <a:latin typeface="Carlito"/>
                <a:cs typeface="Carlito"/>
              </a:rPr>
              <a:t>SQL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241300" marR="528955" indent="-228600">
              <a:lnSpc>
                <a:spcPts val="21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spc="-5" dirty="0">
                <a:solidFill>
                  <a:srgbClr val="006FC0"/>
                </a:solidFill>
                <a:latin typeface="Carlito"/>
                <a:cs typeface="Carlito"/>
              </a:rPr>
              <a:t>Constructed </a:t>
            </a:r>
            <a:r>
              <a:rPr sz="2150" dirty="0">
                <a:solidFill>
                  <a:srgbClr val="006FC0"/>
                </a:solidFill>
                <a:latin typeface="Carlito"/>
                <a:cs typeface="Carlito"/>
              </a:rPr>
              <a:t>interactive </a:t>
            </a: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visual </a:t>
            </a: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analytics </a:t>
            </a:r>
            <a:r>
              <a:rPr sz="2150" dirty="0">
                <a:solidFill>
                  <a:srgbClr val="006FC0"/>
                </a:solidFill>
                <a:latin typeface="Carlito"/>
                <a:cs typeface="Carlito"/>
              </a:rPr>
              <a:t>using </a:t>
            </a: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Folium and  </a:t>
            </a:r>
            <a:r>
              <a:rPr sz="2150" spc="15" dirty="0">
                <a:solidFill>
                  <a:srgbClr val="006FC0"/>
                </a:solidFill>
                <a:latin typeface="Carlito"/>
                <a:cs typeface="Carlito"/>
              </a:rPr>
              <a:t>Plotly</a:t>
            </a:r>
            <a:r>
              <a:rPr sz="2150" spc="2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Dash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spc="-5" dirty="0">
                <a:solidFill>
                  <a:srgbClr val="006FC0"/>
                </a:solidFill>
                <a:latin typeface="Carlito"/>
                <a:cs typeface="Carlito"/>
              </a:rPr>
              <a:t>Constructed </a:t>
            </a:r>
            <a:r>
              <a:rPr sz="2150" spc="5" dirty="0">
                <a:solidFill>
                  <a:srgbClr val="006FC0"/>
                </a:solidFill>
                <a:latin typeface="Carlito"/>
                <a:cs typeface="Carlito"/>
              </a:rPr>
              <a:t>and evaluated predictive </a:t>
            </a:r>
            <a:r>
              <a:rPr sz="2150" spc="10" dirty="0">
                <a:solidFill>
                  <a:srgbClr val="006FC0"/>
                </a:solidFill>
                <a:latin typeface="Carlito"/>
                <a:cs typeface="Carlito"/>
              </a:rPr>
              <a:t>classification</a:t>
            </a:r>
            <a:r>
              <a:rPr sz="2150" spc="-114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006FC0"/>
                </a:solidFill>
                <a:latin typeface="Carlito"/>
                <a:cs typeface="Carlito"/>
              </a:rPr>
              <a:t>models</a:t>
            </a:r>
            <a:endParaRPr sz="215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006FC0"/>
                </a:solidFill>
                <a:latin typeface="Carlito"/>
                <a:cs typeface="Carlito"/>
              </a:rPr>
              <a:t>KNN, SVM,</a:t>
            </a:r>
            <a:r>
              <a:rPr sz="1800" spc="-3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006FC0"/>
                </a:solidFill>
                <a:latin typeface="Carlito"/>
                <a:cs typeface="Carlito"/>
              </a:rPr>
              <a:t>Decision </a:t>
            </a:r>
            <a:r>
              <a:rPr sz="1800" spc="-15" dirty="0">
                <a:solidFill>
                  <a:srgbClr val="006FC0"/>
                </a:solidFill>
                <a:latin typeface="Carlito"/>
                <a:cs typeface="Carlito"/>
              </a:rPr>
              <a:t>Tree,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Logistic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Regression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50" y="1438275"/>
            <a:ext cx="3257550" cy="2152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275" y="4438650"/>
            <a:ext cx="3914775" cy="2219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027301" y="3674998"/>
            <a:ext cx="450850" cy="669925"/>
            <a:chOff x="2027301" y="3674998"/>
            <a:chExt cx="450850" cy="669925"/>
          </a:xfrm>
        </p:grpSpPr>
        <p:sp>
          <p:nvSpPr>
            <p:cNvPr id="7" name="object 7"/>
            <p:cNvSpPr/>
            <p:nvPr/>
          </p:nvSpPr>
          <p:spPr>
            <a:xfrm>
              <a:off x="2033651" y="3681348"/>
              <a:ext cx="438150" cy="657225"/>
            </a:xfrm>
            <a:custGeom>
              <a:avLst/>
              <a:gdLst/>
              <a:ahLst/>
              <a:cxnLst/>
              <a:rect l="l" t="t" r="r" b="b"/>
              <a:pathLst>
                <a:path w="438150" h="657225">
                  <a:moveTo>
                    <a:pt x="328549" y="0"/>
                  </a:moveTo>
                  <a:lnTo>
                    <a:pt x="109474" y="0"/>
                  </a:lnTo>
                  <a:lnTo>
                    <a:pt x="109474" y="438150"/>
                  </a:lnTo>
                  <a:lnTo>
                    <a:pt x="0" y="438150"/>
                  </a:lnTo>
                  <a:lnTo>
                    <a:pt x="219075" y="657225"/>
                  </a:lnTo>
                  <a:lnTo>
                    <a:pt x="438150" y="438150"/>
                  </a:lnTo>
                  <a:lnTo>
                    <a:pt x="328549" y="438150"/>
                  </a:lnTo>
                  <a:lnTo>
                    <a:pt x="32854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3651" y="3681348"/>
              <a:ext cx="438150" cy="657225"/>
            </a:xfrm>
            <a:custGeom>
              <a:avLst/>
              <a:gdLst/>
              <a:ahLst/>
              <a:cxnLst/>
              <a:rect l="l" t="t" r="r" b="b"/>
              <a:pathLst>
                <a:path w="438150" h="657225">
                  <a:moveTo>
                    <a:pt x="328549" y="0"/>
                  </a:moveTo>
                  <a:lnTo>
                    <a:pt x="328549" y="438150"/>
                  </a:lnTo>
                  <a:lnTo>
                    <a:pt x="438150" y="438150"/>
                  </a:lnTo>
                  <a:lnTo>
                    <a:pt x="219075" y="657225"/>
                  </a:lnTo>
                  <a:lnTo>
                    <a:pt x="0" y="438150"/>
                  </a:lnTo>
                  <a:lnTo>
                    <a:pt x="109474" y="438150"/>
                  </a:lnTo>
                  <a:lnTo>
                    <a:pt x="109474" y="0"/>
                  </a:lnTo>
                  <a:lnTo>
                    <a:pt x="328549" y="0"/>
                  </a:lnTo>
                  <a:close/>
                </a:path>
              </a:pathLst>
            </a:custGeom>
            <a:ln w="127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99B6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1787" y="3417887"/>
            <a:ext cx="5699125" cy="2384425"/>
            <a:chOff x="331787" y="3417887"/>
            <a:chExt cx="5699125" cy="2384425"/>
          </a:xfrm>
        </p:grpSpPr>
        <p:sp>
          <p:nvSpPr>
            <p:cNvPr id="3" name="object 3"/>
            <p:cNvSpPr/>
            <p:nvPr/>
          </p:nvSpPr>
          <p:spPr>
            <a:xfrm>
              <a:off x="338137" y="3424237"/>
              <a:ext cx="5686425" cy="2371725"/>
            </a:xfrm>
            <a:custGeom>
              <a:avLst/>
              <a:gdLst/>
              <a:ahLst/>
              <a:cxnLst/>
              <a:rect l="l" t="t" r="r" b="b"/>
              <a:pathLst>
                <a:path w="5686425" h="2371725">
                  <a:moveTo>
                    <a:pt x="5686425" y="0"/>
                  </a:moveTo>
                  <a:lnTo>
                    <a:pt x="0" y="0"/>
                  </a:lnTo>
                  <a:lnTo>
                    <a:pt x="0" y="2371725"/>
                  </a:lnTo>
                  <a:lnTo>
                    <a:pt x="5686425" y="2371725"/>
                  </a:lnTo>
                  <a:lnTo>
                    <a:pt x="568642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8137" y="3424237"/>
              <a:ext cx="5686425" cy="2371725"/>
            </a:xfrm>
            <a:custGeom>
              <a:avLst/>
              <a:gdLst/>
              <a:ahLst/>
              <a:cxnLst/>
              <a:rect l="l" t="t" r="r" b="b"/>
              <a:pathLst>
                <a:path w="5686425" h="2371725">
                  <a:moveTo>
                    <a:pt x="0" y="2371725"/>
                  </a:moveTo>
                  <a:lnTo>
                    <a:pt x="5686425" y="2371725"/>
                  </a:lnTo>
                  <a:lnTo>
                    <a:pt x="5686425" y="0"/>
                  </a:lnTo>
                  <a:lnTo>
                    <a:pt x="0" y="0"/>
                  </a:lnTo>
                  <a:lnTo>
                    <a:pt x="0" y="2371725"/>
                  </a:lnTo>
                  <a:close/>
                </a:path>
              </a:pathLst>
            </a:custGeom>
            <a:ln w="127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9162" y="33274"/>
            <a:ext cx="3326129" cy="12642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160"/>
              </a:lnSpc>
              <a:spcBef>
                <a:spcPts val="500"/>
              </a:spcBef>
            </a:pPr>
            <a:r>
              <a:rPr sz="2900" spc="-10" dirty="0"/>
              <a:t>Data</a:t>
            </a:r>
            <a:r>
              <a:rPr sz="2900" spc="-135" dirty="0"/>
              <a:t> </a:t>
            </a:r>
            <a:r>
              <a:rPr sz="2900" spc="-10" dirty="0"/>
              <a:t>collection  </a:t>
            </a:r>
            <a:r>
              <a:rPr sz="2900" spc="-20" dirty="0"/>
              <a:t>via</a:t>
            </a:r>
            <a:endParaRPr sz="2900"/>
          </a:p>
          <a:p>
            <a:pPr marL="12700">
              <a:lnSpc>
                <a:spcPts val="3025"/>
              </a:lnSpc>
            </a:pPr>
            <a:r>
              <a:rPr sz="2900" spc="-10" dirty="0"/>
              <a:t>SpaceX </a:t>
            </a:r>
            <a:r>
              <a:rPr sz="2900" spc="10" dirty="0"/>
              <a:t>REST</a:t>
            </a:r>
            <a:r>
              <a:rPr sz="2900" spc="-165" dirty="0"/>
              <a:t> </a:t>
            </a:r>
            <a:r>
              <a:rPr sz="2900" spc="-15" dirty="0"/>
              <a:t>API</a:t>
            </a:r>
            <a:endParaRPr sz="2900"/>
          </a:p>
        </p:txBody>
      </p:sp>
      <p:sp>
        <p:nvSpPr>
          <p:cNvPr id="6" name="object 6"/>
          <p:cNvSpPr txBox="1"/>
          <p:nvPr/>
        </p:nvSpPr>
        <p:spPr>
          <a:xfrm>
            <a:off x="423862" y="1719326"/>
            <a:ext cx="5600700" cy="1200150"/>
          </a:xfrm>
          <a:prstGeom prst="rect">
            <a:avLst/>
          </a:prstGeom>
          <a:solidFill>
            <a:srgbClr val="1C1C1C"/>
          </a:solidFill>
          <a:ln w="12700">
            <a:solidFill>
              <a:srgbClr val="0080A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55880">
              <a:lnSpc>
                <a:spcPts val="2490"/>
              </a:lnSpc>
              <a:spcBef>
                <a:spcPts val="280"/>
              </a:spcBef>
            </a:pPr>
            <a:r>
              <a:rPr sz="2150" dirty="0">
                <a:solidFill>
                  <a:srgbClr val="09DE13"/>
                </a:solidFill>
                <a:latin typeface="Carlito"/>
                <a:cs typeface="Carlito"/>
              </a:rPr>
              <a:t>Collected past </a:t>
            </a:r>
            <a:r>
              <a:rPr sz="2150" spc="5" dirty="0">
                <a:solidFill>
                  <a:srgbClr val="09DE13"/>
                </a:solidFill>
                <a:latin typeface="Carlito"/>
                <a:cs typeface="Carlito"/>
              </a:rPr>
              <a:t>launch </a:t>
            </a:r>
            <a:r>
              <a:rPr sz="2150" spc="10" dirty="0">
                <a:solidFill>
                  <a:srgbClr val="09DE13"/>
                </a:solidFill>
                <a:latin typeface="Carlito"/>
                <a:cs typeface="Carlito"/>
              </a:rPr>
              <a:t>data </a:t>
            </a:r>
            <a:r>
              <a:rPr sz="2150" dirty="0">
                <a:solidFill>
                  <a:srgbClr val="09DE13"/>
                </a:solidFill>
                <a:latin typeface="Carlito"/>
                <a:cs typeface="Carlito"/>
              </a:rPr>
              <a:t>by </a:t>
            </a:r>
            <a:r>
              <a:rPr sz="2150" spc="5" dirty="0">
                <a:solidFill>
                  <a:srgbClr val="09DE13"/>
                </a:solidFill>
                <a:latin typeface="Carlito"/>
                <a:cs typeface="Carlito"/>
              </a:rPr>
              <a:t>making</a:t>
            </a:r>
            <a:r>
              <a:rPr sz="2150" spc="280" dirty="0">
                <a:solidFill>
                  <a:srgbClr val="09DE13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09DE13"/>
                </a:solidFill>
                <a:latin typeface="Carlito"/>
                <a:cs typeface="Carlito"/>
              </a:rPr>
              <a:t>HTTP</a:t>
            </a:r>
            <a:endParaRPr sz="2150">
              <a:latin typeface="Carlito"/>
              <a:cs typeface="Carlito"/>
            </a:endParaRPr>
          </a:p>
          <a:p>
            <a:pPr marL="55880">
              <a:lnSpc>
                <a:spcPts val="2490"/>
              </a:lnSpc>
            </a:pPr>
            <a:r>
              <a:rPr sz="2150" spc="-10" dirty="0">
                <a:solidFill>
                  <a:srgbClr val="09DE13"/>
                </a:solidFill>
                <a:latin typeface="Carlito"/>
                <a:cs typeface="Carlito"/>
              </a:rPr>
              <a:t>requests </a:t>
            </a:r>
            <a:r>
              <a:rPr sz="2150" spc="20" dirty="0">
                <a:solidFill>
                  <a:srgbClr val="09DE13"/>
                </a:solidFill>
                <a:latin typeface="Carlito"/>
                <a:cs typeface="Carlito"/>
              </a:rPr>
              <a:t>in </a:t>
            </a:r>
            <a:r>
              <a:rPr sz="2150" spc="5" dirty="0">
                <a:solidFill>
                  <a:srgbClr val="09DE13"/>
                </a:solidFill>
                <a:latin typeface="Carlito"/>
                <a:cs typeface="Carlito"/>
              </a:rPr>
              <a:t>Python </a:t>
            </a:r>
            <a:r>
              <a:rPr sz="2150" spc="15" dirty="0">
                <a:solidFill>
                  <a:srgbClr val="09DE13"/>
                </a:solidFill>
                <a:latin typeface="Carlito"/>
                <a:cs typeface="Carlito"/>
              </a:rPr>
              <a:t>to </a:t>
            </a:r>
            <a:r>
              <a:rPr sz="2150" spc="10" dirty="0">
                <a:solidFill>
                  <a:srgbClr val="09DE13"/>
                </a:solidFill>
                <a:latin typeface="Carlito"/>
                <a:cs typeface="Carlito"/>
              </a:rPr>
              <a:t>the </a:t>
            </a:r>
            <a:r>
              <a:rPr sz="2150" spc="-5" dirty="0">
                <a:solidFill>
                  <a:srgbClr val="09DE13"/>
                </a:solidFill>
                <a:latin typeface="Carlito"/>
                <a:cs typeface="Carlito"/>
              </a:rPr>
              <a:t>SpaceX </a:t>
            </a:r>
            <a:r>
              <a:rPr sz="2150" spc="5" dirty="0">
                <a:solidFill>
                  <a:srgbClr val="09DE13"/>
                </a:solidFill>
                <a:latin typeface="Carlito"/>
                <a:cs typeface="Carlito"/>
              </a:rPr>
              <a:t>REST</a:t>
            </a:r>
            <a:r>
              <a:rPr sz="2150" spc="420" dirty="0">
                <a:solidFill>
                  <a:srgbClr val="09DE13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09DE13"/>
                </a:solidFill>
                <a:latin typeface="Carlito"/>
                <a:cs typeface="Carlito"/>
              </a:rPr>
              <a:t>API:</a:t>
            </a:r>
            <a:endParaRPr sz="2150">
              <a:latin typeface="Carlito"/>
              <a:cs typeface="Carlito"/>
            </a:endParaRPr>
          </a:p>
          <a:p>
            <a:pPr marL="55880">
              <a:lnSpc>
                <a:spcPct val="100000"/>
              </a:lnSpc>
              <a:spcBef>
                <a:spcPts val="800"/>
              </a:spcBef>
            </a:pPr>
            <a:r>
              <a:rPr sz="215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https://api.spacexdata.com/v4/launches/past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67526" y="119126"/>
            <a:ext cx="5343525" cy="990600"/>
          </a:xfrm>
          <a:custGeom>
            <a:avLst/>
            <a:gdLst/>
            <a:ahLst/>
            <a:cxnLst/>
            <a:rect l="l" t="t" r="r" b="b"/>
            <a:pathLst>
              <a:path w="5343525" h="990600">
                <a:moveTo>
                  <a:pt x="5178425" y="0"/>
                </a:moveTo>
                <a:lnTo>
                  <a:pt x="164973" y="0"/>
                </a:lnTo>
                <a:lnTo>
                  <a:pt x="121135" y="5896"/>
                </a:lnTo>
                <a:lnTo>
                  <a:pt x="81731" y="22535"/>
                </a:lnTo>
                <a:lnTo>
                  <a:pt x="48339" y="48339"/>
                </a:lnTo>
                <a:lnTo>
                  <a:pt x="22535" y="81731"/>
                </a:lnTo>
                <a:lnTo>
                  <a:pt x="5896" y="121135"/>
                </a:lnTo>
                <a:lnTo>
                  <a:pt x="0" y="164973"/>
                </a:lnTo>
                <a:lnTo>
                  <a:pt x="0" y="825500"/>
                </a:lnTo>
                <a:lnTo>
                  <a:pt x="5896" y="869347"/>
                </a:lnTo>
                <a:lnTo>
                  <a:pt x="22535" y="908774"/>
                </a:lnTo>
                <a:lnTo>
                  <a:pt x="48339" y="942197"/>
                </a:lnTo>
                <a:lnTo>
                  <a:pt x="81731" y="968031"/>
                </a:lnTo>
                <a:lnTo>
                  <a:pt x="121135" y="984693"/>
                </a:lnTo>
                <a:lnTo>
                  <a:pt x="164973" y="990600"/>
                </a:lnTo>
                <a:lnTo>
                  <a:pt x="5178425" y="990600"/>
                </a:lnTo>
                <a:lnTo>
                  <a:pt x="5222272" y="984693"/>
                </a:lnTo>
                <a:lnTo>
                  <a:pt x="5261699" y="968031"/>
                </a:lnTo>
                <a:lnTo>
                  <a:pt x="5295122" y="942197"/>
                </a:lnTo>
                <a:lnTo>
                  <a:pt x="5320956" y="908774"/>
                </a:lnTo>
                <a:lnTo>
                  <a:pt x="5337618" y="869347"/>
                </a:lnTo>
                <a:lnTo>
                  <a:pt x="5343525" y="825500"/>
                </a:lnTo>
                <a:lnTo>
                  <a:pt x="5343525" y="164973"/>
                </a:lnTo>
                <a:lnTo>
                  <a:pt x="5337618" y="121135"/>
                </a:lnTo>
                <a:lnTo>
                  <a:pt x="5320956" y="81731"/>
                </a:lnTo>
                <a:lnTo>
                  <a:pt x="5295122" y="48339"/>
                </a:lnTo>
                <a:lnTo>
                  <a:pt x="5261699" y="22535"/>
                </a:lnTo>
                <a:lnTo>
                  <a:pt x="5222272" y="5896"/>
                </a:lnTo>
                <a:lnTo>
                  <a:pt x="517842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29451" y="167957"/>
            <a:ext cx="4998720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800"/>
              </a:lnSpc>
              <a:spcBef>
                <a:spcPts val="85"/>
              </a:spcBef>
            </a:pP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Obtained</a:t>
            </a:r>
            <a:r>
              <a:rPr sz="18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18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Python's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"requests"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package</a:t>
            </a:r>
            <a:r>
              <a:rPr sz="18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decode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json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file using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i="1" spc="-15" dirty="0">
                <a:solidFill>
                  <a:srgbClr val="FFFFFF"/>
                </a:solidFill>
                <a:latin typeface="Carlito"/>
                <a:cs typeface="Carlito"/>
              </a:rPr>
              <a:t>json </a:t>
            </a:r>
            <a:r>
              <a:rPr sz="1800" i="1" spc="-20" dirty="0">
                <a:solidFill>
                  <a:srgbClr val="FFFFFF"/>
                </a:solidFill>
                <a:latin typeface="Carlito"/>
                <a:cs typeface="Carlito"/>
              </a:rPr>
              <a:t>method  requests.get(spacex_url).json()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862" y="3548062"/>
            <a:ext cx="5486400" cy="1696554"/>
          </a:xfrm>
          <a:prstGeom prst="rect">
            <a:avLst/>
          </a:prstGeom>
          <a:solidFill>
            <a:srgbClr val="1C1C1C"/>
          </a:solidFill>
          <a:ln w="9525">
            <a:solidFill>
              <a:srgbClr val="FFFFF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8265" algn="just">
              <a:lnSpc>
                <a:spcPct val="100000"/>
              </a:lnSpc>
              <a:spcBef>
                <a:spcPts val="204"/>
              </a:spcBef>
            </a:pPr>
            <a:r>
              <a:rPr sz="2150" spc="-5" dirty="0">
                <a:solidFill>
                  <a:srgbClr val="FFFF00"/>
                </a:solidFill>
                <a:latin typeface="Carlito"/>
                <a:cs typeface="Carlito"/>
              </a:rPr>
              <a:t>Jupyter </a:t>
            </a:r>
            <a:r>
              <a:rPr sz="2150" dirty="0">
                <a:solidFill>
                  <a:srgbClr val="FFFF00"/>
                </a:solidFill>
                <a:latin typeface="Carlito"/>
                <a:cs typeface="Carlito"/>
              </a:rPr>
              <a:t>Notebook </a:t>
            </a:r>
            <a:r>
              <a:rPr sz="2150" spc="20" dirty="0">
                <a:solidFill>
                  <a:srgbClr val="FFFF00"/>
                </a:solidFill>
                <a:latin typeface="Carlito"/>
                <a:cs typeface="Carlito"/>
              </a:rPr>
              <a:t>with </a:t>
            </a:r>
            <a:r>
              <a:rPr sz="2150" dirty="0">
                <a:solidFill>
                  <a:srgbClr val="FFFF00"/>
                </a:solidFill>
                <a:latin typeface="Carlito"/>
                <a:cs typeface="Carlito"/>
              </a:rPr>
              <a:t>completed</a:t>
            </a:r>
            <a:r>
              <a:rPr sz="2150" spc="-15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2150" spc="-10" dirty="0">
                <a:solidFill>
                  <a:srgbClr val="FFFF00"/>
                </a:solidFill>
                <a:latin typeface="Carlito"/>
                <a:cs typeface="Carlito"/>
              </a:rPr>
              <a:t>code:</a:t>
            </a:r>
            <a:endParaRPr lang="en-IN" sz="21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2200" dirty="0">
              <a:latin typeface="Carlito"/>
              <a:cs typeface="Carlito"/>
            </a:endParaRPr>
          </a:p>
          <a:p>
            <a:pPr marL="88265" marR="101600" algn="just">
              <a:lnSpc>
                <a:spcPct val="101899"/>
              </a:lnSpc>
            </a:pPr>
            <a:r>
              <a:rPr lang="en-IN" sz="215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3"/>
              </a:rPr>
              <a:t>https://github.com/kaustubhjoshi1910/DSCP/blob/fc08b22d5de9e229b54dd760b8955b8e57568d29/DataCollection_SpaceXAPI.ipynb</a:t>
            </a:r>
            <a:endParaRPr lang="en-IN" sz="2150" u="heavy" spc="5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790051" y="1189100"/>
            <a:ext cx="488950" cy="660400"/>
            <a:chOff x="8790051" y="1189100"/>
            <a:chExt cx="488950" cy="660400"/>
          </a:xfrm>
        </p:grpSpPr>
        <p:sp>
          <p:nvSpPr>
            <p:cNvPr id="11" name="object 11"/>
            <p:cNvSpPr/>
            <p:nvPr/>
          </p:nvSpPr>
          <p:spPr>
            <a:xfrm>
              <a:off x="8796401" y="1195450"/>
              <a:ext cx="476250" cy="647700"/>
            </a:xfrm>
            <a:custGeom>
              <a:avLst/>
              <a:gdLst/>
              <a:ahLst/>
              <a:cxnLst/>
              <a:rect l="l" t="t" r="r" b="b"/>
              <a:pathLst>
                <a:path w="476250" h="647700">
                  <a:moveTo>
                    <a:pt x="357124" y="0"/>
                  </a:moveTo>
                  <a:lnTo>
                    <a:pt x="118999" y="0"/>
                  </a:lnTo>
                  <a:lnTo>
                    <a:pt x="118999" y="409575"/>
                  </a:lnTo>
                  <a:lnTo>
                    <a:pt x="0" y="409575"/>
                  </a:lnTo>
                  <a:lnTo>
                    <a:pt x="238125" y="647700"/>
                  </a:lnTo>
                  <a:lnTo>
                    <a:pt x="476250" y="409575"/>
                  </a:lnTo>
                  <a:lnTo>
                    <a:pt x="357124" y="409575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96401" y="1195450"/>
              <a:ext cx="476250" cy="647700"/>
            </a:xfrm>
            <a:custGeom>
              <a:avLst/>
              <a:gdLst/>
              <a:ahLst/>
              <a:cxnLst/>
              <a:rect l="l" t="t" r="r" b="b"/>
              <a:pathLst>
                <a:path w="476250" h="647700">
                  <a:moveTo>
                    <a:pt x="357124" y="0"/>
                  </a:moveTo>
                  <a:lnTo>
                    <a:pt x="357124" y="409575"/>
                  </a:lnTo>
                  <a:lnTo>
                    <a:pt x="476250" y="409575"/>
                  </a:lnTo>
                  <a:lnTo>
                    <a:pt x="238125" y="647700"/>
                  </a:lnTo>
                  <a:lnTo>
                    <a:pt x="0" y="409575"/>
                  </a:lnTo>
                  <a:lnTo>
                    <a:pt x="118999" y="409575"/>
                  </a:lnTo>
                  <a:lnTo>
                    <a:pt x="118999" y="0"/>
                  </a:lnTo>
                  <a:lnTo>
                    <a:pt x="357124" y="0"/>
                  </a:lnTo>
                  <a:close/>
                </a:path>
              </a:pathLst>
            </a:custGeom>
            <a:ln w="127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790051" y="3322701"/>
            <a:ext cx="488950" cy="660400"/>
            <a:chOff x="8790051" y="3322701"/>
            <a:chExt cx="488950" cy="660400"/>
          </a:xfrm>
        </p:grpSpPr>
        <p:sp>
          <p:nvSpPr>
            <p:cNvPr id="14" name="object 14"/>
            <p:cNvSpPr/>
            <p:nvPr/>
          </p:nvSpPr>
          <p:spPr>
            <a:xfrm>
              <a:off x="8796401" y="3329051"/>
              <a:ext cx="476250" cy="647700"/>
            </a:xfrm>
            <a:custGeom>
              <a:avLst/>
              <a:gdLst/>
              <a:ahLst/>
              <a:cxnLst/>
              <a:rect l="l" t="t" r="r" b="b"/>
              <a:pathLst>
                <a:path w="476250" h="647700">
                  <a:moveTo>
                    <a:pt x="357124" y="0"/>
                  </a:moveTo>
                  <a:lnTo>
                    <a:pt x="118999" y="0"/>
                  </a:lnTo>
                  <a:lnTo>
                    <a:pt x="118999" y="409575"/>
                  </a:lnTo>
                  <a:lnTo>
                    <a:pt x="0" y="409575"/>
                  </a:lnTo>
                  <a:lnTo>
                    <a:pt x="238125" y="647700"/>
                  </a:lnTo>
                  <a:lnTo>
                    <a:pt x="476250" y="409575"/>
                  </a:lnTo>
                  <a:lnTo>
                    <a:pt x="357124" y="409575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96401" y="3329051"/>
              <a:ext cx="476250" cy="647700"/>
            </a:xfrm>
            <a:custGeom>
              <a:avLst/>
              <a:gdLst/>
              <a:ahLst/>
              <a:cxnLst/>
              <a:rect l="l" t="t" r="r" b="b"/>
              <a:pathLst>
                <a:path w="476250" h="647700">
                  <a:moveTo>
                    <a:pt x="357124" y="0"/>
                  </a:moveTo>
                  <a:lnTo>
                    <a:pt x="357124" y="409575"/>
                  </a:lnTo>
                  <a:lnTo>
                    <a:pt x="476250" y="409575"/>
                  </a:lnTo>
                  <a:lnTo>
                    <a:pt x="238125" y="647700"/>
                  </a:lnTo>
                  <a:lnTo>
                    <a:pt x="0" y="409575"/>
                  </a:lnTo>
                  <a:lnTo>
                    <a:pt x="118999" y="409575"/>
                  </a:lnTo>
                  <a:lnTo>
                    <a:pt x="118999" y="0"/>
                  </a:lnTo>
                  <a:lnTo>
                    <a:pt x="357124" y="0"/>
                  </a:lnTo>
                  <a:close/>
                </a:path>
              </a:pathLst>
            </a:custGeom>
            <a:ln w="127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6643751" y="1938401"/>
            <a:ext cx="4781550" cy="1304925"/>
          </a:xfrm>
          <a:custGeom>
            <a:avLst/>
            <a:gdLst/>
            <a:ahLst/>
            <a:cxnLst/>
            <a:rect l="l" t="t" r="r" b="b"/>
            <a:pathLst>
              <a:path w="4781550" h="1304925">
                <a:moveTo>
                  <a:pt x="4563999" y="0"/>
                </a:moveTo>
                <a:lnTo>
                  <a:pt x="217424" y="0"/>
                </a:lnTo>
                <a:lnTo>
                  <a:pt x="167551" y="5739"/>
                </a:lnTo>
                <a:lnTo>
                  <a:pt x="121779" y="22088"/>
                </a:lnTo>
                <a:lnTo>
                  <a:pt x="81410" y="47746"/>
                </a:lnTo>
                <a:lnTo>
                  <a:pt x="47746" y="81410"/>
                </a:lnTo>
                <a:lnTo>
                  <a:pt x="22088" y="121779"/>
                </a:lnTo>
                <a:lnTo>
                  <a:pt x="5739" y="167551"/>
                </a:lnTo>
                <a:lnTo>
                  <a:pt x="0" y="217424"/>
                </a:lnTo>
                <a:lnTo>
                  <a:pt x="0" y="1087374"/>
                </a:lnTo>
                <a:lnTo>
                  <a:pt x="5739" y="1137253"/>
                </a:lnTo>
                <a:lnTo>
                  <a:pt x="22088" y="1183043"/>
                </a:lnTo>
                <a:lnTo>
                  <a:pt x="47746" y="1223437"/>
                </a:lnTo>
                <a:lnTo>
                  <a:pt x="81410" y="1257128"/>
                </a:lnTo>
                <a:lnTo>
                  <a:pt x="121779" y="1282811"/>
                </a:lnTo>
                <a:lnTo>
                  <a:pt x="167551" y="1299178"/>
                </a:lnTo>
                <a:lnTo>
                  <a:pt x="217424" y="1304925"/>
                </a:lnTo>
                <a:lnTo>
                  <a:pt x="4563999" y="1304925"/>
                </a:lnTo>
                <a:lnTo>
                  <a:pt x="4613878" y="1299178"/>
                </a:lnTo>
                <a:lnTo>
                  <a:pt x="4659668" y="1282811"/>
                </a:lnTo>
                <a:lnTo>
                  <a:pt x="4700062" y="1257128"/>
                </a:lnTo>
                <a:lnTo>
                  <a:pt x="4733753" y="1223437"/>
                </a:lnTo>
                <a:lnTo>
                  <a:pt x="4759436" y="1183043"/>
                </a:lnTo>
                <a:lnTo>
                  <a:pt x="4775803" y="1137253"/>
                </a:lnTo>
                <a:lnTo>
                  <a:pt x="4781550" y="1087374"/>
                </a:lnTo>
                <a:lnTo>
                  <a:pt x="4781550" y="217424"/>
                </a:lnTo>
                <a:lnTo>
                  <a:pt x="4775803" y="167551"/>
                </a:lnTo>
                <a:lnTo>
                  <a:pt x="4759436" y="121779"/>
                </a:lnTo>
                <a:lnTo>
                  <a:pt x="4733753" y="81410"/>
                </a:lnTo>
                <a:lnTo>
                  <a:pt x="4700062" y="47746"/>
                </a:lnTo>
                <a:lnTo>
                  <a:pt x="4659668" y="22088"/>
                </a:lnTo>
                <a:lnTo>
                  <a:pt x="4613878" y="5739"/>
                </a:lnTo>
                <a:lnTo>
                  <a:pt x="4563999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93331" y="2008822"/>
            <a:ext cx="3843654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85"/>
              </a:spcBef>
            </a:pP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Read</a:t>
            </a:r>
            <a:r>
              <a:rPr sz="18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result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into</a:t>
            </a:r>
            <a:r>
              <a:rPr sz="18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Pandas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r>
              <a:rPr sz="1800" spc="-1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selected 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 relevant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features:  </a:t>
            </a:r>
            <a:r>
              <a:rPr sz="1800" b="1" i="1" spc="-5" dirty="0">
                <a:solidFill>
                  <a:srgbClr val="FFFFFF"/>
                </a:solidFill>
                <a:latin typeface="Carlito"/>
                <a:cs typeface="Carlito"/>
              </a:rPr>
              <a:t>'rocket',</a:t>
            </a:r>
            <a:r>
              <a:rPr sz="1800" b="1" i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i="1" spc="5" dirty="0">
                <a:solidFill>
                  <a:srgbClr val="FFFFFF"/>
                </a:solidFill>
                <a:latin typeface="Carlito"/>
                <a:cs typeface="Carlito"/>
              </a:rPr>
              <a:t>'payloads',</a:t>
            </a:r>
            <a:r>
              <a:rPr sz="1800" b="1" i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i="1" spc="10" dirty="0">
                <a:solidFill>
                  <a:srgbClr val="FFFFFF"/>
                </a:solidFill>
                <a:latin typeface="Carlito"/>
                <a:cs typeface="Carlito"/>
              </a:rPr>
              <a:t>'launchpad',</a:t>
            </a:r>
            <a:r>
              <a:rPr sz="1800" b="1" i="1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Carlito"/>
                <a:cs typeface="Carlito"/>
              </a:rPr>
              <a:t>'cores',  </a:t>
            </a:r>
            <a:r>
              <a:rPr sz="1800" b="1" i="1" spc="5" dirty="0">
                <a:solidFill>
                  <a:srgbClr val="FFFFFF"/>
                </a:solidFill>
                <a:latin typeface="Carlito"/>
                <a:cs typeface="Carlito"/>
              </a:rPr>
              <a:t>'flight_number',</a:t>
            </a:r>
            <a:r>
              <a:rPr sz="1800" b="1" i="1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i="1" spc="5" dirty="0">
                <a:solidFill>
                  <a:srgbClr val="FFFFFF"/>
                </a:solidFill>
                <a:latin typeface="Carlito"/>
                <a:cs typeface="Carlito"/>
              </a:rPr>
              <a:t>'date_utc'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05601" y="4072001"/>
            <a:ext cx="5648325" cy="990600"/>
          </a:xfrm>
          <a:custGeom>
            <a:avLst/>
            <a:gdLst/>
            <a:ahLst/>
            <a:cxnLst/>
            <a:rect l="l" t="t" r="r" b="b"/>
            <a:pathLst>
              <a:path w="5648325" h="990600">
                <a:moveTo>
                  <a:pt x="5483098" y="0"/>
                </a:moveTo>
                <a:lnTo>
                  <a:pt x="165100" y="0"/>
                </a:ln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0" y="825373"/>
                </a:lnTo>
                <a:lnTo>
                  <a:pt x="5897" y="869273"/>
                </a:lnTo>
                <a:lnTo>
                  <a:pt x="22540" y="908736"/>
                </a:lnTo>
                <a:lnTo>
                  <a:pt x="48355" y="942181"/>
                </a:lnTo>
                <a:lnTo>
                  <a:pt x="81769" y="968026"/>
                </a:lnTo>
                <a:lnTo>
                  <a:pt x="121208" y="984693"/>
                </a:lnTo>
                <a:lnTo>
                  <a:pt x="165100" y="990600"/>
                </a:lnTo>
                <a:lnTo>
                  <a:pt x="5483098" y="990600"/>
                </a:lnTo>
                <a:lnTo>
                  <a:pt x="5526998" y="984693"/>
                </a:lnTo>
                <a:lnTo>
                  <a:pt x="5566461" y="968026"/>
                </a:lnTo>
                <a:lnTo>
                  <a:pt x="5599906" y="942181"/>
                </a:lnTo>
                <a:lnTo>
                  <a:pt x="5625751" y="908736"/>
                </a:lnTo>
                <a:lnTo>
                  <a:pt x="5642418" y="869273"/>
                </a:lnTo>
                <a:lnTo>
                  <a:pt x="5648325" y="825373"/>
                </a:lnTo>
                <a:lnTo>
                  <a:pt x="5648325" y="165100"/>
                </a:lnTo>
                <a:lnTo>
                  <a:pt x="5642418" y="121208"/>
                </a:lnTo>
                <a:lnTo>
                  <a:pt x="5625751" y="81769"/>
                </a:lnTo>
                <a:lnTo>
                  <a:pt x="5599906" y="48355"/>
                </a:lnTo>
                <a:lnTo>
                  <a:pt x="5566461" y="22540"/>
                </a:lnTo>
                <a:lnTo>
                  <a:pt x="5526998" y="5897"/>
                </a:lnTo>
                <a:lnTo>
                  <a:pt x="5483098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59601" y="4124642"/>
            <a:ext cx="5143500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1270" algn="ctr">
              <a:lnSpc>
                <a:spcPct val="100800"/>
              </a:lnSpc>
              <a:spcBef>
                <a:spcPts val="85"/>
              </a:spcBef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Unpack each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feature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into multiple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columns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as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Version, Grid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Fins,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Orbit,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etc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keep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only</a:t>
            </a:r>
            <a:r>
              <a:rPr sz="1800" b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9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790051" y="5141976"/>
            <a:ext cx="488950" cy="660400"/>
            <a:chOff x="8790051" y="5141976"/>
            <a:chExt cx="488950" cy="660400"/>
          </a:xfrm>
        </p:grpSpPr>
        <p:sp>
          <p:nvSpPr>
            <p:cNvPr id="21" name="object 21"/>
            <p:cNvSpPr/>
            <p:nvPr/>
          </p:nvSpPr>
          <p:spPr>
            <a:xfrm>
              <a:off x="8796401" y="5148326"/>
              <a:ext cx="476250" cy="647700"/>
            </a:xfrm>
            <a:custGeom>
              <a:avLst/>
              <a:gdLst/>
              <a:ahLst/>
              <a:cxnLst/>
              <a:rect l="l" t="t" r="r" b="b"/>
              <a:pathLst>
                <a:path w="476250" h="647700">
                  <a:moveTo>
                    <a:pt x="357124" y="0"/>
                  </a:moveTo>
                  <a:lnTo>
                    <a:pt x="118999" y="0"/>
                  </a:lnTo>
                  <a:lnTo>
                    <a:pt x="118999" y="409575"/>
                  </a:lnTo>
                  <a:lnTo>
                    <a:pt x="0" y="409575"/>
                  </a:lnTo>
                  <a:lnTo>
                    <a:pt x="238125" y="647636"/>
                  </a:lnTo>
                  <a:lnTo>
                    <a:pt x="476250" y="409575"/>
                  </a:lnTo>
                  <a:lnTo>
                    <a:pt x="357124" y="409575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96401" y="5148326"/>
              <a:ext cx="476250" cy="647700"/>
            </a:xfrm>
            <a:custGeom>
              <a:avLst/>
              <a:gdLst/>
              <a:ahLst/>
              <a:cxnLst/>
              <a:rect l="l" t="t" r="r" b="b"/>
              <a:pathLst>
                <a:path w="476250" h="647700">
                  <a:moveTo>
                    <a:pt x="357124" y="0"/>
                  </a:moveTo>
                  <a:lnTo>
                    <a:pt x="357124" y="409575"/>
                  </a:lnTo>
                  <a:lnTo>
                    <a:pt x="476250" y="409575"/>
                  </a:lnTo>
                  <a:lnTo>
                    <a:pt x="238125" y="647636"/>
                  </a:lnTo>
                  <a:lnTo>
                    <a:pt x="0" y="409575"/>
                  </a:lnTo>
                  <a:lnTo>
                    <a:pt x="118999" y="409575"/>
                  </a:lnTo>
                  <a:lnTo>
                    <a:pt x="118999" y="0"/>
                  </a:lnTo>
                  <a:lnTo>
                    <a:pt x="357124" y="0"/>
                  </a:lnTo>
                  <a:close/>
                </a:path>
              </a:pathLst>
            </a:custGeom>
            <a:ln w="127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6281801" y="5891212"/>
            <a:ext cx="5638800" cy="552450"/>
          </a:xfrm>
          <a:custGeom>
            <a:avLst/>
            <a:gdLst/>
            <a:ahLst/>
            <a:cxnLst/>
            <a:rect l="l" t="t" r="r" b="b"/>
            <a:pathLst>
              <a:path w="5638800" h="552450">
                <a:moveTo>
                  <a:pt x="5546725" y="0"/>
                </a:moveTo>
                <a:lnTo>
                  <a:pt x="92075" y="0"/>
                </a:lnTo>
                <a:lnTo>
                  <a:pt x="56203" y="7235"/>
                </a:lnTo>
                <a:lnTo>
                  <a:pt x="26939" y="26968"/>
                </a:lnTo>
                <a:lnTo>
                  <a:pt x="7225" y="56235"/>
                </a:lnTo>
                <a:lnTo>
                  <a:pt x="0" y="92075"/>
                </a:lnTo>
                <a:lnTo>
                  <a:pt x="0" y="460375"/>
                </a:lnTo>
                <a:lnTo>
                  <a:pt x="7225" y="496214"/>
                </a:lnTo>
                <a:lnTo>
                  <a:pt x="26939" y="525481"/>
                </a:lnTo>
                <a:lnTo>
                  <a:pt x="56203" y="545214"/>
                </a:lnTo>
                <a:lnTo>
                  <a:pt x="92075" y="552450"/>
                </a:lnTo>
                <a:lnTo>
                  <a:pt x="5546725" y="552450"/>
                </a:lnTo>
                <a:lnTo>
                  <a:pt x="5582542" y="545214"/>
                </a:lnTo>
                <a:lnTo>
                  <a:pt x="5611812" y="525481"/>
                </a:lnTo>
                <a:lnTo>
                  <a:pt x="5631557" y="496214"/>
                </a:lnTo>
                <a:lnTo>
                  <a:pt x="5638800" y="460375"/>
                </a:lnTo>
                <a:lnTo>
                  <a:pt x="5638800" y="92075"/>
                </a:lnTo>
                <a:lnTo>
                  <a:pt x="5631557" y="56235"/>
                </a:lnTo>
                <a:lnTo>
                  <a:pt x="5611812" y="26968"/>
                </a:lnTo>
                <a:lnTo>
                  <a:pt x="5582542" y="7235"/>
                </a:lnTo>
                <a:lnTo>
                  <a:pt x="554672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52056" y="5865812"/>
            <a:ext cx="4084954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12750" marR="5080" indent="-400685">
              <a:lnSpc>
                <a:spcPct val="100800"/>
              </a:lnSpc>
              <a:spcBef>
                <a:spcPts val="85"/>
              </a:spcBef>
            </a:pP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Replaced</a:t>
            </a:r>
            <a:r>
              <a:rPr sz="18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missing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8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r>
              <a:rPr sz="18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information 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average</a:t>
            </a:r>
            <a:r>
              <a:rPr sz="18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8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99B6"/>
                </a:solidFill>
                <a:latin typeface="Carlito"/>
                <a:cs typeface="Carlito"/>
              </a:rPr>
              <a:t>6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862" y="1719198"/>
            <a:ext cx="5600700" cy="1762125"/>
          </a:xfrm>
          <a:prstGeom prst="rect">
            <a:avLst/>
          </a:prstGeom>
          <a:solidFill>
            <a:srgbClr val="1C1C1C"/>
          </a:solidFill>
          <a:ln w="12700">
            <a:solidFill>
              <a:srgbClr val="0080A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55880">
              <a:lnSpc>
                <a:spcPts val="2490"/>
              </a:lnSpc>
              <a:spcBef>
                <a:spcPts val="280"/>
              </a:spcBef>
            </a:pPr>
            <a:r>
              <a:rPr sz="2150" dirty="0">
                <a:solidFill>
                  <a:srgbClr val="09DE13"/>
                </a:solidFill>
                <a:latin typeface="Carlito"/>
                <a:cs typeface="Carlito"/>
              </a:rPr>
              <a:t>Collected past </a:t>
            </a:r>
            <a:r>
              <a:rPr sz="2150" spc="5" dirty="0">
                <a:solidFill>
                  <a:srgbClr val="09DE13"/>
                </a:solidFill>
                <a:latin typeface="Carlito"/>
                <a:cs typeface="Carlito"/>
              </a:rPr>
              <a:t>launch </a:t>
            </a:r>
            <a:r>
              <a:rPr sz="2150" spc="10" dirty="0">
                <a:solidFill>
                  <a:srgbClr val="09DE13"/>
                </a:solidFill>
                <a:latin typeface="Carlito"/>
                <a:cs typeface="Carlito"/>
              </a:rPr>
              <a:t>data </a:t>
            </a:r>
            <a:r>
              <a:rPr sz="2150" spc="5" dirty="0">
                <a:solidFill>
                  <a:srgbClr val="09DE13"/>
                </a:solidFill>
                <a:latin typeface="Carlito"/>
                <a:cs typeface="Carlito"/>
              </a:rPr>
              <a:t>from</a:t>
            </a:r>
            <a:r>
              <a:rPr sz="2150" spc="265" dirty="0">
                <a:solidFill>
                  <a:srgbClr val="09DE13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09DE13"/>
                </a:solidFill>
                <a:latin typeface="Carlito"/>
                <a:cs typeface="Carlito"/>
              </a:rPr>
              <a:t>Wikipedia</a:t>
            </a:r>
            <a:endParaRPr sz="2150">
              <a:latin typeface="Carlito"/>
              <a:cs typeface="Carlito"/>
            </a:endParaRPr>
          </a:p>
          <a:p>
            <a:pPr marL="55880">
              <a:lnSpc>
                <a:spcPts val="2490"/>
              </a:lnSpc>
            </a:pPr>
            <a:r>
              <a:rPr sz="2150" spc="-5" dirty="0">
                <a:solidFill>
                  <a:srgbClr val="09DE13"/>
                </a:solidFill>
                <a:latin typeface="Carlito"/>
                <a:cs typeface="Carlito"/>
              </a:rPr>
              <a:t>Snapshot:</a:t>
            </a:r>
            <a:endParaRPr sz="2150">
              <a:latin typeface="Carlito"/>
              <a:cs typeface="Carlito"/>
            </a:endParaRPr>
          </a:p>
          <a:p>
            <a:pPr marL="55880" marR="43180">
              <a:lnSpc>
                <a:spcPts val="2400"/>
              </a:lnSpc>
              <a:spcBef>
                <a:spcPts val="1030"/>
              </a:spcBef>
            </a:pPr>
            <a:r>
              <a:rPr sz="215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https://en.wikipedia.org/w/index.php?title=List_ </a:t>
            </a:r>
            <a:r>
              <a:rPr sz="2150" dirty="0">
                <a:solidFill>
                  <a:srgbClr val="FFFFFF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215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o</a:t>
            </a:r>
            <a:r>
              <a:rPr sz="215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f</a:t>
            </a:r>
            <a:r>
              <a:rPr sz="215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_</a:t>
            </a:r>
            <a:r>
              <a:rPr sz="2150" u="heavy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F</a:t>
            </a:r>
            <a:r>
              <a:rPr sz="215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a</a:t>
            </a:r>
            <a:r>
              <a:rPr sz="2150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l</a:t>
            </a:r>
            <a:r>
              <a:rPr sz="215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co</a:t>
            </a:r>
            <a:r>
              <a:rPr sz="215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n</a:t>
            </a:r>
            <a:r>
              <a:rPr sz="215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_</a:t>
            </a:r>
            <a:r>
              <a:rPr sz="2150" u="heavy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9</a:t>
            </a:r>
            <a:r>
              <a:rPr sz="215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_</a:t>
            </a:r>
            <a:r>
              <a:rPr sz="215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a</a:t>
            </a:r>
            <a:r>
              <a:rPr sz="215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nd</a:t>
            </a:r>
            <a:r>
              <a:rPr sz="2150" u="heavy" spc="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_</a:t>
            </a:r>
            <a:r>
              <a:rPr sz="2150" u="heavy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F</a:t>
            </a:r>
            <a:r>
              <a:rPr sz="215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a</a:t>
            </a:r>
            <a:r>
              <a:rPr sz="2150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l</a:t>
            </a:r>
            <a:r>
              <a:rPr sz="215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co</a:t>
            </a:r>
            <a:r>
              <a:rPr sz="2150" u="heavy" spc="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n</a:t>
            </a:r>
            <a:r>
              <a:rPr sz="215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_</a:t>
            </a:r>
            <a:r>
              <a:rPr sz="2150" u="heavy" spc="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H</a:t>
            </a:r>
            <a:r>
              <a:rPr sz="215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e</a:t>
            </a:r>
            <a:r>
              <a:rPr sz="215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a</a:t>
            </a:r>
            <a:r>
              <a:rPr sz="215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v</a:t>
            </a:r>
            <a:r>
              <a:rPr sz="2150" u="heavy" spc="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y</a:t>
            </a:r>
            <a:r>
              <a:rPr sz="215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_</a:t>
            </a:r>
            <a:r>
              <a:rPr sz="2150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l</a:t>
            </a:r>
            <a:r>
              <a:rPr sz="215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a</a:t>
            </a:r>
            <a:r>
              <a:rPr sz="215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un</a:t>
            </a:r>
            <a:r>
              <a:rPr sz="2150" u="heavy" spc="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c</a:t>
            </a:r>
            <a:r>
              <a:rPr sz="215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h</a:t>
            </a:r>
            <a:r>
              <a:rPr sz="2150" u="heavy" spc="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e</a:t>
            </a:r>
            <a:r>
              <a:rPr sz="215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s</a:t>
            </a:r>
            <a:r>
              <a:rPr sz="2150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&amp;</a:t>
            </a:r>
            <a:r>
              <a:rPr sz="215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o</a:t>
            </a:r>
            <a:r>
              <a:rPr sz="2150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l</a:t>
            </a:r>
            <a:r>
              <a:rPr sz="215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d</a:t>
            </a:r>
            <a:r>
              <a:rPr sz="2150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i</a:t>
            </a:r>
            <a:r>
              <a:rPr sz="215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d</a:t>
            </a:r>
            <a:endParaRPr sz="2150">
              <a:latin typeface="Carlito"/>
              <a:cs typeface="Carlito"/>
            </a:endParaRPr>
          </a:p>
          <a:p>
            <a:pPr marL="55880">
              <a:lnSpc>
                <a:spcPts val="2280"/>
              </a:lnSpc>
            </a:pPr>
            <a:r>
              <a:rPr sz="2150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=1027686922</a:t>
            </a:r>
            <a:endParaRPr sz="215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8137" y="3824287"/>
            <a:ext cx="5686425" cy="2586355"/>
            <a:chOff x="338137" y="3824287"/>
            <a:chExt cx="5686425" cy="2586355"/>
          </a:xfrm>
        </p:grpSpPr>
        <p:sp>
          <p:nvSpPr>
            <p:cNvPr id="4" name="object 4"/>
            <p:cNvSpPr/>
            <p:nvPr/>
          </p:nvSpPr>
          <p:spPr>
            <a:xfrm>
              <a:off x="338137" y="3824287"/>
              <a:ext cx="5686425" cy="2371725"/>
            </a:xfrm>
            <a:custGeom>
              <a:avLst/>
              <a:gdLst/>
              <a:ahLst/>
              <a:cxnLst/>
              <a:rect l="l" t="t" r="r" b="b"/>
              <a:pathLst>
                <a:path w="5686425" h="2371725">
                  <a:moveTo>
                    <a:pt x="5686425" y="0"/>
                  </a:moveTo>
                  <a:lnTo>
                    <a:pt x="0" y="0"/>
                  </a:lnTo>
                  <a:lnTo>
                    <a:pt x="0" y="2371725"/>
                  </a:lnTo>
                  <a:lnTo>
                    <a:pt x="5686425" y="2371725"/>
                  </a:lnTo>
                  <a:lnTo>
                    <a:pt x="568642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3862" y="3938587"/>
              <a:ext cx="5486400" cy="2466975"/>
            </a:xfrm>
            <a:custGeom>
              <a:avLst/>
              <a:gdLst/>
              <a:ahLst/>
              <a:cxnLst/>
              <a:rect l="l" t="t" r="r" b="b"/>
              <a:pathLst>
                <a:path w="5486400" h="2466975">
                  <a:moveTo>
                    <a:pt x="0" y="2466975"/>
                  </a:moveTo>
                  <a:lnTo>
                    <a:pt x="5486400" y="2466975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246697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9162" y="33274"/>
            <a:ext cx="3326129" cy="12642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160"/>
              </a:lnSpc>
              <a:spcBef>
                <a:spcPts val="500"/>
              </a:spcBef>
            </a:pPr>
            <a:r>
              <a:rPr sz="2900" spc="-10" dirty="0"/>
              <a:t>Data</a:t>
            </a:r>
            <a:r>
              <a:rPr sz="2900" spc="-135" dirty="0"/>
              <a:t> </a:t>
            </a:r>
            <a:r>
              <a:rPr sz="2900" spc="-10" dirty="0"/>
              <a:t>collection  </a:t>
            </a:r>
            <a:r>
              <a:rPr sz="2900" spc="-20" dirty="0"/>
              <a:t>via</a:t>
            </a:r>
            <a:endParaRPr sz="2900"/>
          </a:p>
          <a:p>
            <a:pPr marL="12700">
              <a:lnSpc>
                <a:spcPts val="3025"/>
              </a:lnSpc>
            </a:pPr>
            <a:r>
              <a:rPr sz="2900" spc="-10" dirty="0"/>
              <a:t>Webscraping</a:t>
            </a:r>
            <a:endParaRPr sz="2900"/>
          </a:p>
        </p:txBody>
      </p:sp>
      <p:sp>
        <p:nvSpPr>
          <p:cNvPr id="7" name="object 7"/>
          <p:cNvSpPr/>
          <p:nvPr/>
        </p:nvSpPr>
        <p:spPr>
          <a:xfrm>
            <a:off x="6367526" y="119126"/>
            <a:ext cx="5343525" cy="990600"/>
          </a:xfrm>
          <a:custGeom>
            <a:avLst/>
            <a:gdLst/>
            <a:ahLst/>
            <a:cxnLst/>
            <a:rect l="l" t="t" r="r" b="b"/>
            <a:pathLst>
              <a:path w="5343525" h="990600">
                <a:moveTo>
                  <a:pt x="5178425" y="0"/>
                </a:moveTo>
                <a:lnTo>
                  <a:pt x="164973" y="0"/>
                </a:lnTo>
                <a:lnTo>
                  <a:pt x="121135" y="5896"/>
                </a:lnTo>
                <a:lnTo>
                  <a:pt x="81731" y="22535"/>
                </a:lnTo>
                <a:lnTo>
                  <a:pt x="48339" y="48339"/>
                </a:lnTo>
                <a:lnTo>
                  <a:pt x="22535" y="81731"/>
                </a:lnTo>
                <a:lnTo>
                  <a:pt x="5896" y="121135"/>
                </a:lnTo>
                <a:lnTo>
                  <a:pt x="0" y="164973"/>
                </a:lnTo>
                <a:lnTo>
                  <a:pt x="0" y="825500"/>
                </a:lnTo>
                <a:lnTo>
                  <a:pt x="5896" y="869347"/>
                </a:lnTo>
                <a:lnTo>
                  <a:pt x="22535" y="908774"/>
                </a:lnTo>
                <a:lnTo>
                  <a:pt x="48339" y="942197"/>
                </a:lnTo>
                <a:lnTo>
                  <a:pt x="81731" y="968031"/>
                </a:lnTo>
                <a:lnTo>
                  <a:pt x="121135" y="984693"/>
                </a:lnTo>
                <a:lnTo>
                  <a:pt x="164973" y="990600"/>
                </a:lnTo>
                <a:lnTo>
                  <a:pt x="5178425" y="990600"/>
                </a:lnTo>
                <a:lnTo>
                  <a:pt x="5222272" y="984693"/>
                </a:lnTo>
                <a:lnTo>
                  <a:pt x="5261699" y="968031"/>
                </a:lnTo>
                <a:lnTo>
                  <a:pt x="5295122" y="942197"/>
                </a:lnTo>
                <a:lnTo>
                  <a:pt x="5320956" y="908774"/>
                </a:lnTo>
                <a:lnTo>
                  <a:pt x="5337618" y="869347"/>
                </a:lnTo>
                <a:lnTo>
                  <a:pt x="5343525" y="825500"/>
                </a:lnTo>
                <a:lnTo>
                  <a:pt x="5343525" y="164973"/>
                </a:lnTo>
                <a:lnTo>
                  <a:pt x="5337618" y="121135"/>
                </a:lnTo>
                <a:lnTo>
                  <a:pt x="5320956" y="81731"/>
                </a:lnTo>
                <a:lnTo>
                  <a:pt x="5295122" y="48339"/>
                </a:lnTo>
                <a:lnTo>
                  <a:pt x="5261699" y="22535"/>
                </a:lnTo>
                <a:lnTo>
                  <a:pt x="5222272" y="5896"/>
                </a:lnTo>
                <a:lnTo>
                  <a:pt x="517842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39305" y="305117"/>
            <a:ext cx="3788410" cy="5772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7475" marR="5080" indent="-104775">
              <a:lnSpc>
                <a:spcPct val="100899"/>
              </a:lnSpc>
              <a:spcBef>
                <a:spcPts val="8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Used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"requests"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historical snapshot 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Wikipedia's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9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Launches</a:t>
            </a:r>
            <a:r>
              <a:rPr sz="1800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137" y="3824287"/>
            <a:ext cx="5686425" cy="1817101"/>
          </a:xfrm>
          <a:prstGeom prst="rect">
            <a:avLst/>
          </a:prstGeom>
          <a:ln w="12700">
            <a:solidFill>
              <a:srgbClr val="0080AF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173990" algn="just">
              <a:lnSpc>
                <a:spcPct val="100000"/>
              </a:lnSpc>
              <a:spcBef>
                <a:spcPts val="1145"/>
              </a:spcBef>
            </a:pPr>
            <a:r>
              <a:rPr sz="2150" spc="-5" dirty="0">
                <a:solidFill>
                  <a:srgbClr val="FFFF00"/>
                </a:solidFill>
                <a:latin typeface="Carlito"/>
                <a:cs typeface="Carlito"/>
              </a:rPr>
              <a:t>Jupyter </a:t>
            </a:r>
            <a:r>
              <a:rPr sz="2150" dirty="0">
                <a:solidFill>
                  <a:srgbClr val="FFFF00"/>
                </a:solidFill>
                <a:latin typeface="Carlito"/>
                <a:cs typeface="Carlito"/>
              </a:rPr>
              <a:t>Notebook </a:t>
            </a:r>
            <a:r>
              <a:rPr sz="2150" spc="20" dirty="0">
                <a:solidFill>
                  <a:srgbClr val="FFFF00"/>
                </a:solidFill>
                <a:latin typeface="Carlito"/>
                <a:cs typeface="Carlito"/>
              </a:rPr>
              <a:t>with </a:t>
            </a:r>
            <a:r>
              <a:rPr sz="2150" dirty="0">
                <a:solidFill>
                  <a:srgbClr val="FFFF00"/>
                </a:solidFill>
                <a:latin typeface="Carlito"/>
                <a:cs typeface="Carlito"/>
              </a:rPr>
              <a:t>completed</a:t>
            </a:r>
            <a:r>
              <a:rPr sz="2150" spc="-15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2150" spc="-10" dirty="0">
                <a:solidFill>
                  <a:srgbClr val="FFFF00"/>
                </a:solidFill>
                <a:latin typeface="Carlito"/>
                <a:cs typeface="Carlito"/>
              </a:rPr>
              <a:t>code:</a:t>
            </a:r>
            <a:endParaRPr sz="21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Carlito"/>
              <a:cs typeface="Carlito"/>
            </a:endParaRPr>
          </a:p>
          <a:p>
            <a:pPr marL="173990" marR="215900" algn="just">
              <a:lnSpc>
                <a:spcPct val="101899"/>
              </a:lnSpc>
              <a:spcBef>
                <a:spcPts val="5"/>
              </a:spcBef>
            </a:pPr>
            <a:r>
              <a:rPr lang="en-IN" sz="2150" u="heavy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https://github.com/kaustubhjoshi1910/DSCP/blob/fc08b22d5de9e229b54dd760b8955b8e57568d29/data_collection_scraping.ipynb</a:t>
            </a:r>
            <a:endParaRPr sz="215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790051" y="1189100"/>
            <a:ext cx="488950" cy="660400"/>
            <a:chOff x="8790051" y="1189100"/>
            <a:chExt cx="488950" cy="660400"/>
          </a:xfrm>
        </p:grpSpPr>
        <p:sp>
          <p:nvSpPr>
            <p:cNvPr id="11" name="object 11"/>
            <p:cNvSpPr/>
            <p:nvPr/>
          </p:nvSpPr>
          <p:spPr>
            <a:xfrm>
              <a:off x="8796401" y="1195450"/>
              <a:ext cx="476250" cy="647700"/>
            </a:xfrm>
            <a:custGeom>
              <a:avLst/>
              <a:gdLst/>
              <a:ahLst/>
              <a:cxnLst/>
              <a:rect l="l" t="t" r="r" b="b"/>
              <a:pathLst>
                <a:path w="476250" h="647700">
                  <a:moveTo>
                    <a:pt x="357124" y="0"/>
                  </a:moveTo>
                  <a:lnTo>
                    <a:pt x="118999" y="0"/>
                  </a:lnTo>
                  <a:lnTo>
                    <a:pt x="118999" y="409575"/>
                  </a:lnTo>
                  <a:lnTo>
                    <a:pt x="0" y="409575"/>
                  </a:lnTo>
                  <a:lnTo>
                    <a:pt x="238125" y="647700"/>
                  </a:lnTo>
                  <a:lnTo>
                    <a:pt x="476250" y="409575"/>
                  </a:lnTo>
                  <a:lnTo>
                    <a:pt x="357124" y="409575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96401" y="1195450"/>
              <a:ext cx="476250" cy="647700"/>
            </a:xfrm>
            <a:custGeom>
              <a:avLst/>
              <a:gdLst/>
              <a:ahLst/>
              <a:cxnLst/>
              <a:rect l="l" t="t" r="r" b="b"/>
              <a:pathLst>
                <a:path w="476250" h="647700">
                  <a:moveTo>
                    <a:pt x="357124" y="0"/>
                  </a:moveTo>
                  <a:lnTo>
                    <a:pt x="357124" y="409575"/>
                  </a:lnTo>
                  <a:lnTo>
                    <a:pt x="476250" y="409575"/>
                  </a:lnTo>
                  <a:lnTo>
                    <a:pt x="238125" y="647700"/>
                  </a:lnTo>
                  <a:lnTo>
                    <a:pt x="0" y="409575"/>
                  </a:lnTo>
                  <a:lnTo>
                    <a:pt x="118999" y="409575"/>
                  </a:lnTo>
                  <a:lnTo>
                    <a:pt x="118999" y="0"/>
                  </a:lnTo>
                  <a:lnTo>
                    <a:pt x="357124" y="0"/>
                  </a:lnTo>
                  <a:close/>
                </a:path>
              </a:pathLst>
            </a:custGeom>
            <a:ln w="127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790051" y="3322701"/>
            <a:ext cx="488950" cy="660400"/>
            <a:chOff x="8790051" y="3322701"/>
            <a:chExt cx="488950" cy="660400"/>
          </a:xfrm>
        </p:grpSpPr>
        <p:sp>
          <p:nvSpPr>
            <p:cNvPr id="14" name="object 14"/>
            <p:cNvSpPr/>
            <p:nvPr/>
          </p:nvSpPr>
          <p:spPr>
            <a:xfrm>
              <a:off x="8796401" y="3329051"/>
              <a:ext cx="476250" cy="647700"/>
            </a:xfrm>
            <a:custGeom>
              <a:avLst/>
              <a:gdLst/>
              <a:ahLst/>
              <a:cxnLst/>
              <a:rect l="l" t="t" r="r" b="b"/>
              <a:pathLst>
                <a:path w="476250" h="647700">
                  <a:moveTo>
                    <a:pt x="357124" y="0"/>
                  </a:moveTo>
                  <a:lnTo>
                    <a:pt x="118999" y="0"/>
                  </a:lnTo>
                  <a:lnTo>
                    <a:pt x="118999" y="409575"/>
                  </a:lnTo>
                  <a:lnTo>
                    <a:pt x="0" y="409575"/>
                  </a:lnTo>
                  <a:lnTo>
                    <a:pt x="238125" y="647700"/>
                  </a:lnTo>
                  <a:lnTo>
                    <a:pt x="476250" y="409575"/>
                  </a:lnTo>
                  <a:lnTo>
                    <a:pt x="357124" y="409575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96401" y="3329051"/>
              <a:ext cx="476250" cy="647700"/>
            </a:xfrm>
            <a:custGeom>
              <a:avLst/>
              <a:gdLst/>
              <a:ahLst/>
              <a:cxnLst/>
              <a:rect l="l" t="t" r="r" b="b"/>
              <a:pathLst>
                <a:path w="476250" h="647700">
                  <a:moveTo>
                    <a:pt x="357124" y="0"/>
                  </a:moveTo>
                  <a:lnTo>
                    <a:pt x="357124" y="409575"/>
                  </a:lnTo>
                  <a:lnTo>
                    <a:pt x="476250" y="409575"/>
                  </a:lnTo>
                  <a:lnTo>
                    <a:pt x="238125" y="647700"/>
                  </a:lnTo>
                  <a:lnTo>
                    <a:pt x="0" y="409575"/>
                  </a:lnTo>
                  <a:lnTo>
                    <a:pt x="118999" y="409575"/>
                  </a:lnTo>
                  <a:lnTo>
                    <a:pt x="118999" y="0"/>
                  </a:lnTo>
                  <a:lnTo>
                    <a:pt x="357124" y="0"/>
                  </a:lnTo>
                  <a:close/>
                </a:path>
              </a:pathLst>
            </a:custGeom>
            <a:ln w="127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6643751" y="1938401"/>
            <a:ext cx="4781550" cy="1304925"/>
          </a:xfrm>
          <a:custGeom>
            <a:avLst/>
            <a:gdLst/>
            <a:ahLst/>
            <a:cxnLst/>
            <a:rect l="l" t="t" r="r" b="b"/>
            <a:pathLst>
              <a:path w="4781550" h="1304925">
                <a:moveTo>
                  <a:pt x="4563999" y="0"/>
                </a:moveTo>
                <a:lnTo>
                  <a:pt x="217424" y="0"/>
                </a:lnTo>
                <a:lnTo>
                  <a:pt x="167551" y="5739"/>
                </a:lnTo>
                <a:lnTo>
                  <a:pt x="121779" y="22088"/>
                </a:lnTo>
                <a:lnTo>
                  <a:pt x="81410" y="47746"/>
                </a:lnTo>
                <a:lnTo>
                  <a:pt x="47746" y="81410"/>
                </a:lnTo>
                <a:lnTo>
                  <a:pt x="22088" y="121779"/>
                </a:lnTo>
                <a:lnTo>
                  <a:pt x="5739" y="167551"/>
                </a:lnTo>
                <a:lnTo>
                  <a:pt x="0" y="217424"/>
                </a:lnTo>
                <a:lnTo>
                  <a:pt x="0" y="1087374"/>
                </a:lnTo>
                <a:lnTo>
                  <a:pt x="5739" y="1137253"/>
                </a:lnTo>
                <a:lnTo>
                  <a:pt x="22088" y="1183043"/>
                </a:lnTo>
                <a:lnTo>
                  <a:pt x="47746" y="1223437"/>
                </a:lnTo>
                <a:lnTo>
                  <a:pt x="81410" y="1257128"/>
                </a:lnTo>
                <a:lnTo>
                  <a:pt x="121779" y="1282811"/>
                </a:lnTo>
                <a:lnTo>
                  <a:pt x="167551" y="1299178"/>
                </a:lnTo>
                <a:lnTo>
                  <a:pt x="217424" y="1304925"/>
                </a:lnTo>
                <a:lnTo>
                  <a:pt x="4563999" y="1304925"/>
                </a:lnTo>
                <a:lnTo>
                  <a:pt x="4613878" y="1299178"/>
                </a:lnTo>
                <a:lnTo>
                  <a:pt x="4659668" y="1282811"/>
                </a:lnTo>
                <a:lnTo>
                  <a:pt x="4700062" y="1257128"/>
                </a:lnTo>
                <a:lnTo>
                  <a:pt x="4733753" y="1223437"/>
                </a:lnTo>
                <a:lnTo>
                  <a:pt x="4759436" y="1183043"/>
                </a:lnTo>
                <a:lnTo>
                  <a:pt x="4775803" y="1137253"/>
                </a:lnTo>
                <a:lnTo>
                  <a:pt x="4781550" y="1087374"/>
                </a:lnTo>
                <a:lnTo>
                  <a:pt x="4781550" y="217424"/>
                </a:lnTo>
                <a:lnTo>
                  <a:pt x="4775803" y="167551"/>
                </a:lnTo>
                <a:lnTo>
                  <a:pt x="4759436" y="121779"/>
                </a:lnTo>
                <a:lnTo>
                  <a:pt x="4733753" y="81410"/>
                </a:lnTo>
                <a:lnTo>
                  <a:pt x="4700062" y="47746"/>
                </a:lnTo>
                <a:lnTo>
                  <a:pt x="4659668" y="22088"/>
                </a:lnTo>
                <a:lnTo>
                  <a:pt x="4613878" y="5739"/>
                </a:lnTo>
                <a:lnTo>
                  <a:pt x="456399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98081" y="2146236"/>
            <a:ext cx="4079875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85"/>
              </a:spcBef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Decoded</a:t>
            </a:r>
            <a:r>
              <a:rPr sz="18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response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into</a:t>
            </a:r>
            <a:r>
              <a:rPr sz="18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text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800" i="1" spc="-20" dirty="0">
                <a:solidFill>
                  <a:srgbClr val="FFFFFF"/>
                </a:solidFill>
                <a:latin typeface="Carlito"/>
                <a:cs typeface="Carlito"/>
              </a:rPr>
              <a:t>text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attribute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passed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result to 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BeautifulSoup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 parse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2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05601" y="4072001"/>
            <a:ext cx="5648325" cy="990600"/>
          </a:xfrm>
          <a:custGeom>
            <a:avLst/>
            <a:gdLst/>
            <a:ahLst/>
            <a:cxnLst/>
            <a:rect l="l" t="t" r="r" b="b"/>
            <a:pathLst>
              <a:path w="5648325" h="990600">
                <a:moveTo>
                  <a:pt x="5483098" y="0"/>
                </a:moveTo>
                <a:lnTo>
                  <a:pt x="165100" y="0"/>
                </a:ln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0" y="825373"/>
                </a:lnTo>
                <a:lnTo>
                  <a:pt x="5897" y="869273"/>
                </a:lnTo>
                <a:lnTo>
                  <a:pt x="22540" y="908736"/>
                </a:lnTo>
                <a:lnTo>
                  <a:pt x="48355" y="942181"/>
                </a:lnTo>
                <a:lnTo>
                  <a:pt x="81769" y="968026"/>
                </a:lnTo>
                <a:lnTo>
                  <a:pt x="121208" y="984693"/>
                </a:lnTo>
                <a:lnTo>
                  <a:pt x="165100" y="990600"/>
                </a:lnTo>
                <a:lnTo>
                  <a:pt x="5483098" y="990600"/>
                </a:lnTo>
                <a:lnTo>
                  <a:pt x="5526998" y="984693"/>
                </a:lnTo>
                <a:lnTo>
                  <a:pt x="5566461" y="968026"/>
                </a:lnTo>
                <a:lnTo>
                  <a:pt x="5599906" y="942181"/>
                </a:lnTo>
                <a:lnTo>
                  <a:pt x="5625751" y="908736"/>
                </a:lnTo>
                <a:lnTo>
                  <a:pt x="5642418" y="869273"/>
                </a:lnTo>
                <a:lnTo>
                  <a:pt x="5648325" y="825373"/>
                </a:lnTo>
                <a:lnTo>
                  <a:pt x="5648325" y="165100"/>
                </a:lnTo>
                <a:lnTo>
                  <a:pt x="5642418" y="121208"/>
                </a:lnTo>
                <a:lnTo>
                  <a:pt x="5625751" y="81769"/>
                </a:lnTo>
                <a:lnTo>
                  <a:pt x="5599906" y="48355"/>
                </a:lnTo>
                <a:lnTo>
                  <a:pt x="5566461" y="22540"/>
                </a:lnTo>
                <a:lnTo>
                  <a:pt x="5526998" y="5897"/>
                </a:lnTo>
                <a:lnTo>
                  <a:pt x="54830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50101" y="4261802"/>
            <a:ext cx="475361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9375" marR="5080" indent="-67310">
              <a:lnSpc>
                <a:spcPct val="100800"/>
              </a:lnSpc>
              <a:spcBef>
                <a:spcPts val="85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Used</a:t>
            </a:r>
            <a:r>
              <a:rPr sz="1800" spc="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"find_all"</a:t>
            </a:r>
            <a:r>
              <a:rPr sz="18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identify</a:t>
            </a:r>
            <a:r>
              <a:rPr sz="18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8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tables</a:t>
            </a:r>
            <a:r>
              <a:rPr sz="18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then 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looped</a:t>
            </a:r>
            <a:r>
              <a:rPr sz="18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over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each</a:t>
            </a:r>
            <a:r>
              <a:rPr sz="18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row</a:t>
            </a:r>
            <a:r>
              <a:rPr sz="18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r>
              <a:rPr sz="18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extract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790051" y="5141976"/>
            <a:ext cx="488950" cy="660400"/>
            <a:chOff x="8790051" y="5141976"/>
            <a:chExt cx="488950" cy="660400"/>
          </a:xfrm>
        </p:grpSpPr>
        <p:sp>
          <p:nvSpPr>
            <p:cNvPr id="21" name="object 21"/>
            <p:cNvSpPr/>
            <p:nvPr/>
          </p:nvSpPr>
          <p:spPr>
            <a:xfrm>
              <a:off x="8796401" y="5148326"/>
              <a:ext cx="476250" cy="647700"/>
            </a:xfrm>
            <a:custGeom>
              <a:avLst/>
              <a:gdLst/>
              <a:ahLst/>
              <a:cxnLst/>
              <a:rect l="l" t="t" r="r" b="b"/>
              <a:pathLst>
                <a:path w="476250" h="647700">
                  <a:moveTo>
                    <a:pt x="357124" y="0"/>
                  </a:moveTo>
                  <a:lnTo>
                    <a:pt x="118999" y="0"/>
                  </a:lnTo>
                  <a:lnTo>
                    <a:pt x="118999" y="409575"/>
                  </a:lnTo>
                  <a:lnTo>
                    <a:pt x="0" y="409575"/>
                  </a:lnTo>
                  <a:lnTo>
                    <a:pt x="238125" y="647636"/>
                  </a:lnTo>
                  <a:lnTo>
                    <a:pt x="476250" y="409575"/>
                  </a:lnTo>
                  <a:lnTo>
                    <a:pt x="357124" y="409575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96401" y="5148326"/>
              <a:ext cx="476250" cy="647700"/>
            </a:xfrm>
            <a:custGeom>
              <a:avLst/>
              <a:gdLst/>
              <a:ahLst/>
              <a:cxnLst/>
              <a:rect l="l" t="t" r="r" b="b"/>
              <a:pathLst>
                <a:path w="476250" h="647700">
                  <a:moveTo>
                    <a:pt x="357124" y="0"/>
                  </a:moveTo>
                  <a:lnTo>
                    <a:pt x="357124" y="409575"/>
                  </a:lnTo>
                  <a:lnTo>
                    <a:pt x="476250" y="409575"/>
                  </a:lnTo>
                  <a:lnTo>
                    <a:pt x="238125" y="647636"/>
                  </a:lnTo>
                  <a:lnTo>
                    <a:pt x="0" y="409575"/>
                  </a:lnTo>
                  <a:lnTo>
                    <a:pt x="118999" y="409575"/>
                  </a:lnTo>
                  <a:lnTo>
                    <a:pt x="118999" y="0"/>
                  </a:lnTo>
                  <a:lnTo>
                    <a:pt x="357124" y="0"/>
                  </a:lnTo>
                  <a:close/>
                </a:path>
              </a:pathLst>
            </a:custGeom>
            <a:ln w="127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6281801" y="5891212"/>
            <a:ext cx="5638800" cy="752475"/>
          </a:xfrm>
          <a:custGeom>
            <a:avLst/>
            <a:gdLst/>
            <a:ahLst/>
            <a:cxnLst/>
            <a:rect l="l" t="t" r="r" b="b"/>
            <a:pathLst>
              <a:path w="5638800" h="752475">
                <a:moveTo>
                  <a:pt x="5513324" y="0"/>
                </a:moveTo>
                <a:lnTo>
                  <a:pt x="125349" y="0"/>
                </a:lnTo>
                <a:lnTo>
                  <a:pt x="76563" y="9855"/>
                </a:lnTo>
                <a:lnTo>
                  <a:pt x="36718" y="36731"/>
                </a:lnTo>
                <a:lnTo>
                  <a:pt x="9852" y="76595"/>
                </a:lnTo>
                <a:lnTo>
                  <a:pt x="0" y="125412"/>
                </a:lnTo>
                <a:lnTo>
                  <a:pt x="0" y="627062"/>
                </a:lnTo>
                <a:lnTo>
                  <a:pt x="9852" y="675879"/>
                </a:lnTo>
                <a:lnTo>
                  <a:pt x="36718" y="715743"/>
                </a:lnTo>
                <a:lnTo>
                  <a:pt x="76563" y="742619"/>
                </a:lnTo>
                <a:lnTo>
                  <a:pt x="125349" y="752475"/>
                </a:lnTo>
                <a:lnTo>
                  <a:pt x="5513324" y="752475"/>
                </a:lnTo>
                <a:lnTo>
                  <a:pt x="5562129" y="742619"/>
                </a:lnTo>
                <a:lnTo>
                  <a:pt x="5602017" y="715743"/>
                </a:lnTo>
                <a:lnTo>
                  <a:pt x="5628927" y="675879"/>
                </a:lnTo>
                <a:lnTo>
                  <a:pt x="5638800" y="627062"/>
                </a:lnTo>
                <a:lnTo>
                  <a:pt x="5638800" y="125412"/>
                </a:lnTo>
                <a:lnTo>
                  <a:pt x="5628927" y="76595"/>
                </a:lnTo>
                <a:lnTo>
                  <a:pt x="5602017" y="36731"/>
                </a:lnTo>
                <a:lnTo>
                  <a:pt x="5562129" y="9855"/>
                </a:lnTo>
                <a:lnTo>
                  <a:pt x="551332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52031" y="5964554"/>
            <a:ext cx="449135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98475" marR="5080" indent="-486409">
              <a:lnSpc>
                <a:spcPct val="100800"/>
              </a:lnSpc>
              <a:spcBef>
                <a:spcPts val="85"/>
              </a:spcBef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Saved</a:t>
            </a:r>
            <a:r>
              <a:rPr sz="18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information</a:t>
            </a:r>
            <a:r>
              <a:rPr sz="18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into</a:t>
            </a:r>
            <a:r>
              <a:rPr sz="18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800" spc="-1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that</a:t>
            </a:r>
            <a:r>
              <a:rPr sz="18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was 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transformed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Pandas</a:t>
            </a:r>
            <a:r>
              <a:rPr sz="18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99B6"/>
                </a:solidFill>
                <a:latin typeface="Carlito"/>
                <a:cs typeface="Carlito"/>
              </a:rPr>
              <a:t>7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531494"/>
            <a:ext cx="323024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5" dirty="0"/>
              <a:t>Data</a:t>
            </a:r>
            <a:r>
              <a:rPr sz="3000" spc="-60" dirty="0"/>
              <a:t> </a:t>
            </a:r>
            <a:r>
              <a:rPr sz="3000" spc="-5" dirty="0"/>
              <a:t>wrangling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491101" y="366775"/>
            <a:ext cx="7162800" cy="828675"/>
          </a:xfrm>
          <a:prstGeom prst="rect">
            <a:avLst/>
          </a:prstGeom>
          <a:solidFill>
            <a:srgbClr val="1C1C1C"/>
          </a:solidFill>
          <a:ln w="12700">
            <a:solidFill>
              <a:srgbClr val="001F5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8265" marR="125095">
              <a:lnSpc>
                <a:spcPct val="102899"/>
              </a:lnSpc>
              <a:spcBef>
                <a:spcPts val="240"/>
              </a:spcBef>
            </a:pPr>
            <a:r>
              <a:rPr sz="1550" spc="-10" dirty="0">
                <a:solidFill>
                  <a:srgbClr val="FFFF00"/>
                </a:solidFill>
                <a:latin typeface="Carlito"/>
                <a:cs typeface="Carlito"/>
              </a:rPr>
              <a:t>Relevant </a:t>
            </a:r>
            <a:r>
              <a:rPr sz="1550" spc="10" dirty="0">
                <a:solidFill>
                  <a:srgbClr val="FFFF00"/>
                </a:solidFill>
                <a:latin typeface="Carlito"/>
                <a:cs typeface="Carlito"/>
              </a:rPr>
              <a:t>Jupyter Notebook:  </a:t>
            </a: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https://github.com/smairs/SpaceX_Stage_1/blob/3b0b51b081eda71a29d0c8551780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155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c98a15383a1c/SpaceX_Data_Wrangling_EDA.ipynb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544" y="1390649"/>
            <a:ext cx="6303645" cy="8407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indent="-228600">
              <a:lnSpc>
                <a:spcPts val="308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Explored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fraction </a:t>
            </a:r>
            <a:r>
              <a:rPr sz="2750" spc="2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missing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per  </a:t>
            </a:r>
            <a:r>
              <a:rPr sz="2750" spc="15" dirty="0">
                <a:solidFill>
                  <a:srgbClr val="006FC0"/>
                </a:solidFill>
                <a:latin typeface="Carlito"/>
                <a:cs typeface="Carlito"/>
              </a:rPr>
              <a:t>column </a:t>
            </a:r>
            <a:r>
              <a:rPr sz="2750" spc="5" dirty="0">
                <a:solidFill>
                  <a:srgbClr val="006FC0"/>
                </a:solidFill>
                <a:latin typeface="Carlito"/>
                <a:cs typeface="Carlito"/>
              </a:rPr>
              <a:t>- </a:t>
            </a:r>
            <a:r>
              <a:rPr sz="2750" spc="20" dirty="0">
                <a:solidFill>
                  <a:srgbClr val="006FC0"/>
                </a:solidFill>
                <a:latin typeface="Carlito"/>
                <a:cs typeface="Carlito"/>
              </a:rPr>
              <a:t>41% </a:t>
            </a:r>
            <a:r>
              <a:rPr sz="2750" spc="2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LandingPad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sz="2750" spc="5" dirty="0">
                <a:solidFill>
                  <a:srgbClr val="006FC0"/>
                </a:solidFill>
                <a:latin typeface="Carlito"/>
                <a:cs typeface="Carlito"/>
              </a:rPr>
              <a:t>was</a:t>
            </a:r>
            <a:r>
              <a:rPr sz="2750" spc="-254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null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544" y="2710288"/>
            <a:ext cx="5738495" cy="207708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1300" algn="l"/>
              </a:tabLst>
            </a:pP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Produced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information</a:t>
            </a:r>
            <a:r>
              <a:rPr sz="2750" spc="33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750" spc="10" dirty="0">
                <a:solidFill>
                  <a:srgbClr val="006FC0"/>
                </a:solidFill>
                <a:latin typeface="Carlito"/>
                <a:cs typeface="Carlito"/>
              </a:rPr>
              <a:t>on:</a:t>
            </a:r>
            <a:endParaRPr sz="2750">
              <a:latin typeface="Carlito"/>
              <a:cs typeface="Carlito"/>
            </a:endParaRPr>
          </a:p>
          <a:p>
            <a:pPr marL="984885" marR="5080">
              <a:lnSpc>
                <a:spcPct val="121700"/>
              </a:lnSpc>
              <a:spcBef>
                <a:spcPts val="40"/>
              </a:spcBef>
            </a:pP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number </a:t>
            </a:r>
            <a:r>
              <a:rPr sz="2750" spc="2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flights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per </a:t>
            </a:r>
            <a:r>
              <a:rPr sz="2750" spc="-20" dirty="0">
                <a:solidFill>
                  <a:srgbClr val="006FC0"/>
                </a:solidFill>
                <a:latin typeface="Carlito"/>
                <a:cs typeface="Carlito"/>
              </a:rPr>
              <a:t>site 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750" spc="10" dirty="0">
                <a:solidFill>
                  <a:srgbClr val="006FC0"/>
                </a:solidFill>
                <a:latin typeface="Carlito"/>
                <a:cs typeface="Carlito"/>
              </a:rPr>
              <a:t>occurrence </a:t>
            </a:r>
            <a:r>
              <a:rPr sz="2750" spc="2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750" spc="15" dirty="0">
                <a:solidFill>
                  <a:srgbClr val="006FC0"/>
                </a:solidFill>
                <a:latin typeface="Carlito"/>
                <a:cs typeface="Carlito"/>
              </a:rPr>
              <a:t>each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orbit  The </a:t>
            </a:r>
            <a:r>
              <a:rPr sz="2750" spc="15" dirty="0">
                <a:solidFill>
                  <a:srgbClr val="006FC0"/>
                </a:solidFill>
                <a:latin typeface="Carlito"/>
                <a:cs typeface="Carlito"/>
              </a:rPr>
              <a:t>occurrence </a:t>
            </a:r>
            <a:r>
              <a:rPr sz="2750" spc="2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750" spc="15" dirty="0">
                <a:solidFill>
                  <a:srgbClr val="006FC0"/>
                </a:solidFill>
                <a:latin typeface="Carlito"/>
                <a:cs typeface="Carlito"/>
              </a:rPr>
              <a:t>each</a:t>
            </a:r>
            <a:r>
              <a:rPr sz="2750" spc="4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750" spc="20" dirty="0">
                <a:solidFill>
                  <a:srgbClr val="006FC0"/>
                </a:solidFill>
                <a:latin typeface="Carlito"/>
                <a:cs typeface="Carlito"/>
              </a:rPr>
              <a:t>outcome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544" y="5358447"/>
            <a:ext cx="6080760" cy="8407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indent="-228600">
              <a:lnSpc>
                <a:spcPts val="308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Constructed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750" dirty="0">
                <a:solidFill>
                  <a:srgbClr val="006FC0"/>
                </a:solidFill>
                <a:latin typeface="Carlito"/>
                <a:cs typeface="Carlito"/>
              </a:rPr>
              <a:t>one-hot encoded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target  </a:t>
            </a:r>
            <a:r>
              <a:rPr sz="2750" spc="-5" dirty="0">
                <a:solidFill>
                  <a:srgbClr val="006FC0"/>
                </a:solidFill>
                <a:latin typeface="Carlito"/>
                <a:cs typeface="Carlito"/>
              </a:rPr>
              <a:t>variable from </a:t>
            </a:r>
            <a:r>
              <a:rPr sz="2750" spc="-1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750" spc="15" dirty="0">
                <a:solidFill>
                  <a:srgbClr val="006FC0"/>
                </a:solidFill>
                <a:latin typeface="Carlito"/>
                <a:cs typeface="Carlito"/>
              </a:rPr>
              <a:t>8 </a:t>
            </a:r>
            <a:r>
              <a:rPr sz="2750" spc="-15" dirty="0">
                <a:solidFill>
                  <a:srgbClr val="006FC0"/>
                </a:solidFill>
                <a:latin typeface="Carlito"/>
                <a:cs typeface="Carlito"/>
              </a:rPr>
              <a:t>landing</a:t>
            </a:r>
            <a:r>
              <a:rPr sz="2750" spc="58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750" spc="15" dirty="0">
                <a:solidFill>
                  <a:srgbClr val="006FC0"/>
                </a:solidFill>
                <a:latin typeface="Carlito"/>
                <a:cs typeface="Carlito"/>
              </a:rPr>
              <a:t>outcomes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62951" y="1719326"/>
            <a:ext cx="4143375" cy="1524000"/>
          </a:xfrm>
          <a:custGeom>
            <a:avLst/>
            <a:gdLst/>
            <a:ahLst/>
            <a:cxnLst/>
            <a:rect l="l" t="t" r="r" b="b"/>
            <a:pathLst>
              <a:path w="4143375" h="1524000">
                <a:moveTo>
                  <a:pt x="3889375" y="0"/>
                </a:moveTo>
                <a:lnTo>
                  <a:pt x="253873" y="0"/>
                </a:lnTo>
                <a:lnTo>
                  <a:pt x="208239" y="4090"/>
                </a:lnTo>
                <a:lnTo>
                  <a:pt x="165289" y="15883"/>
                </a:lnTo>
                <a:lnTo>
                  <a:pt x="125739" y="34661"/>
                </a:lnTo>
                <a:lnTo>
                  <a:pt x="90306" y="59708"/>
                </a:lnTo>
                <a:lnTo>
                  <a:pt x="59708" y="90306"/>
                </a:lnTo>
                <a:lnTo>
                  <a:pt x="34661" y="125739"/>
                </a:lnTo>
                <a:lnTo>
                  <a:pt x="15883" y="165289"/>
                </a:lnTo>
                <a:lnTo>
                  <a:pt x="4090" y="208239"/>
                </a:lnTo>
                <a:lnTo>
                  <a:pt x="0" y="253873"/>
                </a:lnTo>
                <a:lnTo>
                  <a:pt x="0" y="1270000"/>
                </a:lnTo>
                <a:lnTo>
                  <a:pt x="4090" y="1315637"/>
                </a:lnTo>
                <a:lnTo>
                  <a:pt x="15883" y="1358599"/>
                </a:lnTo>
                <a:lnTo>
                  <a:pt x="34661" y="1398166"/>
                </a:lnTo>
                <a:lnTo>
                  <a:pt x="59708" y="1433619"/>
                </a:lnTo>
                <a:lnTo>
                  <a:pt x="90306" y="1464238"/>
                </a:lnTo>
                <a:lnTo>
                  <a:pt x="125739" y="1489305"/>
                </a:lnTo>
                <a:lnTo>
                  <a:pt x="165289" y="1508100"/>
                </a:lnTo>
                <a:lnTo>
                  <a:pt x="208239" y="1519905"/>
                </a:lnTo>
                <a:lnTo>
                  <a:pt x="253873" y="1524000"/>
                </a:lnTo>
                <a:lnTo>
                  <a:pt x="3889375" y="1524000"/>
                </a:lnTo>
                <a:lnTo>
                  <a:pt x="3935012" y="1519905"/>
                </a:lnTo>
                <a:lnTo>
                  <a:pt x="3977974" y="1508100"/>
                </a:lnTo>
                <a:lnTo>
                  <a:pt x="4017541" y="1489305"/>
                </a:lnTo>
                <a:lnTo>
                  <a:pt x="4052994" y="1464238"/>
                </a:lnTo>
                <a:lnTo>
                  <a:pt x="4083613" y="1433619"/>
                </a:lnTo>
                <a:lnTo>
                  <a:pt x="4108680" y="1398166"/>
                </a:lnTo>
                <a:lnTo>
                  <a:pt x="4127475" y="1358599"/>
                </a:lnTo>
                <a:lnTo>
                  <a:pt x="4139280" y="1315637"/>
                </a:lnTo>
                <a:lnTo>
                  <a:pt x="4143375" y="1270000"/>
                </a:lnTo>
                <a:lnTo>
                  <a:pt x="4143375" y="253873"/>
                </a:lnTo>
                <a:lnTo>
                  <a:pt x="4139280" y="208239"/>
                </a:lnTo>
                <a:lnTo>
                  <a:pt x="4127475" y="165289"/>
                </a:lnTo>
                <a:lnTo>
                  <a:pt x="4108680" y="125739"/>
                </a:lnTo>
                <a:lnTo>
                  <a:pt x="4083613" y="90306"/>
                </a:lnTo>
                <a:lnTo>
                  <a:pt x="4052994" y="59708"/>
                </a:lnTo>
                <a:lnTo>
                  <a:pt x="4017541" y="34661"/>
                </a:lnTo>
                <a:lnTo>
                  <a:pt x="3977974" y="15883"/>
                </a:lnTo>
                <a:lnTo>
                  <a:pt x="3935012" y="4090"/>
                </a:lnTo>
                <a:lnTo>
                  <a:pt x="3889375" y="0"/>
                </a:lnTo>
                <a:close/>
              </a:path>
            </a:pathLst>
          </a:custGeom>
          <a:solidFill>
            <a:srgbClr val="CF84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42554" y="1895792"/>
            <a:ext cx="3391535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800"/>
              </a:lnSpc>
              <a:spcBef>
                <a:spcPts val="85"/>
              </a:spcBef>
            </a:pP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Explored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types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b="1" spc="10" dirty="0">
                <a:solidFill>
                  <a:srgbClr val="FFFFFF"/>
                </a:solidFill>
                <a:latin typeface="Carlito"/>
                <a:cs typeface="Carlito"/>
              </a:rPr>
              <a:t>parsed</a:t>
            </a:r>
            <a:r>
              <a:rPr sz="1800" b="1" spc="-229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landing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outcomes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(target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variable) 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categorical 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variable </a:t>
            </a:r>
            <a:r>
              <a:rPr sz="1800" b="1" spc="10" dirty="0">
                <a:solidFill>
                  <a:srgbClr val="FFFFFF"/>
                </a:solidFill>
                <a:latin typeface="Carlito"/>
                <a:cs typeface="Carlito"/>
              </a:rPr>
              <a:t>for 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800" b="1" spc="-20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Failure</a:t>
            </a:r>
            <a:r>
              <a:rPr sz="1800" b="1" spc="-20" dirty="0">
                <a:solidFill>
                  <a:srgbClr val="FFFFFF"/>
                </a:solidFill>
                <a:latin typeface="Carlito"/>
                <a:cs typeface="Carlito"/>
              </a:rPr>
              <a:t> (0)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694926" y="3494151"/>
            <a:ext cx="488950" cy="660400"/>
            <a:chOff x="9694926" y="3494151"/>
            <a:chExt cx="488950" cy="660400"/>
          </a:xfrm>
        </p:grpSpPr>
        <p:sp>
          <p:nvSpPr>
            <p:cNvPr id="10" name="object 10"/>
            <p:cNvSpPr/>
            <p:nvPr/>
          </p:nvSpPr>
          <p:spPr>
            <a:xfrm>
              <a:off x="9701276" y="3500501"/>
              <a:ext cx="476250" cy="647700"/>
            </a:xfrm>
            <a:custGeom>
              <a:avLst/>
              <a:gdLst/>
              <a:ahLst/>
              <a:cxnLst/>
              <a:rect l="l" t="t" r="r" b="b"/>
              <a:pathLst>
                <a:path w="476250" h="647700">
                  <a:moveTo>
                    <a:pt x="357124" y="0"/>
                  </a:moveTo>
                  <a:lnTo>
                    <a:pt x="118999" y="0"/>
                  </a:lnTo>
                  <a:lnTo>
                    <a:pt x="118999" y="409575"/>
                  </a:lnTo>
                  <a:lnTo>
                    <a:pt x="0" y="409575"/>
                  </a:lnTo>
                  <a:lnTo>
                    <a:pt x="238125" y="647700"/>
                  </a:lnTo>
                  <a:lnTo>
                    <a:pt x="476250" y="409575"/>
                  </a:lnTo>
                  <a:lnTo>
                    <a:pt x="357124" y="409575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CF84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01276" y="3500501"/>
              <a:ext cx="476250" cy="647700"/>
            </a:xfrm>
            <a:custGeom>
              <a:avLst/>
              <a:gdLst/>
              <a:ahLst/>
              <a:cxnLst/>
              <a:rect l="l" t="t" r="r" b="b"/>
              <a:pathLst>
                <a:path w="476250" h="647700">
                  <a:moveTo>
                    <a:pt x="357124" y="0"/>
                  </a:moveTo>
                  <a:lnTo>
                    <a:pt x="357124" y="409575"/>
                  </a:lnTo>
                  <a:lnTo>
                    <a:pt x="476250" y="409575"/>
                  </a:lnTo>
                  <a:lnTo>
                    <a:pt x="238125" y="647700"/>
                  </a:lnTo>
                  <a:lnTo>
                    <a:pt x="0" y="409575"/>
                  </a:lnTo>
                  <a:lnTo>
                    <a:pt x="118999" y="409575"/>
                  </a:lnTo>
                  <a:lnTo>
                    <a:pt x="118999" y="0"/>
                  </a:lnTo>
                  <a:lnTo>
                    <a:pt x="357124" y="0"/>
                  </a:lnTo>
                  <a:close/>
                </a:path>
              </a:pathLst>
            </a:custGeom>
            <a:ln w="127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7862951" y="4395851"/>
            <a:ext cx="4143375" cy="1524000"/>
          </a:xfrm>
          <a:custGeom>
            <a:avLst/>
            <a:gdLst/>
            <a:ahLst/>
            <a:cxnLst/>
            <a:rect l="l" t="t" r="r" b="b"/>
            <a:pathLst>
              <a:path w="4143375" h="1524000">
                <a:moveTo>
                  <a:pt x="3889375" y="0"/>
                </a:moveTo>
                <a:lnTo>
                  <a:pt x="253873" y="0"/>
                </a:lnTo>
                <a:lnTo>
                  <a:pt x="208239" y="4090"/>
                </a:lnTo>
                <a:lnTo>
                  <a:pt x="165289" y="15883"/>
                </a:lnTo>
                <a:lnTo>
                  <a:pt x="125739" y="34661"/>
                </a:lnTo>
                <a:lnTo>
                  <a:pt x="90306" y="59708"/>
                </a:lnTo>
                <a:lnTo>
                  <a:pt x="59708" y="90306"/>
                </a:lnTo>
                <a:lnTo>
                  <a:pt x="34661" y="125739"/>
                </a:lnTo>
                <a:lnTo>
                  <a:pt x="15883" y="165289"/>
                </a:lnTo>
                <a:lnTo>
                  <a:pt x="4090" y="208239"/>
                </a:lnTo>
                <a:lnTo>
                  <a:pt x="0" y="253873"/>
                </a:lnTo>
                <a:lnTo>
                  <a:pt x="0" y="1269936"/>
                </a:lnTo>
                <a:lnTo>
                  <a:pt x="4090" y="1315594"/>
                </a:lnTo>
                <a:lnTo>
                  <a:pt x="15883" y="1358566"/>
                </a:lnTo>
                <a:lnTo>
                  <a:pt x="34661" y="1398136"/>
                </a:lnTo>
                <a:lnTo>
                  <a:pt x="59708" y="1433587"/>
                </a:lnTo>
                <a:lnTo>
                  <a:pt x="90306" y="1464200"/>
                </a:lnTo>
                <a:lnTo>
                  <a:pt x="125739" y="1489258"/>
                </a:lnTo>
                <a:lnTo>
                  <a:pt x="165289" y="1508046"/>
                </a:lnTo>
                <a:lnTo>
                  <a:pt x="208239" y="1519844"/>
                </a:lnTo>
                <a:lnTo>
                  <a:pt x="253873" y="1523936"/>
                </a:lnTo>
                <a:lnTo>
                  <a:pt x="3889375" y="1523936"/>
                </a:lnTo>
                <a:lnTo>
                  <a:pt x="3935012" y="1519844"/>
                </a:lnTo>
                <a:lnTo>
                  <a:pt x="3977974" y="1508046"/>
                </a:lnTo>
                <a:lnTo>
                  <a:pt x="4017541" y="1489258"/>
                </a:lnTo>
                <a:lnTo>
                  <a:pt x="4052994" y="1464200"/>
                </a:lnTo>
                <a:lnTo>
                  <a:pt x="4083613" y="1433587"/>
                </a:lnTo>
                <a:lnTo>
                  <a:pt x="4108680" y="1398136"/>
                </a:lnTo>
                <a:lnTo>
                  <a:pt x="4127475" y="1358566"/>
                </a:lnTo>
                <a:lnTo>
                  <a:pt x="4139280" y="1315594"/>
                </a:lnTo>
                <a:lnTo>
                  <a:pt x="4143375" y="1269936"/>
                </a:lnTo>
                <a:lnTo>
                  <a:pt x="4143375" y="253873"/>
                </a:lnTo>
                <a:lnTo>
                  <a:pt x="4139280" y="208239"/>
                </a:lnTo>
                <a:lnTo>
                  <a:pt x="4127475" y="165289"/>
                </a:lnTo>
                <a:lnTo>
                  <a:pt x="4108680" y="125739"/>
                </a:lnTo>
                <a:lnTo>
                  <a:pt x="4083613" y="90306"/>
                </a:lnTo>
                <a:lnTo>
                  <a:pt x="4052994" y="59708"/>
                </a:lnTo>
                <a:lnTo>
                  <a:pt x="4017541" y="34661"/>
                </a:lnTo>
                <a:lnTo>
                  <a:pt x="3977974" y="15883"/>
                </a:lnTo>
                <a:lnTo>
                  <a:pt x="3935012" y="4090"/>
                </a:lnTo>
                <a:lnTo>
                  <a:pt x="3889375" y="0"/>
                </a:lnTo>
                <a:close/>
              </a:path>
            </a:pathLst>
          </a:custGeom>
          <a:solidFill>
            <a:srgbClr val="CF84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76006" y="4580572"/>
            <a:ext cx="352361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One-hot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encoded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features:</a:t>
            </a:r>
            <a:endParaRPr sz="1800">
              <a:latin typeface="Carlito"/>
              <a:cs typeface="Carlito"/>
            </a:endParaRPr>
          </a:p>
          <a:p>
            <a:pPr marL="12065" marR="5080" algn="ctr">
              <a:lnSpc>
                <a:spcPts val="2180"/>
              </a:lnSpc>
              <a:spcBef>
                <a:spcPts val="75"/>
              </a:spcBef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"Orbits",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"LaunchSite",</a:t>
            </a:r>
            <a:r>
              <a:rPr sz="1800" spc="-3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"LandingPad", 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"Serial"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ts val="2100"/>
              </a:lnSpc>
            </a:pP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Visualisation and</a:t>
            </a:r>
            <a:r>
              <a:rPr sz="18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Modelling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99B6"/>
                </a:solidFill>
                <a:latin typeface="Carlito"/>
                <a:cs typeface="Carlito"/>
              </a:rPr>
              <a:t>8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2737" y="6075362"/>
            <a:ext cx="11461750" cy="631825"/>
            <a:chOff x="312737" y="6075362"/>
            <a:chExt cx="11461750" cy="631825"/>
          </a:xfrm>
        </p:grpSpPr>
        <p:sp>
          <p:nvSpPr>
            <p:cNvPr id="3" name="object 3"/>
            <p:cNvSpPr/>
            <p:nvPr/>
          </p:nvSpPr>
          <p:spPr>
            <a:xfrm>
              <a:off x="319087" y="6081712"/>
              <a:ext cx="11449050" cy="619125"/>
            </a:xfrm>
            <a:custGeom>
              <a:avLst/>
              <a:gdLst/>
              <a:ahLst/>
              <a:cxnLst/>
              <a:rect l="l" t="t" r="r" b="b"/>
              <a:pathLst>
                <a:path w="11449050" h="619125">
                  <a:moveTo>
                    <a:pt x="11449050" y="0"/>
                  </a:moveTo>
                  <a:lnTo>
                    <a:pt x="0" y="0"/>
                  </a:lnTo>
                  <a:lnTo>
                    <a:pt x="0" y="619125"/>
                  </a:lnTo>
                  <a:lnTo>
                    <a:pt x="11449050" y="619125"/>
                  </a:lnTo>
                  <a:lnTo>
                    <a:pt x="114490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9087" y="6081712"/>
              <a:ext cx="11449050" cy="619125"/>
            </a:xfrm>
            <a:custGeom>
              <a:avLst/>
              <a:gdLst/>
              <a:ahLst/>
              <a:cxnLst/>
              <a:rect l="l" t="t" r="r" b="b"/>
              <a:pathLst>
                <a:path w="11449050" h="619125">
                  <a:moveTo>
                    <a:pt x="0" y="619125"/>
                  </a:moveTo>
                  <a:lnTo>
                    <a:pt x="11449050" y="619125"/>
                  </a:lnTo>
                  <a:lnTo>
                    <a:pt x="11449050" y="0"/>
                  </a:lnTo>
                  <a:lnTo>
                    <a:pt x="0" y="0"/>
                  </a:lnTo>
                  <a:lnTo>
                    <a:pt x="0" y="619125"/>
                  </a:lnTo>
                  <a:close/>
                </a:path>
              </a:pathLst>
            </a:custGeom>
            <a:ln w="1270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7575" y="743585"/>
            <a:ext cx="803783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5" dirty="0"/>
              <a:t>EDA with Data Visualisation</a:t>
            </a:r>
            <a:r>
              <a:rPr sz="3000" spc="15" dirty="0"/>
              <a:t> </a:t>
            </a:r>
            <a:r>
              <a:rPr sz="3000" spc="-5" dirty="0"/>
              <a:t>Methods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1374755" y="6434454"/>
            <a:ext cx="16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99B6"/>
                </a:solidFill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7659" y="1435735"/>
          <a:ext cx="10496550" cy="4562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Chart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Plotted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Reason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117">
                <a:tc>
                  <a:txBody>
                    <a:bodyPr/>
                    <a:lstStyle/>
                    <a:p>
                      <a:pPr marL="578485" marR="567055" indent="695960">
                        <a:lnSpc>
                          <a:spcPct val="100899"/>
                        </a:lnSpc>
                        <a:spcBef>
                          <a:spcPts val="210"/>
                        </a:spcBef>
                      </a:pP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Launch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Site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vs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Flight Number 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(Scatterplot: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Coloured</a:t>
                      </a:r>
                      <a:r>
                        <a:rPr sz="1800" spc="-3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by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Success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Failure)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563245" marR="423545" indent="-133350">
                        <a:lnSpc>
                          <a:spcPct val="100899"/>
                        </a:lnSpc>
                        <a:spcBef>
                          <a:spcPts val="210"/>
                        </a:spcBef>
                      </a:pPr>
                      <a:r>
                        <a:rPr sz="1800" spc="-6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assess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which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sites are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problematic</a:t>
                      </a:r>
                      <a:r>
                        <a:rPr sz="1800" spc="-33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and if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the 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success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rate </a:t>
                      </a:r>
                      <a:r>
                        <a:rPr sz="1800" spc="2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has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changed over flight</a:t>
                      </a:r>
                      <a:r>
                        <a:rPr sz="1800" spc="-27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117">
                <a:tc>
                  <a:txBody>
                    <a:bodyPr/>
                    <a:lstStyle/>
                    <a:p>
                      <a:pPr marL="578485" marR="567055" indent="991235">
                        <a:lnSpc>
                          <a:spcPct val="100800"/>
                        </a:lnSpc>
                        <a:spcBef>
                          <a:spcPts val="220"/>
                        </a:spcBef>
                      </a:pP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Launch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Site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vs Payload  (Scatterplot: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Coloured</a:t>
                      </a:r>
                      <a:r>
                        <a:rPr sz="1800" spc="-3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by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Success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Failure)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marL="1412240" marR="227965" indent="-1181735">
                        <a:lnSpc>
                          <a:spcPct val="100800"/>
                        </a:lnSpc>
                        <a:spcBef>
                          <a:spcPts val="220"/>
                        </a:spcBef>
                      </a:pPr>
                      <a:r>
                        <a:rPr sz="1800" spc="-6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note</a:t>
                      </a:r>
                      <a:r>
                        <a:rPr sz="1800" spc="-1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any</a:t>
                      </a:r>
                      <a:r>
                        <a:rPr sz="1800" spc="-1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trends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800" spc="-8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success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rate</a:t>
                      </a:r>
                      <a:r>
                        <a:rPr sz="1800" spc="-1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with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2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payload</a:t>
                      </a:r>
                      <a:r>
                        <a:rPr sz="1800" spc="-16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and  </a:t>
                      </a:r>
                      <a:r>
                        <a:rPr sz="1800" spc="2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link</a:t>
                      </a:r>
                      <a:r>
                        <a:rPr sz="1800" spc="-1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that</a:t>
                      </a:r>
                      <a:r>
                        <a:rPr sz="1800" spc="-1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launch</a:t>
                      </a:r>
                      <a:r>
                        <a:rPr sz="1800" spc="-15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site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marL="2189480" marR="1186815" indent="-991235">
                        <a:lnSpc>
                          <a:spcPct val="1008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Success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Rate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versus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Orbit</a:t>
                      </a:r>
                      <a:r>
                        <a:rPr sz="1800" spc="-15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Type  (Bar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Plot)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1697989" marR="252729" indent="-1430020">
                        <a:lnSpc>
                          <a:spcPct val="100800"/>
                        </a:lnSpc>
                        <a:spcBef>
                          <a:spcPts val="229"/>
                        </a:spcBef>
                      </a:pPr>
                      <a:r>
                        <a:rPr sz="1800" spc="-6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note</a:t>
                      </a:r>
                      <a:r>
                        <a:rPr sz="1800" spc="-10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if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2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orbit</a:t>
                      </a:r>
                      <a:r>
                        <a:rPr sz="1800" spc="-114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has</a:t>
                      </a:r>
                      <a:r>
                        <a:rPr sz="1800" spc="-6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any</a:t>
                      </a:r>
                      <a:r>
                        <a:rPr sz="1800" spc="-1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significant</a:t>
                      </a:r>
                      <a:r>
                        <a:rPr sz="1800" spc="-114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effect</a:t>
                      </a:r>
                      <a:r>
                        <a:rPr sz="1800" spc="4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on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the  </a:t>
                      </a:r>
                      <a:r>
                        <a:rPr sz="1800" spc="2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landing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success</a:t>
                      </a:r>
                      <a:r>
                        <a:rPr sz="1800" spc="-15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rate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pPr marL="578485" marR="567055" indent="533400">
                        <a:lnSpc>
                          <a:spcPct val="100800"/>
                        </a:lnSpc>
                        <a:spcBef>
                          <a:spcPts val="235"/>
                        </a:spcBef>
                      </a:pP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Orbit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Type 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Versus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Flight Number 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(Scatterplot: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Coloured</a:t>
                      </a:r>
                      <a:r>
                        <a:rPr sz="1800" spc="-3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by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Success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Failure)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marL="992505" marR="299085" indent="-686435">
                        <a:lnSpc>
                          <a:spcPct val="100800"/>
                        </a:lnSpc>
                        <a:spcBef>
                          <a:spcPts val="235"/>
                        </a:spcBef>
                      </a:pPr>
                      <a:r>
                        <a:rPr sz="1800" spc="-6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note</a:t>
                      </a:r>
                      <a:r>
                        <a:rPr sz="1800" spc="-1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whether</a:t>
                      </a:r>
                      <a:r>
                        <a:rPr sz="1800" spc="-6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specific</a:t>
                      </a:r>
                      <a:r>
                        <a:rPr sz="1800" spc="2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orbit</a:t>
                      </a:r>
                      <a:r>
                        <a:rPr sz="1800" spc="-114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types</a:t>
                      </a:r>
                      <a:r>
                        <a:rPr sz="1800" spc="1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have</a:t>
                      </a:r>
                      <a:r>
                        <a:rPr sz="1800" spc="-10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become 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more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successful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over flight</a:t>
                      </a:r>
                      <a:r>
                        <a:rPr sz="1800" spc="-3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pPr marL="578485" marR="567055" indent="829310">
                        <a:lnSpc>
                          <a:spcPct val="100899"/>
                        </a:lnSpc>
                        <a:spcBef>
                          <a:spcPts val="240"/>
                        </a:spcBef>
                      </a:pP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Orbit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Type 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Versus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Payload  (Scatterplot: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Coloured</a:t>
                      </a:r>
                      <a:r>
                        <a:rPr sz="1800" spc="-3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by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Success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Failure)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1040765" marR="198755" indent="-838835">
                        <a:lnSpc>
                          <a:spcPct val="100899"/>
                        </a:lnSpc>
                        <a:spcBef>
                          <a:spcPts val="240"/>
                        </a:spcBef>
                      </a:pPr>
                      <a:r>
                        <a:rPr sz="1800" spc="-6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note</a:t>
                      </a:r>
                      <a:r>
                        <a:rPr sz="1800" spc="-1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3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combined</a:t>
                      </a:r>
                      <a:r>
                        <a:rPr sz="1800" spc="-8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impact</a:t>
                      </a:r>
                      <a:r>
                        <a:rPr sz="1800" spc="-4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spc="-6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2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payload</a:t>
                      </a:r>
                      <a:r>
                        <a:rPr sz="1800" spc="-16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weight</a:t>
                      </a:r>
                      <a:r>
                        <a:rPr sz="1800" spc="-12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and 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height of orbit on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success</a:t>
                      </a:r>
                      <a:r>
                        <a:rPr sz="1800" spc="-23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rate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6737">
                <a:tc>
                  <a:txBody>
                    <a:bodyPr/>
                    <a:lstStyle/>
                    <a:p>
                      <a:pPr marL="2151380" marR="1196340" indent="-953135">
                        <a:lnSpc>
                          <a:spcPct val="1008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Launch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Success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Rate over</a:t>
                      </a:r>
                      <a:r>
                        <a:rPr sz="1800" spc="-2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time 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(Line</a:t>
                      </a:r>
                      <a:r>
                        <a:rPr sz="1800" spc="-3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Plot)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marL="840105" marR="276225" indent="-543560">
                        <a:lnSpc>
                          <a:spcPct val="100800"/>
                        </a:lnSpc>
                        <a:spcBef>
                          <a:spcPts val="250"/>
                        </a:spcBef>
                      </a:pPr>
                      <a:r>
                        <a:rPr sz="1800" spc="-6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determine </a:t>
                      </a:r>
                      <a:r>
                        <a:rPr sz="1800" spc="1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if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the SpaceX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missions are</a:t>
                      </a:r>
                      <a:r>
                        <a:rPr sz="1800" spc="-27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becoming 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increasingly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more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successful </a:t>
                      </a:r>
                      <a:r>
                        <a:rPr sz="1800" spc="5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with</a:t>
                      </a:r>
                      <a:r>
                        <a:rPr sz="1800" spc="-14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rlito"/>
                          <a:cs typeface="Carlito"/>
                        </a:rPr>
                        <a:t>time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13384" y="6051653"/>
            <a:ext cx="10559416" cy="609782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</a:pPr>
            <a:r>
              <a:rPr sz="1550" spc="10" dirty="0">
                <a:solidFill>
                  <a:srgbClr val="FFFF00"/>
                </a:solidFill>
                <a:latin typeface="Carlito"/>
                <a:cs typeface="Carlito"/>
              </a:rPr>
              <a:t>Jupyter </a:t>
            </a:r>
            <a:r>
              <a:rPr sz="1550" spc="5" dirty="0">
                <a:solidFill>
                  <a:srgbClr val="FFFF00"/>
                </a:solidFill>
                <a:latin typeface="Carlito"/>
                <a:cs typeface="Carlito"/>
              </a:rPr>
              <a:t>Notebook </a:t>
            </a:r>
            <a:r>
              <a:rPr sz="1550" spc="-5" dirty="0">
                <a:solidFill>
                  <a:srgbClr val="FFFF00"/>
                </a:solidFill>
                <a:latin typeface="Carlito"/>
                <a:cs typeface="Carlito"/>
              </a:rPr>
              <a:t>for </a:t>
            </a:r>
            <a:r>
              <a:rPr sz="1550" spc="5" dirty="0">
                <a:solidFill>
                  <a:srgbClr val="FFFF00"/>
                </a:solidFill>
                <a:latin typeface="Carlito"/>
                <a:cs typeface="Carlito"/>
              </a:rPr>
              <a:t>EDA</a:t>
            </a:r>
            <a:r>
              <a:rPr sz="1550" spc="260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1550" spc="5" dirty="0">
                <a:solidFill>
                  <a:srgbClr val="FFFF00"/>
                </a:solidFill>
                <a:latin typeface="Carlito"/>
                <a:cs typeface="Carlito"/>
              </a:rPr>
              <a:t>Visualisation: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IN"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"/>
              </a:rPr>
              <a:t>https://github.com/kaustubhjoshi1910/DSCP/blob/fc08b22d5de9e229b54dd760b8955b8e57568d29/eda%20_data_visualisation.ipynb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2635</Words>
  <Application>Microsoft Office PowerPoint</Application>
  <PresentationFormat>Widescreen</PresentationFormat>
  <Paragraphs>350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Carlito</vt:lpstr>
      <vt:lpstr>Courier New</vt:lpstr>
      <vt:lpstr>Wingdings</vt:lpstr>
      <vt:lpstr>Office Theme</vt:lpstr>
      <vt:lpstr>Falcon 9: Will it  Land?</vt:lpstr>
      <vt:lpstr>Outline </vt:lpstr>
      <vt:lpstr>Executive Summary</vt:lpstr>
      <vt:lpstr>Introduction </vt:lpstr>
      <vt:lpstr>Methodology Overview</vt:lpstr>
      <vt:lpstr>Data collection  via SpaceX REST API</vt:lpstr>
      <vt:lpstr>Data collection  via Webscraping</vt:lpstr>
      <vt:lpstr>Data wrangling</vt:lpstr>
      <vt:lpstr>EDA with Data Visualisation Methods</vt:lpstr>
      <vt:lpstr>EDA with SQL Methods</vt:lpstr>
      <vt:lpstr>Interactive Map Methodology</vt:lpstr>
      <vt:lpstr>An Interactive Dashboard</vt:lpstr>
      <vt:lpstr>Predictive analysis Methodology (Classification)</vt:lpstr>
      <vt:lpstr>Results </vt:lpstr>
      <vt:lpstr>PowerPoint Presentation</vt:lpstr>
      <vt:lpstr>Flight Number  vs. Launch  Site</vt:lpstr>
      <vt:lpstr>Payload vs.  Launch Site</vt:lpstr>
      <vt:lpstr>Success rate  vs. Orbit  type</vt:lpstr>
      <vt:lpstr>Flight Number  vs. Orbit  type</vt:lpstr>
      <vt:lpstr>Payload vs.  Orbit type</vt:lpstr>
      <vt:lpstr>Launch  success  yearly trend</vt:lpstr>
      <vt:lpstr>PowerPoint Presentation</vt:lpstr>
      <vt:lpstr>PowerPoint Presentation</vt:lpstr>
      <vt:lpstr>Launch site names begin with `CCA` </vt:lpstr>
      <vt:lpstr>Total payload mass</vt:lpstr>
      <vt:lpstr>PowerPoint Presentation</vt:lpstr>
      <vt:lpstr>First successful ground landing  date </vt:lpstr>
      <vt:lpstr>Successful drone ship landing with  payload between 4000 and 6000</vt:lpstr>
      <vt:lpstr>Total number of successful and  failure mission outcomes</vt:lpstr>
      <vt:lpstr>Boosters carried maximum payload</vt:lpstr>
      <vt:lpstr>2015 Failed Drone Records</vt:lpstr>
      <vt:lpstr>Rank count of landing outcomes  between 2010-06-04 and 2017-03-20</vt:lpstr>
      <vt:lpstr>PowerPoint Presentation</vt:lpstr>
      <vt:lpstr>Launch Site Locations</vt:lpstr>
      <vt:lpstr>PowerPoint Presentation</vt:lpstr>
      <vt:lpstr>Launch Site Proximities</vt:lpstr>
      <vt:lpstr>PowerPoint Presentation</vt:lpstr>
      <vt:lpstr>Launch Records Dashboard</vt:lpstr>
      <vt:lpstr>&lt;Dashboard screenshot 2&gt;</vt:lpstr>
      <vt:lpstr>Success vs Payload (By Booster)</vt:lpstr>
      <vt:lpstr>Success vs Payload (By Booster)</vt:lpstr>
      <vt:lpstr>PowerPoint Presentation</vt:lpstr>
      <vt:lpstr>Classification 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Falcon 9: Will it  Land?</dc:title>
  <dc:creator>Kaustubh Joshi</dc:creator>
  <cp:lastModifiedBy>Kaustubh Joshi</cp:lastModifiedBy>
  <cp:revision>1</cp:revision>
  <dcterms:created xsi:type="dcterms:W3CDTF">2021-09-15T18:15:01Z</dcterms:created>
  <dcterms:modified xsi:type="dcterms:W3CDTF">2021-10-04T05:10:21Z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2021-08-21T00:00:00Z</vt:filetime>
  </property>
  <property fmtid="{D5CDD505-2E9C-101B-9397-08002B2CF9AE}" pid="3" name="LastSaved">
    <vt:filetime>2021-09-15T00:00:00Z</vt:filetime>
  </property>
</Properties>
</file>