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Raleway"/>
      <p:regular r:id="rId30"/>
      <p:bold r:id="rId31"/>
      <p:italic r:id="rId32"/>
      <p:boldItalic r:id="rId33"/>
    </p:embeddedFont>
    <p:embeddedFont>
      <p:font typeface="La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2E80EE8F-1C97-4D47-8158-3A2B6434AD93}">
  <a:tblStyle styleId="{2E80EE8F-1C97-4D47-8158-3A2B6434AD9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leway-bold.fntdata"/><Relationship Id="rId30" Type="http://schemas.openxmlformats.org/officeDocument/2006/relationships/font" Target="fonts/Raleway-regular.fntdata"/><Relationship Id="rId11" Type="http://schemas.openxmlformats.org/officeDocument/2006/relationships/slide" Target="slides/slide5.xml"/><Relationship Id="rId33" Type="http://schemas.openxmlformats.org/officeDocument/2006/relationships/font" Target="fonts/Raleway-boldItalic.fntdata"/><Relationship Id="rId10" Type="http://schemas.openxmlformats.org/officeDocument/2006/relationships/slide" Target="slides/slide4.xml"/><Relationship Id="rId32" Type="http://schemas.openxmlformats.org/officeDocument/2006/relationships/font" Target="fonts/Raleway-italic.fntdata"/><Relationship Id="rId13" Type="http://schemas.openxmlformats.org/officeDocument/2006/relationships/slide" Target="slides/slide7.xml"/><Relationship Id="rId35" Type="http://schemas.openxmlformats.org/officeDocument/2006/relationships/font" Target="fonts/Lato-bold.fntdata"/><Relationship Id="rId12" Type="http://schemas.openxmlformats.org/officeDocument/2006/relationships/slide" Target="slides/slide6.xml"/><Relationship Id="rId34" Type="http://schemas.openxmlformats.org/officeDocument/2006/relationships/font" Target="fonts/Lato-regular.fntdata"/><Relationship Id="rId15" Type="http://schemas.openxmlformats.org/officeDocument/2006/relationships/slide" Target="slides/slide9.xml"/><Relationship Id="rId37" Type="http://schemas.openxmlformats.org/officeDocument/2006/relationships/font" Target="fonts/Lato-boldItalic.fntdata"/><Relationship Id="rId14" Type="http://schemas.openxmlformats.org/officeDocument/2006/relationships/slide" Target="slides/slide8.xml"/><Relationship Id="rId36" Type="http://schemas.openxmlformats.org/officeDocument/2006/relationships/font" Target="fonts/Lato-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recent years, the focus on Climate change has become a top policy issue for all levels of government to aggressively develop plans to tackle emissions that contribute to climate change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5c3d5ca55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5c3d5ca55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4200"/>
              </a:spcBef>
              <a:spcAft>
                <a:spcPts val="0"/>
              </a:spcAft>
              <a:buNone/>
            </a:pPr>
            <a:r>
              <a:rPr b="1" lang="en"/>
              <a:t>The workflow</a:t>
            </a:r>
            <a:endParaRPr b="1"/>
          </a:p>
          <a:p>
            <a:pPr indent="0" lvl="0" marL="0" rtl="0" algn="l">
              <a:lnSpc>
                <a:spcPct val="158000"/>
              </a:lnSpc>
              <a:spcBef>
                <a:spcPts val="600"/>
              </a:spcBef>
              <a:spcAft>
                <a:spcPts val="0"/>
              </a:spcAft>
              <a:buNone/>
            </a:pPr>
            <a:r>
              <a:rPr lang="en">
                <a:latin typeface="Georgia"/>
                <a:ea typeface="Georgia"/>
                <a:cs typeface="Georgia"/>
                <a:sym typeface="Georgia"/>
              </a:rPr>
              <a:t>The workflow is a sequence of three steps aiming at producing high-quality data and taking into account all the criteria we’ve talked about.</a:t>
            </a:r>
            <a:endParaRPr>
              <a:latin typeface="Georgia"/>
              <a:ea typeface="Georgia"/>
              <a:cs typeface="Georgia"/>
              <a:sym typeface="Georgia"/>
            </a:endParaRPr>
          </a:p>
          <a:p>
            <a:pPr indent="0" lvl="0" marL="0" rtl="0" algn="l">
              <a:lnSpc>
                <a:spcPct val="158000"/>
              </a:lnSpc>
              <a:spcBef>
                <a:spcPts val="600"/>
              </a:spcBef>
              <a:spcAft>
                <a:spcPts val="0"/>
              </a:spcAft>
              <a:buNone/>
            </a:pPr>
            <a:r>
              <a:rPr b="1" lang="en">
                <a:latin typeface="Georgia"/>
                <a:ea typeface="Georgia"/>
                <a:cs typeface="Georgia"/>
                <a:sym typeface="Georgia"/>
              </a:rPr>
              <a:t>Inspection: </a:t>
            </a:r>
            <a:r>
              <a:rPr lang="en">
                <a:latin typeface="Georgia"/>
                <a:ea typeface="Georgia"/>
                <a:cs typeface="Georgia"/>
                <a:sym typeface="Georgia"/>
              </a:rPr>
              <a:t>Detect unexpected, incorrect, and inconsistent data.</a:t>
            </a:r>
            <a:endParaRPr>
              <a:latin typeface="Georgia"/>
              <a:ea typeface="Georgia"/>
              <a:cs typeface="Georgia"/>
              <a:sym typeface="Georgia"/>
            </a:endParaRPr>
          </a:p>
          <a:p>
            <a:pPr indent="0" lvl="0" marL="0" rtl="0" algn="l">
              <a:lnSpc>
                <a:spcPct val="158000"/>
              </a:lnSpc>
              <a:spcBef>
                <a:spcPts val="600"/>
              </a:spcBef>
              <a:spcAft>
                <a:spcPts val="0"/>
              </a:spcAft>
              <a:buNone/>
            </a:pPr>
            <a:r>
              <a:rPr b="1" lang="en">
                <a:latin typeface="Georgia"/>
                <a:ea typeface="Georgia"/>
                <a:cs typeface="Georgia"/>
                <a:sym typeface="Georgia"/>
              </a:rPr>
              <a:t>Cleaning:</a:t>
            </a:r>
            <a:r>
              <a:rPr lang="en">
                <a:latin typeface="Georgia"/>
                <a:ea typeface="Georgia"/>
                <a:cs typeface="Georgia"/>
                <a:sym typeface="Georgia"/>
              </a:rPr>
              <a:t> Fix or remove the anomalies discovered.</a:t>
            </a:r>
            <a:endParaRPr>
              <a:latin typeface="Georgia"/>
              <a:ea typeface="Georgia"/>
              <a:cs typeface="Georgia"/>
              <a:sym typeface="Georgia"/>
            </a:endParaRPr>
          </a:p>
          <a:p>
            <a:pPr indent="0" lvl="0" marL="0" rtl="0" algn="l">
              <a:lnSpc>
                <a:spcPct val="158000"/>
              </a:lnSpc>
              <a:spcBef>
                <a:spcPts val="600"/>
              </a:spcBef>
              <a:spcAft>
                <a:spcPts val="0"/>
              </a:spcAft>
              <a:buNone/>
            </a:pPr>
            <a:r>
              <a:rPr b="1" lang="en">
                <a:latin typeface="Georgia"/>
                <a:ea typeface="Georgia"/>
                <a:cs typeface="Georgia"/>
                <a:sym typeface="Georgia"/>
              </a:rPr>
              <a:t>Verifying:</a:t>
            </a:r>
            <a:r>
              <a:rPr lang="en">
                <a:latin typeface="Georgia"/>
                <a:ea typeface="Georgia"/>
                <a:cs typeface="Georgia"/>
                <a:sym typeface="Georgia"/>
              </a:rPr>
              <a:t> After cleaning, the results are inspected to verify correctness.</a:t>
            </a:r>
            <a:endParaRPr>
              <a:latin typeface="Georgia"/>
              <a:ea typeface="Georgia"/>
              <a:cs typeface="Georgia"/>
              <a:sym typeface="Georgia"/>
            </a:endParaRPr>
          </a:p>
          <a:p>
            <a:pPr indent="0" lvl="0" marL="0" rtl="0" algn="l">
              <a:lnSpc>
                <a:spcPct val="158000"/>
              </a:lnSpc>
              <a:spcBef>
                <a:spcPts val="600"/>
              </a:spcBef>
              <a:spcAft>
                <a:spcPts val="0"/>
              </a:spcAft>
              <a:buNone/>
            </a:pPr>
            <a:r>
              <a:rPr b="1" lang="en">
                <a:latin typeface="Georgia"/>
                <a:ea typeface="Georgia"/>
                <a:cs typeface="Georgia"/>
                <a:sym typeface="Georgia"/>
              </a:rPr>
              <a:t>Reporting: </a:t>
            </a:r>
            <a:r>
              <a:rPr lang="en">
                <a:latin typeface="Georgia"/>
                <a:ea typeface="Georgia"/>
                <a:cs typeface="Georgia"/>
                <a:sym typeface="Georgia"/>
              </a:rPr>
              <a:t>A report about the changes made and the quality of the currently stored data is recorded.</a:t>
            </a:r>
            <a:endParaRPr>
              <a:latin typeface="Georgia"/>
              <a:ea typeface="Georgia"/>
              <a:cs typeface="Georgia"/>
              <a:sym typeface="Georgia"/>
            </a:endParaRPr>
          </a:p>
          <a:p>
            <a:pPr indent="-298450" lvl="0" marL="457200" marR="0" rtl="0" algn="l">
              <a:lnSpc>
                <a:spcPct val="115000"/>
              </a:lnSpc>
              <a:spcBef>
                <a:spcPts val="0"/>
              </a:spcBef>
              <a:spcAft>
                <a:spcPts val="0"/>
              </a:spcAft>
              <a:buClr>
                <a:schemeClr val="accent1"/>
              </a:buClr>
              <a:buSzPts val="1100"/>
              <a:buFont typeface="Lato"/>
              <a:buChar char="●"/>
            </a:pPr>
            <a:r>
              <a:t/>
            </a:r>
            <a:endParaRPr>
              <a:solidFill>
                <a:schemeClr val="accent1"/>
              </a:solidFill>
              <a:latin typeface="Lato"/>
              <a:ea typeface="Lato"/>
              <a:cs typeface="Lato"/>
              <a:sym typeface="Lato"/>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5c3d5ca55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5c3d5ca55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5c18569a6c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5c18569a6c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5c18569a6c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5c18569a6c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5c18569a6c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5c18569a6c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Hypothesis: </a:t>
            </a:r>
            <a:r>
              <a:rPr lang="en" sz="1200">
                <a:solidFill>
                  <a:schemeClr val="accent1"/>
                </a:solidFill>
                <a:latin typeface="Lato"/>
                <a:ea typeface="Lato"/>
                <a:cs typeface="Lato"/>
                <a:sym typeface="Lato"/>
              </a:rPr>
              <a:t>An increase in GHG emissions from 2010 to 2017</a:t>
            </a:r>
            <a:endParaRPr sz="1200">
              <a:solidFill>
                <a:schemeClr val="accent1"/>
              </a:solidFill>
              <a:latin typeface="Lato"/>
              <a:ea typeface="Lato"/>
              <a:cs typeface="Lato"/>
              <a:sym typeface="La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5c1cb8c63a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5c1cb8c63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5c1cb8c63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5c1cb8c63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5c18569a6c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5c18569a6c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28600" lvl="0" marL="0" rtl="0" algn="l">
              <a:lnSpc>
                <a:spcPct val="115000"/>
              </a:lnSpc>
              <a:spcBef>
                <a:spcPts val="0"/>
              </a:spcBef>
              <a:spcAft>
                <a:spcPts val="0"/>
              </a:spcAft>
              <a:buNone/>
            </a:pPr>
            <a:r>
              <a:rPr lang="en"/>
              <a:t>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5c1cb8c63a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5c1cb8c63a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5c1cb8c63a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5c1cb8c63a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5c18569a6c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c18569a6c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5c3d5ca55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5c3d5ca55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5c3d5ca55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5c3d5ca55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5cd97fc910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5cd97fc910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5c1cb8c63a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5c1cb8c63a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5cd787224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cd78722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5c18569a6c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5c18569a6c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300">
              <a:solidFill>
                <a:srgbClr val="212121"/>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5c18569a6c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5c18569a6c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5c1cb8c63a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5c1cb8c63a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5c18569a6c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5c18569a6c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5c304ebe4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5c304ebe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5c1cb8c63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5c1cb8c63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www.canada.ca/en/environment-climate-change/services/environmental-indicators/greenhouse-gas-emissions-drivers-impacts.html" TargetMode="External"/><Relationship Id="rId4" Type="http://schemas.openxmlformats.org/officeDocument/2006/relationships/hyperlink" Target="https://www.neb-one.gc.ca/nrg/ntgrtd/mrkt/nrgsstmprfls/on-eng.html"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12700" lvl="0" marL="12700" marR="228600" rtl="0" algn="l">
              <a:spcBef>
                <a:spcPts val="0"/>
              </a:spcBef>
              <a:spcAft>
                <a:spcPts val="0"/>
              </a:spcAft>
              <a:buNone/>
            </a:pPr>
            <a:r>
              <a:rPr b="0" lang="en" sz="4800">
                <a:solidFill>
                  <a:srgbClr val="000000"/>
                </a:solidFill>
                <a:latin typeface="Calibri"/>
                <a:ea typeface="Calibri"/>
                <a:cs typeface="Calibri"/>
                <a:sym typeface="Calibri"/>
              </a:rPr>
              <a:t>A Case Study of Greenhouse Gases in Ontario</a:t>
            </a:r>
            <a:endParaRPr sz="4800"/>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63500" lvl="0" marL="63500" marR="0" rtl="0" algn="l">
              <a:spcBef>
                <a:spcPts val="90"/>
              </a:spcBef>
              <a:spcAft>
                <a:spcPts val="0"/>
              </a:spcAft>
              <a:buNone/>
            </a:pPr>
            <a:r>
              <a:rPr b="1" lang="en" sz="1400">
                <a:solidFill>
                  <a:srgbClr val="000000"/>
                </a:solidFill>
                <a:latin typeface="Calibri"/>
                <a:ea typeface="Calibri"/>
                <a:cs typeface="Calibri"/>
                <a:sym typeface="Calibri"/>
              </a:rPr>
              <a:t>CSDA1000_S19_S2 Group 8  </a:t>
            </a:r>
            <a:endParaRPr b="1" sz="1400">
              <a:solidFill>
                <a:srgbClr val="000000"/>
              </a:solidFill>
              <a:latin typeface="Calibri"/>
              <a:ea typeface="Calibri"/>
              <a:cs typeface="Calibri"/>
              <a:sym typeface="Calibri"/>
            </a:endParaRPr>
          </a:p>
          <a:p>
            <a:pPr indent="0" lvl="0" marL="0" rtl="0" algn="l">
              <a:spcBef>
                <a:spcPts val="400"/>
              </a:spcBef>
              <a:spcAft>
                <a:spcPts val="0"/>
              </a:spcAft>
              <a:buNone/>
            </a:pPr>
            <a:r>
              <a:t/>
            </a:r>
            <a:endParaRPr sz="1200">
              <a:solidFill>
                <a:srgbClr val="000000"/>
              </a:solidFill>
              <a:latin typeface="Calibri"/>
              <a:ea typeface="Calibri"/>
              <a:cs typeface="Calibri"/>
              <a:sym typeface="Calibri"/>
            </a:endParaRPr>
          </a:p>
          <a:p>
            <a:pPr indent="-63500" lvl="0" marL="63500" marR="0" rtl="0" algn="l">
              <a:spcBef>
                <a:spcPts val="1100"/>
              </a:spcBef>
              <a:spcAft>
                <a:spcPts val="0"/>
              </a:spcAft>
              <a:buNone/>
            </a:pPr>
            <a:r>
              <a:rPr b="1" lang="en" sz="1100">
                <a:solidFill>
                  <a:srgbClr val="000000"/>
                </a:solidFill>
                <a:latin typeface="Calibri"/>
                <a:ea typeface="Calibri"/>
                <a:cs typeface="Calibri"/>
                <a:sym typeface="Calibri"/>
              </a:rPr>
              <a:t>Project Participants </a:t>
            </a:r>
            <a:endParaRPr b="1" sz="1100">
              <a:solidFill>
                <a:srgbClr val="000000"/>
              </a:solidFill>
              <a:latin typeface="Calibri"/>
              <a:ea typeface="Calibri"/>
              <a:cs typeface="Calibri"/>
              <a:sym typeface="Calibri"/>
            </a:endParaRPr>
          </a:p>
          <a:p>
            <a:pPr indent="0" lvl="0" marL="0" marR="0" rtl="0" algn="l">
              <a:spcBef>
                <a:spcPts val="200"/>
              </a:spcBef>
              <a:spcAft>
                <a:spcPts val="0"/>
              </a:spcAft>
              <a:buNone/>
            </a:pPr>
            <a:r>
              <a:t/>
            </a:r>
            <a:endParaRPr sz="1050">
              <a:solidFill>
                <a:srgbClr val="000000"/>
              </a:solidFill>
              <a:latin typeface="Calibri"/>
              <a:ea typeface="Calibri"/>
              <a:cs typeface="Calibri"/>
              <a:sym typeface="Calibri"/>
            </a:endParaRPr>
          </a:p>
          <a:p>
            <a:pPr indent="-336674" lvl="0" marL="269999" marR="0" rtl="0" algn="l">
              <a:spcBef>
                <a:spcPts val="0"/>
              </a:spcBef>
              <a:spcAft>
                <a:spcPts val="0"/>
              </a:spcAft>
              <a:buClr>
                <a:srgbClr val="000000"/>
              </a:buClr>
              <a:buSzPts val="1050"/>
              <a:buFont typeface="Noto Sans Symbols"/>
              <a:buChar char="●"/>
            </a:pPr>
            <a:r>
              <a:rPr lang="en" sz="1050">
                <a:solidFill>
                  <a:srgbClr val="000000"/>
                </a:solidFill>
                <a:latin typeface="Calibri"/>
                <a:ea typeface="Calibri"/>
                <a:cs typeface="Calibri"/>
                <a:sym typeface="Calibri"/>
              </a:rPr>
              <a:t>Fanny Guevara</a:t>
            </a:r>
            <a:endParaRPr sz="1050">
              <a:solidFill>
                <a:srgbClr val="000000"/>
              </a:solidFill>
              <a:latin typeface="Calibri"/>
              <a:ea typeface="Calibri"/>
              <a:cs typeface="Calibri"/>
              <a:sym typeface="Calibri"/>
            </a:endParaRPr>
          </a:p>
          <a:p>
            <a:pPr indent="-336674" lvl="0" marL="269999" marR="0" rtl="0" algn="l">
              <a:spcBef>
                <a:spcPts val="0"/>
              </a:spcBef>
              <a:spcAft>
                <a:spcPts val="0"/>
              </a:spcAft>
              <a:buClr>
                <a:srgbClr val="000000"/>
              </a:buClr>
              <a:buSzPts val="1050"/>
              <a:buFont typeface="Noto Sans Symbols"/>
              <a:buChar char="●"/>
            </a:pPr>
            <a:r>
              <a:rPr lang="en" sz="1050">
                <a:solidFill>
                  <a:srgbClr val="000000"/>
                </a:solidFill>
                <a:latin typeface="Calibri"/>
                <a:ea typeface="Calibri"/>
                <a:cs typeface="Calibri"/>
                <a:sym typeface="Calibri"/>
              </a:rPr>
              <a:t>Sumanpreet Kaur</a:t>
            </a:r>
            <a:endParaRPr sz="1050">
              <a:solidFill>
                <a:srgbClr val="000000"/>
              </a:solidFill>
              <a:latin typeface="Calibri"/>
              <a:ea typeface="Calibri"/>
              <a:cs typeface="Calibri"/>
              <a:sym typeface="Calibri"/>
            </a:endParaRPr>
          </a:p>
          <a:p>
            <a:pPr indent="-336674" lvl="0" marL="269999" marR="0" rtl="0" algn="l">
              <a:spcBef>
                <a:spcPts val="0"/>
              </a:spcBef>
              <a:spcAft>
                <a:spcPts val="0"/>
              </a:spcAft>
              <a:buClr>
                <a:srgbClr val="000000"/>
              </a:buClr>
              <a:buSzPts val="1050"/>
              <a:buFont typeface="Noto Sans Symbols"/>
              <a:buChar char="●"/>
            </a:pPr>
            <a:r>
              <a:rPr lang="en" sz="1050">
                <a:solidFill>
                  <a:srgbClr val="000000"/>
                </a:solidFill>
                <a:latin typeface="Calibri"/>
                <a:ea typeface="Calibri"/>
                <a:cs typeface="Calibri"/>
                <a:sym typeface="Calibri"/>
              </a:rPr>
              <a:t>Kaustubh Mulay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Cleaning</a:t>
            </a:r>
            <a:endParaRPr/>
          </a:p>
        </p:txBody>
      </p:sp>
      <p:sp>
        <p:nvSpPr>
          <p:cNvPr id="151" name="Google Shape;151;p22"/>
          <p:cNvSpPr txBox="1"/>
          <p:nvPr>
            <p:ph idx="1" type="body"/>
          </p:nvPr>
        </p:nvSpPr>
        <p:spPr>
          <a:xfrm>
            <a:off x="729450" y="1853850"/>
            <a:ext cx="7688700" cy="3064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a:t>Omitting irrelevant data</a:t>
            </a:r>
            <a:endParaRPr/>
          </a:p>
          <a:p>
            <a:pPr indent="-298450" lvl="1" marL="914400" rtl="0" algn="l">
              <a:spcBef>
                <a:spcPts val="0"/>
              </a:spcBef>
              <a:spcAft>
                <a:spcPts val="0"/>
              </a:spcAft>
              <a:buSzPts val="1100"/>
              <a:buAutoNum type="alphaLcPeriod"/>
            </a:pPr>
            <a:r>
              <a:rPr lang="en"/>
              <a:t>Specific facilities and cities: Our analysis was focused on the relationship between sectors and the GHGs being reported by facilities in Ontario. In order to investigate correlation between GHGs of specific cities and/or specific facilities additional data sets would be required.</a:t>
            </a:r>
            <a:endParaRPr/>
          </a:p>
          <a:p>
            <a:pPr indent="-311150" lvl="0" marL="457200" rtl="0" algn="l">
              <a:spcBef>
                <a:spcPts val="0"/>
              </a:spcBef>
              <a:spcAft>
                <a:spcPts val="0"/>
              </a:spcAft>
              <a:buSzPts val="1300"/>
              <a:buAutoNum type="arabicPeriod"/>
            </a:pPr>
            <a:r>
              <a:rPr lang="en"/>
              <a:t>Missing values</a:t>
            </a:r>
            <a:endParaRPr/>
          </a:p>
          <a:p>
            <a:pPr indent="-298450" lvl="1" marL="914400" rtl="0" algn="l">
              <a:spcBef>
                <a:spcPts val="0"/>
              </a:spcBef>
              <a:spcAft>
                <a:spcPts val="0"/>
              </a:spcAft>
              <a:buSzPts val="1100"/>
              <a:buAutoNum type="alphaLcPeriod"/>
            </a:pPr>
            <a:r>
              <a:rPr lang="en"/>
              <a:t>There are some sectors who had no facilities reporting GHGs for specific periods. Therefore, for the purpose of accuracy and completeness, the sector analysis was conducted from 2015 to 2017 which were the years that contained the most data.</a:t>
            </a:r>
            <a:endParaRPr/>
          </a:p>
          <a:p>
            <a:pPr indent="-298450" lvl="1" marL="914400" rtl="0" algn="l">
              <a:spcBef>
                <a:spcPts val="0"/>
              </a:spcBef>
              <a:spcAft>
                <a:spcPts val="0"/>
              </a:spcAft>
              <a:buSzPts val="1100"/>
              <a:buAutoNum type="alphaLcPeriod"/>
            </a:pPr>
            <a:r>
              <a:rPr lang="en"/>
              <a:t>No GHGs were reported for sector 49 (warehousing). Therefore, this sector has been omitted from analysis</a:t>
            </a:r>
            <a:r>
              <a:rPr lang="en" sz="1300"/>
              <a:t>.</a:t>
            </a:r>
            <a:endParaRPr sz="1300"/>
          </a:p>
          <a:p>
            <a:pPr indent="-311150" lvl="0" marL="457200" rtl="0" algn="l">
              <a:spcBef>
                <a:spcPts val="0"/>
              </a:spcBef>
              <a:spcAft>
                <a:spcPts val="0"/>
              </a:spcAft>
              <a:buSzPts val="1300"/>
              <a:buAutoNum type="arabicPeriod"/>
            </a:pPr>
            <a:r>
              <a:rPr lang="en"/>
              <a:t>Creation of new variables</a:t>
            </a:r>
            <a:endParaRPr sz="1100"/>
          </a:p>
          <a:p>
            <a:pPr indent="-298450" lvl="0" marL="914400" rtl="0" algn="l">
              <a:spcBef>
                <a:spcPts val="0"/>
              </a:spcBef>
              <a:spcAft>
                <a:spcPts val="0"/>
              </a:spcAft>
              <a:buSzPts val="1100"/>
              <a:buAutoNum type="alphaLcPeriod"/>
            </a:pPr>
            <a:r>
              <a:rPr lang="en" sz="1100"/>
              <a:t>Data set contained highly granular sector/facility level detail. Therefore, for the  purpose of our analysis, facility level detail  was made less granular by converting all the subsectors to their main sectors, and the  subsectors column was removed from the dataset. </a:t>
            </a:r>
            <a:endParaRPr/>
          </a:p>
          <a:p>
            <a:pPr indent="0" lvl="0" marL="91440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3"/>
          <p:cNvSpPr txBox="1"/>
          <p:nvPr>
            <p:ph type="title"/>
          </p:nvPr>
        </p:nvSpPr>
        <p:spPr>
          <a:xfrm>
            <a:off x="727650" y="11667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Cleaning</a:t>
            </a:r>
            <a:endParaRPr/>
          </a:p>
        </p:txBody>
      </p:sp>
      <p:pic>
        <p:nvPicPr>
          <p:cNvPr id="157" name="Google Shape;157;p23"/>
          <p:cNvPicPr preferRelativeResize="0"/>
          <p:nvPr/>
        </p:nvPicPr>
        <p:blipFill>
          <a:blip r:embed="rId3">
            <a:alphaModFix/>
          </a:blip>
          <a:stretch>
            <a:fillRect/>
          </a:stretch>
        </p:blipFill>
        <p:spPr>
          <a:xfrm>
            <a:off x="483700" y="1701975"/>
            <a:ext cx="8259451" cy="2236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Hypothesis</a:t>
            </a:r>
            <a:endParaRPr/>
          </a:p>
        </p:txBody>
      </p:sp>
      <p:sp>
        <p:nvSpPr>
          <p:cNvPr id="163" name="Google Shape;163;p2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We expected that there would be:</a:t>
            </a:r>
            <a:endParaRPr sz="1200"/>
          </a:p>
          <a:p>
            <a:pPr indent="-304800" lvl="0" marL="457200" rtl="0" algn="l">
              <a:spcBef>
                <a:spcPts val="1600"/>
              </a:spcBef>
              <a:spcAft>
                <a:spcPts val="0"/>
              </a:spcAft>
              <a:buSzPts val="1200"/>
              <a:buChar char="●"/>
            </a:pPr>
            <a:r>
              <a:rPr lang="en" sz="1200"/>
              <a:t>An increase in GHG emissions from 2010 to 2017 </a:t>
            </a:r>
            <a:endParaRPr sz="1200"/>
          </a:p>
          <a:p>
            <a:pPr indent="-304800" lvl="0" marL="457200" rtl="0" algn="l">
              <a:spcBef>
                <a:spcPts val="0"/>
              </a:spcBef>
              <a:spcAft>
                <a:spcPts val="0"/>
              </a:spcAft>
              <a:buSzPts val="1200"/>
              <a:buChar char="●"/>
            </a:pPr>
            <a:r>
              <a:rPr lang="en" sz="1200"/>
              <a:t>An increase in </a:t>
            </a:r>
            <a:r>
              <a:rPr lang="en" sz="1200"/>
              <a:t>GHG emissions  in certain sectors such as manufacturing, transportation and waste management </a:t>
            </a:r>
            <a:endParaRPr sz="12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Assumptions/Limitations</a:t>
            </a:r>
            <a:endParaRPr/>
          </a:p>
        </p:txBody>
      </p:sp>
      <p:sp>
        <p:nvSpPr>
          <p:cNvPr id="169" name="Google Shape;169;p2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Our data is limited to facilities reporting to the Ministry of Energy.</a:t>
            </a:r>
            <a:endParaRPr/>
          </a:p>
          <a:p>
            <a:pPr indent="-298450" lvl="1" marL="914400" rtl="0" algn="l">
              <a:spcBef>
                <a:spcPts val="0"/>
              </a:spcBef>
              <a:spcAft>
                <a:spcPts val="0"/>
              </a:spcAft>
              <a:buSzPts val="1100"/>
              <a:buChar char="○"/>
            </a:pPr>
            <a:r>
              <a:rPr lang="en"/>
              <a:t>These are facilities that emit more than 10,000 tonnes of GHGs or more per year</a:t>
            </a:r>
            <a:endParaRPr/>
          </a:p>
          <a:p>
            <a:pPr indent="-311150" lvl="0" marL="457200" rtl="0" algn="l">
              <a:spcBef>
                <a:spcPts val="0"/>
              </a:spcBef>
              <a:spcAft>
                <a:spcPts val="0"/>
              </a:spcAft>
              <a:buSzPts val="1300"/>
              <a:buChar char="●"/>
            </a:pPr>
            <a:r>
              <a:rPr lang="en"/>
              <a:t>We assumed that facilities that do not report their  GHG emissions to the ministry, have the same composition of GHGs as the facilities that do report to the ministry.</a:t>
            </a:r>
            <a:endParaRPr>
              <a:solidFill>
                <a:srgbClr val="FF0000"/>
              </a:solidFill>
            </a:endParaRPr>
          </a:p>
          <a:p>
            <a:pPr indent="-311150" lvl="0" marL="457200" rtl="0" algn="l">
              <a:spcBef>
                <a:spcPts val="0"/>
              </a:spcBef>
              <a:spcAft>
                <a:spcPts val="0"/>
              </a:spcAft>
              <a:buSzPts val="1300"/>
              <a:buChar char="●"/>
            </a:pPr>
            <a:r>
              <a:rPr lang="en"/>
              <a:t>The sector analysis was computed using 2014 - 2017 figures as the data for certain sectors was not available during the period of 2010 - 2013.</a:t>
            </a:r>
            <a:endParaRPr/>
          </a:p>
          <a:p>
            <a:pPr indent="-311150" lvl="0" marL="457200" rtl="0" algn="l">
              <a:spcBef>
                <a:spcPts val="0"/>
              </a:spcBef>
              <a:spcAft>
                <a:spcPts val="0"/>
              </a:spcAft>
              <a:buSzPts val="1300"/>
              <a:buChar char="●"/>
            </a:pPr>
            <a:r>
              <a:rPr lang="en"/>
              <a:t>Our data set excludes GHG emissions from vehicles and would not be counted in the </a:t>
            </a:r>
            <a:r>
              <a:rPr lang="en"/>
              <a:t>Transportation</a:t>
            </a:r>
            <a:r>
              <a:rPr lang="en"/>
              <a:t> and Warehousing sector totals.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a:t>
            </a:r>
            <a:endParaRPr/>
          </a:p>
        </p:txBody>
      </p:sp>
      <p:pic>
        <p:nvPicPr>
          <p:cNvPr id="175" name="Google Shape;175;p26"/>
          <p:cNvPicPr preferRelativeResize="0"/>
          <p:nvPr/>
        </p:nvPicPr>
        <p:blipFill>
          <a:blip r:embed="rId3">
            <a:alphaModFix/>
          </a:blip>
          <a:stretch>
            <a:fillRect/>
          </a:stretch>
        </p:blipFill>
        <p:spPr>
          <a:xfrm>
            <a:off x="3393450" y="1671175"/>
            <a:ext cx="5572350" cy="3348050"/>
          </a:xfrm>
          <a:prstGeom prst="rect">
            <a:avLst/>
          </a:prstGeom>
          <a:noFill/>
          <a:ln>
            <a:noFill/>
          </a:ln>
        </p:spPr>
      </p:pic>
      <p:sp>
        <p:nvSpPr>
          <p:cNvPr id="176" name="Google Shape;176;p26"/>
          <p:cNvSpPr txBox="1"/>
          <p:nvPr/>
        </p:nvSpPr>
        <p:spPr>
          <a:xfrm>
            <a:off x="352075" y="2005350"/>
            <a:ext cx="2908500" cy="313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latin typeface="Lato"/>
                <a:ea typeface="Lato"/>
                <a:cs typeface="Lato"/>
                <a:sym typeface="Lato"/>
              </a:rPr>
              <a:t>The total change in emissions of </a:t>
            </a:r>
            <a:r>
              <a:rPr lang="en">
                <a:solidFill>
                  <a:schemeClr val="accent1"/>
                </a:solidFill>
                <a:latin typeface="Lato"/>
                <a:ea typeface="Lato"/>
                <a:cs typeface="Lato"/>
                <a:sym typeface="Lato"/>
              </a:rPr>
              <a:t>CO</a:t>
            </a:r>
            <a:r>
              <a:rPr baseline="-25000" lang="en">
                <a:solidFill>
                  <a:schemeClr val="accent1"/>
                </a:solidFill>
                <a:latin typeface="Lato"/>
                <a:ea typeface="Lato"/>
                <a:cs typeface="Lato"/>
                <a:sym typeface="Lato"/>
              </a:rPr>
              <a:t>2 </a:t>
            </a:r>
            <a:r>
              <a:rPr lang="en">
                <a:solidFill>
                  <a:schemeClr val="accent1"/>
                </a:solidFill>
                <a:latin typeface="Lato"/>
                <a:ea typeface="Lato"/>
                <a:cs typeface="Lato"/>
                <a:sym typeface="Lato"/>
              </a:rPr>
              <a:t>e  v/s time and also the total change in emissions in </a:t>
            </a:r>
            <a:r>
              <a:rPr lang="en">
                <a:solidFill>
                  <a:schemeClr val="accent1"/>
                </a:solidFill>
                <a:latin typeface="Lato"/>
                <a:ea typeface="Lato"/>
                <a:cs typeface="Lato"/>
                <a:sym typeface="Lato"/>
              </a:rPr>
              <a:t>CO</a:t>
            </a:r>
            <a:r>
              <a:rPr baseline="-25000" lang="en">
                <a:solidFill>
                  <a:schemeClr val="accent1"/>
                </a:solidFill>
                <a:latin typeface="Lato"/>
                <a:ea typeface="Lato"/>
                <a:cs typeface="Lato"/>
                <a:sym typeface="Lato"/>
              </a:rPr>
              <a:t>2 </a:t>
            </a:r>
            <a:r>
              <a:rPr lang="en">
                <a:solidFill>
                  <a:schemeClr val="accent1"/>
                </a:solidFill>
                <a:latin typeface="Lato"/>
                <a:ea typeface="Lato"/>
                <a:cs typeface="Lato"/>
                <a:sym typeface="Lato"/>
              </a:rPr>
              <a:t> was plotted to find the need to target the emissions of the other gases as well. The resultant graph showed that it would be reasonable to target only </a:t>
            </a:r>
            <a:r>
              <a:rPr lang="en">
                <a:solidFill>
                  <a:schemeClr val="accent1"/>
                </a:solidFill>
                <a:latin typeface="Lato"/>
                <a:ea typeface="Lato"/>
                <a:cs typeface="Lato"/>
                <a:sym typeface="Lato"/>
              </a:rPr>
              <a:t>CO</a:t>
            </a:r>
            <a:r>
              <a:rPr baseline="-25000" lang="en">
                <a:solidFill>
                  <a:schemeClr val="accent1"/>
                </a:solidFill>
                <a:latin typeface="Lato"/>
                <a:ea typeface="Lato"/>
                <a:cs typeface="Lato"/>
                <a:sym typeface="Lato"/>
              </a:rPr>
              <a:t>2 </a:t>
            </a:r>
            <a:r>
              <a:rPr lang="en">
                <a:solidFill>
                  <a:schemeClr val="accent1"/>
                </a:solidFill>
                <a:latin typeface="Lato"/>
                <a:ea typeface="Lato"/>
                <a:cs typeface="Lato"/>
                <a:sym typeface="Lato"/>
              </a:rPr>
              <a:t> and not the other gases.</a:t>
            </a:r>
            <a:endParaRPr>
              <a:solidFill>
                <a:schemeClr val="accent1"/>
              </a:solidFill>
              <a:latin typeface="Lato"/>
              <a:ea typeface="Lato"/>
              <a:cs typeface="Lato"/>
              <a:sym typeface="Lato"/>
            </a:endParaRPr>
          </a:p>
          <a:p>
            <a:pPr indent="0" lvl="0" marL="0" rtl="0" algn="l">
              <a:spcBef>
                <a:spcPts val="0"/>
              </a:spcBef>
              <a:spcAft>
                <a:spcPts val="0"/>
              </a:spcAft>
              <a:buNone/>
            </a:pPr>
            <a:r>
              <a:t/>
            </a:r>
            <a:endParaRPr>
              <a:solidFill>
                <a:schemeClr val="accent1"/>
              </a:solidFill>
              <a:latin typeface="Lato"/>
              <a:ea typeface="Lato"/>
              <a:cs typeface="Lato"/>
              <a:sym typeface="Lato"/>
            </a:endParaRPr>
          </a:p>
          <a:p>
            <a:pPr indent="0" lvl="0" marL="0" rtl="0" algn="l">
              <a:spcBef>
                <a:spcPts val="0"/>
              </a:spcBef>
              <a:spcAft>
                <a:spcPts val="0"/>
              </a:spcAft>
              <a:buNone/>
            </a:pPr>
            <a:r>
              <a:rPr lang="en">
                <a:solidFill>
                  <a:schemeClr val="accent1"/>
                </a:solidFill>
                <a:latin typeface="Lato"/>
                <a:ea typeface="Lato"/>
                <a:cs typeface="Lato"/>
                <a:sym typeface="Lato"/>
              </a:rPr>
              <a:t>For this, new variables Total CO</a:t>
            </a:r>
            <a:r>
              <a:rPr baseline="-25000" lang="en">
                <a:solidFill>
                  <a:schemeClr val="accent1"/>
                </a:solidFill>
                <a:latin typeface="Lato"/>
                <a:ea typeface="Lato"/>
                <a:cs typeface="Lato"/>
                <a:sym typeface="Lato"/>
              </a:rPr>
              <a:t>2 </a:t>
            </a:r>
            <a:r>
              <a:rPr lang="en">
                <a:solidFill>
                  <a:schemeClr val="accent1"/>
                </a:solidFill>
                <a:latin typeface="Lato"/>
                <a:ea typeface="Lato"/>
                <a:cs typeface="Lato"/>
                <a:sym typeface="Lato"/>
              </a:rPr>
              <a:t>and Total </a:t>
            </a:r>
            <a:r>
              <a:rPr lang="en">
                <a:solidFill>
                  <a:schemeClr val="accent1"/>
                </a:solidFill>
                <a:latin typeface="Lato"/>
                <a:ea typeface="Lato"/>
                <a:cs typeface="Lato"/>
                <a:sym typeface="Lato"/>
              </a:rPr>
              <a:t>CO</a:t>
            </a:r>
            <a:r>
              <a:rPr baseline="-25000" lang="en">
                <a:solidFill>
                  <a:schemeClr val="accent1"/>
                </a:solidFill>
                <a:latin typeface="Lato"/>
                <a:ea typeface="Lato"/>
                <a:cs typeface="Lato"/>
                <a:sym typeface="Lato"/>
              </a:rPr>
              <a:t>2 </a:t>
            </a:r>
            <a:r>
              <a:rPr lang="en">
                <a:solidFill>
                  <a:schemeClr val="accent1"/>
                </a:solidFill>
                <a:latin typeface="Lato"/>
                <a:ea typeface="Lato"/>
                <a:cs typeface="Lato"/>
                <a:sym typeface="Lato"/>
              </a:rPr>
              <a:t>e were created.</a:t>
            </a:r>
            <a:endParaRPr>
              <a:solidFill>
                <a:schemeClr val="accent1"/>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pic>
        <p:nvPicPr>
          <p:cNvPr id="181" name="Google Shape;181;p27"/>
          <p:cNvPicPr preferRelativeResize="0"/>
          <p:nvPr/>
        </p:nvPicPr>
        <p:blipFill>
          <a:blip r:embed="rId3">
            <a:alphaModFix/>
          </a:blip>
          <a:stretch>
            <a:fillRect/>
          </a:stretch>
        </p:blipFill>
        <p:spPr>
          <a:xfrm>
            <a:off x="61250" y="130350"/>
            <a:ext cx="9021526" cy="4208351"/>
          </a:xfrm>
          <a:prstGeom prst="rect">
            <a:avLst/>
          </a:prstGeom>
          <a:noFill/>
          <a:ln>
            <a:noFill/>
          </a:ln>
        </p:spPr>
      </p:pic>
      <p:sp>
        <p:nvSpPr>
          <p:cNvPr id="182" name="Google Shape;182;p27"/>
          <p:cNvSpPr txBox="1"/>
          <p:nvPr/>
        </p:nvSpPr>
        <p:spPr>
          <a:xfrm>
            <a:off x="168300" y="4439325"/>
            <a:ext cx="8975700" cy="60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000">
                <a:solidFill>
                  <a:schemeClr val="accent1"/>
                </a:solidFill>
                <a:latin typeface="Lato"/>
                <a:ea typeface="Lato"/>
                <a:cs typeface="Lato"/>
                <a:sym typeface="Lato"/>
              </a:rPr>
              <a:t>The </a:t>
            </a:r>
            <a:r>
              <a:rPr lang="en" sz="1000">
                <a:solidFill>
                  <a:schemeClr val="accent1"/>
                </a:solidFill>
                <a:latin typeface="Lato"/>
                <a:ea typeface="Lato"/>
                <a:cs typeface="Lato"/>
                <a:sym typeface="Lato"/>
              </a:rPr>
              <a:t>percentage change in emissions for all sectors during the reported years was plotted in order to understand what occured in each sector. It was identified that Agriculture, Forestry, Fishing and Hunting were the sectors with the biggest change. However, the total contribution of this sector is not significant in comparison to other sectors with higher emissions.</a:t>
            </a:r>
            <a:endParaRPr sz="1000">
              <a:solidFill>
                <a:schemeClr val="accent1"/>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8"/>
          <p:cNvSpPr txBox="1"/>
          <p:nvPr>
            <p:ph type="title"/>
          </p:nvPr>
        </p:nvSpPr>
        <p:spPr>
          <a:xfrm>
            <a:off x="727650" y="6512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a:t>
            </a:r>
            <a:endParaRPr/>
          </a:p>
        </p:txBody>
      </p:sp>
      <p:pic>
        <p:nvPicPr>
          <p:cNvPr id="188" name="Google Shape;188;p28"/>
          <p:cNvPicPr preferRelativeResize="0"/>
          <p:nvPr/>
        </p:nvPicPr>
        <p:blipFill rotWithShape="1">
          <a:blip r:embed="rId3">
            <a:alphaModFix/>
          </a:blip>
          <a:srcRect b="17823" l="0" r="0" t="0"/>
          <a:stretch/>
        </p:blipFill>
        <p:spPr>
          <a:xfrm>
            <a:off x="4460225" y="457725"/>
            <a:ext cx="3827224" cy="4656925"/>
          </a:xfrm>
          <a:prstGeom prst="rect">
            <a:avLst/>
          </a:prstGeom>
          <a:noFill/>
          <a:ln>
            <a:noFill/>
          </a:ln>
        </p:spPr>
      </p:pic>
      <p:pic>
        <p:nvPicPr>
          <p:cNvPr id="189" name="Google Shape;189;p28"/>
          <p:cNvPicPr preferRelativeResize="0"/>
          <p:nvPr/>
        </p:nvPicPr>
        <p:blipFill rotWithShape="1">
          <a:blip r:embed="rId3">
            <a:alphaModFix/>
          </a:blip>
          <a:srcRect b="413" l="24440" r="25146" t="81686"/>
          <a:stretch/>
        </p:blipFill>
        <p:spPr>
          <a:xfrm>
            <a:off x="778700" y="1276363"/>
            <a:ext cx="3681525" cy="1935600"/>
          </a:xfrm>
          <a:prstGeom prst="rect">
            <a:avLst/>
          </a:prstGeom>
          <a:noFill/>
          <a:ln>
            <a:noFill/>
          </a:ln>
        </p:spPr>
      </p:pic>
      <p:sp>
        <p:nvSpPr>
          <p:cNvPr id="190" name="Google Shape;190;p28"/>
          <p:cNvSpPr txBox="1"/>
          <p:nvPr/>
        </p:nvSpPr>
        <p:spPr>
          <a:xfrm>
            <a:off x="189125" y="3101700"/>
            <a:ext cx="4271100" cy="110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u="sng">
                <a:solidFill>
                  <a:schemeClr val="accent1"/>
                </a:solidFill>
                <a:latin typeface="Lato"/>
                <a:ea typeface="Lato"/>
                <a:cs typeface="Lato"/>
                <a:sym typeface="Lato"/>
              </a:rPr>
              <a:t>Findings</a:t>
            </a:r>
            <a:r>
              <a:rPr lang="en" sz="1000">
                <a:solidFill>
                  <a:schemeClr val="accent1"/>
                </a:solidFill>
                <a:latin typeface="Lato"/>
                <a:ea typeface="Lato"/>
                <a:cs typeface="Lato"/>
                <a:sym typeface="Lato"/>
              </a:rPr>
              <a:t>:</a:t>
            </a:r>
            <a:endParaRPr sz="1000">
              <a:solidFill>
                <a:schemeClr val="accent1"/>
              </a:solidFill>
              <a:latin typeface="Lato"/>
              <a:ea typeface="Lato"/>
              <a:cs typeface="Lato"/>
              <a:sym typeface="Lato"/>
            </a:endParaRPr>
          </a:p>
          <a:p>
            <a:pPr indent="0" lvl="0" marL="0" rtl="0" algn="l">
              <a:spcBef>
                <a:spcPts val="0"/>
              </a:spcBef>
              <a:spcAft>
                <a:spcPts val="0"/>
              </a:spcAft>
              <a:buNone/>
            </a:pPr>
            <a:r>
              <a:t/>
            </a:r>
            <a:endParaRPr sz="1000">
              <a:solidFill>
                <a:schemeClr val="accent1"/>
              </a:solidFill>
              <a:latin typeface="Lato"/>
              <a:ea typeface="Lato"/>
              <a:cs typeface="Lato"/>
              <a:sym typeface="Lato"/>
            </a:endParaRPr>
          </a:p>
          <a:p>
            <a:pPr indent="0" lvl="0" marL="0" rtl="0" algn="l">
              <a:spcBef>
                <a:spcPts val="0"/>
              </a:spcBef>
              <a:spcAft>
                <a:spcPts val="0"/>
              </a:spcAft>
              <a:buNone/>
            </a:pPr>
            <a:r>
              <a:rPr lang="en" sz="1000">
                <a:solidFill>
                  <a:schemeClr val="accent1"/>
                </a:solidFill>
                <a:latin typeface="Lato"/>
                <a:ea typeface="Lato"/>
                <a:cs typeface="Lato"/>
                <a:sym typeface="Lato"/>
              </a:rPr>
              <a:t>The M</a:t>
            </a:r>
            <a:r>
              <a:rPr lang="en" sz="1000">
                <a:solidFill>
                  <a:schemeClr val="accent1"/>
                </a:solidFill>
                <a:latin typeface="Lato"/>
                <a:ea typeface="Lato"/>
                <a:cs typeface="Lato"/>
                <a:sym typeface="Lato"/>
              </a:rPr>
              <a:t>anufacturing sector is the sector with the largest amount of CO</a:t>
            </a:r>
            <a:r>
              <a:rPr baseline="-25000" lang="en" sz="1000">
                <a:solidFill>
                  <a:schemeClr val="accent1"/>
                </a:solidFill>
                <a:latin typeface="Lato"/>
                <a:ea typeface="Lato"/>
                <a:cs typeface="Lato"/>
                <a:sym typeface="Lato"/>
              </a:rPr>
              <a:t>2</a:t>
            </a:r>
            <a:r>
              <a:rPr lang="en" sz="1000">
                <a:solidFill>
                  <a:schemeClr val="accent1"/>
                </a:solidFill>
                <a:latin typeface="Lato"/>
                <a:ea typeface="Lato"/>
                <a:cs typeface="Lato"/>
                <a:sym typeface="Lato"/>
              </a:rPr>
              <a:t>  being reported and whose emissions have been increased year-over-year. </a:t>
            </a:r>
            <a:endParaRPr sz="1000">
              <a:solidFill>
                <a:schemeClr val="accent1"/>
              </a:solidFill>
              <a:latin typeface="Lato"/>
              <a:ea typeface="Lato"/>
              <a:cs typeface="Lato"/>
              <a:sym typeface="Lato"/>
            </a:endParaRPr>
          </a:p>
          <a:p>
            <a:pPr indent="0" lvl="0" marL="0" rtl="0" algn="l">
              <a:spcBef>
                <a:spcPts val="0"/>
              </a:spcBef>
              <a:spcAft>
                <a:spcPts val="0"/>
              </a:spcAft>
              <a:buNone/>
            </a:pPr>
            <a:r>
              <a:rPr lang="en" sz="1000">
                <a:solidFill>
                  <a:schemeClr val="accent1"/>
                </a:solidFill>
                <a:latin typeface="Lato"/>
                <a:ea typeface="Lato"/>
                <a:cs typeface="Lato"/>
                <a:sym typeface="Lato"/>
              </a:rPr>
              <a:t>In contrast, the emissions in the Utilities sector had a significant decrease starting in 2014. It could be said that Manufacturing &amp; Time have a positive correlation coefficient whereas Utilities &amp; Time have a negative correlation coefficient.</a:t>
            </a:r>
            <a:endParaRPr sz="1000">
              <a:solidFill>
                <a:schemeClr val="accent1"/>
              </a:solidFill>
              <a:latin typeface="Lato"/>
              <a:ea typeface="Lato"/>
              <a:cs typeface="Lato"/>
              <a:sym typeface="Lato"/>
            </a:endParaRPr>
          </a:p>
          <a:p>
            <a:pPr indent="0" lvl="0" marL="0" rtl="0" algn="l">
              <a:spcBef>
                <a:spcPts val="0"/>
              </a:spcBef>
              <a:spcAft>
                <a:spcPts val="0"/>
              </a:spcAft>
              <a:buNone/>
            </a:pPr>
            <a:r>
              <a:t/>
            </a:r>
            <a:endParaRPr sz="1000">
              <a:solidFill>
                <a:schemeClr val="accent1"/>
              </a:solidFill>
              <a:latin typeface="Lato"/>
              <a:ea typeface="Lato"/>
              <a:cs typeface="Lato"/>
              <a:sym typeface="Lato"/>
            </a:endParaRPr>
          </a:p>
          <a:p>
            <a:pPr indent="0" lvl="0" marL="0" rtl="0" algn="l">
              <a:spcBef>
                <a:spcPts val="0"/>
              </a:spcBef>
              <a:spcAft>
                <a:spcPts val="0"/>
              </a:spcAft>
              <a:buNone/>
            </a:pPr>
            <a:r>
              <a:rPr lang="en" sz="1000">
                <a:solidFill>
                  <a:schemeClr val="accent1"/>
                </a:solidFill>
                <a:latin typeface="Lato"/>
                <a:ea typeface="Lato"/>
                <a:cs typeface="Lato"/>
                <a:sym typeface="Lato"/>
              </a:rPr>
              <a:t>We would recommend regression testing with additional data sets for future analysis to understand what lead to the increase in emissions in manufacturing and a stark decrease in Utilities.</a:t>
            </a:r>
            <a:endParaRPr sz="1000">
              <a:solidFill>
                <a:schemeClr val="accent1"/>
              </a:solidFill>
              <a:latin typeface="Lato"/>
              <a:ea typeface="Lato"/>
              <a:cs typeface="Lato"/>
              <a:sym typeface="Lato"/>
            </a:endParaRPr>
          </a:p>
          <a:p>
            <a:pPr indent="457200" lvl="0" marL="0" rtl="0" algn="l">
              <a:spcBef>
                <a:spcPts val="0"/>
              </a:spcBef>
              <a:spcAft>
                <a:spcPts val="0"/>
              </a:spcAft>
              <a:buNone/>
            </a:pPr>
            <a:r>
              <a:t/>
            </a:r>
            <a:endParaRPr sz="1000">
              <a:solidFill>
                <a:schemeClr val="accent1"/>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9"/>
          <p:cNvSpPr txBox="1"/>
          <p:nvPr>
            <p:ph type="title"/>
          </p:nvPr>
        </p:nvSpPr>
        <p:spPr>
          <a:xfrm>
            <a:off x="729450" y="12427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96" name="Google Shape;196;p29"/>
          <p:cNvSpPr txBox="1"/>
          <p:nvPr>
            <p:ph idx="1" type="body"/>
          </p:nvPr>
        </p:nvSpPr>
        <p:spPr>
          <a:xfrm>
            <a:off x="729450" y="1722675"/>
            <a:ext cx="7688700" cy="314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There are multiple lines of evidence that show the climate system is changing. </a:t>
            </a:r>
            <a:endParaRPr sz="1200"/>
          </a:p>
          <a:p>
            <a:pPr indent="-304800" lvl="0" marL="457200" rtl="0" algn="l">
              <a:spcBef>
                <a:spcPts val="0"/>
              </a:spcBef>
              <a:spcAft>
                <a:spcPts val="0"/>
              </a:spcAft>
              <a:buSzPts val="1200"/>
              <a:buChar char="●"/>
            </a:pPr>
            <a:r>
              <a:rPr lang="en" sz="1200"/>
              <a:t>Increase in the mean global temperature</a:t>
            </a:r>
            <a:endParaRPr sz="1200"/>
          </a:p>
          <a:p>
            <a:pPr indent="-304800" lvl="0" marL="457200" rtl="0" algn="l">
              <a:spcBef>
                <a:spcPts val="0"/>
              </a:spcBef>
              <a:spcAft>
                <a:spcPts val="0"/>
              </a:spcAft>
              <a:buSzPts val="1200"/>
              <a:buChar char="●"/>
            </a:pPr>
            <a:r>
              <a:rPr lang="en" sz="1200"/>
              <a:t>Melting ice caps &amp; glaciers</a:t>
            </a:r>
            <a:endParaRPr sz="1200"/>
          </a:p>
          <a:p>
            <a:pPr indent="0" lvl="0" marL="0" rtl="0" algn="l">
              <a:spcBef>
                <a:spcPts val="0"/>
              </a:spcBef>
              <a:spcAft>
                <a:spcPts val="0"/>
              </a:spcAft>
              <a:buNone/>
            </a:pPr>
            <a:r>
              <a:t/>
            </a:r>
            <a:endParaRPr sz="1000"/>
          </a:p>
          <a:p>
            <a:pPr indent="0" lvl="0" marL="0" rtl="0" algn="l">
              <a:spcBef>
                <a:spcPts val="0"/>
              </a:spcBef>
              <a:spcAft>
                <a:spcPts val="0"/>
              </a:spcAft>
              <a:buNone/>
            </a:pPr>
            <a:r>
              <a:rPr lang="en" sz="1200"/>
              <a:t>While the data showed an overall decrease in GHG emissions in Ontario during the observed period, the sector based analysis yielded the most value. </a:t>
            </a:r>
            <a:endParaRPr sz="1200"/>
          </a:p>
          <a:p>
            <a:pPr indent="0" lvl="0" marL="0" rtl="0" algn="l">
              <a:spcBef>
                <a:spcPts val="0"/>
              </a:spcBef>
              <a:spcAft>
                <a:spcPts val="0"/>
              </a:spcAft>
              <a:buNone/>
            </a:pPr>
            <a:r>
              <a:t/>
            </a:r>
            <a:endParaRPr sz="1000"/>
          </a:p>
          <a:p>
            <a:pPr indent="0" lvl="0" marL="0" rtl="0" algn="l">
              <a:spcBef>
                <a:spcPts val="0"/>
              </a:spcBef>
              <a:spcAft>
                <a:spcPts val="0"/>
              </a:spcAft>
              <a:buNone/>
            </a:pPr>
            <a:r>
              <a:rPr lang="en" sz="1200"/>
              <a:t>Initial findings point towards the need for sector based climate change policies. </a:t>
            </a:r>
            <a:endParaRPr sz="1200"/>
          </a:p>
          <a:p>
            <a:pPr indent="0" lvl="0" marL="0" rtl="0" algn="l">
              <a:spcBef>
                <a:spcPts val="0"/>
              </a:spcBef>
              <a:spcAft>
                <a:spcPts val="0"/>
              </a:spcAft>
              <a:buNone/>
            </a:pPr>
            <a:r>
              <a:t/>
            </a:r>
            <a:endParaRPr sz="1000"/>
          </a:p>
          <a:p>
            <a:pPr indent="0" lvl="0" marL="0" rtl="0" algn="l">
              <a:spcBef>
                <a:spcPts val="0"/>
              </a:spcBef>
              <a:spcAft>
                <a:spcPts val="0"/>
              </a:spcAft>
              <a:buNone/>
            </a:pPr>
            <a:r>
              <a:rPr lang="en" sz="1200"/>
              <a:t>Hypothesis Recap:</a:t>
            </a:r>
            <a:endParaRPr sz="1200"/>
          </a:p>
          <a:p>
            <a:pPr indent="-304800" lvl="0" marL="457200" rtl="0" algn="l">
              <a:spcBef>
                <a:spcPts val="0"/>
              </a:spcBef>
              <a:spcAft>
                <a:spcPts val="0"/>
              </a:spcAft>
              <a:buSzPts val="1200"/>
              <a:buAutoNum type="arabicPeriod"/>
            </a:pPr>
            <a:r>
              <a:rPr lang="en" sz="1200"/>
              <a:t>An increase in GHG emissions from 2010 to 2017 </a:t>
            </a:r>
            <a:endParaRPr sz="1200"/>
          </a:p>
          <a:p>
            <a:pPr indent="-304800" lvl="1" marL="914400" rtl="0" algn="l">
              <a:spcBef>
                <a:spcPts val="0"/>
              </a:spcBef>
              <a:spcAft>
                <a:spcPts val="0"/>
              </a:spcAft>
              <a:buSzPts val="1200"/>
              <a:buChar char="○"/>
            </a:pPr>
            <a:r>
              <a:rPr lang="en" sz="1200"/>
              <a:t>Our analysis showed that there was an overall decrease in CO</a:t>
            </a:r>
            <a:r>
              <a:rPr baseline="-25000" lang="en" sz="1200"/>
              <a:t>2 </a:t>
            </a:r>
            <a:r>
              <a:rPr lang="en" sz="1200"/>
              <a:t>emissions reported by facilities</a:t>
            </a:r>
            <a:r>
              <a:rPr baseline="-25000" lang="en" sz="1200"/>
              <a:t> </a:t>
            </a:r>
            <a:endParaRPr baseline="-25000" sz="1200"/>
          </a:p>
          <a:p>
            <a:pPr indent="-304800" lvl="0" marL="457200" rtl="0" algn="l">
              <a:spcBef>
                <a:spcPts val="0"/>
              </a:spcBef>
              <a:spcAft>
                <a:spcPts val="0"/>
              </a:spcAft>
              <a:buSzPts val="1200"/>
              <a:buAutoNum type="arabicPeriod"/>
            </a:pPr>
            <a:r>
              <a:rPr lang="en" sz="1200"/>
              <a:t>An increase in GHG emissions  in certain sectors such as manufacturing, transportation and waste management✅</a:t>
            </a:r>
            <a:endParaRPr sz="1200"/>
          </a:p>
          <a:p>
            <a:pPr indent="-304800" lvl="1" marL="914400" rtl="0" algn="l">
              <a:spcBef>
                <a:spcPts val="0"/>
              </a:spcBef>
              <a:spcAft>
                <a:spcPts val="0"/>
              </a:spcAft>
              <a:buSzPts val="1200"/>
              <a:buChar char="○"/>
            </a:pPr>
            <a:r>
              <a:rPr lang="en" sz="1200"/>
              <a:t>Our analysis supported our hypothesis that there was an increase in reported emissions in the expected sectors</a:t>
            </a:r>
            <a:endParaRPr sz="1200"/>
          </a:p>
          <a:p>
            <a:pPr indent="0" lvl="0" marL="0" rtl="0" algn="l">
              <a:spcBef>
                <a:spcPts val="1600"/>
              </a:spcBef>
              <a:spcAft>
                <a:spcPts val="0"/>
              </a:spcAft>
              <a:buNone/>
            </a:pPr>
            <a:r>
              <a:t/>
            </a:r>
            <a:endParaRPr sz="1200"/>
          </a:p>
          <a:p>
            <a:pPr indent="0" lvl="0" marL="0" rtl="0" algn="l">
              <a:spcBef>
                <a:spcPts val="0"/>
              </a:spcBef>
              <a:spcAft>
                <a:spcPts val="0"/>
              </a:spcAft>
              <a:buNone/>
            </a:pPr>
            <a:r>
              <a:t/>
            </a:r>
            <a:endParaRPr sz="1200">
              <a:solidFill>
                <a:srgbClr val="000000"/>
              </a:solidFill>
              <a:latin typeface="Calibri"/>
              <a:ea typeface="Calibri"/>
              <a:cs typeface="Calibri"/>
              <a:sym typeface="Calibri"/>
            </a:endParaRPr>
          </a:p>
          <a:p>
            <a:pPr indent="0" lvl="0" marL="0" rtl="0" algn="l">
              <a:spcBef>
                <a:spcPts val="0"/>
              </a:spcBef>
              <a:spcAft>
                <a:spcPts val="0"/>
              </a:spcAft>
              <a:buNone/>
            </a:pPr>
            <a:r>
              <a:t/>
            </a:r>
            <a:endParaRPr sz="1200">
              <a:solidFill>
                <a:srgbClr val="000000"/>
              </a:solidFill>
              <a:latin typeface="Calibri"/>
              <a:ea typeface="Calibri"/>
              <a:cs typeface="Calibri"/>
              <a:sym typeface="Calibri"/>
            </a:endParaRPr>
          </a:p>
          <a:p>
            <a:pPr indent="0" lvl="0" marL="0" rtl="0" algn="l">
              <a:spcBef>
                <a:spcPts val="0"/>
              </a:spcBef>
              <a:spcAft>
                <a:spcPts val="0"/>
              </a:spcAft>
              <a:buNone/>
            </a:pPr>
            <a:r>
              <a:t/>
            </a:r>
            <a:endParaRPr sz="1200">
              <a:solidFill>
                <a:srgbClr val="000000"/>
              </a:solidFill>
              <a:latin typeface="Calibri"/>
              <a:ea typeface="Calibri"/>
              <a:cs typeface="Calibri"/>
              <a:sym typeface="Calibri"/>
            </a:endParaRPr>
          </a:p>
          <a:p>
            <a:pPr indent="0" lvl="0" marL="0" rtl="0" algn="l">
              <a:spcBef>
                <a:spcPts val="0"/>
              </a:spcBef>
              <a:spcAft>
                <a:spcPts val="0"/>
              </a:spcAft>
              <a:buNone/>
            </a:pPr>
            <a:r>
              <a:rPr lang="en" sz="1200">
                <a:solidFill>
                  <a:srgbClr val="000000"/>
                </a:solidFill>
                <a:latin typeface="Calibri"/>
                <a:ea typeface="Calibri"/>
                <a:cs typeface="Calibri"/>
                <a:sym typeface="Calibri"/>
              </a:rPr>
              <a:t> </a:t>
            </a:r>
            <a:endParaRPr sz="1200">
              <a:solidFill>
                <a:srgbClr val="000000"/>
              </a:solidFill>
              <a:latin typeface="Calibri"/>
              <a:ea typeface="Calibri"/>
              <a:cs typeface="Calibri"/>
              <a:sym typeface="Calibri"/>
            </a:endParaRPr>
          </a:p>
        </p:txBody>
      </p:sp>
      <p:sp>
        <p:nvSpPr>
          <p:cNvPr id="197" name="Google Shape;197;p29"/>
          <p:cNvSpPr/>
          <p:nvPr/>
        </p:nvSpPr>
        <p:spPr>
          <a:xfrm>
            <a:off x="4572000" y="3804825"/>
            <a:ext cx="199200" cy="2697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FF0000"/>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Considerations</a:t>
            </a:r>
            <a:endParaRPr/>
          </a:p>
        </p:txBody>
      </p:sp>
      <p:sp>
        <p:nvSpPr>
          <p:cNvPr id="203" name="Google Shape;203;p3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objective of this case study was to understand GHGs being reported by facilities in Ontario.</a:t>
            </a:r>
            <a:endParaRPr/>
          </a:p>
          <a:p>
            <a:pPr indent="-311150" lvl="0" marL="457200" rtl="0" algn="l">
              <a:spcBef>
                <a:spcPts val="0"/>
              </a:spcBef>
              <a:spcAft>
                <a:spcPts val="0"/>
              </a:spcAft>
              <a:buSzPts val="1300"/>
              <a:buChar char="●"/>
            </a:pPr>
            <a:r>
              <a:rPr lang="en"/>
              <a:t>Future studies would focus on </a:t>
            </a:r>
            <a:r>
              <a:rPr lang="en"/>
              <a:t>understanding</a:t>
            </a:r>
            <a:r>
              <a:rPr lang="en"/>
              <a:t> </a:t>
            </a:r>
            <a:r>
              <a:rPr lang="en"/>
              <a:t>initiatives undertaken in the Utilities sector to be able able to replicate activities that would be most impactful in reducing GHGs for other sectors.</a:t>
            </a:r>
            <a:endParaRPr/>
          </a:p>
          <a:p>
            <a:pPr indent="-298450" lvl="1" marL="914400" rtl="0" algn="l">
              <a:spcBef>
                <a:spcPts val="0"/>
              </a:spcBef>
              <a:spcAft>
                <a:spcPts val="0"/>
              </a:spcAft>
              <a:buSzPts val="1100"/>
              <a:buChar char="○"/>
            </a:pPr>
            <a:r>
              <a:rPr lang="en"/>
              <a:t>We know from our research that the reduction in GHGs seen in 2014 were largely due to the phase out of coal generation. Thus, we must focus future research on finding initiatives with equivalent impact  in other sectors such as Manufacturing that will yield the significant reduction</a:t>
            </a:r>
            <a:endParaRPr/>
          </a:p>
          <a:p>
            <a:pPr indent="-298450" lvl="1" marL="914400" rtl="0" algn="l">
              <a:spcBef>
                <a:spcPts val="0"/>
              </a:spcBef>
              <a:spcAft>
                <a:spcPts val="0"/>
              </a:spcAft>
              <a:buSzPts val="1100"/>
              <a:buChar char="○"/>
            </a:pPr>
            <a:r>
              <a:rPr lang="en"/>
              <a:t>Further, municipalities could also frame policies or provide incentives to organizations/industries in specific cities in order to reduce GHGs </a:t>
            </a:r>
            <a:endParaRPr/>
          </a:p>
          <a:p>
            <a:pPr indent="0" lvl="0" marL="457200" rtl="0" algn="l">
              <a:spcBef>
                <a:spcPts val="16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Lato"/>
                <a:ea typeface="Lato"/>
                <a:cs typeface="Lato"/>
                <a:sym typeface="Lato"/>
              </a:rPr>
              <a:t>Appendix</a:t>
            </a:r>
            <a:endParaRPr>
              <a:solidFill>
                <a:srgbClr val="000000"/>
              </a:solidFill>
              <a:latin typeface="Lato"/>
              <a:ea typeface="Lato"/>
              <a:cs typeface="Lato"/>
              <a:sym typeface="Lato"/>
            </a:endParaRPr>
          </a:p>
        </p:txBody>
      </p:sp>
      <p:sp>
        <p:nvSpPr>
          <p:cNvPr id="209" name="Google Shape;209;p31"/>
          <p:cNvSpPr txBox="1"/>
          <p:nvPr/>
        </p:nvSpPr>
        <p:spPr>
          <a:xfrm>
            <a:off x="590900" y="1947675"/>
            <a:ext cx="2202600" cy="802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1"/>
                </a:solidFill>
                <a:latin typeface="Lato"/>
                <a:ea typeface="Lato"/>
                <a:cs typeface="Lato"/>
                <a:sym typeface="Lato"/>
              </a:rPr>
              <a:t>Total CO</a:t>
            </a:r>
            <a:r>
              <a:rPr baseline="-25000" lang="en">
                <a:solidFill>
                  <a:schemeClr val="accent1"/>
                </a:solidFill>
                <a:latin typeface="Lato"/>
                <a:ea typeface="Lato"/>
                <a:cs typeface="Lato"/>
                <a:sym typeface="Lato"/>
              </a:rPr>
              <a:t>2</a:t>
            </a:r>
            <a:r>
              <a:rPr lang="en">
                <a:solidFill>
                  <a:schemeClr val="accent1"/>
                </a:solidFill>
                <a:latin typeface="Lato"/>
                <a:ea typeface="Lato"/>
                <a:cs typeface="Lato"/>
                <a:sym typeface="Lato"/>
              </a:rPr>
              <a:t> </a:t>
            </a:r>
            <a:r>
              <a:rPr i="1" lang="en">
                <a:solidFill>
                  <a:schemeClr val="accent1"/>
                </a:solidFill>
                <a:latin typeface="Lato"/>
                <a:ea typeface="Lato"/>
                <a:cs typeface="Lato"/>
                <a:sym typeface="Lato"/>
              </a:rPr>
              <a:t>e</a:t>
            </a:r>
            <a:r>
              <a:rPr lang="en">
                <a:solidFill>
                  <a:schemeClr val="accent1"/>
                </a:solidFill>
                <a:latin typeface="Lato"/>
                <a:ea typeface="Lato"/>
                <a:cs typeface="Lato"/>
                <a:sym typeface="Lato"/>
              </a:rPr>
              <a:t> in Tons for Manufacturing sector from 2010-2017</a:t>
            </a:r>
            <a:endParaRPr>
              <a:solidFill>
                <a:schemeClr val="accent1"/>
              </a:solidFill>
              <a:latin typeface="Lato"/>
              <a:ea typeface="Lato"/>
              <a:cs typeface="Lato"/>
              <a:sym typeface="Lato"/>
            </a:endParaRPr>
          </a:p>
        </p:txBody>
      </p:sp>
      <p:pic>
        <p:nvPicPr>
          <p:cNvPr id="210" name="Google Shape;210;p31"/>
          <p:cNvPicPr preferRelativeResize="0"/>
          <p:nvPr/>
        </p:nvPicPr>
        <p:blipFill rotWithShape="1">
          <a:blip r:embed="rId3">
            <a:alphaModFix/>
          </a:blip>
          <a:srcRect b="0" l="4552" r="0" t="0"/>
          <a:stretch/>
        </p:blipFill>
        <p:spPr>
          <a:xfrm>
            <a:off x="367175" y="2814075"/>
            <a:ext cx="2767100" cy="2034575"/>
          </a:xfrm>
          <a:prstGeom prst="rect">
            <a:avLst/>
          </a:prstGeom>
          <a:noFill/>
          <a:ln>
            <a:noFill/>
          </a:ln>
        </p:spPr>
      </p:pic>
      <p:pic>
        <p:nvPicPr>
          <p:cNvPr id="211" name="Google Shape;211;p31"/>
          <p:cNvPicPr preferRelativeResize="0"/>
          <p:nvPr/>
        </p:nvPicPr>
        <p:blipFill rotWithShape="1">
          <a:blip r:embed="rId4">
            <a:alphaModFix/>
          </a:blip>
          <a:srcRect b="0" l="4552" r="0" t="0"/>
          <a:stretch/>
        </p:blipFill>
        <p:spPr>
          <a:xfrm>
            <a:off x="3224125" y="2844000"/>
            <a:ext cx="2767078" cy="2034575"/>
          </a:xfrm>
          <a:prstGeom prst="rect">
            <a:avLst/>
          </a:prstGeom>
          <a:noFill/>
          <a:ln>
            <a:noFill/>
          </a:ln>
        </p:spPr>
      </p:pic>
      <p:pic>
        <p:nvPicPr>
          <p:cNvPr id="212" name="Google Shape;212;p31"/>
          <p:cNvPicPr preferRelativeResize="0"/>
          <p:nvPr/>
        </p:nvPicPr>
        <p:blipFill rotWithShape="1">
          <a:blip r:embed="rId5">
            <a:alphaModFix/>
          </a:blip>
          <a:srcRect b="0" l="4552" r="0" t="0"/>
          <a:stretch/>
        </p:blipFill>
        <p:spPr>
          <a:xfrm>
            <a:off x="6081050" y="2920200"/>
            <a:ext cx="2885547" cy="1928450"/>
          </a:xfrm>
          <a:prstGeom prst="rect">
            <a:avLst/>
          </a:prstGeom>
          <a:noFill/>
          <a:ln>
            <a:noFill/>
          </a:ln>
        </p:spPr>
      </p:pic>
      <p:sp>
        <p:nvSpPr>
          <p:cNvPr id="213" name="Google Shape;213;p31"/>
          <p:cNvSpPr txBox="1"/>
          <p:nvPr/>
        </p:nvSpPr>
        <p:spPr>
          <a:xfrm>
            <a:off x="3582563" y="1947675"/>
            <a:ext cx="2202600" cy="802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1"/>
                </a:solidFill>
                <a:latin typeface="Lato"/>
                <a:ea typeface="Lato"/>
                <a:cs typeface="Lato"/>
                <a:sym typeface="Lato"/>
              </a:rPr>
              <a:t>Total CO</a:t>
            </a:r>
            <a:r>
              <a:rPr baseline="-25000" lang="en">
                <a:solidFill>
                  <a:schemeClr val="accent1"/>
                </a:solidFill>
                <a:latin typeface="Lato"/>
                <a:ea typeface="Lato"/>
                <a:cs typeface="Lato"/>
                <a:sym typeface="Lato"/>
              </a:rPr>
              <a:t>2</a:t>
            </a:r>
            <a:r>
              <a:rPr lang="en">
                <a:solidFill>
                  <a:schemeClr val="accent1"/>
                </a:solidFill>
                <a:latin typeface="Lato"/>
                <a:ea typeface="Lato"/>
                <a:cs typeface="Lato"/>
                <a:sym typeface="Lato"/>
              </a:rPr>
              <a:t> </a:t>
            </a:r>
            <a:r>
              <a:rPr i="1" lang="en">
                <a:solidFill>
                  <a:schemeClr val="accent1"/>
                </a:solidFill>
                <a:latin typeface="Lato"/>
                <a:ea typeface="Lato"/>
                <a:cs typeface="Lato"/>
                <a:sym typeface="Lato"/>
              </a:rPr>
              <a:t>e</a:t>
            </a:r>
            <a:r>
              <a:rPr lang="en">
                <a:solidFill>
                  <a:schemeClr val="accent1"/>
                </a:solidFill>
                <a:latin typeface="Lato"/>
                <a:ea typeface="Lato"/>
                <a:cs typeface="Lato"/>
                <a:sym typeface="Lato"/>
              </a:rPr>
              <a:t> in Tons for Utilities sector from 2010-2017</a:t>
            </a:r>
            <a:endParaRPr>
              <a:solidFill>
                <a:schemeClr val="accent1"/>
              </a:solidFill>
              <a:latin typeface="Lato"/>
              <a:ea typeface="Lato"/>
              <a:cs typeface="Lato"/>
              <a:sym typeface="Lato"/>
            </a:endParaRPr>
          </a:p>
        </p:txBody>
      </p:sp>
      <p:sp>
        <p:nvSpPr>
          <p:cNvPr id="214" name="Google Shape;214;p31"/>
          <p:cNvSpPr txBox="1"/>
          <p:nvPr/>
        </p:nvSpPr>
        <p:spPr>
          <a:xfrm>
            <a:off x="6498050" y="1947675"/>
            <a:ext cx="2202600" cy="802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1"/>
                </a:solidFill>
                <a:latin typeface="Lato"/>
                <a:ea typeface="Lato"/>
                <a:cs typeface="Lato"/>
                <a:sym typeface="Lato"/>
              </a:rPr>
              <a:t>Total CO</a:t>
            </a:r>
            <a:r>
              <a:rPr baseline="-25000" lang="en">
                <a:solidFill>
                  <a:schemeClr val="accent1"/>
                </a:solidFill>
                <a:latin typeface="Lato"/>
                <a:ea typeface="Lato"/>
                <a:cs typeface="Lato"/>
                <a:sym typeface="Lato"/>
              </a:rPr>
              <a:t>2</a:t>
            </a:r>
            <a:r>
              <a:rPr lang="en">
                <a:solidFill>
                  <a:schemeClr val="accent1"/>
                </a:solidFill>
                <a:latin typeface="Lato"/>
                <a:ea typeface="Lato"/>
                <a:cs typeface="Lato"/>
                <a:sym typeface="Lato"/>
              </a:rPr>
              <a:t> </a:t>
            </a:r>
            <a:r>
              <a:rPr i="1" lang="en">
                <a:solidFill>
                  <a:schemeClr val="accent1"/>
                </a:solidFill>
                <a:latin typeface="Lato"/>
                <a:ea typeface="Lato"/>
                <a:cs typeface="Lato"/>
                <a:sym typeface="Lato"/>
              </a:rPr>
              <a:t>e</a:t>
            </a:r>
            <a:r>
              <a:rPr lang="en">
                <a:solidFill>
                  <a:schemeClr val="accent1"/>
                </a:solidFill>
                <a:latin typeface="Lato"/>
                <a:ea typeface="Lato"/>
                <a:cs typeface="Lato"/>
                <a:sym typeface="Lato"/>
              </a:rPr>
              <a:t> in Tons for Transportation sector from 2010-2017</a:t>
            </a:r>
            <a:endParaRPr>
              <a:solidFill>
                <a:schemeClr val="accen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Two main questions:</a:t>
            </a:r>
            <a:endParaRPr/>
          </a:p>
          <a:p>
            <a:pPr indent="-311150" lvl="0" marL="457200" rtl="0" algn="l">
              <a:spcBef>
                <a:spcPts val="1600"/>
              </a:spcBef>
              <a:spcAft>
                <a:spcPts val="0"/>
              </a:spcAft>
              <a:buSzPts val="1300"/>
              <a:buAutoNum type="arabicPeriod"/>
            </a:pPr>
            <a:r>
              <a:rPr lang="en"/>
              <a:t>Over time, how</a:t>
            </a:r>
            <a:r>
              <a:rPr lang="en"/>
              <a:t> have the Greenhouse Gases (GHGs) in Ontario changed</a:t>
            </a:r>
            <a:r>
              <a:rPr lang="en"/>
              <a:t>?</a:t>
            </a:r>
            <a:endParaRPr/>
          </a:p>
          <a:p>
            <a:pPr indent="-311150" lvl="0" marL="457200" rtl="0" algn="l">
              <a:spcBef>
                <a:spcPts val="0"/>
              </a:spcBef>
              <a:spcAft>
                <a:spcPts val="0"/>
              </a:spcAft>
              <a:buSzPts val="1300"/>
              <a:buAutoNum type="arabicPeriod"/>
            </a:pPr>
            <a:r>
              <a:rPr lang="en"/>
              <a:t>How is the change reflected within different sectors?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Appendix (cont’d.)</a:t>
            </a:r>
            <a:endParaRPr/>
          </a:p>
        </p:txBody>
      </p:sp>
      <p:sp>
        <p:nvSpPr>
          <p:cNvPr id="220" name="Google Shape;220;p32"/>
          <p:cNvSpPr txBox="1"/>
          <p:nvPr>
            <p:ph idx="1" type="body"/>
          </p:nvPr>
        </p:nvSpPr>
        <p:spPr>
          <a:xfrm>
            <a:off x="729450" y="2002675"/>
            <a:ext cx="7688700" cy="3212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figures in the previous slide show the total CO</a:t>
            </a:r>
            <a:r>
              <a:rPr baseline="-25000" lang="en"/>
              <a:t>2 </a:t>
            </a:r>
            <a:r>
              <a:rPr lang="en"/>
              <a:t>emissions for the top three sectors that contribute to  GHG emissions being reported by facilities in Ontario from 2010 to 2017.</a:t>
            </a:r>
            <a:endParaRPr/>
          </a:p>
          <a:p>
            <a:pPr indent="-311150" lvl="0" marL="457200" rtl="0" algn="l">
              <a:spcBef>
                <a:spcPts val="0"/>
              </a:spcBef>
              <a:spcAft>
                <a:spcPts val="0"/>
              </a:spcAft>
              <a:buSzPts val="1300"/>
              <a:buChar char="●"/>
            </a:pPr>
            <a:r>
              <a:rPr lang="en"/>
              <a:t>Manufacturing sector: The graph shows an upward trend in GHG emissions throughout the reported years. This points to the need for initiatives in this sector to reduce the GHG emissions.</a:t>
            </a:r>
            <a:endParaRPr/>
          </a:p>
          <a:p>
            <a:pPr indent="-311150" lvl="0" marL="457200" rtl="0" algn="l">
              <a:spcBef>
                <a:spcPts val="0"/>
              </a:spcBef>
              <a:spcAft>
                <a:spcPts val="0"/>
              </a:spcAft>
              <a:buSzPts val="1300"/>
              <a:buChar char="●"/>
            </a:pPr>
            <a:r>
              <a:rPr lang="en"/>
              <a:t>Utilities sector: This sector shows a decrease in GHG emissions over the reported time. It is worthwhile to look into what caused this downward trend. We know, from our research, that it was mostly due to the phase-out of the coal plants in 2014. However, more research and analysis is needed to determine what caused the continuation of the downward trend.</a:t>
            </a:r>
            <a:endParaRPr/>
          </a:p>
          <a:p>
            <a:pPr indent="-311150" lvl="0" marL="457200" rtl="0" algn="l">
              <a:spcBef>
                <a:spcPts val="0"/>
              </a:spcBef>
              <a:spcAft>
                <a:spcPts val="0"/>
              </a:spcAft>
              <a:buSzPts val="1300"/>
              <a:buChar char="●"/>
            </a:pPr>
            <a:r>
              <a:rPr lang="en"/>
              <a:t>Transportation sector: This sector shows an upward trend until 2015 and then downward in the</a:t>
            </a:r>
            <a:r>
              <a:rPr lang="en"/>
              <a:t> </a:t>
            </a:r>
            <a:r>
              <a:rPr lang="en"/>
              <a:t>last two reported years. It is important to note that vehicular emissions are not reported in the facilities data. However, there is still a need for further analysis as to what caused the decrease from the sharp increase in the previous years. </a:t>
            </a:r>
            <a:endParaRPr/>
          </a:p>
          <a:p>
            <a:pPr indent="0" lvl="0" marL="0" rtl="0" algn="l">
              <a:spcBef>
                <a:spcPts val="160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Appendix (cont’d.)</a:t>
            </a:r>
            <a:endParaRPr/>
          </a:p>
        </p:txBody>
      </p:sp>
      <p:sp>
        <p:nvSpPr>
          <p:cNvPr id="226" name="Google Shape;226;p33"/>
          <p:cNvSpPr txBox="1"/>
          <p:nvPr>
            <p:ph idx="1" type="body"/>
          </p:nvPr>
        </p:nvSpPr>
        <p:spPr>
          <a:xfrm>
            <a:off x="729450" y="2002675"/>
            <a:ext cx="7688700" cy="321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Overall, our research and analysis shows that there is a need for sector-based climate change initiatives. However, more research and analysis is required to assess what kind of initiatives are required to decrease the levels of GHG emissions in the sectors with the increasing GHG emissions. The good news is that there are some sectors whose GHG emissions have been decreasing over time (as shows by the graphs in previous slide). There is an opportunity to learn from these sectors and apply the same creative and innovation in an effort to decrease the GHG emissions in the future years to come.</a:t>
            </a:r>
            <a:endParaRPr/>
          </a:p>
          <a:p>
            <a:pPr indent="0" lvl="0" marL="0" rtl="0" algn="l">
              <a:spcBef>
                <a:spcPts val="160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Bibliography</a:t>
            </a:r>
            <a:endParaRPr/>
          </a:p>
        </p:txBody>
      </p:sp>
      <p:sp>
        <p:nvSpPr>
          <p:cNvPr id="232" name="Google Shape;232;p34"/>
          <p:cNvSpPr txBox="1"/>
          <p:nvPr>
            <p:ph idx="1" type="body"/>
          </p:nvPr>
        </p:nvSpPr>
        <p:spPr>
          <a:xfrm>
            <a:off x="729450" y="2078875"/>
            <a:ext cx="7688700" cy="2415600"/>
          </a:xfrm>
          <a:prstGeom prst="rect">
            <a:avLst/>
          </a:prstGeom>
        </p:spPr>
        <p:txBody>
          <a:bodyPr anchorCtr="0" anchor="t" bIns="91425" lIns="91425" spcFirstLastPara="1" rIns="91425" wrap="square" tIns="91425">
            <a:noAutofit/>
          </a:bodyPr>
          <a:lstStyle/>
          <a:p>
            <a:pPr indent="-266700" lvl="0" marL="457200" rtl="0" algn="l">
              <a:spcBef>
                <a:spcPts val="1200"/>
              </a:spcBef>
              <a:spcAft>
                <a:spcPts val="0"/>
              </a:spcAft>
              <a:buClr>
                <a:srgbClr val="000000"/>
              </a:buClr>
              <a:buSzPts val="600"/>
              <a:buFont typeface="Calibri"/>
              <a:buAutoNum type="arabicPeriod"/>
            </a:pPr>
            <a:r>
              <a:rPr lang="en" sz="600">
                <a:solidFill>
                  <a:srgbClr val="000000"/>
                </a:solidFill>
                <a:latin typeface="Calibri"/>
                <a:ea typeface="Calibri"/>
                <a:cs typeface="Calibri"/>
                <a:sym typeface="Calibri"/>
              </a:rPr>
              <a:t>World Meteorological Organization. (2017). ​</a:t>
            </a:r>
            <a:r>
              <a:rPr i="1" lang="en" sz="600">
                <a:solidFill>
                  <a:srgbClr val="000000"/>
                </a:solidFill>
                <a:latin typeface="Calibri"/>
                <a:ea typeface="Calibri"/>
                <a:cs typeface="Calibri"/>
                <a:sym typeface="Calibri"/>
              </a:rPr>
              <a:t>An Integrated Global Greenhouse Gas Information System (IG3IS)</a:t>
            </a:r>
            <a:r>
              <a:rPr lang="en" sz="600">
                <a:solidFill>
                  <a:srgbClr val="000000"/>
                </a:solidFill>
                <a:latin typeface="Calibri"/>
                <a:ea typeface="Calibri"/>
                <a:cs typeface="Calibri"/>
                <a:sym typeface="Calibri"/>
              </a:rPr>
              <a:t>.​ Author. Retrieved from </a:t>
            </a:r>
            <a:r>
              <a:rPr lang="en" sz="600">
                <a:solidFill>
                  <a:srgbClr val="1155CC"/>
                </a:solidFill>
                <a:latin typeface="Calibri"/>
                <a:ea typeface="Calibri"/>
                <a:cs typeface="Calibri"/>
                <a:sym typeface="Calibri"/>
              </a:rPr>
              <a:t>https://public.wmo.int/en/resources/bulletin/integrated-global-greenhouse-gas-informati on-system-ig3is</a:t>
            </a:r>
            <a:endParaRPr sz="600">
              <a:solidFill>
                <a:srgbClr val="1155CC"/>
              </a:solidFill>
              <a:latin typeface="Calibri"/>
              <a:ea typeface="Calibri"/>
              <a:cs typeface="Calibri"/>
              <a:sym typeface="Calibri"/>
            </a:endParaRPr>
          </a:p>
          <a:p>
            <a:pPr indent="-266700" lvl="0" marL="457200" rtl="0" algn="l">
              <a:spcBef>
                <a:spcPts val="0"/>
              </a:spcBef>
              <a:spcAft>
                <a:spcPts val="0"/>
              </a:spcAft>
              <a:buClr>
                <a:srgbClr val="000000"/>
              </a:buClr>
              <a:buSzPts val="600"/>
              <a:buFont typeface="Calibri"/>
              <a:buAutoNum type="arabicPeriod"/>
            </a:pPr>
            <a:r>
              <a:rPr lang="en" sz="600">
                <a:solidFill>
                  <a:srgbClr val="000000"/>
                </a:solidFill>
                <a:latin typeface="Calibri"/>
                <a:ea typeface="Calibri"/>
                <a:cs typeface="Calibri"/>
                <a:sym typeface="Calibri"/>
              </a:rPr>
              <a:t>Environmental Commissioner of Ontario. (2018). ​</a:t>
            </a:r>
            <a:r>
              <a:rPr i="1" lang="en" sz="600">
                <a:solidFill>
                  <a:srgbClr val="000000"/>
                </a:solidFill>
                <a:latin typeface="Calibri"/>
                <a:ea typeface="Calibri"/>
                <a:cs typeface="Calibri"/>
                <a:sym typeface="Calibri"/>
              </a:rPr>
              <a:t>Climate Action in Ontario: What’s Next? 2018 Greenhouse Gas Progress Report</a:t>
            </a:r>
            <a:r>
              <a:rPr lang="en" sz="600">
                <a:solidFill>
                  <a:srgbClr val="000000"/>
                </a:solidFill>
                <a:latin typeface="Calibri"/>
                <a:ea typeface="Calibri"/>
                <a:cs typeface="Calibri"/>
                <a:sym typeface="Calibri"/>
              </a:rPr>
              <a:t>​. Retrieved from </a:t>
            </a:r>
            <a:r>
              <a:rPr lang="en" sz="600">
                <a:solidFill>
                  <a:srgbClr val="1155CC"/>
                </a:solidFill>
                <a:latin typeface="Calibri"/>
                <a:ea typeface="Calibri"/>
                <a:cs typeface="Calibri"/>
                <a:sym typeface="Calibri"/>
              </a:rPr>
              <a:t>https://docs.assets.eco.on.ca/reports/climate-change/2018/Climate-Action-in-Ontario.pdf</a:t>
            </a:r>
            <a:endParaRPr sz="600">
              <a:solidFill>
                <a:srgbClr val="1155CC"/>
              </a:solidFill>
              <a:latin typeface="Calibri"/>
              <a:ea typeface="Calibri"/>
              <a:cs typeface="Calibri"/>
              <a:sym typeface="Calibri"/>
            </a:endParaRPr>
          </a:p>
          <a:p>
            <a:pPr indent="-266700" lvl="0" marL="457200" rtl="0" algn="l">
              <a:spcBef>
                <a:spcPts val="0"/>
              </a:spcBef>
              <a:spcAft>
                <a:spcPts val="0"/>
              </a:spcAft>
              <a:buClr>
                <a:srgbClr val="000000"/>
              </a:buClr>
              <a:buSzPts val="600"/>
              <a:buFont typeface="Calibri"/>
              <a:buAutoNum type="arabicPeriod"/>
            </a:pPr>
            <a:r>
              <a:rPr lang="en" sz="600">
                <a:solidFill>
                  <a:srgbClr val="000000"/>
                </a:solidFill>
                <a:latin typeface="Calibri"/>
                <a:ea typeface="Calibri"/>
                <a:cs typeface="Calibri"/>
                <a:sym typeface="Calibri"/>
              </a:rPr>
              <a:t>Government of Ontario Data Catalogue. (April 15, 2019). ​</a:t>
            </a:r>
            <a:r>
              <a:rPr i="1" lang="en" sz="600">
                <a:solidFill>
                  <a:srgbClr val="000000"/>
                </a:solidFill>
                <a:latin typeface="Calibri"/>
                <a:ea typeface="Calibri"/>
                <a:cs typeface="Calibri"/>
                <a:sym typeface="Calibri"/>
              </a:rPr>
              <a:t>Greenhouse Gas Emissions Reporting by Facility</a:t>
            </a:r>
            <a:r>
              <a:rPr lang="en" sz="600">
                <a:solidFill>
                  <a:srgbClr val="000000"/>
                </a:solidFill>
                <a:latin typeface="Calibri"/>
                <a:ea typeface="Calibri"/>
                <a:cs typeface="Calibri"/>
                <a:sym typeface="Calibri"/>
              </a:rPr>
              <a:t>​. Retrieved from </a:t>
            </a:r>
            <a:r>
              <a:rPr lang="en" sz="600">
                <a:solidFill>
                  <a:srgbClr val="1155CC"/>
                </a:solidFill>
                <a:latin typeface="Calibri"/>
                <a:ea typeface="Calibri"/>
                <a:cs typeface="Calibri"/>
                <a:sym typeface="Calibri"/>
              </a:rPr>
              <a:t>https://www.ontario.ca/data/greenhouse-gas-emissions-reporting-facility</a:t>
            </a:r>
            <a:endParaRPr sz="600">
              <a:solidFill>
                <a:srgbClr val="1155CC"/>
              </a:solidFill>
              <a:latin typeface="Calibri"/>
              <a:ea typeface="Calibri"/>
              <a:cs typeface="Calibri"/>
              <a:sym typeface="Calibri"/>
            </a:endParaRPr>
          </a:p>
          <a:p>
            <a:pPr indent="-266700" lvl="0" marL="457200" rtl="0" algn="l">
              <a:spcBef>
                <a:spcPts val="0"/>
              </a:spcBef>
              <a:spcAft>
                <a:spcPts val="0"/>
              </a:spcAft>
              <a:buClr>
                <a:srgbClr val="000000"/>
              </a:buClr>
              <a:buSzPts val="600"/>
              <a:buFont typeface="Calibri"/>
              <a:buAutoNum type="arabicPeriod"/>
            </a:pPr>
            <a:r>
              <a:rPr lang="en" sz="600">
                <a:solidFill>
                  <a:srgbClr val="000000"/>
                </a:solidFill>
                <a:latin typeface="Calibri"/>
                <a:ea typeface="Calibri"/>
                <a:cs typeface="Calibri"/>
                <a:sym typeface="Calibri"/>
              </a:rPr>
              <a:t>Global greenhouse gas emissions. Retrieved from</a:t>
            </a:r>
            <a:br>
              <a:rPr lang="en" sz="600">
                <a:solidFill>
                  <a:srgbClr val="000000"/>
                </a:solidFill>
                <a:latin typeface="Calibri"/>
                <a:ea typeface="Calibri"/>
                <a:cs typeface="Calibri"/>
                <a:sym typeface="Calibri"/>
              </a:rPr>
            </a:br>
            <a:r>
              <a:rPr lang="en" sz="600">
                <a:solidFill>
                  <a:srgbClr val="1155CC"/>
                </a:solidFill>
                <a:latin typeface="Calibri"/>
                <a:ea typeface="Calibri"/>
                <a:cs typeface="Calibri"/>
                <a:sym typeface="Calibri"/>
              </a:rPr>
              <a:t>https://www.canada.ca/en/environment-climate-change/services/environmental-indicato</a:t>
            </a:r>
            <a:br>
              <a:rPr lang="en" sz="600">
                <a:solidFill>
                  <a:srgbClr val="1155CC"/>
                </a:solidFill>
                <a:latin typeface="Calibri"/>
                <a:ea typeface="Calibri"/>
                <a:cs typeface="Calibri"/>
                <a:sym typeface="Calibri"/>
              </a:rPr>
            </a:br>
            <a:r>
              <a:rPr lang="en" sz="600">
                <a:solidFill>
                  <a:srgbClr val="1155CC"/>
                </a:solidFill>
                <a:latin typeface="Calibri"/>
                <a:ea typeface="Calibri"/>
                <a:cs typeface="Calibri"/>
                <a:sym typeface="Calibri"/>
              </a:rPr>
              <a:t>rs/global-greenhouse-gas-emissions.html</a:t>
            </a:r>
            <a:endParaRPr sz="600">
              <a:solidFill>
                <a:srgbClr val="1155CC"/>
              </a:solidFill>
              <a:latin typeface="Calibri"/>
              <a:ea typeface="Calibri"/>
              <a:cs typeface="Calibri"/>
              <a:sym typeface="Calibri"/>
            </a:endParaRPr>
          </a:p>
          <a:p>
            <a:pPr indent="-266700" lvl="0" marL="457200" rtl="0" algn="l">
              <a:spcBef>
                <a:spcPts val="0"/>
              </a:spcBef>
              <a:spcAft>
                <a:spcPts val="0"/>
              </a:spcAft>
              <a:buClr>
                <a:srgbClr val="000000"/>
              </a:buClr>
              <a:buSzPts val="600"/>
              <a:buFont typeface="Calibri"/>
              <a:buAutoNum type="arabicPeriod"/>
            </a:pPr>
            <a:r>
              <a:rPr lang="en" sz="600">
                <a:solidFill>
                  <a:srgbClr val="000000"/>
                </a:solidFill>
                <a:latin typeface="Calibri"/>
                <a:ea typeface="Calibri"/>
                <a:cs typeface="Calibri"/>
                <a:sym typeface="Calibri"/>
              </a:rPr>
              <a:t>Global Warming Potentials. Retrieved from</a:t>
            </a:r>
            <a:br>
              <a:rPr lang="en" sz="600">
                <a:solidFill>
                  <a:srgbClr val="000000"/>
                </a:solidFill>
                <a:latin typeface="Calibri"/>
                <a:ea typeface="Calibri"/>
                <a:cs typeface="Calibri"/>
                <a:sym typeface="Calibri"/>
              </a:rPr>
            </a:br>
            <a:r>
              <a:rPr lang="en" sz="600">
                <a:solidFill>
                  <a:srgbClr val="1155CC"/>
                </a:solidFill>
                <a:latin typeface="Calibri"/>
                <a:ea typeface="Calibri"/>
                <a:cs typeface="Calibri"/>
                <a:sym typeface="Calibri"/>
              </a:rPr>
              <a:t>https://www.epa.gov/ghgemissions/understanding-global-warming-potentials</a:t>
            </a:r>
            <a:endParaRPr sz="600">
              <a:solidFill>
                <a:srgbClr val="1155CC"/>
              </a:solidFill>
              <a:latin typeface="Calibri"/>
              <a:ea typeface="Calibri"/>
              <a:cs typeface="Calibri"/>
              <a:sym typeface="Calibri"/>
            </a:endParaRPr>
          </a:p>
          <a:p>
            <a:pPr indent="-266700" lvl="0" marL="457200" rtl="0" algn="l">
              <a:spcBef>
                <a:spcPts val="0"/>
              </a:spcBef>
              <a:spcAft>
                <a:spcPts val="0"/>
              </a:spcAft>
              <a:buClr>
                <a:srgbClr val="000000"/>
              </a:buClr>
              <a:buSzPts val="600"/>
              <a:buFont typeface="Calibri"/>
              <a:buAutoNum type="arabicPeriod"/>
            </a:pPr>
            <a:r>
              <a:rPr lang="en" sz="600">
                <a:solidFill>
                  <a:srgbClr val="000000"/>
                </a:solidFill>
                <a:latin typeface="Calibri"/>
                <a:ea typeface="Calibri"/>
                <a:cs typeface="Calibri"/>
                <a:sym typeface="Calibri"/>
              </a:rPr>
              <a:t>NAICS codes. Retrieved from</a:t>
            </a:r>
            <a:br>
              <a:rPr lang="en" sz="600">
                <a:solidFill>
                  <a:srgbClr val="000000"/>
                </a:solidFill>
                <a:latin typeface="Calibri"/>
                <a:ea typeface="Calibri"/>
                <a:cs typeface="Calibri"/>
                <a:sym typeface="Calibri"/>
              </a:rPr>
            </a:br>
            <a:r>
              <a:rPr lang="en" sz="600">
                <a:solidFill>
                  <a:srgbClr val="1155CC"/>
                </a:solidFill>
                <a:latin typeface="Calibri"/>
                <a:ea typeface="Calibri"/>
                <a:cs typeface="Calibri"/>
                <a:sym typeface="Calibri"/>
              </a:rPr>
              <a:t>https://www.naics.com/</a:t>
            </a:r>
            <a:endParaRPr sz="600">
              <a:solidFill>
                <a:srgbClr val="1155CC"/>
              </a:solidFill>
              <a:latin typeface="Calibri"/>
              <a:ea typeface="Calibri"/>
              <a:cs typeface="Calibri"/>
              <a:sym typeface="Calibri"/>
            </a:endParaRPr>
          </a:p>
          <a:p>
            <a:pPr indent="-266700" lvl="0" marL="457200" rtl="0" algn="l">
              <a:spcBef>
                <a:spcPts val="0"/>
              </a:spcBef>
              <a:spcAft>
                <a:spcPts val="0"/>
              </a:spcAft>
              <a:buClr>
                <a:srgbClr val="000000"/>
              </a:buClr>
              <a:buSzPts val="600"/>
              <a:buFont typeface="Calibri"/>
              <a:buAutoNum type="arabicPeriod"/>
            </a:pPr>
            <a:r>
              <a:rPr lang="en" sz="600">
                <a:solidFill>
                  <a:srgbClr val="000000"/>
                </a:solidFill>
                <a:latin typeface="Calibri"/>
                <a:ea typeface="Calibri"/>
                <a:cs typeface="Calibri"/>
                <a:sym typeface="Calibri"/>
              </a:rPr>
              <a:t>Corporate Finance Institute. ​</a:t>
            </a:r>
            <a:r>
              <a:rPr i="1" lang="en" sz="600">
                <a:solidFill>
                  <a:srgbClr val="000000"/>
                </a:solidFill>
                <a:latin typeface="Calibri"/>
                <a:ea typeface="Calibri"/>
                <a:cs typeface="Calibri"/>
                <a:sym typeface="Calibri"/>
              </a:rPr>
              <a:t>Correlation - Overview, Formula and Practical Example</a:t>
            </a:r>
            <a:r>
              <a:rPr lang="en" sz="600">
                <a:solidFill>
                  <a:srgbClr val="000000"/>
                </a:solidFill>
                <a:latin typeface="Calibri"/>
                <a:ea typeface="Calibri"/>
                <a:cs typeface="Calibri"/>
                <a:sym typeface="Calibri"/>
              </a:rPr>
              <a:t>.​Retrieved from </a:t>
            </a:r>
            <a:r>
              <a:rPr lang="en" sz="600">
                <a:solidFill>
                  <a:srgbClr val="1155CC"/>
                </a:solidFill>
                <a:latin typeface="Calibri"/>
                <a:ea typeface="Calibri"/>
                <a:cs typeface="Calibri"/>
                <a:sym typeface="Calibri"/>
              </a:rPr>
              <a:t>https://corporatefinanceinstitute.com/resources/knowledge/finance/correlation/</a:t>
            </a:r>
            <a:endParaRPr sz="600">
              <a:solidFill>
                <a:srgbClr val="1155CC"/>
              </a:solidFill>
              <a:latin typeface="Calibri"/>
              <a:ea typeface="Calibri"/>
              <a:cs typeface="Calibri"/>
              <a:sym typeface="Calibri"/>
            </a:endParaRPr>
          </a:p>
          <a:p>
            <a:pPr indent="-266700" lvl="0" marL="457200" rtl="0" algn="l">
              <a:spcBef>
                <a:spcPts val="0"/>
              </a:spcBef>
              <a:spcAft>
                <a:spcPts val="0"/>
              </a:spcAft>
              <a:buClr>
                <a:srgbClr val="000000"/>
              </a:buClr>
              <a:buSzPts val="600"/>
              <a:buFont typeface="Calibri"/>
              <a:buAutoNum type="arabicPeriod"/>
            </a:pPr>
            <a:r>
              <a:rPr lang="en" sz="600">
                <a:solidFill>
                  <a:srgbClr val="000000"/>
                </a:solidFill>
                <a:latin typeface="Calibri"/>
                <a:ea typeface="Calibri"/>
                <a:cs typeface="Calibri"/>
                <a:sym typeface="Calibri"/>
              </a:rPr>
              <a:t>IBM Knowledge Centre. (2012). ​</a:t>
            </a:r>
            <a:r>
              <a:rPr i="1" lang="en" sz="600">
                <a:solidFill>
                  <a:srgbClr val="000000"/>
                </a:solidFill>
                <a:latin typeface="Calibri"/>
                <a:ea typeface="Calibri"/>
                <a:cs typeface="Calibri"/>
                <a:sym typeface="Calibri"/>
              </a:rPr>
              <a:t>CRISP-DM Help Overview. </a:t>
            </a:r>
            <a:r>
              <a:rPr lang="en" sz="600">
                <a:solidFill>
                  <a:srgbClr val="000000"/>
                </a:solidFill>
                <a:latin typeface="Calibri"/>
                <a:ea typeface="Calibri"/>
                <a:cs typeface="Calibri"/>
                <a:sym typeface="Calibri"/>
              </a:rPr>
              <a:t>R​ etrieved from </a:t>
            </a:r>
            <a:r>
              <a:rPr lang="en" sz="600">
                <a:solidFill>
                  <a:srgbClr val="1155CC"/>
                </a:solidFill>
                <a:latin typeface="Calibri"/>
                <a:ea typeface="Calibri"/>
                <a:cs typeface="Calibri"/>
                <a:sym typeface="Calibri"/>
              </a:rPr>
              <a:t>https://www.ibm.com/support/knowledgecenter/en/SS3RA7_15.0.0/com.ibm.spss.crispd m.help/crisp_overview.htm</a:t>
            </a:r>
            <a:endParaRPr sz="600">
              <a:solidFill>
                <a:srgbClr val="1155CC"/>
              </a:solidFill>
              <a:latin typeface="Calibri"/>
              <a:ea typeface="Calibri"/>
              <a:cs typeface="Calibri"/>
              <a:sym typeface="Calibri"/>
            </a:endParaRPr>
          </a:p>
          <a:p>
            <a:pPr indent="-266700" lvl="0" marL="457200" rtl="0" algn="l">
              <a:spcBef>
                <a:spcPts val="0"/>
              </a:spcBef>
              <a:spcAft>
                <a:spcPts val="0"/>
              </a:spcAft>
              <a:buClr>
                <a:srgbClr val="000000"/>
              </a:buClr>
              <a:buSzPts val="600"/>
              <a:buFont typeface="Calibri"/>
              <a:buAutoNum type="arabicPeriod"/>
            </a:pPr>
            <a:r>
              <a:rPr lang="en" sz="600">
                <a:solidFill>
                  <a:srgbClr val="000000"/>
                </a:solidFill>
                <a:latin typeface="Calibri"/>
                <a:ea typeface="Calibri"/>
                <a:cs typeface="Calibri"/>
                <a:sym typeface="Calibri"/>
              </a:rPr>
              <a:t>Government of Canada. (2017). ​</a:t>
            </a:r>
            <a:r>
              <a:rPr i="1" lang="en" sz="600">
                <a:solidFill>
                  <a:srgbClr val="000000"/>
                </a:solidFill>
                <a:latin typeface="Calibri"/>
                <a:ea typeface="Calibri"/>
                <a:cs typeface="Calibri"/>
                <a:sym typeface="Calibri"/>
              </a:rPr>
              <a:t>Greenhouse gas emissions: drivers and impacts.</a:t>
            </a:r>
            <a:r>
              <a:rPr lang="en" sz="600">
                <a:solidFill>
                  <a:srgbClr val="000000"/>
                </a:solidFill>
                <a:latin typeface="Calibri"/>
                <a:ea typeface="Calibri"/>
                <a:cs typeface="Calibri"/>
                <a:sym typeface="Calibri"/>
              </a:rPr>
              <a:t>​ Author. Retrieved from </a:t>
            </a:r>
            <a:r>
              <a:rPr lang="en" sz="600" u="sng">
                <a:solidFill>
                  <a:schemeClr val="hlink"/>
                </a:solidFill>
                <a:latin typeface="Calibri"/>
                <a:ea typeface="Calibri"/>
                <a:cs typeface="Calibri"/>
                <a:sym typeface="Calibri"/>
                <a:hlinkClick r:id="rId3"/>
              </a:rPr>
              <a:t>https://www.canada.ca/en/environment-climate-change/services/environmental-indicators/greenhouse-gas-emissions-drivers-impacts.html</a:t>
            </a:r>
            <a:endParaRPr sz="600">
              <a:solidFill>
                <a:srgbClr val="1155CC"/>
              </a:solidFill>
              <a:latin typeface="Calibri"/>
              <a:ea typeface="Calibri"/>
              <a:cs typeface="Calibri"/>
              <a:sym typeface="Calibri"/>
            </a:endParaRPr>
          </a:p>
          <a:p>
            <a:pPr indent="-266700" lvl="0" marL="457200" rtl="0" algn="l">
              <a:spcBef>
                <a:spcPts val="0"/>
              </a:spcBef>
              <a:spcAft>
                <a:spcPts val="0"/>
              </a:spcAft>
              <a:buClr>
                <a:srgbClr val="000000"/>
              </a:buClr>
              <a:buSzPts val="600"/>
              <a:buFont typeface="Calibri"/>
              <a:buAutoNum type="arabicPeriod"/>
            </a:pPr>
            <a:r>
              <a:rPr lang="en" sz="600">
                <a:solidFill>
                  <a:srgbClr val="000000"/>
                </a:solidFill>
                <a:latin typeface="Calibri"/>
                <a:ea typeface="Calibri"/>
                <a:cs typeface="Calibri"/>
                <a:sym typeface="Calibri"/>
              </a:rPr>
              <a:t>Government of Canada, National Energy Board. (2019). </a:t>
            </a:r>
            <a:r>
              <a:rPr lang="en" sz="600">
                <a:solidFill>
                  <a:srgbClr val="000000"/>
                </a:solidFill>
                <a:latin typeface="Arial"/>
                <a:ea typeface="Arial"/>
                <a:cs typeface="Arial"/>
                <a:sym typeface="Arial"/>
              </a:rPr>
              <a:t>​</a:t>
            </a:r>
            <a:r>
              <a:rPr i="1" lang="en" sz="600">
                <a:solidFill>
                  <a:srgbClr val="000000"/>
                </a:solidFill>
                <a:latin typeface="Calibri"/>
                <a:ea typeface="Calibri"/>
                <a:cs typeface="Calibri"/>
                <a:sym typeface="Calibri"/>
              </a:rPr>
              <a:t>Provincial and Territorial Energy Profiles – Ontario</a:t>
            </a:r>
            <a:r>
              <a:rPr lang="en" sz="600">
                <a:solidFill>
                  <a:srgbClr val="000000"/>
                </a:solidFill>
                <a:latin typeface="Calibri"/>
                <a:ea typeface="Calibri"/>
                <a:cs typeface="Calibri"/>
                <a:sym typeface="Calibri"/>
              </a:rPr>
              <a:t>.</a:t>
            </a:r>
            <a:r>
              <a:rPr lang="en" sz="600">
                <a:solidFill>
                  <a:srgbClr val="000000"/>
                </a:solidFill>
                <a:latin typeface="Arial"/>
                <a:ea typeface="Arial"/>
                <a:cs typeface="Arial"/>
                <a:sym typeface="Arial"/>
              </a:rPr>
              <a:t>​ </a:t>
            </a:r>
            <a:r>
              <a:rPr lang="en" sz="600">
                <a:solidFill>
                  <a:srgbClr val="000000"/>
                </a:solidFill>
                <a:latin typeface="Calibri"/>
                <a:ea typeface="Calibri"/>
                <a:cs typeface="Calibri"/>
                <a:sym typeface="Calibri"/>
              </a:rPr>
              <a:t>Author. Retrieved from </a:t>
            </a:r>
            <a:r>
              <a:rPr lang="en" sz="600" u="sng">
                <a:solidFill>
                  <a:schemeClr val="hlink"/>
                </a:solidFill>
                <a:latin typeface="Calibri"/>
                <a:ea typeface="Calibri"/>
                <a:cs typeface="Calibri"/>
                <a:sym typeface="Calibri"/>
                <a:hlinkClick r:id="rId4"/>
              </a:rPr>
              <a:t>https://www.neb-one.gc.ca/nrg/ntgrtd/mrkt/nrgsstmprfls/on-eng.html</a:t>
            </a:r>
            <a:endParaRPr sz="600">
              <a:solidFill>
                <a:srgbClr val="000000"/>
              </a:solidFill>
              <a:latin typeface="Calibri"/>
              <a:ea typeface="Calibri"/>
              <a:cs typeface="Calibri"/>
              <a:sym typeface="Calibri"/>
            </a:endParaRPr>
          </a:p>
          <a:p>
            <a:pPr indent="-266700" lvl="0" marL="457200" rtl="0" algn="l">
              <a:spcBef>
                <a:spcPts val="0"/>
              </a:spcBef>
              <a:spcAft>
                <a:spcPts val="0"/>
              </a:spcAft>
              <a:buClr>
                <a:srgbClr val="000000"/>
              </a:buClr>
              <a:buSzPts val="600"/>
              <a:buFont typeface="Calibri"/>
              <a:buAutoNum type="arabicPeriod"/>
            </a:pPr>
            <a:r>
              <a:rPr lang="en" sz="600">
                <a:solidFill>
                  <a:srgbClr val="000000"/>
                </a:solidFill>
                <a:latin typeface="Calibri"/>
                <a:ea typeface="Calibri"/>
                <a:cs typeface="Calibri"/>
                <a:sym typeface="Calibri"/>
              </a:rPr>
              <a:t>EarthMatters - Carbon Dioxide Reaches Record Levels, Plus 6 Things to Know About the Greenhouse Gas. Retrieved from https://earthobservatory.nasa.gov/blogs/earthmatters/2019/06/14/carbon-dioxide-reaches-record-levels-plus-6-things-to-know-about-the-greenhouse-gas/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35"/>
          <p:cNvSpPr txBox="1"/>
          <p:nvPr>
            <p:ph type="title"/>
          </p:nvPr>
        </p:nvSpPr>
        <p:spPr>
          <a:xfrm>
            <a:off x="727650" y="1011575"/>
            <a:ext cx="7688700" cy="335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t>Thank you!</a:t>
            </a:r>
            <a:endParaRPr sz="3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Stakeholders</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Government - All levels</a:t>
            </a:r>
            <a:endParaRPr/>
          </a:p>
          <a:p>
            <a:pPr indent="-311150" lvl="0" marL="457200" rtl="0" algn="l">
              <a:spcBef>
                <a:spcPts val="0"/>
              </a:spcBef>
              <a:spcAft>
                <a:spcPts val="0"/>
              </a:spcAft>
              <a:buSzPts val="1300"/>
              <a:buChar char="-"/>
            </a:pPr>
            <a:r>
              <a:rPr lang="en"/>
              <a:t>Organizations &amp; Corporations</a:t>
            </a:r>
            <a:endParaRPr/>
          </a:p>
          <a:p>
            <a:pPr indent="-311150" lvl="0" marL="457200" rtl="0" algn="l">
              <a:spcBef>
                <a:spcPts val="0"/>
              </a:spcBef>
              <a:spcAft>
                <a:spcPts val="0"/>
              </a:spcAft>
              <a:buSzPts val="1300"/>
              <a:buChar char="-"/>
            </a:pPr>
            <a:r>
              <a:rPr lang="en"/>
              <a:t>Environmental advocacy groups</a:t>
            </a:r>
            <a:endParaRPr/>
          </a:p>
          <a:p>
            <a:pPr indent="-311150" lvl="0" marL="457200" rtl="0" algn="l">
              <a:spcBef>
                <a:spcPts val="0"/>
              </a:spcBef>
              <a:spcAft>
                <a:spcPts val="0"/>
              </a:spcAft>
              <a:buSzPts val="1300"/>
              <a:buChar char="-"/>
            </a:pPr>
            <a:r>
              <a:rPr lang="en"/>
              <a:t>Entire population of Earth</a:t>
            </a:r>
            <a:endParaRPr/>
          </a:p>
          <a:p>
            <a:pPr indent="-311150" lvl="0" marL="457200" rtl="0" algn="l">
              <a:spcBef>
                <a:spcPts val="0"/>
              </a:spcBef>
              <a:spcAft>
                <a:spcPts val="0"/>
              </a:spcAft>
              <a:buSzPts val="1300"/>
              <a:buChar char="-"/>
            </a:pPr>
            <a:r>
              <a:rPr lang="en"/>
              <a:t>CSD</a:t>
            </a:r>
            <a:r>
              <a:rPr lang="en"/>
              <a:t>A 1000 G</a:t>
            </a:r>
            <a:r>
              <a:rPr lang="en"/>
              <a:t>roup 8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7650" y="12010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105" name="Google Shape;105;p16"/>
          <p:cNvSpPr txBox="1"/>
          <p:nvPr>
            <p:ph idx="1" type="body"/>
          </p:nvPr>
        </p:nvSpPr>
        <p:spPr>
          <a:xfrm>
            <a:off x="740175" y="1637000"/>
            <a:ext cx="7437900" cy="35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Greenhouse Gas Effect</a:t>
            </a:r>
            <a:endParaRPr/>
          </a:p>
          <a:p>
            <a:pPr indent="0" lvl="0" marL="0" rtl="0" algn="l">
              <a:spcBef>
                <a:spcPts val="1600"/>
              </a:spcBef>
              <a:spcAft>
                <a:spcPts val="1600"/>
              </a:spcAft>
              <a:buNone/>
            </a:pPr>
            <a:r>
              <a:t/>
            </a:r>
            <a:endParaRPr/>
          </a:p>
        </p:txBody>
      </p:sp>
      <p:pic>
        <p:nvPicPr>
          <p:cNvPr descr="Step I: &#10;Solar &#10;radiation &#10;reaches the &#10;Earth's &#10;atmosphere — &#10;some of this &#10;is reflected &#10;back into &#10;space. &#10;step 3: &#10;Heat radiates &#10;from Earth &#10;towards space. &#10;3 &#10;Step 4: &#10;Some of this heat &#10;is trapped by &#10;greenhouse gases &#10;in the atmosphere, &#10;keeping the Earth &#10;warm enough to &#10;sustain life. &#10;4 &#10;Step 5: &#10;Human activities such &#10;as burning fossil fuels, &#10;agriculture and land &#10;clearing are increasing &#10;the amount of &#10;greenhouse gases &#10;released into the &#10;atmosphere. &#10;5 &#10;step 6: &#10;This is trapping &#10;extra heat, and &#10;causing the Earth's &#10;temperature to rise. &#10;6 &#10;2 &#10;step 2: &#10;The rest of the sun's energy is &#10;absorbed by the land and the &#10;oceans, heating the Earth. " id="106" name="Google Shape;106;p16"/>
          <p:cNvPicPr preferRelativeResize="0"/>
          <p:nvPr/>
        </p:nvPicPr>
        <p:blipFill rotWithShape="1">
          <a:blip r:embed="rId3">
            <a:alphaModFix/>
          </a:blip>
          <a:srcRect b="1881" l="0" r="0" t="1153"/>
          <a:stretch/>
        </p:blipFill>
        <p:spPr>
          <a:xfrm>
            <a:off x="816375" y="1995200"/>
            <a:ext cx="5501325" cy="2888275"/>
          </a:xfrm>
          <a:prstGeom prst="rect">
            <a:avLst/>
          </a:prstGeom>
          <a:noFill/>
          <a:ln>
            <a:noFill/>
          </a:ln>
        </p:spPr>
      </p:pic>
      <p:pic>
        <p:nvPicPr>
          <p:cNvPr id="107" name="Google Shape;107;p16"/>
          <p:cNvPicPr preferRelativeResize="0"/>
          <p:nvPr/>
        </p:nvPicPr>
        <p:blipFill>
          <a:blip r:embed="rId4">
            <a:alphaModFix/>
          </a:blip>
          <a:stretch>
            <a:fillRect/>
          </a:stretch>
        </p:blipFill>
        <p:spPr>
          <a:xfrm>
            <a:off x="5126525" y="4717175"/>
            <a:ext cx="1191175" cy="211175"/>
          </a:xfrm>
          <a:prstGeom prst="rect">
            <a:avLst/>
          </a:prstGeom>
          <a:noFill/>
          <a:ln>
            <a:noFill/>
          </a:ln>
        </p:spPr>
      </p:pic>
      <p:sp>
        <p:nvSpPr>
          <p:cNvPr id="108" name="Google Shape;108;p16"/>
          <p:cNvSpPr txBox="1"/>
          <p:nvPr/>
        </p:nvSpPr>
        <p:spPr>
          <a:xfrm>
            <a:off x="6045800" y="3082150"/>
            <a:ext cx="2970900" cy="1136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accent1"/>
                </a:solidFill>
                <a:highlight>
                  <a:schemeClr val="lt1"/>
                </a:highlight>
                <a:latin typeface="Lato"/>
                <a:ea typeface="Lato"/>
                <a:cs typeface="Lato"/>
                <a:sym typeface="Lato"/>
              </a:rPr>
              <a:t>Greenhouse gases GHGs warm the Earth by absorbing energy and slowing the rate at which the energy escapes to space; they act like a blanket insulating the Earth. </a:t>
            </a:r>
            <a:endParaRPr sz="1200">
              <a:solidFill>
                <a:schemeClr val="accent1"/>
              </a:solidFill>
              <a:latin typeface="Lato"/>
              <a:ea typeface="Lato"/>
              <a:cs typeface="Lato"/>
              <a:sym typeface="Lato"/>
            </a:endParaRPr>
          </a:p>
        </p:txBody>
      </p:sp>
    </p:spTree>
  </p:cSld>
  <p:clrMapOvr>
    <a:masterClrMapping/>
  </p:clrMapOvr>
  <mc:AlternateContent>
    <mc:Choice Requires="p14">
      <p:transition spd="slow" p14:dur="10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000"/>
                                        <p:tgtEl>
                                          <p:spTgt spid="1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pic>
        <p:nvPicPr>
          <p:cNvPr id="114" name="Google Shape;114;p17"/>
          <p:cNvPicPr preferRelativeResize="0"/>
          <p:nvPr/>
        </p:nvPicPr>
        <p:blipFill rotWithShape="1">
          <a:blip r:embed="rId3">
            <a:alphaModFix/>
          </a:blip>
          <a:srcRect b="0" l="4003" r="0" t="0"/>
          <a:stretch/>
        </p:blipFill>
        <p:spPr>
          <a:xfrm>
            <a:off x="3383000" y="1442950"/>
            <a:ext cx="5536600" cy="3625475"/>
          </a:xfrm>
          <a:prstGeom prst="rect">
            <a:avLst/>
          </a:prstGeom>
          <a:noFill/>
          <a:ln>
            <a:noFill/>
          </a:ln>
        </p:spPr>
      </p:pic>
      <p:sp>
        <p:nvSpPr>
          <p:cNvPr id="115" name="Google Shape;115;p17"/>
          <p:cNvSpPr/>
          <p:nvPr/>
        </p:nvSpPr>
        <p:spPr>
          <a:xfrm>
            <a:off x="7746325" y="2243800"/>
            <a:ext cx="257400" cy="1208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7"/>
          <p:cNvSpPr txBox="1"/>
          <p:nvPr>
            <p:ph idx="1" type="body"/>
          </p:nvPr>
        </p:nvSpPr>
        <p:spPr>
          <a:xfrm>
            <a:off x="798500" y="2126450"/>
            <a:ext cx="2584500" cy="165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Fact:</a:t>
            </a:r>
            <a:endParaRPr/>
          </a:p>
          <a:p>
            <a:pPr indent="0" lvl="0" marL="0" rtl="0" algn="l">
              <a:spcBef>
                <a:spcPts val="1600"/>
              </a:spcBef>
              <a:spcAft>
                <a:spcPts val="1600"/>
              </a:spcAft>
              <a:buNone/>
            </a:pPr>
            <a:r>
              <a:rPr lang="en" sz="1200"/>
              <a:t>If you’re younger than 33, you’ve never experienced a month in which the average surface temperature of Earth was below the average of the twentieth century.</a:t>
            </a:r>
            <a:endParaRPr sz="1200"/>
          </a:p>
        </p:txBody>
      </p:sp>
    </p:spTree>
  </p:cSld>
  <p:clrMapOvr>
    <a:masterClrMapping/>
  </p:clrMapOvr>
  <mc:AlternateContent>
    <mc:Choice Requires="p14">
      <p:transition spd="slow" p14:dur="10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16"/>
                                        </p:tgtEl>
                                        <p:attrNameLst>
                                          <p:attrName>style.visibility</p:attrName>
                                        </p:attrNameLst>
                                      </p:cBhvr>
                                      <p:to>
                                        <p:strVal val="visible"/>
                                      </p:to>
                                    </p:set>
                                    <p:anim calcmode="lin" valueType="num">
                                      <p:cBhvr additive="base">
                                        <p:cTn dur="1000"/>
                                        <p:tgtEl>
                                          <p:spTgt spid="11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Climate Nasa Graph - Carbon Dioxide Levels</a:t>
            </a:r>
            <a:endParaRPr/>
          </a:p>
        </p:txBody>
      </p:sp>
      <p:sp>
        <p:nvSpPr>
          <p:cNvPr id="122" name="Google Shape;122;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is important that we note the trend in Carbon Dioxide (CO</a:t>
            </a:r>
            <a:r>
              <a:rPr baseline="-25000" lang="en"/>
              <a:t>2</a:t>
            </a:r>
            <a:r>
              <a:rPr lang="en"/>
              <a:t> ) through time has been fluctuating but has never increased more than 300 parts per million</a:t>
            </a:r>
            <a:endParaRPr/>
          </a:p>
          <a:p>
            <a:pPr indent="0" lvl="0" marL="0" rtl="0" algn="l">
              <a:spcBef>
                <a:spcPts val="1600"/>
              </a:spcBef>
              <a:spcAft>
                <a:spcPts val="0"/>
              </a:spcAft>
              <a:buNone/>
            </a:pPr>
            <a:r>
              <a:rPr lang="en"/>
              <a:t>Since the industrial revolution, there has been a sharp rise in </a:t>
            </a:r>
            <a:r>
              <a:rPr lang="en"/>
              <a:t>CO</a:t>
            </a:r>
            <a:r>
              <a:rPr baseline="-25000" lang="en"/>
              <a:t>2</a:t>
            </a:r>
            <a:r>
              <a:rPr lang="en"/>
              <a:t> </a:t>
            </a:r>
            <a:r>
              <a:rPr lang="en"/>
              <a:t>levels breaking previously set max level with no sign of decreasing.</a:t>
            </a:r>
            <a:endParaRPr/>
          </a:p>
          <a:p>
            <a:pPr indent="0" lvl="0" marL="0" rtl="0" algn="l">
              <a:spcBef>
                <a:spcPts val="1600"/>
              </a:spcBef>
              <a:spcAft>
                <a:spcPts val="1600"/>
              </a:spcAft>
              <a:buNone/>
            </a:pPr>
            <a:r>
              <a:rPr lang="en"/>
              <a:t>Will we see a decrease in the future?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and Inventory</a:t>
            </a:r>
            <a:endParaRPr/>
          </a:p>
        </p:txBody>
      </p:sp>
      <p:sp>
        <p:nvSpPr>
          <p:cNvPr id="128" name="Google Shape;128;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Our data set was retrieved from the Government of Ontario data catalogue available online</a:t>
            </a:r>
            <a:endParaRPr/>
          </a:p>
          <a:p>
            <a:pPr indent="-298450" lvl="1" marL="914400" rtl="0" algn="l">
              <a:spcBef>
                <a:spcPts val="0"/>
              </a:spcBef>
              <a:spcAft>
                <a:spcPts val="0"/>
              </a:spcAft>
              <a:buSzPts val="1100"/>
              <a:buChar char="○"/>
            </a:pPr>
            <a:r>
              <a:rPr lang="en"/>
              <a:t>We believe this data to be accurate and reliable given the source is a government website</a:t>
            </a:r>
            <a:endParaRPr/>
          </a:p>
          <a:p>
            <a:pPr indent="-311150" lvl="0" marL="457200" rtl="0" algn="l">
              <a:spcBef>
                <a:spcPts val="0"/>
              </a:spcBef>
              <a:spcAft>
                <a:spcPts val="0"/>
              </a:spcAft>
              <a:buSzPts val="1300"/>
              <a:buChar char="●"/>
            </a:pPr>
            <a:r>
              <a:rPr lang="en"/>
              <a:t>Data includes total annual emissions of 7 GHGs for each facility required to report to the Ministry of Energy  from 2010 to 2017</a:t>
            </a:r>
            <a:endParaRPr/>
          </a:p>
          <a:p>
            <a:pPr indent="-298450" lvl="1" marL="914400" rtl="0" algn="l">
              <a:spcBef>
                <a:spcPts val="0"/>
              </a:spcBef>
              <a:spcAft>
                <a:spcPts val="0"/>
              </a:spcAft>
              <a:buSzPts val="1100"/>
              <a:buChar char="○"/>
            </a:pPr>
            <a:r>
              <a:rPr lang="en"/>
              <a:t>Facilities that emit more than 25,000 tonnes of greenhouse gases must have their emissions verified by a third party</a:t>
            </a:r>
            <a:endParaRPr/>
          </a:p>
          <a:p>
            <a:pPr indent="-298450" lvl="1" marL="914400" rtl="0" algn="l">
              <a:spcBef>
                <a:spcPts val="0"/>
              </a:spcBef>
              <a:spcAft>
                <a:spcPts val="0"/>
              </a:spcAft>
              <a:buSzPts val="1100"/>
              <a:buChar char="○"/>
            </a:pPr>
            <a:r>
              <a:rPr lang="en"/>
              <a:t>We believe the use of 3rd party verifiers further validates the integrity of the data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and Inventory</a:t>
            </a:r>
            <a:endParaRPr/>
          </a:p>
        </p:txBody>
      </p:sp>
      <p:pic>
        <p:nvPicPr>
          <p:cNvPr id="134" name="Google Shape;134;p20"/>
          <p:cNvPicPr preferRelativeResize="0"/>
          <p:nvPr/>
        </p:nvPicPr>
        <p:blipFill rotWithShape="1">
          <a:blip r:embed="rId3">
            <a:alphaModFix/>
          </a:blip>
          <a:srcRect b="8223" l="0" r="0" t="0"/>
          <a:stretch/>
        </p:blipFill>
        <p:spPr>
          <a:xfrm>
            <a:off x="209725" y="1853850"/>
            <a:ext cx="4362276" cy="3155276"/>
          </a:xfrm>
          <a:prstGeom prst="rect">
            <a:avLst/>
          </a:prstGeom>
          <a:noFill/>
          <a:ln>
            <a:noFill/>
          </a:ln>
        </p:spPr>
      </p:pic>
      <p:sp>
        <p:nvSpPr>
          <p:cNvPr id="135" name="Google Shape;135;p20"/>
          <p:cNvSpPr txBox="1"/>
          <p:nvPr/>
        </p:nvSpPr>
        <p:spPr>
          <a:xfrm>
            <a:off x="-2893225" y="612325"/>
            <a:ext cx="2709600" cy="3520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ato"/>
              <a:buAutoNum type="arabicPeriod"/>
            </a:pPr>
            <a:r>
              <a:t/>
            </a:r>
            <a:endParaRPr>
              <a:latin typeface="Lato"/>
              <a:ea typeface="Lato"/>
              <a:cs typeface="Lato"/>
              <a:sym typeface="Lato"/>
            </a:endParaRPr>
          </a:p>
        </p:txBody>
      </p:sp>
      <p:sp>
        <p:nvSpPr>
          <p:cNvPr id="136" name="Google Shape;136;p20"/>
          <p:cNvSpPr txBox="1"/>
          <p:nvPr/>
        </p:nvSpPr>
        <p:spPr>
          <a:xfrm>
            <a:off x="4924675" y="1853838"/>
            <a:ext cx="4026000" cy="131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latin typeface="Lato"/>
                <a:ea typeface="Lato"/>
                <a:cs typeface="Lato"/>
                <a:sym typeface="Lato"/>
              </a:rPr>
              <a:t>Characteristics </a:t>
            </a:r>
            <a:r>
              <a:rPr lang="en">
                <a:solidFill>
                  <a:schemeClr val="accent1"/>
                </a:solidFill>
                <a:latin typeface="Lato"/>
                <a:ea typeface="Lato"/>
                <a:cs typeface="Lato"/>
                <a:sym typeface="Lato"/>
              </a:rPr>
              <a:t> of data:</a:t>
            </a:r>
            <a:endParaRPr>
              <a:solidFill>
                <a:schemeClr val="accent1"/>
              </a:solidFill>
              <a:latin typeface="Lato"/>
              <a:ea typeface="Lato"/>
              <a:cs typeface="Lato"/>
              <a:sym typeface="Lato"/>
            </a:endParaRPr>
          </a:p>
          <a:p>
            <a:pPr indent="0" lvl="0" marL="0" rtl="0" algn="l">
              <a:spcBef>
                <a:spcPts val="0"/>
              </a:spcBef>
              <a:spcAft>
                <a:spcPts val="0"/>
              </a:spcAft>
              <a:buNone/>
            </a:pPr>
            <a:r>
              <a:t/>
            </a:r>
            <a:endParaRPr>
              <a:solidFill>
                <a:schemeClr val="accent1"/>
              </a:solidFill>
              <a:latin typeface="Lato"/>
              <a:ea typeface="Lato"/>
              <a:cs typeface="Lato"/>
              <a:sym typeface="Lato"/>
            </a:endParaRPr>
          </a:p>
          <a:p>
            <a:pPr indent="-317500" lvl="0" marL="457200" rtl="0" algn="l">
              <a:spcBef>
                <a:spcPts val="0"/>
              </a:spcBef>
              <a:spcAft>
                <a:spcPts val="0"/>
              </a:spcAft>
              <a:buClr>
                <a:schemeClr val="accent1"/>
              </a:buClr>
              <a:buSzPts val="1400"/>
              <a:buFont typeface="Lato"/>
              <a:buChar char="●"/>
            </a:pPr>
            <a:r>
              <a:rPr lang="en">
                <a:solidFill>
                  <a:schemeClr val="accent1"/>
                </a:solidFill>
                <a:latin typeface="Lato"/>
                <a:ea typeface="Lato"/>
                <a:cs typeface="Lato"/>
                <a:sym typeface="Lato"/>
              </a:rPr>
              <a:t>Structured - defined labels in dataset</a:t>
            </a:r>
            <a:endParaRPr>
              <a:solidFill>
                <a:schemeClr val="accent1"/>
              </a:solidFill>
              <a:latin typeface="Lato"/>
              <a:ea typeface="Lato"/>
              <a:cs typeface="Lato"/>
              <a:sym typeface="Lato"/>
            </a:endParaRPr>
          </a:p>
          <a:p>
            <a:pPr indent="-317500" lvl="0" marL="457200" rtl="0" algn="l">
              <a:spcBef>
                <a:spcPts val="0"/>
              </a:spcBef>
              <a:spcAft>
                <a:spcPts val="0"/>
              </a:spcAft>
              <a:buClr>
                <a:schemeClr val="accent1"/>
              </a:buClr>
              <a:buSzPts val="1400"/>
              <a:buFont typeface="Lato"/>
              <a:buChar char="●"/>
            </a:pPr>
            <a:r>
              <a:rPr lang="en">
                <a:solidFill>
                  <a:schemeClr val="accent1"/>
                </a:solidFill>
                <a:latin typeface="Lato"/>
                <a:ea typeface="Lato"/>
                <a:cs typeface="Lato"/>
                <a:sym typeface="Lato"/>
              </a:rPr>
              <a:t>Near time (historical) obtained yearly</a:t>
            </a:r>
            <a:endParaRPr>
              <a:solidFill>
                <a:schemeClr val="accent1"/>
              </a:solidFill>
              <a:latin typeface="Lato"/>
              <a:ea typeface="Lato"/>
              <a:cs typeface="Lato"/>
              <a:sym typeface="Lato"/>
            </a:endParaRPr>
          </a:p>
          <a:p>
            <a:pPr indent="-317500" lvl="0" marL="457200" rtl="0" algn="l">
              <a:spcBef>
                <a:spcPts val="0"/>
              </a:spcBef>
              <a:spcAft>
                <a:spcPts val="0"/>
              </a:spcAft>
              <a:buClr>
                <a:schemeClr val="accent1"/>
              </a:buClr>
              <a:buSzPts val="1400"/>
              <a:buFont typeface="Lato"/>
              <a:buChar char="●"/>
            </a:pPr>
            <a:r>
              <a:rPr lang="en">
                <a:solidFill>
                  <a:schemeClr val="accent1"/>
                </a:solidFill>
                <a:latin typeface="Lato"/>
                <a:ea typeface="Lato"/>
                <a:cs typeface="Lato"/>
                <a:sym typeface="Lato"/>
              </a:rPr>
              <a:t>Types of variables: Both float and strings</a:t>
            </a:r>
            <a:endParaRPr>
              <a:solidFill>
                <a:schemeClr val="accent1"/>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137" name="Google Shape;137;p20"/>
          <p:cNvSpPr txBox="1"/>
          <p:nvPr/>
        </p:nvSpPr>
        <p:spPr>
          <a:xfrm>
            <a:off x="5001150" y="3387038"/>
            <a:ext cx="4026000" cy="131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accent1"/>
                </a:solidFill>
                <a:latin typeface="Lato"/>
                <a:ea typeface="Lato"/>
                <a:cs typeface="Lato"/>
                <a:sym typeface="Lato"/>
              </a:rPr>
              <a:t>Mean - 254,739 </a:t>
            </a:r>
            <a:endParaRPr sz="1100">
              <a:solidFill>
                <a:schemeClr val="accent1"/>
              </a:solidFill>
              <a:latin typeface="Lato"/>
              <a:ea typeface="Lato"/>
              <a:cs typeface="Lato"/>
              <a:sym typeface="Lato"/>
            </a:endParaRPr>
          </a:p>
          <a:p>
            <a:pPr indent="0" lvl="0" marL="0" rtl="0" algn="l">
              <a:spcBef>
                <a:spcPts val="0"/>
              </a:spcBef>
              <a:spcAft>
                <a:spcPts val="0"/>
              </a:spcAft>
              <a:buNone/>
            </a:pPr>
            <a:r>
              <a:rPr lang="en" sz="1100">
                <a:solidFill>
                  <a:schemeClr val="accent1"/>
                </a:solidFill>
                <a:latin typeface="Lato"/>
                <a:ea typeface="Lato"/>
                <a:cs typeface="Lato"/>
                <a:sym typeface="Lato"/>
              </a:rPr>
              <a:t>Min - 	0</a:t>
            </a:r>
            <a:endParaRPr sz="1100">
              <a:solidFill>
                <a:schemeClr val="accent1"/>
              </a:solidFill>
              <a:latin typeface="Lato"/>
              <a:ea typeface="Lato"/>
              <a:cs typeface="Lato"/>
              <a:sym typeface="Lato"/>
            </a:endParaRPr>
          </a:p>
          <a:p>
            <a:pPr indent="0" lvl="0" marL="0" rtl="0" algn="l">
              <a:spcBef>
                <a:spcPts val="0"/>
              </a:spcBef>
              <a:spcAft>
                <a:spcPts val="0"/>
              </a:spcAft>
              <a:buNone/>
            </a:pPr>
            <a:r>
              <a:rPr lang="en" sz="1100">
                <a:solidFill>
                  <a:schemeClr val="accent1"/>
                </a:solidFill>
                <a:latin typeface="Lato"/>
                <a:ea typeface="Lato"/>
                <a:cs typeface="Lato"/>
                <a:sym typeface="Lato"/>
              </a:rPr>
              <a:t>Max -  	8,593,656 </a:t>
            </a:r>
            <a:endParaRPr sz="1100">
              <a:solidFill>
                <a:schemeClr val="accent1"/>
              </a:solidFill>
              <a:latin typeface="Lato"/>
              <a:ea typeface="Lato"/>
              <a:cs typeface="Lato"/>
              <a:sym typeface="Lato"/>
            </a:endParaRPr>
          </a:p>
          <a:p>
            <a:pPr indent="0" lvl="0" marL="0" rtl="0" algn="l">
              <a:spcBef>
                <a:spcPts val="0"/>
              </a:spcBef>
              <a:spcAft>
                <a:spcPts val="0"/>
              </a:spcAft>
              <a:buNone/>
            </a:pPr>
            <a:r>
              <a:t/>
            </a:r>
            <a:endParaRPr>
              <a:solidFill>
                <a:schemeClr val="accent1"/>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and Inventory</a:t>
            </a:r>
            <a:endParaRPr/>
          </a:p>
        </p:txBody>
      </p:sp>
      <p:sp>
        <p:nvSpPr>
          <p:cNvPr id="143" name="Google Shape;143;p21"/>
          <p:cNvSpPr txBox="1"/>
          <p:nvPr>
            <p:ph idx="1" type="body"/>
          </p:nvPr>
        </p:nvSpPr>
        <p:spPr>
          <a:xfrm>
            <a:off x="4807950" y="939150"/>
            <a:ext cx="4078500" cy="37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13 </a:t>
            </a:r>
            <a:r>
              <a:rPr b="1" lang="en"/>
              <a:t>NAICS</a:t>
            </a:r>
            <a:r>
              <a:rPr b="1" lang="en"/>
              <a:t> (</a:t>
            </a:r>
            <a:r>
              <a:rPr b="1" lang="en"/>
              <a:t>North American Industry Classification System) </a:t>
            </a:r>
            <a:r>
              <a:rPr b="1" lang="en"/>
              <a:t> sectors reporting to the  Ministry of Energy</a:t>
            </a:r>
            <a:endParaRPr b="1"/>
          </a:p>
          <a:p>
            <a:pPr indent="0" lvl="0" marL="457200" rtl="0" algn="l">
              <a:spcBef>
                <a:spcPts val="1600"/>
              </a:spcBef>
              <a:spcAft>
                <a:spcPts val="1600"/>
              </a:spcAft>
              <a:buNone/>
            </a:pPr>
            <a:r>
              <a:t/>
            </a:r>
            <a:endParaRPr/>
          </a:p>
        </p:txBody>
      </p:sp>
      <p:graphicFrame>
        <p:nvGraphicFramePr>
          <p:cNvPr id="144" name="Google Shape;144;p21"/>
          <p:cNvGraphicFramePr/>
          <p:nvPr/>
        </p:nvGraphicFramePr>
        <p:xfrm>
          <a:off x="4750400" y="1530265"/>
          <a:ext cx="3000000" cy="3000000"/>
        </p:xfrm>
        <a:graphic>
          <a:graphicData uri="http://schemas.openxmlformats.org/drawingml/2006/table">
            <a:tbl>
              <a:tblPr>
                <a:noFill/>
                <a:tableStyleId>{2E80EE8F-1C97-4D47-8158-3A2B6434AD93}</a:tableStyleId>
              </a:tblPr>
              <a:tblGrid>
                <a:gridCol w="815025"/>
                <a:gridCol w="3378575"/>
              </a:tblGrid>
              <a:tr h="346875">
                <a:tc>
                  <a:txBody>
                    <a:bodyPr/>
                    <a:lstStyle/>
                    <a:p>
                      <a:pPr indent="0" lvl="0" marL="0" rtl="0" algn="l">
                        <a:lnSpc>
                          <a:spcPct val="115000"/>
                        </a:lnSpc>
                        <a:spcBef>
                          <a:spcPts val="0"/>
                        </a:spcBef>
                        <a:spcAft>
                          <a:spcPts val="0"/>
                        </a:spcAft>
                        <a:buNone/>
                      </a:pPr>
                      <a:r>
                        <a:rPr lang="en" sz="900">
                          <a:solidFill>
                            <a:schemeClr val="accent1"/>
                          </a:solidFill>
                          <a:latin typeface="Lato"/>
                          <a:ea typeface="Lato"/>
                          <a:cs typeface="Lato"/>
                          <a:sym typeface="Lato"/>
                        </a:rPr>
                        <a:t>11</a:t>
                      </a:r>
                      <a:endParaRPr sz="900">
                        <a:solidFill>
                          <a:schemeClr val="accen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900">
                          <a:solidFill>
                            <a:schemeClr val="accent1"/>
                          </a:solidFill>
                          <a:latin typeface="Lato"/>
                          <a:ea typeface="Lato"/>
                          <a:cs typeface="Lato"/>
                          <a:sym typeface="Lato"/>
                        </a:rPr>
                        <a:t>Agriculture, Forestry, Fishing and Hunting</a:t>
                      </a:r>
                      <a:endParaRPr sz="900">
                        <a:solidFill>
                          <a:schemeClr val="accent1"/>
                        </a:solidFill>
                        <a:latin typeface="Lato"/>
                        <a:ea typeface="Lato"/>
                        <a:cs typeface="Lato"/>
                        <a:sym typeface="Lato"/>
                      </a:endParaRPr>
                    </a:p>
                  </a:txBody>
                  <a:tcPr marT="91425" marB="91425" marR="91425" marL="91425"/>
                </a:tc>
              </a:tr>
              <a:tr h="346875">
                <a:tc>
                  <a:txBody>
                    <a:bodyPr/>
                    <a:lstStyle/>
                    <a:p>
                      <a:pPr indent="0" lvl="0" marL="0" rtl="0" algn="l">
                        <a:lnSpc>
                          <a:spcPct val="115000"/>
                        </a:lnSpc>
                        <a:spcBef>
                          <a:spcPts val="0"/>
                        </a:spcBef>
                        <a:spcAft>
                          <a:spcPts val="0"/>
                        </a:spcAft>
                        <a:buNone/>
                      </a:pPr>
                      <a:r>
                        <a:rPr lang="en" sz="900">
                          <a:solidFill>
                            <a:schemeClr val="accent1"/>
                          </a:solidFill>
                          <a:latin typeface="Lato"/>
                          <a:ea typeface="Lato"/>
                          <a:cs typeface="Lato"/>
                          <a:sym typeface="Lato"/>
                        </a:rPr>
                        <a:t>21</a:t>
                      </a:r>
                      <a:endParaRPr sz="900">
                        <a:solidFill>
                          <a:schemeClr val="accen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900">
                          <a:solidFill>
                            <a:schemeClr val="accent1"/>
                          </a:solidFill>
                          <a:latin typeface="Lato"/>
                          <a:ea typeface="Lato"/>
                          <a:cs typeface="Lato"/>
                          <a:sym typeface="Lato"/>
                        </a:rPr>
                        <a:t>Mining, Quarrying and Oil &amp; Gas Extraction</a:t>
                      </a:r>
                      <a:endParaRPr sz="900">
                        <a:solidFill>
                          <a:schemeClr val="accent1"/>
                        </a:solidFill>
                        <a:latin typeface="Lato"/>
                        <a:ea typeface="Lato"/>
                        <a:cs typeface="Lato"/>
                        <a:sym typeface="Lato"/>
                      </a:endParaRPr>
                    </a:p>
                  </a:txBody>
                  <a:tcPr marT="91425" marB="91425" marR="91425" marL="91425"/>
                </a:tc>
              </a:tr>
              <a:tr h="346875">
                <a:tc>
                  <a:txBody>
                    <a:bodyPr/>
                    <a:lstStyle/>
                    <a:p>
                      <a:pPr indent="0" lvl="0" marL="0" rtl="0" algn="l">
                        <a:lnSpc>
                          <a:spcPct val="115000"/>
                        </a:lnSpc>
                        <a:spcBef>
                          <a:spcPts val="0"/>
                        </a:spcBef>
                        <a:spcAft>
                          <a:spcPts val="0"/>
                        </a:spcAft>
                        <a:buNone/>
                      </a:pPr>
                      <a:r>
                        <a:rPr lang="en" sz="900">
                          <a:solidFill>
                            <a:schemeClr val="accent1"/>
                          </a:solidFill>
                          <a:latin typeface="Lato"/>
                          <a:ea typeface="Lato"/>
                          <a:cs typeface="Lato"/>
                          <a:sym typeface="Lato"/>
                        </a:rPr>
                        <a:t>22</a:t>
                      </a:r>
                      <a:endParaRPr sz="900">
                        <a:solidFill>
                          <a:schemeClr val="accen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900">
                          <a:solidFill>
                            <a:schemeClr val="accent1"/>
                          </a:solidFill>
                          <a:latin typeface="Lato"/>
                          <a:ea typeface="Lato"/>
                          <a:cs typeface="Lato"/>
                          <a:sym typeface="Lato"/>
                        </a:rPr>
                        <a:t>Utilities</a:t>
                      </a:r>
                      <a:endParaRPr sz="900">
                        <a:solidFill>
                          <a:schemeClr val="accent1"/>
                        </a:solidFill>
                        <a:latin typeface="Lato"/>
                        <a:ea typeface="Lato"/>
                        <a:cs typeface="Lato"/>
                        <a:sym typeface="Lato"/>
                      </a:endParaRPr>
                    </a:p>
                  </a:txBody>
                  <a:tcPr marT="91425" marB="91425" marR="91425" marL="91425"/>
                </a:tc>
              </a:tr>
              <a:tr h="346875">
                <a:tc>
                  <a:txBody>
                    <a:bodyPr/>
                    <a:lstStyle/>
                    <a:p>
                      <a:pPr indent="0" lvl="0" marL="0" rtl="0" algn="l">
                        <a:lnSpc>
                          <a:spcPct val="115000"/>
                        </a:lnSpc>
                        <a:spcBef>
                          <a:spcPts val="0"/>
                        </a:spcBef>
                        <a:spcAft>
                          <a:spcPts val="0"/>
                        </a:spcAft>
                        <a:buNone/>
                      </a:pPr>
                      <a:r>
                        <a:rPr lang="en" sz="900">
                          <a:solidFill>
                            <a:schemeClr val="accent1"/>
                          </a:solidFill>
                          <a:latin typeface="Lato"/>
                          <a:ea typeface="Lato"/>
                          <a:cs typeface="Lato"/>
                          <a:sym typeface="Lato"/>
                        </a:rPr>
                        <a:t>31, 32, 33</a:t>
                      </a:r>
                      <a:endParaRPr sz="900">
                        <a:solidFill>
                          <a:schemeClr val="accen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900">
                          <a:solidFill>
                            <a:schemeClr val="accent1"/>
                          </a:solidFill>
                          <a:latin typeface="Lato"/>
                          <a:ea typeface="Lato"/>
                          <a:cs typeface="Lato"/>
                          <a:sym typeface="Lato"/>
                        </a:rPr>
                        <a:t>Manufacturing</a:t>
                      </a:r>
                      <a:endParaRPr sz="900">
                        <a:solidFill>
                          <a:schemeClr val="accent1"/>
                        </a:solidFill>
                        <a:latin typeface="Lato"/>
                        <a:ea typeface="Lato"/>
                        <a:cs typeface="Lato"/>
                        <a:sym typeface="Lato"/>
                      </a:endParaRPr>
                    </a:p>
                  </a:txBody>
                  <a:tcPr marT="91425" marB="91425" marR="91425" marL="91425"/>
                </a:tc>
              </a:tr>
              <a:tr h="318125">
                <a:tc>
                  <a:txBody>
                    <a:bodyPr/>
                    <a:lstStyle/>
                    <a:p>
                      <a:pPr indent="0" lvl="0" marL="0" rtl="0" algn="l">
                        <a:spcBef>
                          <a:spcPts val="0"/>
                        </a:spcBef>
                        <a:spcAft>
                          <a:spcPts val="0"/>
                        </a:spcAft>
                        <a:buNone/>
                      </a:pPr>
                      <a:r>
                        <a:rPr lang="en" sz="900">
                          <a:solidFill>
                            <a:schemeClr val="accent1"/>
                          </a:solidFill>
                          <a:latin typeface="Lato"/>
                          <a:ea typeface="Lato"/>
                          <a:cs typeface="Lato"/>
                          <a:sym typeface="Lato"/>
                        </a:rPr>
                        <a:t>48</a:t>
                      </a:r>
                      <a:endParaRPr sz="900">
                        <a:solidFill>
                          <a:schemeClr val="accen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900">
                          <a:solidFill>
                            <a:schemeClr val="accent1"/>
                          </a:solidFill>
                          <a:latin typeface="Lato"/>
                          <a:ea typeface="Lato"/>
                          <a:cs typeface="Lato"/>
                          <a:sym typeface="Lato"/>
                        </a:rPr>
                        <a:t>Transportation and Warehousing</a:t>
                      </a:r>
                      <a:endParaRPr sz="900">
                        <a:solidFill>
                          <a:schemeClr val="accent1"/>
                        </a:solidFill>
                        <a:latin typeface="Lato"/>
                        <a:ea typeface="Lato"/>
                        <a:cs typeface="Lato"/>
                        <a:sym typeface="Lato"/>
                      </a:endParaRPr>
                    </a:p>
                  </a:txBody>
                  <a:tcPr marT="91425" marB="91425" marR="91425" marL="91425"/>
                </a:tc>
              </a:tr>
              <a:tr h="452275">
                <a:tc>
                  <a:txBody>
                    <a:bodyPr/>
                    <a:lstStyle/>
                    <a:p>
                      <a:pPr indent="0" lvl="0" marL="0" rtl="0" algn="l">
                        <a:spcBef>
                          <a:spcPts val="0"/>
                        </a:spcBef>
                        <a:spcAft>
                          <a:spcPts val="0"/>
                        </a:spcAft>
                        <a:buNone/>
                      </a:pPr>
                      <a:r>
                        <a:rPr lang="en" sz="900">
                          <a:solidFill>
                            <a:schemeClr val="accent1"/>
                          </a:solidFill>
                          <a:latin typeface="Lato"/>
                          <a:ea typeface="Lato"/>
                          <a:cs typeface="Lato"/>
                          <a:sym typeface="Lato"/>
                        </a:rPr>
                        <a:t>56</a:t>
                      </a:r>
                      <a:endParaRPr sz="900">
                        <a:solidFill>
                          <a:schemeClr val="accen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900">
                          <a:solidFill>
                            <a:schemeClr val="accent1"/>
                          </a:solidFill>
                          <a:latin typeface="Lato"/>
                          <a:ea typeface="Lato"/>
                          <a:cs typeface="Lato"/>
                          <a:sym typeface="Lato"/>
                        </a:rPr>
                        <a:t>Administrative</a:t>
                      </a:r>
                      <a:r>
                        <a:rPr lang="en" sz="900">
                          <a:solidFill>
                            <a:schemeClr val="accent1"/>
                          </a:solidFill>
                          <a:latin typeface="Lato"/>
                          <a:ea typeface="Lato"/>
                          <a:cs typeface="Lato"/>
                          <a:sym typeface="Lato"/>
                        </a:rPr>
                        <a:t> &amp; Support, Waste </a:t>
                      </a:r>
                      <a:r>
                        <a:rPr lang="en" sz="900">
                          <a:solidFill>
                            <a:schemeClr val="accent1"/>
                          </a:solidFill>
                          <a:latin typeface="Lato"/>
                          <a:ea typeface="Lato"/>
                          <a:cs typeface="Lato"/>
                          <a:sym typeface="Lato"/>
                        </a:rPr>
                        <a:t>Management</a:t>
                      </a:r>
                      <a:r>
                        <a:rPr lang="en" sz="900">
                          <a:solidFill>
                            <a:schemeClr val="accent1"/>
                          </a:solidFill>
                          <a:latin typeface="Lato"/>
                          <a:ea typeface="Lato"/>
                          <a:cs typeface="Lato"/>
                          <a:sym typeface="Lato"/>
                        </a:rPr>
                        <a:t> and Remediation Services</a:t>
                      </a:r>
                      <a:endParaRPr sz="900">
                        <a:solidFill>
                          <a:schemeClr val="accent1"/>
                        </a:solidFill>
                        <a:latin typeface="Lato"/>
                        <a:ea typeface="Lato"/>
                        <a:cs typeface="Lato"/>
                        <a:sym typeface="Lato"/>
                      </a:endParaRPr>
                    </a:p>
                  </a:txBody>
                  <a:tcPr marT="91425" marB="91425" marR="91425" marL="91425"/>
                </a:tc>
              </a:tr>
              <a:tr h="318125">
                <a:tc>
                  <a:txBody>
                    <a:bodyPr/>
                    <a:lstStyle/>
                    <a:p>
                      <a:pPr indent="0" lvl="0" marL="0" rtl="0" algn="l">
                        <a:spcBef>
                          <a:spcPts val="0"/>
                        </a:spcBef>
                        <a:spcAft>
                          <a:spcPts val="0"/>
                        </a:spcAft>
                        <a:buNone/>
                      </a:pPr>
                      <a:r>
                        <a:rPr lang="en" sz="900">
                          <a:solidFill>
                            <a:schemeClr val="accent1"/>
                          </a:solidFill>
                          <a:latin typeface="Lato"/>
                          <a:ea typeface="Lato"/>
                          <a:cs typeface="Lato"/>
                          <a:sym typeface="Lato"/>
                        </a:rPr>
                        <a:t>61</a:t>
                      </a:r>
                      <a:endParaRPr sz="900">
                        <a:solidFill>
                          <a:schemeClr val="accen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900">
                          <a:solidFill>
                            <a:schemeClr val="accent1"/>
                          </a:solidFill>
                          <a:latin typeface="Lato"/>
                          <a:ea typeface="Lato"/>
                          <a:cs typeface="Lato"/>
                          <a:sym typeface="Lato"/>
                        </a:rPr>
                        <a:t>Educational Services</a:t>
                      </a:r>
                      <a:endParaRPr sz="900">
                        <a:solidFill>
                          <a:schemeClr val="accent1"/>
                        </a:solidFill>
                        <a:latin typeface="Lato"/>
                        <a:ea typeface="Lato"/>
                        <a:cs typeface="Lato"/>
                        <a:sym typeface="Lato"/>
                      </a:endParaRPr>
                    </a:p>
                  </a:txBody>
                  <a:tcPr marT="91425" marB="91425" marR="91425" marL="91425"/>
                </a:tc>
              </a:tr>
              <a:tr h="318125">
                <a:tc>
                  <a:txBody>
                    <a:bodyPr/>
                    <a:lstStyle/>
                    <a:p>
                      <a:pPr indent="0" lvl="0" marL="0" rtl="0" algn="l">
                        <a:spcBef>
                          <a:spcPts val="0"/>
                        </a:spcBef>
                        <a:spcAft>
                          <a:spcPts val="0"/>
                        </a:spcAft>
                        <a:buNone/>
                      </a:pPr>
                      <a:r>
                        <a:rPr lang="en" sz="900">
                          <a:solidFill>
                            <a:schemeClr val="accent1"/>
                          </a:solidFill>
                          <a:latin typeface="Lato"/>
                          <a:ea typeface="Lato"/>
                          <a:cs typeface="Lato"/>
                          <a:sym typeface="Lato"/>
                        </a:rPr>
                        <a:t>62</a:t>
                      </a:r>
                      <a:endParaRPr sz="900">
                        <a:solidFill>
                          <a:schemeClr val="accen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900">
                          <a:solidFill>
                            <a:schemeClr val="accent1"/>
                          </a:solidFill>
                          <a:latin typeface="Lato"/>
                          <a:ea typeface="Lato"/>
                          <a:cs typeface="Lato"/>
                          <a:sym typeface="Lato"/>
                        </a:rPr>
                        <a:t>Health Care and Social Assistance</a:t>
                      </a:r>
                      <a:endParaRPr sz="900">
                        <a:solidFill>
                          <a:schemeClr val="accent1"/>
                        </a:solidFill>
                        <a:latin typeface="Lato"/>
                        <a:ea typeface="Lato"/>
                        <a:cs typeface="Lato"/>
                        <a:sym typeface="Lato"/>
                      </a:endParaRPr>
                    </a:p>
                  </a:txBody>
                  <a:tcPr marT="91425" marB="91425" marR="91425" marL="91425"/>
                </a:tc>
              </a:tr>
              <a:tr h="318125">
                <a:tc>
                  <a:txBody>
                    <a:bodyPr/>
                    <a:lstStyle/>
                    <a:p>
                      <a:pPr indent="0" lvl="0" marL="0" rtl="0" algn="l">
                        <a:spcBef>
                          <a:spcPts val="0"/>
                        </a:spcBef>
                        <a:spcAft>
                          <a:spcPts val="0"/>
                        </a:spcAft>
                        <a:buNone/>
                      </a:pPr>
                      <a:r>
                        <a:rPr lang="en" sz="900">
                          <a:solidFill>
                            <a:schemeClr val="accent1"/>
                          </a:solidFill>
                          <a:latin typeface="Lato"/>
                          <a:ea typeface="Lato"/>
                          <a:cs typeface="Lato"/>
                          <a:sym typeface="Lato"/>
                        </a:rPr>
                        <a:t>72</a:t>
                      </a:r>
                      <a:endParaRPr sz="900">
                        <a:solidFill>
                          <a:schemeClr val="accen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900">
                          <a:solidFill>
                            <a:schemeClr val="accent1"/>
                          </a:solidFill>
                          <a:latin typeface="Lato"/>
                          <a:ea typeface="Lato"/>
                          <a:cs typeface="Lato"/>
                          <a:sym typeface="Lato"/>
                        </a:rPr>
                        <a:t>Accommodation and other Food Services</a:t>
                      </a:r>
                      <a:endParaRPr sz="900">
                        <a:solidFill>
                          <a:schemeClr val="accent1"/>
                        </a:solidFill>
                        <a:latin typeface="Lato"/>
                        <a:ea typeface="Lato"/>
                        <a:cs typeface="Lato"/>
                        <a:sym typeface="Lato"/>
                      </a:endParaRPr>
                    </a:p>
                  </a:txBody>
                  <a:tcPr marT="91425" marB="91425" marR="91425" marL="91425"/>
                </a:tc>
              </a:tr>
              <a:tr h="318125">
                <a:tc>
                  <a:txBody>
                    <a:bodyPr/>
                    <a:lstStyle/>
                    <a:p>
                      <a:pPr indent="0" lvl="0" marL="0" rtl="0" algn="l">
                        <a:spcBef>
                          <a:spcPts val="0"/>
                        </a:spcBef>
                        <a:spcAft>
                          <a:spcPts val="0"/>
                        </a:spcAft>
                        <a:buNone/>
                      </a:pPr>
                      <a:r>
                        <a:rPr lang="en" sz="900">
                          <a:solidFill>
                            <a:schemeClr val="accent1"/>
                          </a:solidFill>
                          <a:latin typeface="Lato"/>
                          <a:ea typeface="Lato"/>
                          <a:cs typeface="Lato"/>
                          <a:sym typeface="Lato"/>
                        </a:rPr>
                        <a:t>81</a:t>
                      </a:r>
                      <a:endParaRPr sz="900">
                        <a:solidFill>
                          <a:schemeClr val="accen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900">
                          <a:solidFill>
                            <a:schemeClr val="accent1"/>
                          </a:solidFill>
                          <a:latin typeface="Lato"/>
                          <a:ea typeface="Lato"/>
                          <a:cs typeface="Lato"/>
                          <a:sym typeface="Lato"/>
                        </a:rPr>
                        <a:t>Other Services (except public administration)</a:t>
                      </a:r>
                      <a:endParaRPr sz="900">
                        <a:solidFill>
                          <a:schemeClr val="accent1"/>
                        </a:solidFill>
                        <a:latin typeface="Lato"/>
                        <a:ea typeface="Lato"/>
                        <a:cs typeface="Lato"/>
                        <a:sym typeface="Lato"/>
                      </a:endParaRPr>
                    </a:p>
                  </a:txBody>
                  <a:tcPr marT="91425" marB="91425" marR="91425" marL="91425"/>
                </a:tc>
              </a:tr>
            </a:tbl>
          </a:graphicData>
        </a:graphic>
      </p:graphicFrame>
      <p:sp>
        <p:nvSpPr>
          <p:cNvPr id="145" name="Google Shape;145;p21"/>
          <p:cNvSpPr txBox="1"/>
          <p:nvPr>
            <p:ph idx="1" type="body"/>
          </p:nvPr>
        </p:nvSpPr>
        <p:spPr>
          <a:xfrm>
            <a:off x="729450" y="2063325"/>
            <a:ext cx="36549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7 reported GHGs</a:t>
            </a:r>
            <a:r>
              <a:rPr lang="en" sz="1100"/>
              <a:t>:</a:t>
            </a:r>
            <a:endParaRPr sz="1100"/>
          </a:p>
          <a:p>
            <a:pPr indent="-298450" lvl="0" marL="457200" rtl="0" algn="l">
              <a:spcBef>
                <a:spcPts val="1600"/>
              </a:spcBef>
              <a:spcAft>
                <a:spcPts val="0"/>
              </a:spcAft>
              <a:buSzPts val="1100"/>
              <a:buAutoNum type="arabicPeriod"/>
            </a:pPr>
            <a:r>
              <a:rPr b="1" lang="en" sz="1100"/>
              <a:t>Carbon dioxide</a:t>
            </a:r>
            <a:r>
              <a:rPr lang="en" sz="1100"/>
              <a:t> (</a:t>
            </a:r>
            <a:r>
              <a:rPr b="1" lang="en" sz="1100"/>
              <a:t>CO</a:t>
            </a:r>
            <a:r>
              <a:rPr b="1" baseline="-25000" lang="en" sz="1100"/>
              <a:t>2</a:t>
            </a:r>
            <a:r>
              <a:rPr b="1" lang="en" sz="1100"/>
              <a:t> )</a:t>
            </a:r>
            <a:endParaRPr sz="1100"/>
          </a:p>
          <a:p>
            <a:pPr indent="-298450" lvl="1" marL="914400" rtl="0" algn="l">
              <a:spcBef>
                <a:spcPts val="0"/>
              </a:spcBef>
              <a:spcAft>
                <a:spcPts val="0"/>
              </a:spcAft>
              <a:buSzPts val="1100"/>
              <a:buChar char="○"/>
            </a:pPr>
            <a:r>
              <a:rPr lang="en" sz="1100"/>
              <a:t>from biomass + non-biomass in CO</a:t>
            </a:r>
            <a:r>
              <a:rPr baseline="-25000" lang="en" sz="1100"/>
              <a:t>2</a:t>
            </a:r>
            <a:r>
              <a:rPr lang="en" sz="1100"/>
              <a:t>e</a:t>
            </a:r>
            <a:endParaRPr sz="1100"/>
          </a:p>
          <a:p>
            <a:pPr indent="-298450" lvl="0" marL="457200" marR="0" rtl="0" algn="l">
              <a:lnSpc>
                <a:spcPct val="115000"/>
              </a:lnSpc>
              <a:spcBef>
                <a:spcPts val="0"/>
              </a:spcBef>
              <a:spcAft>
                <a:spcPts val="0"/>
              </a:spcAft>
              <a:buSzPts val="1100"/>
              <a:buAutoNum type="arabicPeriod"/>
            </a:pPr>
            <a:r>
              <a:rPr b="1" lang="en" sz="1100"/>
              <a:t>Methane (CH</a:t>
            </a:r>
            <a:r>
              <a:rPr b="1" baseline="-25000" lang="en" sz="1100"/>
              <a:t>4</a:t>
            </a:r>
            <a:r>
              <a:rPr b="1" lang="en" sz="1100"/>
              <a:t>)</a:t>
            </a:r>
            <a:r>
              <a:rPr lang="en" sz="1100"/>
              <a:t> in CO</a:t>
            </a:r>
            <a:r>
              <a:rPr baseline="-25000" lang="en" sz="1100"/>
              <a:t>2</a:t>
            </a:r>
            <a:r>
              <a:rPr lang="en" sz="1100"/>
              <a:t>e</a:t>
            </a:r>
            <a:endParaRPr sz="1100"/>
          </a:p>
          <a:p>
            <a:pPr indent="-298450" lvl="0" marL="457200" marR="0" rtl="0" algn="l">
              <a:lnSpc>
                <a:spcPct val="115000"/>
              </a:lnSpc>
              <a:spcBef>
                <a:spcPts val="0"/>
              </a:spcBef>
              <a:spcAft>
                <a:spcPts val="0"/>
              </a:spcAft>
              <a:buSzPts val="1100"/>
              <a:buAutoNum type="arabicPeriod"/>
            </a:pPr>
            <a:r>
              <a:rPr b="1" lang="en" sz="1100"/>
              <a:t>Nitrous oxide (N</a:t>
            </a:r>
            <a:r>
              <a:rPr b="1" baseline="-25000" lang="en" sz="1100"/>
              <a:t>2</a:t>
            </a:r>
            <a:r>
              <a:rPr b="1" lang="en" sz="1100"/>
              <a:t>O) </a:t>
            </a:r>
            <a:r>
              <a:rPr lang="en" sz="1100"/>
              <a:t>in CO</a:t>
            </a:r>
            <a:r>
              <a:rPr baseline="-25000" lang="en" sz="1100"/>
              <a:t>2</a:t>
            </a:r>
            <a:r>
              <a:rPr lang="en" sz="1100"/>
              <a:t>e</a:t>
            </a:r>
            <a:endParaRPr sz="1100"/>
          </a:p>
          <a:p>
            <a:pPr indent="-298450" lvl="0" marL="457200" marR="0" rtl="0" algn="l">
              <a:lnSpc>
                <a:spcPct val="115000"/>
              </a:lnSpc>
              <a:spcBef>
                <a:spcPts val="0"/>
              </a:spcBef>
              <a:spcAft>
                <a:spcPts val="0"/>
              </a:spcAft>
              <a:buSzPts val="1100"/>
              <a:buAutoNum type="arabicPeriod"/>
            </a:pPr>
            <a:r>
              <a:rPr b="1" lang="en" sz="1100"/>
              <a:t>Sulphur hexafluoride (SF</a:t>
            </a:r>
            <a:r>
              <a:rPr b="1" baseline="-25000" lang="en" sz="1100"/>
              <a:t>6</a:t>
            </a:r>
            <a:r>
              <a:rPr b="1" lang="en" sz="1100"/>
              <a:t>)</a:t>
            </a:r>
            <a:r>
              <a:rPr lang="en" sz="1100"/>
              <a:t> in CO</a:t>
            </a:r>
            <a:r>
              <a:rPr baseline="-25000" lang="en" sz="1100"/>
              <a:t>2</a:t>
            </a:r>
            <a:r>
              <a:rPr lang="en" sz="1100"/>
              <a:t>e</a:t>
            </a:r>
            <a:endParaRPr sz="1100"/>
          </a:p>
          <a:p>
            <a:pPr indent="-298450" lvl="0" marL="457200" marR="0" rtl="0" algn="l">
              <a:lnSpc>
                <a:spcPct val="115000"/>
              </a:lnSpc>
              <a:spcBef>
                <a:spcPts val="0"/>
              </a:spcBef>
              <a:spcAft>
                <a:spcPts val="0"/>
              </a:spcAft>
              <a:buSzPts val="1100"/>
              <a:buAutoNum type="arabicPeriod"/>
            </a:pPr>
            <a:r>
              <a:rPr b="1" lang="en" sz="1100"/>
              <a:t>Hydrofluorocarbons (HFCs) </a:t>
            </a:r>
            <a:r>
              <a:rPr lang="en" sz="1100"/>
              <a:t>in CO</a:t>
            </a:r>
            <a:r>
              <a:rPr baseline="-25000" lang="en" sz="1100"/>
              <a:t>2</a:t>
            </a:r>
            <a:r>
              <a:rPr lang="en" sz="1100"/>
              <a:t>e</a:t>
            </a:r>
            <a:endParaRPr sz="1100"/>
          </a:p>
          <a:p>
            <a:pPr indent="-298450" lvl="0" marL="457200" marR="0" rtl="0" algn="l">
              <a:lnSpc>
                <a:spcPct val="115000"/>
              </a:lnSpc>
              <a:spcBef>
                <a:spcPts val="0"/>
              </a:spcBef>
              <a:spcAft>
                <a:spcPts val="0"/>
              </a:spcAft>
              <a:buSzPts val="1100"/>
              <a:buAutoNum type="arabicPeriod"/>
            </a:pPr>
            <a:r>
              <a:rPr b="1" lang="en" sz="1100"/>
              <a:t>Perfluorocarbons (PFCs)</a:t>
            </a:r>
            <a:r>
              <a:rPr lang="en" sz="1100"/>
              <a:t> in CO</a:t>
            </a:r>
            <a:r>
              <a:rPr baseline="-25000" lang="en" sz="1100"/>
              <a:t>2</a:t>
            </a:r>
            <a:r>
              <a:rPr lang="en" sz="1100"/>
              <a:t>e </a:t>
            </a:r>
            <a:endParaRPr sz="1100"/>
          </a:p>
          <a:p>
            <a:pPr indent="-298450" lvl="0" marL="457200" marR="0" rtl="0" algn="l">
              <a:lnSpc>
                <a:spcPct val="115000"/>
              </a:lnSpc>
              <a:spcBef>
                <a:spcPts val="0"/>
              </a:spcBef>
              <a:spcAft>
                <a:spcPts val="0"/>
              </a:spcAft>
              <a:buSzPts val="1100"/>
              <a:buAutoNum type="arabicPeriod"/>
            </a:pPr>
            <a:r>
              <a:rPr b="1" lang="en" sz="1100"/>
              <a:t>Nitrogen Trifluoride (NF</a:t>
            </a:r>
            <a:r>
              <a:rPr b="1" baseline="-25000" lang="en" sz="1100"/>
              <a:t>3</a:t>
            </a:r>
            <a:r>
              <a:rPr b="1" lang="en" sz="1100"/>
              <a:t>) </a:t>
            </a:r>
            <a:r>
              <a:rPr lang="en" sz="1100"/>
              <a:t>in CO</a:t>
            </a:r>
            <a:r>
              <a:rPr baseline="-25000" lang="en" sz="1100"/>
              <a:t>2</a:t>
            </a:r>
            <a:r>
              <a:rPr lang="en" sz="1100"/>
              <a:t>e</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par>
                                <p:cTn fill="hold" nodeType="with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par>
                                <p:cTn fill="hold" nodeType="with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par>
                                <p:cTn fill="hold" nodeType="with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