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u="sng" dirty="0" smtClean="0">
                <a:solidFill>
                  <a:schemeClr val="accent1">
                    <a:lumMod val="75000"/>
                  </a:schemeClr>
                </a:solidFill>
                <a:latin typeface="Arial" pitchFamily="34" charset="0"/>
                <a:cs typeface="Arial" pitchFamily="34" charset="0"/>
              </a:rPr>
              <a:t>Kaustubh Suresh Patil</a:t>
            </a:r>
            <a:endParaRPr lang="en-US" sz="2000" b="1" u="sng"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a:t>
            </a:r>
            <a:r>
              <a:rPr lang="en-US" sz="2000" b="1" u="sng" dirty="0" smtClean="0">
                <a:solidFill>
                  <a:schemeClr val="accent1">
                    <a:lumMod val="75000"/>
                  </a:schemeClr>
                </a:solidFill>
                <a:latin typeface="Arial" pitchFamily="34" charset="0"/>
                <a:cs typeface="Arial" pitchFamily="34" charset="0"/>
              </a:rPr>
              <a:t>Kaustubh </a:t>
            </a:r>
            <a:r>
              <a:rPr lang="en-US" sz="2000" b="1" u="sng" dirty="0">
                <a:solidFill>
                  <a:schemeClr val="accent1">
                    <a:lumMod val="75000"/>
                  </a:schemeClr>
                </a:solidFill>
                <a:latin typeface="Arial" pitchFamily="34" charset="0"/>
                <a:cs typeface="Arial" pitchFamily="34" charset="0"/>
              </a:rPr>
              <a:t>Suresh Patil</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u="sng" dirty="0">
                <a:solidFill>
                  <a:schemeClr val="accent1">
                    <a:lumMod val="75000"/>
                  </a:schemeClr>
                </a:solidFill>
                <a:latin typeface="Arial"/>
                <a:cs typeface="Arial"/>
              </a:rPr>
              <a:t>Pimpri Chinchwad College of Engineering And </a:t>
            </a:r>
            <a:r>
              <a:rPr lang="en-US" sz="2000" b="1" u="sng" dirty="0" err="1">
                <a:solidFill>
                  <a:schemeClr val="accent1">
                    <a:lumMod val="75000"/>
                  </a:schemeClr>
                </a:solidFill>
                <a:latin typeface="Arial"/>
                <a:cs typeface="Arial"/>
              </a:rPr>
              <a:t>Reseach</a:t>
            </a:r>
            <a:r>
              <a:rPr lang="en-US" sz="2000" b="1" u="sng" dirty="0">
                <a:solidFill>
                  <a:schemeClr val="accent1">
                    <a:lumMod val="75000"/>
                  </a:schemeClr>
                </a:solidFill>
                <a:latin typeface="Arial"/>
                <a:cs typeface="Arial"/>
              </a:rPr>
              <a:t>, Pune      &amp;                         </a:t>
            </a:r>
            <a:r>
              <a:rPr lang="en-US" sz="2000" b="1" dirty="0">
                <a:solidFill>
                  <a:schemeClr val="accent1">
                    <a:lumMod val="75000"/>
                  </a:schemeClr>
                </a:solidFill>
                <a:latin typeface="Arial"/>
                <a:cs typeface="Arial"/>
              </a:rPr>
              <a:t>                                                                                                        </a:t>
            </a:r>
          </a:p>
          <a:p>
            <a:r>
              <a:rPr lang="en-US" sz="2000" b="1" u="sng" dirty="0" smtClean="0">
                <a:solidFill>
                  <a:schemeClr val="accent1">
                    <a:lumMod val="75000"/>
                  </a:schemeClr>
                </a:solidFill>
                <a:latin typeface="Arial"/>
                <a:cs typeface="Arial"/>
              </a:rPr>
              <a:t>Computer </a:t>
            </a:r>
            <a:r>
              <a:rPr lang="en-US" sz="2000" b="1" u="sng" dirty="0">
                <a:solidFill>
                  <a:schemeClr val="accent1">
                    <a:lumMod val="75000"/>
                  </a:schemeClr>
                </a:solidFill>
                <a:latin typeface="Arial"/>
                <a:cs typeface="Arial"/>
              </a:rPr>
              <a:t>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8757D02-0DAF-4DE3-314E-1634DA934FA3}"/>
              </a:ext>
            </a:extLst>
          </p:cNvPr>
          <p:cNvSpPr>
            <a:spLocks noGrp="1" noChangeArrowheads="1"/>
          </p:cNvSpPr>
          <p:nvPr>
            <p:ph idx="1"/>
          </p:nvPr>
        </p:nvSpPr>
        <p:spPr bwMode="auto">
          <a:xfrm>
            <a:off x="703384" y="1365669"/>
            <a:ext cx="114886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Steganographic Algorithms</a:t>
            </a:r>
            <a:r>
              <a:rPr kumimoji="0" lang="en-US" altLang="en-US" sz="1800" b="0" i="0" u="none" strike="noStrike" cap="none" normalizeH="0" baseline="0" dirty="0">
                <a:ln>
                  <a:noFill/>
                </a:ln>
                <a:solidFill>
                  <a:schemeClr val="tx1"/>
                </a:solidFill>
                <a:effectLst/>
                <a:latin typeface="Arial" panose="020B0604020202020204" pitchFamily="34" charset="0"/>
              </a:rPr>
              <a:t>: Integrating more sophisticated steganographic techniques like </a:t>
            </a:r>
            <a:r>
              <a:rPr kumimoji="0" lang="en-US" altLang="en-US" sz="1800" b="1" i="0" u="none" strike="noStrike" cap="none" normalizeH="0" baseline="0" dirty="0">
                <a:ln>
                  <a:noFill/>
                </a:ln>
                <a:solidFill>
                  <a:schemeClr val="tx1"/>
                </a:solidFill>
                <a:effectLst/>
                <a:latin typeface="Arial" panose="020B0604020202020204" pitchFamily="34" charset="0"/>
              </a:rPr>
              <a:t>Adaptive Steganography</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Machine Learning-based Methods</a:t>
            </a:r>
            <a:r>
              <a:rPr kumimoji="0" lang="en-US" altLang="en-US" sz="1800" b="0" i="0" u="none" strike="noStrike" cap="none" normalizeH="0" baseline="0" dirty="0">
                <a:ln>
                  <a:noFill/>
                </a:ln>
                <a:solidFill>
                  <a:schemeClr val="tx1"/>
                </a:solidFill>
                <a:effectLst/>
                <a:latin typeface="Arial" panose="020B0604020202020204" pitchFamily="34" charset="0"/>
              </a:rPr>
              <a:t> to increase robustness and resistance to steganalysis attacks, making the hidden data even harder to detect.</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Multimedia Data</a:t>
            </a:r>
            <a:r>
              <a:rPr kumimoji="0" lang="en-US" altLang="en-US" sz="1800" b="0" i="0" u="none" strike="noStrike" cap="none" normalizeH="0" baseline="0" dirty="0">
                <a:ln>
                  <a:noFill/>
                </a:ln>
                <a:solidFill>
                  <a:schemeClr val="tx1"/>
                </a:solidFill>
                <a:effectLst/>
                <a:latin typeface="Arial" panose="020B0604020202020204" pitchFamily="34" charset="0"/>
              </a:rPr>
              <a:t>: Expanding the project to support </a:t>
            </a:r>
            <a:r>
              <a:rPr kumimoji="0" lang="en-US" altLang="en-US" sz="1800" b="1" i="0" u="none" strike="noStrike" cap="none" normalizeH="0" baseline="0" dirty="0">
                <a:ln>
                  <a:noFill/>
                </a:ln>
                <a:solidFill>
                  <a:schemeClr val="tx1"/>
                </a:solidFill>
                <a:effectLst/>
                <a:latin typeface="Arial" panose="020B0604020202020204" pitchFamily="34" charset="0"/>
              </a:rPr>
              <a:t>video</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audio files</a:t>
            </a:r>
            <a:r>
              <a:rPr kumimoji="0" lang="en-US" altLang="en-US" sz="1800" b="0" i="0" u="none" strike="noStrike" cap="none" normalizeH="0" baseline="0" dirty="0">
                <a:ln>
                  <a:noFill/>
                </a:ln>
                <a:solidFill>
                  <a:schemeClr val="tx1"/>
                </a:solidFill>
                <a:effectLst/>
                <a:latin typeface="Arial" panose="020B0604020202020204" pitchFamily="34" charset="0"/>
              </a:rPr>
              <a:t> for embedding hidden data, enabling secure communication through various multimedia channels.</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Enabling the ability to upload and securely share hidden messages through cloud services, integrating with platforms like </a:t>
            </a:r>
            <a:r>
              <a:rPr kumimoji="0" lang="en-US" altLang="en-US" sz="1800" b="1" i="0" u="none" strike="noStrike" cap="none" normalizeH="0" baseline="0" dirty="0">
                <a:ln>
                  <a:noFill/>
                </a:ln>
                <a:solidFill>
                  <a:schemeClr val="tx1"/>
                </a:solidFill>
                <a:effectLst/>
                <a:latin typeface="Arial" panose="020B0604020202020204" pitchFamily="34" charset="0"/>
              </a:rPr>
              <a:t>AWS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Google Cloud</a:t>
            </a:r>
            <a:r>
              <a:rPr kumimoji="0" lang="en-US" altLang="en-US" sz="1800" b="0" i="0" u="none" strike="noStrike" cap="none" normalizeH="0" baseline="0" dirty="0">
                <a:ln>
                  <a:noFill/>
                </a:ln>
                <a:solidFill>
                  <a:schemeClr val="tx1"/>
                </a:solidFill>
                <a:effectLst/>
                <a:latin typeface="Arial" panose="020B0604020202020204" pitchFamily="34" charset="0"/>
              </a:rPr>
              <a:t>, enhancing scalability and accessibility.</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Compression and Encryption Optimization</a:t>
            </a:r>
            <a:r>
              <a:rPr kumimoji="0" lang="en-US" altLang="en-US" sz="1800" b="0" i="0" u="none" strike="noStrike" cap="none" normalizeH="0" baseline="0" dirty="0">
                <a:ln>
                  <a:noFill/>
                </a:ln>
                <a:solidFill>
                  <a:schemeClr val="tx1"/>
                </a:solidFill>
                <a:effectLst/>
                <a:latin typeface="Arial" panose="020B0604020202020204" pitchFamily="34" charset="0"/>
              </a:rPr>
              <a:t>: Further optimizing the </a:t>
            </a:r>
            <a:r>
              <a:rPr kumimoji="0" lang="en-US" altLang="en-US" sz="1800" b="1" i="0" u="none" strike="noStrike" cap="none" normalizeH="0" baseline="0" dirty="0">
                <a:ln>
                  <a:noFill/>
                </a:ln>
                <a:solidFill>
                  <a:schemeClr val="tx1"/>
                </a:solidFill>
                <a:effectLst/>
                <a:latin typeface="Arial" panose="020B0604020202020204" pitchFamily="34" charset="0"/>
              </a:rPr>
              <a:t>compression</a:t>
            </a:r>
            <a:r>
              <a:rPr kumimoji="0" lang="en-US" altLang="en-US" sz="1800" b="0" i="0" u="none" strike="noStrike" cap="none" normalizeH="0" baseline="0" dirty="0">
                <a:ln>
                  <a:noFill/>
                </a:ln>
                <a:solidFill>
                  <a:schemeClr val="tx1"/>
                </a:solidFill>
                <a:effectLst/>
                <a:latin typeface="Arial" panose="020B0604020202020204" pitchFamily="34" charset="0"/>
              </a:rPr>
              <a:t> algorithms and </a:t>
            </a:r>
            <a:r>
              <a:rPr kumimoji="0" lang="en-US" altLang="en-US" sz="1800" b="1" i="0" u="none" strike="noStrike" cap="none" normalizeH="0" baseline="0" dirty="0">
                <a:ln>
                  <a:noFill/>
                </a:ln>
                <a:solidFill>
                  <a:schemeClr val="tx1"/>
                </a:solidFill>
                <a:effectLst/>
                <a:latin typeface="Arial" panose="020B0604020202020204" pitchFamily="34" charset="0"/>
              </a:rPr>
              <a:t>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to reduce the size of hidden data while maintaining a high level of security and image quality.</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Support</a:t>
            </a:r>
            <a:r>
              <a:rPr kumimoji="0" lang="en-US" altLang="en-US" sz="1800" b="0" i="0" u="none" strike="noStrike" cap="none" normalizeH="0" baseline="0" dirty="0">
                <a:ln>
                  <a:noFill/>
                </a:ln>
                <a:solidFill>
                  <a:schemeClr val="tx1"/>
                </a:solidFill>
                <a:effectLst/>
                <a:latin typeface="Arial" panose="020B0604020202020204" pitchFamily="34" charset="0"/>
              </a:rPr>
              <a:t>: Developing versions of the tool for </a:t>
            </a:r>
            <a:r>
              <a:rPr kumimoji="0" lang="en-US" altLang="en-US" sz="1800" b="1" i="0" u="none" strike="noStrike" cap="none" normalizeH="0" baseline="0" dirty="0">
                <a:ln>
                  <a:noFill/>
                </a:ln>
                <a:solidFill>
                  <a:schemeClr val="tx1"/>
                </a:solidFill>
                <a:effectLst/>
                <a:latin typeface="Arial" panose="020B0604020202020204" pitchFamily="34" charset="0"/>
              </a:rPr>
              <a:t>mobile devices</a:t>
            </a:r>
            <a:r>
              <a:rPr kumimoji="0" lang="en-US" altLang="en-US" sz="1800" b="0" i="0" u="none" strike="noStrike" cap="none" normalizeH="0" baseline="0" dirty="0">
                <a:ln>
                  <a:noFill/>
                </a:ln>
                <a:solidFill>
                  <a:schemeClr val="tx1"/>
                </a:solidFill>
                <a:effectLst/>
                <a:latin typeface="Arial" panose="020B0604020202020204" pitchFamily="34" charset="0"/>
              </a:rPr>
              <a:t> (Android/iOS) and </a:t>
            </a:r>
            <a:r>
              <a:rPr kumimoji="0" lang="en-US" altLang="en-US" sz="1800" b="1" i="0" u="none" strike="noStrike" cap="none" normalizeH="0" baseline="0" dirty="0">
                <a:ln>
                  <a:noFill/>
                </a:ln>
                <a:solidFill>
                  <a:schemeClr val="tx1"/>
                </a:solidFill>
                <a:effectLst/>
                <a:latin typeface="Arial" panose="020B0604020202020204" pitchFamily="34" charset="0"/>
              </a:rPr>
              <a:t>web applications</a:t>
            </a:r>
            <a:r>
              <a:rPr kumimoji="0" lang="en-US" altLang="en-US" sz="1800" b="0" i="0" u="none" strike="noStrike" cap="none" normalizeH="0" baseline="0" dirty="0">
                <a:ln>
                  <a:noFill/>
                </a:ln>
                <a:solidFill>
                  <a:schemeClr val="tx1"/>
                </a:solidFill>
                <a:effectLst/>
                <a:latin typeface="Arial" panose="020B0604020202020204" pitchFamily="34" charset="0"/>
              </a:rPr>
              <a:t>, making it more accessible and versatile for end-users across multiple platforms.</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Communication</a:t>
            </a:r>
            <a:r>
              <a:rPr kumimoji="0" lang="en-US" altLang="en-US" sz="1800" b="0" i="0" u="none" strike="noStrike" cap="none" normalizeH="0" baseline="0" dirty="0">
                <a:ln>
                  <a:noFill/>
                </a:ln>
                <a:solidFill>
                  <a:schemeClr val="tx1"/>
                </a:solidFill>
                <a:effectLst/>
                <a:latin typeface="Arial" panose="020B0604020202020204" pitchFamily="34" charset="0"/>
              </a:rPr>
              <a:t>: Creating a real-time communication platform that embeds hidden data in images exchanged over messaging apps, offering seamless and secure messaging for users.</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Blockchain</a:t>
            </a:r>
            <a:r>
              <a:rPr kumimoji="0" lang="en-US" altLang="en-US" sz="1800" b="0" i="0" u="none" strike="noStrike" cap="none" normalizeH="0" baseline="0" dirty="0">
                <a:ln>
                  <a:noFill/>
                </a:ln>
                <a:solidFill>
                  <a:schemeClr val="tx1"/>
                </a:solidFill>
                <a:effectLst/>
                <a:latin typeface="Arial" panose="020B0604020202020204" pitchFamily="34" charset="0"/>
              </a:rPr>
              <a:t>: Utilizing </a:t>
            </a:r>
            <a:r>
              <a:rPr kumimoji="0" lang="en-US" altLang="en-US" sz="1800" b="1" i="0" u="none" strike="noStrike" cap="none" normalizeH="0" baseline="0" dirty="0">
                <a:ln>
                  <a:noFill/>
                </a:ln>
                <a:solidFill>
                  <a:schemeClr val="tx1"/>
                </a:solidFill>
                <a:effectLst/>
                <a:latin typeface="Arial" panose="020B0604020202020204" pitchFamily="34" charset="0"/>
              </a:rPr>
              <a:t>blockchain technology</a:t>
            </a:r>
            <a:r>
              <a:rPr kumimoji="0" lang="en-US" altLang="en-US" sz="1800" b="0" i="0" u="none" strike="noStrike" cap="none" normalizeH="0" baseline="0" dirty="0">
                <a:ln>
                  <a:noFill/>
                </a:ln>
                <a:solidFill>
                  <a:schemeClr val="tx1"/>
                </a:solidFill>
                <a:effectLst/>
                <a:latin typeface="Arial" panose="020B0604020202020204" pitchFamily="34" charset="0"/>
              </a:rPr>
              <a:t> to ensure data integrity and verify the authenticity of messages, providing an additional layer of security to prevent tampering with the hidden data.</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Analytics and Forensics</a:t>
            </a:r>
            <a:r>
              <a:rPr kumimoji="0" lang="en-US" altLang="en-US" sz="1800" b="0" i="0" u="none" strike="noStrike" cap="none" normalizeH="0" baseline="0" dirty="0">
                <a:ln>
                  <a:noFill/>
                </a:ln>
                <a:solidFill>
                  <a:schemeClr val="tx1"/>
                </a:solidFill>
                <a:effectLst/>
                <a:latin typeface="Arial" panose="020B0604020202020204" pitchFamily="34" charset="0"/>
              </a:rPr>
              <a:t>: Incorporating features for </a:t>
            </a:r>
            <a:r>
              <a:rPr kumimoji="0" lang="en-US" altLang="en-US" sz="1800" b="1" i="0" u="none" strike="noStrike" cap="none" normalizeH="0" baseline="0" dirty="0">
                <a:ln>
                  <a:noFill/>
                </a:ln>
                <a:solidFill>
                  <a:schemeClr val="tx1"/>
                </a:solidFill>
                <a:effectLst/>
                <a:latin typeface="Arial" panose="020B0604020202020204" pitchFamily="34" charset="0"/>
              </a:rPr>
              <a:t>data forensics</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analyze images for potential hidden messages or ensure the authenticity of received data, while maintaining privacy.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p:cNvSpPr>
            <a:spLocks noChangeArrowheads="1"/>
          </p:cNvSpPr>
          <p:nvPr/>
        </p:nvSpPr>
        <p:spPr bwMode="auto">
          <a:xfrm rot="10800000" flipV="1">
            <a:off x="734810" y="2188183"/>
            <a:ext cx="1087599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tx1">
                    <a:lumMod val="75000"/>
                    <a:lumOff val="25000"/>
                  </a:schemeClr>
                </a:solidFill>
                <a:cs typeface="Arial" panose="020B0604020202020204" pitchFamily="34" charset="0"/>
              </a:rPr>
              <a:t>Traditional encryption methods are </a:t>
            </a:r>
            <a:r>
              <a:rPr lang="en-US" altLang="en-US" sz="2000" b="1" dirty="0">
                <a:solidFill>
                  <a:schemeClr val="tx1">
                    <a:lumMod val="75000"/>
                    <a:lumOff val="25000"/>
                  </a:schemeClr>
                </a:solidFill>
                <a:cs typeface="Arial" panose="020B0604020202020204" pitchFamily="34" charset="0"/>
              </a:rPr>
              <a:t>easily</a:t>
            </a:r>
            <a:r>
              <a:rPr lang="en-US" altLang="en-US" sz="2000" b="1" dirty="0">
                <a:solidFill>
                  <a:schemeClr val="tx1">
                    <a:lumMod val="75000"/>
                    <a:lumOff val="25000"/>
                  </a:schemeClr>
                </a:solidFill>
                <a:cs typeface="Arial" panose="020B0604020202020204" pitchFamily="34" charset="0"/>
              </a:rPr>
              <a:t> detectable, raising suspicion and compromising secure communication. To address this, steganography offers a discreet solution by hiding confidential messages within images without altering their visual integrity. This project develops a steganography tool using Least Significant Bit (LSB) techniques to embed and extract messages securely. It ensures data protection against unauthorized access and </a:t>
            </a:r>
            <a:r>
              <a:rPr lang="en-US" altLang="en-US" sz="2000" b="1" dirty="0" err="1">
                <a:solidFill>
                  <a:schemeClr val="tx1">
                    <a:lumMod val="75000"/>
                    <a:lumOff val="25000"/>
                  </a:schemeClr>
                </a:solidFill>
                <a:cs typeface="Arial" panose="020B0604020202020204" pitchFamily="34" charset="0"/>
              </a:rPr>
              <a:t>steganalysis</a:t>
            </a:r>
            <a:r>
              <a:rPr lang="en-US" altLang="en-US" sz="2000" b="1" dirty="0">
                <a:solidFill>
                  <a:schemeClr val="tx1">
                    <a:lumMod val="75000"/>
                    <a:lumOff val="25000"/>
                  </a:schemeClr>
                </a:solidFill>
                <a:cs typeface="Arial" panose="020B0604020202020204" pitchFamily="34" charset="0"/>
              </a:rPr>
              <a:t> while maintaining image quality. Additionally, a user-friendly GUI built with </a:t>
            </a:r>
            <a:r>
              <a:rPr lang="en-US" altLang="en-US" sz="2000" b="1" dirty="0" err="1">
                <a:solidFill>
                  <a:schemeClr val="tx1">
                    <a:lumMod val="75000"/>
                    <a:lumOff val="25000"/>
                  </a:schemeClr>
                </a:solidFill>
                <a:cs typeface="Arial" panose="020B0604020202020204" pitchFamily="34" charset="0"/>
              </a:rPr>
              <a:t>tkinter</a:t>
            </a:r>
            <a:r>
              <a:rPr lang="en-US" altLang="en-US" sz="2000" b="1" dirty="0">
                <a:solidFill>
                  <a:schemeClr val="tx1">
                    <a:lumMod val="75000"/>
                    <a:lumOff val="25000"/>
                  </a:schemeClr>
                </a:solidFill>
                <a:cs typeface="Arial" panose="020B0604020202020204" pitchFamily="34" charset="0"/>
              </a:rPr>
              <a:t> makes the tool accessible to non-technical users. By combining advanced steganography with an intuitive interface, this project enables secure, undetectable communication for all users</a:t>
            </a:r>
            <a:r>
              <a:rPr kumimoji="0" lang="en-US" altLang="en-US" sz="1200" b="0" i="0" u="none" strike="noStrike" cap="none" normalizeH="0" baseline="0" dirty="0" smtClean="0">
                <a:ln>
                  <a:noFill/>
                </a:ln>
                <a:solidFill>
                  <a:srgbClr val="404040"/>
                </a:solidFill>
                <a:effectLst/>
                <a:latin typeface="Inter"/>
              </a:rPr>
              <a:t>.</a:t>
            </a: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82223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t>Image Processing Libraries:</a:t>
            </a:r>
            <a:r>
              <a:rPr lang="en-US" sz="2000" dirty="0"/>
              <a:t/>
            </a:r>
            <a:br>
              <a:rPr lang="en-US" sz="2000" dirty="0"/>
            </a:br>
            <a:r>
              <a:rPr lang="en-US" sz="2000" dirty="0"/>
              <a:t>Python with libraries such as </a:t>
            </a:r>
            <a:r>
              <a:rPr lang="en-US" sz="2000" b="1" dirty="0"/>
              <a:t>Pillow</a:t>
            </a:r>
            <a:r>
              <a:rPr lang="en-US" sz="2000" dirty="0"/>
              <a:t> for manipulating and processing image files. </a:t>
            </a:r>
            <a:r>
              <a:rPr lang="en-US" sz="2000" b="1" dirty="0" err="1"/>
              <a:t>NumPy</a:t>
            </a:r>
            <a:r>
              <a:rPr lang="en-US" sz="2000" dirty="0"/>
              <a:t> for handling pixel data and performing mathematical operations efficiently.</a:t>
            </a:r>
          </a:p>
          <a:p>
            <a:r>
              <a:rPr lang="en-US" sz="2000" b="1" dirty="0"/>
              <a:t>Graphical User Interface (GUI):</a:t>
            </a:r>
            <a:r>
              <a:rPr lang="en-US" sz="2000" dirty="0"/>
              <a:t/>
            </a:r>
            <a:br>
              <a:rPr lang="en-US" sz="2000" dirty="0"/>
            </a:br>
            <a:r>
              <a:rPr lang="en-US" sz="2000" b="1" dirty="0" err="1"/>
              <a:t>Tkinter</a:t>
            </a:r>
            <a:r>
              <a:rPr lang="en-US" sz="2000" dirty="0"/>
              <a:t> to build an intuitive, user-friendly interface for encoding and decoding messages, making the tool accessible to non-technical users.</a:t>
            </a:r>
          </a:p>
          <a:p>
            <a:r>
              <a:rPr lang="en-US" sz="2000" b="1" dirty="0"/>
              <a:t>File Handling:</a:t>
            </a:r>
            <a:r>
              <a:rPr lang="en-US" sz="2000" dirty="0"/>
              <a:t/>
            </a:r>
            <a:br>
              <a:rPr lang="en-US" sz="2000" dirty="0"/>
            </a:br>
            <a:r>
              <a:rPr lang="en-US" sz="2000" dirty="0"/>
              <a:t>Support for standard image formats such as </a:t>
            </a:r>
            <a:r>
              <a:rPr lang="en-US" sz="2000" b="1" dirty="0"/>
              <a:t>PNG, JPEG, and BMP</a:t>
            </a:r>
            <a:r>
              <a:rPr lang="en-US" sz="2000" dirty="0"/>
              <a:t>, ensuring compatibility with a wide range of image types.</a:t>
            </a:r>
          </a:p>
          <a:p>
            <a:r>
              <a:rPr lang="en-US" sz="2000" b="1" dirty="0"/>
              <a:t>Data Security:</a:t>
            </a:r>
            <a:r>
              <a:rPr lang="en-US" sz="2000" dirty="0"/>
              <a:t/>
            </a:r>
            <a:br>
              <a:rPr lang="en-US" sz="2000" dirty="0"/>
            </a:br>
            <a:r>
              <a:rPr lang="en-US" sz="2000" dirty="0"/>
              <a:t>Robust protection mechanisms to safeguard against </a:t>
            </a:r>
            <a:r>
              <a:rPr lang="en-US" sz="2000" dirty="0" err="1"/>
              <a:t>steganalysis</a:t>
            </a:r>
            <a:r>
              <a:rPr lang="en-US" sz="2000" dirty="0"/>
              <a:t> attacks and unauthorized extraction, ensuring that hidden data remains undetectable and secure</a:t>
            </a:r>
            <a:r>
              <a:rPr lang="en-US" sz="2000" dirty="0" smtClean="0"/>
              <a:t>.</a:t>
            </a:r>
            <a:r>
              <a:rPr lang="en-US" dirty="0"/>
              <a:t/>
            </a:r>
            <a:br>
              <a:rPr lang="en-US" dirty="0"/>
            </a:b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67126"/>
            <a:ext cx="11029615" cy="4673324"/>
          </a:xfrm>
        </p:spPr>
        <p:txBody>
          <a:bodyPr/>
          <a:lstStyle/>
          <a:p>
            <a:r>
              <a:rPr lang="en-US" b="1" dirty="0"/>
              <a:t>Seamless Integration</a:t>
            </a:r>
            <a:r>
              <a:rPr lang="en-US" dirty="0"/>
              <a:t>: Hide confidential messages within images without any visible distortion, ensuring the cover image looks untouched.</a:t>
            </a:r>
          </a:p>
          <a:p>
            <a:r>
              <a:rPr lang="en-US" b="1" dirty="0"/>
              <a:t>User-Friendly Interface</a:t>
            </a:r>
            <a:r>
              <a:rPr lang="en-US" dirty="0"/>
              <a:t>: A sleek and intuitive GUI built with </a:t>
            </a:r>
            <a:r>
              <a:rPr lang="en-US" b="1" dirty="0" err="1"/>
              <a:t>Tkinter</a:t>
            </a:r>
            <a:r>
              <a:rPr lang="en-US" dirty="0"/>
              <a:t> makes encoding and decoding messages effortless, even for non-technical users.</a:t>
            </a:r>
          </a:p>
          <a:p>
            <a:r>
              <a:rPr lang="en-US" b="1" dirty="0"/>
              <a:t>Cross-Platform Compatibility</a:t>
            </a:r>
            <a:r>
              <a:rPr lang="en-US" dirty="0"/>
              <a:t>: Works flawlessly on Windows, </a:t>
            </a:r>
            <a:r>
              <a:rPr lang="en-US" dirty="0" err="1"/>
              <a:t>macOS</a:t>
            </a:r>
            <a:r>
              <a:rPr lang="en-US" dirty="0"/>
              <a:t>, and Linux, providing a consistent experience across all platforms.</a:t>
            </a:r>
          </a:p>
          <a:p>
            <a:r>
              <a:rPr lang="en-US" b="1" dirty="0"/>
              <a:t>Advanced Security</a:t>
            </a:r>
            <a:r>
              <a:rPr lang="en-US" dirty="0"/>
              <a:t>: Protects hidden messages against </a:t>
            </a:r>
            <a:r>
              <a:rPr lang="en-US" dirty="0" err="1"/>
              <a:t>steganalysis</a:t>
            </a:r>
            <a:r>
              <a:rPr lang="en-US" dirty="0"/>
              <a:t> attacks, ensuring your data remains undetectable and secure.</a:t>
            </a:r>
          </a:p>
          <a:p>
            <a:r>
              <a:rPr lang="en-US" b="1" dirty="0"/>
              <a:t>High Compatibility</a:t>
            </a:r>
            <a:r>
              <a:rPr lang="en-US" dirty="0"/>
              <a:t>: Supports popular image formats like </a:t>
            </a:r>
            <a:r>
              <a:rPr lang="en-US" b="1" dirty="0"/>
              <a:t>PNG, JPEG, and BMP</a:t>
            </a:r>
            <a:r>
              <a:rPr lang="en-US" dirty="0"/>
              <a:t>, making it versatile for various use cases.</a:t>
            </a:r>
          </a:p>
          <a:p>
            <a:r>
              <a:rPr lang="en-US" b="1" dirty="0"/>
              <a:t>Real-Time Feedback</a:t>
            </a:r>
            <a:r>
              <a:rPr lang="en-US" dirty="0"/>
              <a:t>: A status bar provides instant updates during encoding and decoding, enhancing user experience.</a:t>
            </a:r>
          </a:p>
          <a:p>
            <a:r>
              <a:rPr lang="en-US" b="1" dirty="0"/>
              <a:t>Customizable Delimiters</a:t>
            </a:r>
            <a:r>
              <a:rPr lang="en-US" dirty="0"/>
              <a:t>: Configurable end-of-message delimiters for added flexibility and security.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AACA2F05-8B96-06B1-E72A-B85912D466AF}"/>
              </a:ext>
            </a:extLst>
          </p:cNvPr>
          <p:cNvSpPr>
            <a:spLocks noGrp="1" noChangeArrowheads="1"/>
          </p:cNvSpPr>
          <p:nvPr>
            <p:ph idx="1"/>
          </p:nvPr>
        </p:nvSpPr>
        <p:spPr bwMode="auto">
          <a:xfrm>
            <a:off x="675409" y="1357439"/>
            <a:ext cx="1113905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Security Teams</a:t>
            </a:r>
            <a:r>
              <a:rPr kumimoji="0" lang="en-US" altLang="en-US" sz="1800" b="0" i="0" u="none" strike="noStrike" cap="none" normalizeH="0" baseline="0" dirty="0">
                <a:ln>
                  <a:noFill/>
                </a:ln>
                <a:solidFill>
                  <a:schemeClr val="tx1"/>
                </a:solidFill>
                <a:effectLst/>
                <a:latin typeface="Arial" panose="020B0604020202020204" pitchFamily="34" charset="0"/>
              </a:rPr>
              <a:t>: Organizations seeking to securely transmit sensitive information, such as confidential documents, over unsecured communication channels while preventing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Security-conscious departments that require secure communication of classified data without the risk of detection, such as intelligence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dirty="0">
                <a:ln>
                  <a:noFill/>
                </a:ln>
                <a:solidFill>
                  <a:schemeClr val="tx1"/>
                </a:solidFill>
                <a:effectLst/>
                <a:latin typeface="Arial" panose="020B0604020202020204" pitchFamily="34" charset="0"/>
              </a:rPr>
              <a:t>: Individuals working in high-risk environments who need to protect sensitive information, communications, or whistleblower data, ensuring it remains hidden and safe from government or corporate surveillance.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Private Individuals</a:t>
            </a:r>
            <a:r>
              <a:rPr kumimoji="0" lang="en-US" altLang="en-US" sz="1800" b="0" i="0" u="none" strike="noStrike" cap="none" normalizeH="0" baseline="0" dirty="0">
                <a:ln>
                  <a:noFill/>
                </a:ln>
                <a:solidFill>
                  <a:schemeClr val="tx1"/>
                </a:solidFill>
                <a:effectLst/>
                <a:latin typeface="Arial" panose="020B0604020202020204" pitchFamily="34" charset="0"/>
              </a:rPr>
              <a:t>: Users interested in protecting personal data, such as passwords or confidential communications, who may wish to use everyday images for hidden data transmission without alerting potential eavesdroppers.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Developers and 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Technical users who wish to integrate steganography solutions into their applications or systems, ensuring that confidential information can be safely embedded into images for secure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Cryptography Enthusiasts and Researchers</a:t>
            </a:r>
            <a:r>
              <a:rPr kumimoji="0" lang="en-US" altLang="en-US" sz="1800" b="0" i="0" u="none" strike="noStrike" cap="none" normalizeH="0" baseline="0" dirty="0">
                <a:ln>
                  <a:noFill/>
                </a:ln>
                <a:solidFill>
                  <a:schemeClr val="tx1"/>
                </a:solidFill>
                <a:effectLst/>
                <a:latin typeface="Arial" panose="020B0604020202020204" pitchFamily="34" charset="0"/>
              </a:rPr>
              <a:t>: Individuals exploring advanced encryption, steganography techniques, or researching vulnerabilities and innovations in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Institutions</a:t>
            </a:r>
            <a:r>
              <a:rPr kumimoji="0" lang="en-US" altLang="en-US" sz="1800" b="0" i="0" u="none" strike="noStrike" cap="none" normalizeH="0" baseline="0" dirty="0">
                <a:ln>
                  <a:noFill/>
                </a:ln>
                <a:solidFill>
                  <a:schemeClr val="tx1"/>
                </a:solidFill>
                <a:effectLst/>
                <a:latin typeface="Arial" panose="020B0604020202020204" pitchFamily="34" charset="0"/>
              </a:rPr>
              <a:t>: Schools or universities that want to teach or demonstrate secure communication practices through the use of steganography in their cybersecurity curriculum</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5" name="TextBox 34">
            <a:extLst>
              <a:ext uri="{FF2B5EF4-FFF2-40B4-BE49-F238E27FC236}">
                <a16:creationId xmlns:a16="http://schemas.microsoft.com/office/drawing/2014/main" id="{565830B0-9BBF-D1B5-059B-AD026534BD14}"/>
              </a:ext>
            </a:extLst>
          </p:cNvPr>
          <p:cNvSpPr txBox="1"/>
          <p:nvPr/>
        </p:nvSpPr>
        <p:spPr>
          <a:xfrm>
            <a:off x="581192" y="1052430"/>
            <a:ext cx="8899056"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Encryption Code:                              </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GUI:                                      </a:t>
            </a:r>
            <a:endParaRPr lang="en-IN" sz="1800" b="1" dirty="0">
              <a:latin typeface="Arial" panose="020B0604020202020204" pitchFamily="34" charset="0"/>
              <a:cs typeface="Arial" panose="020B0604020202020204" pitchFamily="34" charset="0"/>
            </a:endParaRPr>
          </a:p>
          <a:p>
            <a:endParaRPr lang="en-IN" sz="1800" b="1"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CC845BA9-4323-EA54-6D28-58B164281651}"/>
              </a:ext>
            </a:extLst>
          </p:cNvPr>
          <p:cNvSpPr txBox="1"/>
          <p:nvPr/>
        </p:nvSpPr>
        <p:spPr>
          <a:xfrm>
            <a:off x="266746" y="5347155"/>
            <a:ext cx="2973041"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Input Image File:</a:t>
            </a:r>
            <a:endParaRPr lang="en-IN" dirty="0"/>
          </a:p>
        </p:txBody>
      </p:sp>
      <p:sp>
        <p:nvSpPr>
          <p:cNvPr id="46" name="TextBox 45">
            <a:extLst>
              <a:ext uri="{FF2B5EF4-FFF2-40B4-BE49-F238E27FC236}">
                <a16:creationId xmlns:a16="http://schemas.microsoft.com/office/drawing/2014/main" id="{E4C812E2-6E32-159A-DE08-E87A38F44C4B}"/>
              </a:ext>
            </a:extLst>
          </p:cNvPr>
          <p:cNvSpPr txBox="1"/>
          <p:nvPr/>
        </p:nvSpPr>
        <p:spPr>
          <a:xfrm flipH="1">
            <a:off x="7333213" y="5347155"/>
            <a:ext cx="2625969"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Output Image</a:t>
            </a:r>
            <a:r>
              <a:rPr lang="en-US" b="1" dirty="0">
                <a:latin typeface="Arial" panose="020B0604020202020204" pitchFamily="34" charset="0"/>
                <a:cs typeface="Arial" panose="020B0604020202020204" pitchFamily="34" charset="0"/>
              </a:rPr>
              <a:t> File:</a:t>
            </a:r>
            <a:endParaRPr lang="en-IN" sz="18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83576" y="1442507"/>
            <a:ext cx="6398696" cy="3916038"/>
          </a:xfrm>
          <a:prstGeom prst="rect">
            <a:avLst/>
          </a:prstGeom>
        </p:spPr>
      </p:pic>
      <p:pic>
        <p:nvPicPr>
          <p:cNvPr id="5" name="Picture 4"/>
          <p:cNvPicPr>
            <a:picLocks noChangeAspect="1"/>
          </p:cNvPicPr>
          <p:nvPr/>
        </p:nvPicPr>
        <p:blipFill>
          <a:blip r:embed="rId3"/>
          <a:stretch>
            <a:fillRect/>
          </a:stretch>
        </p:blipFill>
        <p:spPr>
          <a:xfrm>
            <a:off x="7333213" y="1442507"/>
            <a:ext cx="4689302" cy="362036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576" y="5716487"/>
            <a:ext cx="4609337" cy="11204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0656" y="5716487"/>
            <a:ext cx="3271365" cy="7952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In conclusion, the Secure Data Hiding in Images Using Steganography project successfully addresses the limitations of traditional encryption methods by providing a discreet and highly secure way to hide confidential messages within images. By leveraging steganography, this system ensures that the embedded data remains invisible and undetectable, preserving the integrity and quality of the cover image. The user-friendly interface makes encryption and decryption processes accessible to individuals with little to no technical knowledge, broadening its usability. This solution ensures robust data security, protecting sensitive information from unauthorized access, while offering a practical, efficient, and accessible approach to secure communication.</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latin typeface="Arial" panose="020B0604020202020204" pitchFamily="34" charset="0"/>
                <a:cs typeface="Arial" panose="020B0604020202020204" pitchFamily="34" charset="0"/>
              </a:rPr>
              <a:t>git@github.com:kaustubhpatil111/</a:t>
            </a:r>
            <a:r>
              <a:rPr lang="en-IN" sz="2000" dirty="0" err="1">
                <a:latin typeface="Arial" panose="020B0604020202020204" pitchFamily="34" charset="0"/>
                <a:cs typeface="Arial" panose="020B0604020202020204" pitchFamily="34" charset="0"/>
              </a:rPr>
              <a:t>Stenography.git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www.w3.org/XML/1998/namespace"/>
    <ds:schemaRef ds:uri="http://schemas.openxmlformats.org/package/2006/metadata/core-properties"/>
    <ds:schemaRef ds:uri="fadb41d3-f9cb-40fb-903c-8cacaba95bb5"/>
    <ds:schemaRef ds:uri="http://purl.org/dc/dcmitype/"/>
    <ds:schemaRef ds:uri="http://schemas.microsoft.com/office/infopath/2007/PartnerControls"/>
    <ds:schemaRef ds:uri="b30265f8-c5e2-4918-b4a1-b977299ca3e2"/>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319</TotalTime>
  <Words>695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Inter</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kaustubh patil</cp:lastModifiedBy>
  <cp:revision>32</cp:revision>
  <dcterms:created xsi:type="dcterms:W3CDTF">2021-05-26T16:50:10Z</dcterms:created>
  <dcterms:modified xsi:type="dcterms:W3CDTF">2025-02-24T08:37:45Z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