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3" r:id="rId18"/>
    <p:sldId id="270" r:id="rId19"/>
    <p:sldId id="271" r:id="rId20"/>
    <p:sldId id="272"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BF805-1E4E-4798-AC52-68EA51B9F9C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7B672-593C-4CE8-ACCB-86F00663E55D}"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5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BF805-1E4E-4798-AC52-68EA51B9F9C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419441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BF805-1E4E-4798-AC52-68EA51B9F9C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10522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BF805-1E4E-4798-AC52-68EA51B9F9C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183727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BF805-1E4E-4798-AC52-68EA51B9F9C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7B672-593C-4CE8-ACCB-86F00663E55D}"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3461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BF805-1E4E-4798-AC52-68EA51B9F9CF}"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282837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BF805-1E4E-4798-AC52-68EA51B9F9CF}"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E7B672-593C-4CE8-ACCB-86F00663E55D}"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08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BF805-1E4E-4798-AC52-68EA51B9F9CF}"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279138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BF805-1E4E-4798-AC52-68EA51B9F9CF}"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3767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BF805-1E4E-4798-AC52-68EA51B9F9CF}"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7B672-593C-4CE8-ACCB-86F00663E55D}"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BF805-1E4E-4798-AC52-68EA51B9F9CF}"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7B672-593C-4CE8-ACCB-86F00663E55D}" type="slidenum">
              <a:rPr lang="en-US" smtClean="0"/>
              <a:t>‹#›</a:t>
            </a:fld>
            <a:endParaRPr lang="en-US"/>
          </a:p>
        </p:txBody>
      </p:sp>
    </p:spTree>
    <p:extLst>
      <p:ext uri="{BB962C8B-B14F-4D97-AF65-F5344CB8AC3E}">
        <p14:creationId xmlns:p14="http://schemas.microsoft.com/office/powerpoint/2010/main" val="7773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BCBF805-1E4E-4798-AC52-68EA51B9F9CF}" type="datetimeFigureOut">
              <a:rPr lang="en-US" smtClean="0"/>
              <a:t>5/30/2023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DE7B672-593C-4CE8-ACCB-86F00663E55D}" type="slidenum">
              <a:rPr lang="en-US" smtClean="0"/>
              <a:t>‹#›</a:t>
            </a:fld>
            <a:endParaRPr lang="en-US"/>
          </a:p>
        </p:txBody>
      </p:sp>
    </p:spTree>
    <p:extLst>
      <p:ext uri="{BB962C8B-B14F-4D97-AF65-F5344CB8AC3E}">
        <p14:creationId xmlns:p14="http://schemas.microsoft.com/office/powerpoint/2010/main" val="350789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8FFB-7633-E536-F117-60B5CA888D9C}"/>
              </a:ext>
            </a:extLst>
          </p:cNvPr>
          <p:cNvSpPr>
            <a:spLocks noGrp="1"/>
          </p:cNvSpPr>
          <p:nvPr>
            <p:ph type="ctrTitle"/>
          </p:nvPr>
        </p:nvSpPr>
        <p:spPr>
          <a:xfrm>
            <a:off x="932329" y="878541"/>
            <a:ext cx="6671702" cy="2415666"/>
          </a:xfrm>
        </p:spPr>
        <p:txBody>
          <a:bodyPr/>
          <a:lstStyle/>
          <a:p>
            <a:pPr algn="ctr"/>
            <a:r>
              <a:rPr lang="en-US" dirty="0"/>
              <a:t>Sign language detection using computer vision</a:t>
            </a:r>
          </a:p>
        </p:txBody>
      </p:sp>
      <p:sp>
        <p:nvSpPr>
          <p:cNvPr id="3" name="Subtitle 2">
            <a:extLst>
              <a:ext uri="{FF2B5EF4-FFF2-40B4-BE49-F238E27FC236}">
                <a16:creationId xmlns:a16="http://schemas.microsoft.com/office/drawing/2014/main" id="{36ACA499-84C1-BA67-F732-1D8EE7618FF3}"/>
              </a:ext>
            </a:extLst>
          </p:cNvPr>
          <p:cNvSpPr>
            <a:spLocks noGrp="1"/>
          </p:cNvSpPr>
          <p:nvPr>
            <p:ph type="subTitle" idx="1"/>
          </p:nvPr>
        </p:nvSpPr>
        <p:spPr>
          <a:xfrm>
            <a:off x="7415772" y="878541"/>
            <a:ext cx="4032158" cy="2214283"/>
          </a:xfrm>
        </p:spPr>
        <p:txBody>
          <a:bodyPr>
            <a:normAutofit/>
          </a:bodyPr>
          <a:lstStyle/>
          <a:p>
            <a:pPr algn="ctr"/>
            <a:r>
              <a:rPr lang="en-US" dirty="0"/>
              <a:t>Presented by: </a:t>
            </a:r>
          </a:p>
          <a:p>
            <a:pPr algn="ctr"/>
            <a:r>
              <a:rPr lang="en-US" dirty="0"/>
              <a:t>Manak Rawal        (1902900130034) </a:t>
            </a:r>
          </a:p>
          <a:p>
            <a:pPr algn="ctr"/>
            <a:r>
              <a:rPr lang="en-US" dirty="0"/>
              <a:t>Kaustubh Ranjan       (1902900130027)</a:t>
            </a:r>
          </a:p>
        </p:txBody>
      </p:sp>
      <p:pic>
        <p:nvPicPr>
          <p:cNvPr id="5" name="Picture 4">
            <a:extLst>
              <a:ext uri="{FF2B5EF4-FFF2-40B4-BE49-F238E27FC236}">
                <a16:creationId xmlns:a16="http://schemas.microsoft.com/office/drawing/2014/main" id="{2750AAE3-0045-6EEF-690B-878CE4E72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9" y="4392706"/>
            <a:ext cx="6483443" cy="2218444"/>
          </a:xfrm>
          <a:prstGeom prst="rect">
            <a:avLst/>
          </a:prstGeom>
        </p:spPr>
      </p:pic>
      <p:pic>
        <p:nvPicPr>
          <p:cNvPr id="7" name="Picture 6">
            <a:extLst>
              <a:ext uri="{FF2B5EF4-FFF2-40B4-BE49-F238E27FC236}">
                <a16:creationId xmlns:a16="http://schemas.microsoft.com/office/drawing/2014/main" id="{2675A235-018E-180F-9252-DCAECD60C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133" y="3978250"/>
            <a:ext cx="2429436" cy="2429436"/>
          </a:xfrm>
          <a:prstGeom prst="rect">
            <a:avLst/>
          </a:prstGeom>
        </p:spPr>
      </p:pic>
      <p:sp>
        <p:nvSpPr>
          <p:cNvPr id="8" name="Subtitle 2">
            <a:extLst>
              <a:ext uri="{FF2B5EF4-FFF2-40B4-BE49-F238E27FC236}">
                <a16:creationId xmlns:a16="http://schemas.microsoft.com/office/drawing/2014/main" id="{AEF04439-BA76-1B75-38D5-9D28C77EF3E4}"/>
              </a:ext>
            </a:extLst>
          </p:cNvPr>
          <p:cNvSpPr txBox="1">
            <a:spLocks/>
          </p:cNvSpPr>
          <p:nvPr/>
        </p:nvSpPr>
        <p:spPr>
          <a:xfrm>
            <a:off x="932329" y="3563794"/>
            <a:ext cx="6400800" cy="82891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ctr"/>
            <a:r>
              <a:rPr lang="en-US" dirty="0"/>
              <a:t>Project ID – 2023PJ-IT06</a:t>
            </a:r>
          </a:p>
        </p:txBody>
      </p:sp>
    </p:spTree>
    <p:extLst>
      <p:ext uri="{BB962C8B-B14F-4D97-AF65-F5344CB8AC3E}">
        <p14:creationId xmlns:p14="http://schemas.microsoft.com/office/powerpoint/2010/main" val="362556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C156-E684-970D-FF53-77A94085CF9E}"/>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657E4B91-759B-0988-2513-E64210024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26115"/>
            <a:ext cx="10363200" cy="4693975"/>
          </a:xfrm>
        </p:spPr>
      </p:pic>
      <p:sp>
        <p:nvSpPr>
          <p:cNvPr id="8" name="Text Placeholder 2">
            <a:extLst>
              <a:ext uri="{FF2B5EF4-FFF2-40B4-BE49-F238E27FC236}">
                <a16:creationId xmlns:a16="http://schemas.microsoft.com/office/drawing/2014/main" id="{4FCA3234-63E4-01A7-0C6D-014EE2A5EE52}"/>
              </a:ext>
            </a:extLst>
          </p:cNvPr>
          <p:cNvSpPr txBox="1">
            <a:spLocks/>
          </p:cNvSpPr>
          <p:nvPr/>
        </p:nvSpPr>
        <p:spPr>
          <a:xfrm>
            <a:off x="609600" y="1438835"/>
            <a:ext cx="10363200" cy="150018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solidFill>
                  <a:schemeClr val="accent1"/>
                </a:solidFill>
              </a:rPr>
              <a:t>ARCHITECTURAL</a:t>
            </a:r>
            <a:r>
              <a:rPr lang="en-US" dirty="0"/>
              <a:t> DIAGRAM</a:t>
            </a:r>
          </a:p>
        </p:txBody>
      </p:sp>
    </p:spTree>
    <p:extLst>
      <p:ext uri="{BB962C8B-B14F-4D97-AF65-F5344CB8AC3E}">
        <p14:creationId xmlns:p14="http://schemas.microsoft.com/office/powerpoint/2010/main" val="424559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C156-E684-970D-FF53-77A94085CF9E}"/>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657E4B91-759B-0988-2513-E64210024CF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17177" y="1990258"/>
            <a:ext cx="10614211" cy="4807670"/>
          </a:xfrm>
        </p:spPr>
      </p:pic>
      <p:sp>
        <p:nvSpPr>
          <p:cNvPr id="8" name="Text Placeholder 2">
            <a:extLst>
              <a:ext uri="{FF2B5EF4-FFF2-40B4-BE49-F238E27FC236}">
                <a16:creationId xmlns:a16="http://schemas.microsoft.com/office/drawing/2014/main" id="{4FCA3234-63E4-01A7-0C6D-014EE2A5EE52}"/>
              </a:ext>
            </a:extLst>
          </p:cNvPr>
          <p:cNvSpPr txBox="1">
            <a:spLocks/>
          </p:cNvSpPr>
          <p:nvPr/>
        </p:nvSpPr>
        <p:spPr>
          <a:xfrm>
            <a:off x="609600" y="1524000"/>
            <a:ext cx="10363200" cy="150018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solidFill>
                  <a:schemeClr val="accent1"/>
                </a:solidFill>
              </a:rPr>
              <a:t>SEQUENCE</a:t>
            </a:r>
            <a:r>
              <a:rPr lang="en-US" dirty="0"/>
              <a:t> DIAGRAM</a:t>
            </a:r>
          </a:p>
        </p:txBody>
      </p:sp>
    </p:spTree>
    <p:extLst>
      <p:ext uri="{BB962C8B-B14F-4D97-AF65-F5344CB8AC3E}">
        <p14:creationId xmlns:p14="http://schemas.microsoft.com/office/powerpoint/2010/main" val="245461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C156-E684-970D-FF53-77A94085CF9E}"/>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657E4B91-759B-0988-2513-E64210024CF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9600" y="2061974"/>
            <a:ext cx="10470776" cy="4742701"/>
          </a:xfrm>
        </p:spPr>
      </p:pic>
      <p:sp>
        <p:nvSpPr>
          <p:cNvPr id="8" name="Text Placeholder 2">
            <a:extLst>
              <a:ext uri="{FF2B5EF4-FFF2-40B4-BE49-F238E27FC236}">
                <a16:creationId xmlns:a16="http://schemas.microsoft.com/office/drawing/2014/main" id="{4FCA3234-63E4-01A7-0C6D-014EE2A5EE52}"/>
              </a:ext>
            </a:extLst>
          </p:cNvPr>
          <p:cNvSpPr txBox="1">
            <a:spLocks/>
          </p:cNvSpPr>
          <p:nvPr/>
        </p:nvSpPr>
        <p:spPr>
          <a:xfrm>
            <a:off x="609600" y="1524000"/>
            <a:ext cx="10363200" cy="150018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solidFill>
                  <a:schemeClr val="accent1"/>
                </a:solidFill>
              </a:rPr>
              <a:t>ACTIVITY</a:t>
            </a:r>
            <a:r>
              <a:rPr lang="en-US" dirty="0"/>
              <a:t> DIAGRAM</a:t>
            </a:r>
          </a:p>
        </p:txBody>
      </p:sp>
    </p:spTree>
    <p:extLst>
      <p:ext uri="{BB962C8B-B14F-4D97-AF65-F5344CB8AC3E}">
        <p14:creationId xmlns:p14="http://schemas.microsoft.com/office/powerpoint/2010/main" val="46302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68AE-164B-5636-1654-7A207A584FFA}"/>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8A7A5488-87DE-EBEE-CCCE-434D1582EDEE}"/>
              </a:ext>
            </a:extLst>
          </p:cNvPr>
          <p:cNvSpPr>
            <a:spLocks noGrp="1"/>
          </p:cNvSpPr>
          <p:nvPr>
            <p:ph type="body" idx="1"/>
          </p:nvPr>
        </p:nvSpPr>
        <p:spPr/>
        <p:txBody>
          <a:bodyPr/>
          <a:lstStyle/>
          <a:p>
            <a:r>
              <a:rPr lang="en-US" dirty="0"/>
              <a:t>What </a:t>
            </a:r>
            <a:r>
              <a:rPr lang="en-US" dirty="0">
                <a:solidFill>
                  <a:schemeClr val="accent3"/>
                </a:solidFill>
              </a:rPr>
              <a:t>technologies</a:t>
            </a:r>
            <a:r>
              <a:rPr lang="en-US" dirty="0"/>
              <a:t> were required to develop this project?</a:t>
            </a:r>
          </a:p>
        </p:txBody>
      </p:sp>
    </p:spTree>
    <p:extLst>
      <p:ext uri="{BB962C8B-B14F-4D97-AF65-F5344CB8AC3E}">
        <p14:creationId xmlns:p14="http://schemas.microsoft.com/office/powerpoint/2010/main" val="86581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E9B6-676B-80D9-DFD8-959CE10D554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1620D44-A677-2C62-7705-94601E209851}"/>
              </a:ext>
            </a:extLst>
          </p:cNvPr>
          <p:cNvSpPr>
            <a:spLocks noGrp="1"/>
          </p:cNvSpPr>
          <p:nvPr>
            <p:ph idx="1"/>
          </p:nvPr>
        </p:nvSpPr>
        <p:spPr>
          <a:xfrm>
            <a:off x="609600" y="1447800"/>
            <a:ext cx="10972800" cy="4876800"/>
          </a:xfrm>
        </p:spPr>
        <p:txBody>
          <a:bodyPr>
            <a:noAutofit/>
          </a:bodyPr>
          <a:lstStyle/>
          <a:p>
            <a:pPr marL="0" indent="0" algn="just">
              <a:buNone/>
            </a:pPr>
            <a:r>
              <a:rPr lang="en-US" sz="2200" b="0" i="0" u="none" strike="noStrike" baseline="0" dirty="0"/>
              <a:t>For the project, our domain analysis primarily focused on comprehending pattern recognition. In order to develop a model capable of recognizing gestures to assist and connect deaf and mute individuals with the world, we employ a comprehensive methodology that combines several techniques. We select the most appropriate machine learning model, considering architectures. The chosen model is then trained on a carefully split dataset, and recognition parameters are optimized. The trained model is evaluated using appropriate metrics such as accuracy and precision to assess its performance.</a:t>
            </a:r>
          </a:p>
          <a:p>
            <a:pPr marL="0" indent="0" algn="just">
              <a:buNone/>
            </a:pPr>
            <a:endParaRPr lang="en-US" sz="2200" dirty="0"/>
          </a:p>
          <a:p>
            <a:pPr marL="285750" indent="-285750" algn="just">
              <a:buFont typeface="Arial" panose="020B0604020202020204" pitchFamily="34" charset="0"/>
              <a:buChar char="•"/>
            </a:pPr>
            <a:r>
              <a:rPr lang="en-US" sz="2200" dirty="0">
                <a:solidFill>
                  <a:srgbClr val="0070C0"/>
                </a:solidFill>
              </a:rPr>
              <a:t>LSTM Model</a:t>
            </a:r>
          </a:p>
          <a:p>
            <a:pPr marL="285750" indent="-285750" algn="just">
              <a:buFont typeface="Arial" panose="020B0604020202020204" pitchFamily="34" charset="0"/>
              <a:buChar char="•"/>
            </a:pPr>
            <a:r>
              <a:rPr lang="en-US" sz="2200" dirty="0" err="1">
                <a:solidFill>
                  <a:srgbClr val="0070C0"/>
                </a:solidFill>
              </a:rPr>
              <a:t>MediaPipe</a:t>
            </a:r>
            <a:r>
              <a:rPr lang="en-US" sz="2200" dirty="0">
                <a:solidFill>
                  <a:srgbClr val="0070C0"/>
                </a:solidFill>
              </a:rPr>
              <a:t> Holistic</a:t>
            </a:r>
          </a:p>
          <a:p>
            <a:pPr marL="285750" indent="-285750" algn="just">
              <a:buFont typeface="Arial" panose="020B0604020202020204" pitchFamily="34" charset="0"/>
              <a:buChar char="•"/>
            </a:pPr>
            <a:r>
              <a:rPr lang="en-US" sz="2200" dirty="0">
                <a:solidFill>
                  <a:srgbClr val="0070C0"/>
                </a:solidFill>
              </a:rPr>
              <a:t>OpenCV</a:t>
            </a:r>
          </a:p>
          <a:p>
            <a:pPr marL="285750" indent="-285750" algn="just">
              <a:buFont typeface="Arial" panose="020B0604020202020204" pitchFamily="34" charset="0"/>
              <a:buChar char="•"/>
            </a:pPr>
            <a:r>
              <a:rPr lang="en-US" sz="2200" dirty="0">
                <a:solidFill>
                  <a:srgbClr val="0070C0"/>
                </a:solidFill>
              </a:rPr>
              <a:t>TensorFlow</a:t>
            </a:r>
          </a:p>
          <a:p>
            <a:pPr marL="285750" indent="-285750" algn="just">
              <a:buFont typeface="Arial" panose="020B0604020202020204" pitchFamily="34" charset="0"/>
              <a:buChar char="•"/>
            </a:pPr>
            <a:r>
              <a:rPr lang="en-US" sz="2200" dirty="0">
                <a:solidFill>
                  <a:srgbClr val="0070C0"/>
                </a:solidFill>
              </a:rPr>
              <a:t>NumPy</a:t>
            </a:r>
          </a:p>
          <a:p>
            <a:pPr marL="285750" indent="-285750" algn="just">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168340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5FA0-4A93-A456-A22A-62B972A32384}"/>
              </a:ext>
            </a:extLst>
          </p:cNvPr>
          <p:cNvSpPr>
            <a:spLocks noGrp="1"/>
          </p:cNvSpPr>
          <p:nvPr>
            <p:ph type="title"/>
          </p:nvPr>
        </p:nvSpPr>
        <p:spPr/>
        <p:txBody>
          <a:bodyPr/>
          <a:lstStyle/>
          <a:p>
            <a:r>
              <a:rPr lang="en-US" dirty="0"/>
              <a:t>Project snapshots</a:t>
            </a:r>
          </a:p>
        </p:txBody>
      </p:sp>
      <p:sp>
        <p:nvSpPr>
          <p:cNvPr id="3" name="Text Placeholder 2">
            <a:extLst>
              <a:ext uri="{FF2B5EF4-FFF2-40B4-BE49-F238E27FC236}">
                <a16:creationId xmlns:a16="http://schemas.microsoft.com/office/drawing/2014/main" id="{8EC9DE38-34E3-E50F-EBAF-68A44FBE7B6C}"/>
              </a:ext>
            </a:extLst>
          </p:cNvPr>
          <p:cNvSpPr>
            <a:spLocks noGrp="1"/>
          </p:cNvSpPr>
          <p:nvPr>
            <p:ph type="body" idx="1"/>
          </p:nvPr>
        </p:nvSpPr>
        <p:spPr/>
        <p:txBody>
          <a:bodyPr/>
          <a:lstStyle/>
          <a:p>
            <a:r>
              <a:rPr lang="en-US" dirty="0"/>
              <a:t>What was the </a:t>
            </a:r>
            <a:r>
              <a:rPr lang="en-US" dirty="0">
                <a:solidFill>
                  <a:schemeClr val="accent3"/>
                </a:solidFill>
              </a:rPr>
              <a:t>development</a:t>
            </a:r>
            <a:r>
              <a:rPr lang="en-US" dirty="0"/>
              <a:t> of this project look like?</a:t>
            </a:r>
          </a:p>
        </p:txBody>
      </p:sp>
    </p:spTree>
    <p:extLst>
      <p:ext uri="{BB962C8B-B14F-4D97-AF65-F5344CB8AC3E}">
        <p14:creationId xmlns:p14="http://schemas.microsoft.com/office/powerpoint/2010/main" val="405598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5EE3-F48D-D838-F7AD-8ABC67826648}"/>
              </a:ext>
            </a:extLst>
          </p:cNvPr>
          <p:cNvSpPr>
            <a:spLocks noGrp="1"/>
          </p:cNvSpPr>
          <p:nvPr>
            <p:ph type="title"/>
          </p:nvPr>
        </p:nvSpPr>
        <p:spPr/>
        <p:txBody>
          <a:bodyPr/>
          <a:lstStyle/>
          <a:p>
            <a:r>
              <a:rPr lang="en-US" dirty="0"/>
              <a:t>APPLICATION UI</a:t>
            </a:r>
          </a:p>
        </p:txBody>
      </p:sp>
      <p:pic>
        <p:nvPicPr>
          <p:cNvPr id="5" name="Content Placeholder 4">
            <a:extLst>
              <a:ext uri="{FF2B5EF4-FFF2-40B4-BE49-F238E27FC236}">
                <a16:creationId xmlns:a16="http://schemas.microsoft.com/office/drawing/2014/main" id="{495DF512-C7CB-B183-8716-E519C0AC2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310" y="1461247"/>
            <a:ext cx="10300036" cy="5015753"/>
          </a:xfrm>
        </p:spPr>
      </p:pic>
    </p:spTree>
    <p:extLst>
      <p:ext uri="{BB962C8B-B14F-4D97-AF65-F5344CB8AC3E}">
        <p14:creationId xmlns:p14="http://schemas.microsoft.com/office/powerpoint/2010/main" val="326482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5EE3-F48D-D838-F7AD-8ABC67826648}"/>
              </a:ext>
            </a:extLst>
          </p:cNvPr>
          <p:cNvSpPr>
            <a:spLocks noGrp="1"/>
          </p:cNvSpPr>
          <p:nvPr>
            <p:ph type="title"/>
          </p:nvPr>
        </p:nvSpPr>
        <p:spPr/>
        <p:txBody>
          <a:bodyPr/>
          <a:lstStyle/>
          <a:p>
            <a:r>
              <a:rPr lang="en-US" dirty="0"/>
              <a:t>MEDIAPIPE KEYPOINTS EXTRACION TESTING</a:t>
            </a:r>
          </a:p>
        </p:txBody>
      </p:sp>
      <p:pic>
        <p:nvPicPr>
          <p:cNvPr id="5" name="Content Placeholder 4">
            <a:extLst>
              <a:ext uri="{FF2B5EF4-FFF2-40B4-BE49-F238E27FC236}">
                <a16:creationId xmlns:a16="http://schemas.microsoft.com/office/drawing/2014/main" id="{495DF512-C7CB-B183-8716-E519C0AC28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78540" y="1497882"/>
            <a:ext cx="10224805" cy="4979118"/>
          </a:xfrm>
        </p:spPr>
      </p:pic>
    </p:spTree>
    <p:extLst>
      <p:ext uri="{BB962C8B-B14F-4D97-AF65-F5344CB8AC3E}">
        <p14:creationId xmlns:p14="http://schemas.microsoft.com/office/powerpoint/2010/main" val="51241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5EE3-F48D-D838-F7AD-8ABC67826648}"/>
              </a:ext>
            </a:extLst>
          </p:cNvPr>
          <p:cNvSpPr>
            <a:spLocks noGrp="1"/>
          </p:cNvSpPr>
          <p:nvPr>
            <p:ph type="title"/>
          </p:nvPr>
        </p:nvSpPr>
        <p:spPr/>
        <p:txBody>
          <a:bodyPr/>
          <a:lstStyle/>
          <a:p>
            <a:r>
              <a:rPr lang="en-US" dirty="0"/>
              <a:t>DATASET CREATION</a:t>
            </a:r>
          </a:p>
        </p:txBody>
      </p:sp>
      <p:pic>
        <p:nvPicPr>
          <p:cNvPr id="5" name="Content Placeholder 4">
            <a:extLst>
              <a:ext uri="{FF2B5EF4-FFF2-40B4-BE49-F238E27FC236}">
                <a16:creationId xmlns:a16="http://schemas.microsoft.com/office/drawing/2014/main" id="{495DF512-C7CB-B183-8716-E519C0AC28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03310" y="1461247"/>
            <a:ext cx="10300036" cy="5015753"/>
          </a:xfrm>
        </p:spPr>
      </p:pic>
    </p:spTree>
    <p:extLst>
      <p:ext uri="{BB962C8B-B14F-4D97-AF65-F5344CB8AC3E}">
        <p14:creationId xmlns:p14="http://schemas.microsoft.com/office/powerpoint/2010/main" val="166083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5EE3-F48D-D838-F7AD-8ABC67826648}"/>
              </a:ext>
            </a:extLst>
          </p:cNvPr>
          <p:cNvSpPr>
            <a:spLocks noGrp="1"/>
          </p:cNvSpPr>
          <p:nvPr>
            <p:ph type="title"/>
          </p:nvPr>
        </p:nvSpPr>
        <p:spPr/>
        <p:txBody>
          <a:bodyPr/>
          <a:lstStyle/>
          <a:p>
            <a:r>
              <a:rPr lang="en-US" dirty="0"/>
              <a:t>DATASET CREATION</a:t>
            </a:r>
          </a:p>
        </p:txBody>
      </p:sp>
      <p:pic>
        <p:nvPicPr>
          <p:cNvPr id="5" name="Content Placeholder 4">
            <a:extLst>
              <a:ext uri="{FF2B5EF4-FFF2-40B4-BE49-F238E27FC236}">
                <a16:creationId xmlns:a16="http://schemas.microsoft.com/office/drawing/2014/main" id="{495DF512-C7CB-B183-8716-E519C0AC28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03310" y="1461247"/>
            <a:ext cx="10300036" cy="5015753"/>
          </a:xfrm>
        </p:spPr>
      </p:pic>
    </p:spTree>
    <p:extLst>
      <p:ext uri="{BB962C8B-B14F-4D97-AF65-F5344CB8AC3E}">
        <p14:creationId xmlns:p14="http://schemas.microsoft.com/office/powerpoint/2010/main" val="17091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3936-F5B0-85C1-460B-A6EB9579DA9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8611CF3C-3449-5909-D8E7-16E93569EF3F}"/>
              </a:ext>
            </a:extLst>
          </p:cNvPr>
          <p:cNvSpPr>
            <a:spLocks noGrp="1"/>
          </p:cNvSpPr>
          <p:nvPr>
            <p:ph type="body" idx="1"/>
          </p:nvPr>
        </p:nvSpPr>
        <p:spPr/>
        <p:txBody>
          <a:bodyPr/>
          <a:lstStyle/>
          <a:p>
            <a:r>
              <a:rPr lang="en-US" dirty="0"/>
              <a:t>What is </a:t>
            </a:r>
            <a:r>
              <a:rPr lang="en-US" dirty="0">
                <a:solidFill>
                  <a:schemeClr val="accent3"/>
                </a:solidFill>
              </a:rPr>
              <a:t>Sign Language </a:t>
            </a:r>
            <a:r>
              <a:rPr lang="en-US" dirty="0"/>
              <a:t>actually?</a:t>
            </a:r>
          </a:p>
        </p:txBody>
      </p:sp>
    </p:spTree>
    <p:extLst>
      <p:ext uri="{BB962C8B-B14F-4D97-AF65-F5344CB8AC3E}">
        <p14:creationId xmlns:p14="http://schemas.microsoft.com/office/powerpoint/2010/main" val="62492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5EE3-F48D-D838-F7AD-8ABC67826648}"/>
              </a:ext>
            </a:extLst>
          </p:cNvPr>
          <p:cNvSpPr>
            <a:spLocks noGrp="1"/>
          </p:cNvSpPr>
          <p:nvPr>
            <p:ph type="title"/>
          </p:nvPr>
        </p:nvSpPr>
        <p:spPr/>
        <p:txBody>
          <a:bodyPr/>
          <a:lstStyle/>
          <a:p>
            <a:r>
              <a:rPr lang="en-US" dirty="0"/>
              <a:t>DATASET OVER KAGGLE</a:t>
            </a:r>
          </a:p>
        </p:txBody>
      </p:sp>
      <p:pic>
        <p:nvPicPr>
          <p:cNvPr id="5" name="Content Placeholder 4">
            <a:extLst>
              <a:ext uri="{FF2B5EF4-FFF2-40B4-BE49-F238E27FC236}">
                <a16:creationId xmlns:a16="http://schemas.microsoft.com/office/drawing/2014/main" id="{495DF512-C7CB-B183-8716-E519C0AC28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03310" y="1461247"/>
            <a:ext cx="10300036" cy="5015753"/>
          </a:xfrm>
        </p:spPr>
      </p:pic>
    </p:spTree>
    <p:extLst>
      <p:ext uri="{BB962C8B-B14F-4D97-AF65-F5344CB8AC3E}">
        <p14:creationId xmlns:p14="http://schemas.microsoft.com/office/powerpoint/2010/main" val="168981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60E1-E3DB-28F4-FD6D-899245B30561}"/>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6CA1C849-B7E7-4EFA-B0EA-062E8975FED4}"/>
              </a:ext>
            </a:extLst>
          </p:cNvPr>
          <p:cNvSpPr>
            <a:spLocks noGrp="1"/>
          </p:cNvSpPr>
          <p:nvPr>
            <p:ph type="body" idx="1"/>
          </p:nvPr>
        </p:nvSpPr>
        <p:spPr/>
        <p:txBody>
          <a:bodyPr/>
          <a:lstStyle/>
          <a:p>
            <a:r>
              <a:rPr lang="en-US" dirty="0"/>
              <a:t>What was finally </a:t>
            </a:r>
            <a:r>
              <a:rPr lang="en-US" dirty="0">
                <a:solidFill>
                  <a:schemeClr val="accent3"/>
                </a:solidFill>
              </a:rPr>
              <a:t>achieved </a:t>
            </a:r>
            <a:r>
              <a:rPr lang="en-US" dirty="0"/>
              <a:t>after all this?</a:t>
            </a:r>
          </a:p>
        </p:txBody>
      </p:sp>
    </p:spTree>
    <p:extLst>
      <p:ext uri="{BB962C8B-B14F-4D97-AF65-F5344CB8AC3E}">
        <p14:creationId xmlns:p14="http://schemas.microsoft.com/office/powerpoint/2010/main" val="301155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EAF4-E6E0-FA46-BA04-BEBA5CF7CA49}"/>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510A8301-52DB-2760-0F24-59F4F4389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466" y="1712259"/>
            <a:ext cx="10914487" cy="4527176"/>
          </a:xfrm>
        </p:spPr>
      </p:pic>
    </p:spTree>
    <p:extLst>
      <p:ext uri="{BB962C8B-B14F-4D97-AF65-F5344CB8AC3E}">
        <p14:creationId xmlns:p14="http://schemas.microsoft.com/office/powerpoint/2010/main" val="108309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34AB-55F6-602A-4869-2487059491F4}"/>
              </a:ext>
            </a:extLst>
          </p:cNvPr>
          <p:cNvSpPr>
            <a:spLocks noGrp="1"/>
          </p:cNvSpPr>
          <p:nvPr>
            <p:ph type="title"/>
          </p:nvPr>
        </p:nvSpPr>
        <p:spPr/>
        <p:txBody>
          <a:bodyPr/>
          <a:lstStyle/>
          <a:p>
            <a:r>
              <a:rPr lang="en-US" dirty="0"/>
              <a:t>CONCLUSION AND FUTURE SCOPE</a:t>
            </a:r>
          </a:p>
        </p:txBody>
      </p:sp>
      <p:sp>
        <p:nvSpPr>
          <p:cNvPr id="3" name="Text Placeholder 2">
            <a:extLst>
              <a:ext uri="{FF2B5EF4-FFF2-40B4-BE49-F238E27FC236}">
                <a16:creationId xmlns:a16="http://schemas.microsoft.com/office/drawing/2014/main" id="{1F7BC80C-0539-FEC3-A394-3A1D1667A4AD}"/>
              </a:ext>
            </a:extLst>
          </p:cNvPr>
          <p:cNvSpPr>
            <a:spLocks noGrp="1"/>
          </p:cNvSpPr>
          <p:nvPr>
            <p:ph type="body" idx="1"/>
          </p:nvPr>
        </p:nvSpPr>
        <p:spPr/>
        <p:txBody>
          <a:bodyPr/>
          <a:lstStyle/>
          <a:p>
            <a:r>
              <a:rPr lang="en-US" dirty="0"/>
              <a:t>What are the </a:t>
            </a:r>
            <a:r>
              <a:rPr lang="en-US" dirty="0">
                <a:solidFill>
                  <a:schemeClr val="accent3"/>
                </a:solidFill>
              </a:rPr>
              <a:t>possibilities</a:t>
            </a:r>
            <a:r>
              <a:rPr lang="en-US" dirty="0"/>
              <a:t> that future holds by this project?</a:t>
            </a:r>
          </a:p>
        </p:txBody>
      </p:sp>
    </p:spTree>
    <p:extLst>
      <p:ext uri="{BB962C8B-B14F-4D97-AF65-F5344CB8AC3E}">
        <p14:creationId xmlns:p14="http://schemas.microsoft.com/office/powerpoint/2010/main" val="1847921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1277-8A7F-7A3A-0B01-52ABF44D6759}"/>
              </a:ext>
            </a:extLst>
          </p:cNvPr>
          <p:cNvSpPr>
            <a:spLocks noGrp="1"/>
          </p:cNvSpPr>
          <p:nvPr>
            <p:ph type="title"/>
          </p:nvPr>
        </p:nvSpPr>
        <p:spPr/>
        <p:txBody>
          <a:bodyPr/>
          <a:lstStyle/>
          <a:p>
            <a:r>
              <a:rPr lang="en-US" dirty="0"/>
              <a:t>CONCLUSION AND FUTURE SCOPE</a:t>
            </a:r>
          </a:p>
        </p:txBody>
      </p:sp>
      <p:sp>
        <p:nvSpPr>
          <p:cNvPr id="3" name="Content Placeholder 2">
            <a:extLst>
              <a:ext uri="{FF2B5EF4-FFF2-40B4-BE49-F238E27FC236}">
                <a16:creationId xmlns:a16="http://schemas.microsoft.com/office/drawing/2014/main" id="{B11DDB95-B2D6-8DB5-43CC-122215520CFE}"/>
              </a:ext>
            </a:extLst>
          </p:cNvPr>
          <p:cNvSpPr>
            <a:spLocks noGrp="1"/>
          </p:cNvSpPr>
          <p:nvPr>
            <p:ph sz="half" idx="1"/>
          </p:nvPr>
        </p:nvSpPr>
        <p:spPr/>
        <p:txBody>
          <a:bodyPr>
            <a:normAutofit lnSpcReduction="10000"/>
          </a:bodyPr>
          <a:lstStyle/>
          <a:p>
            <a:pPr algn="just"/>
            <a:r>
              <a:rPr lang="en-US" sz="2400" b="0" i="0" u="none" strike="noStrike" baseline="0" dirty="0"/>
              <a:t>Sign Language Recognition is an ongoing area of research that currently lacks widespread implementation. This paper presents a computer vision-based solution that offers improved accuracy and aligns with the relevant knowledge domain. The literature survey in this paper concentrates on exploring different approaches for gesture recognition, providing diverse perspectives on the utilization of various methods and techniques.</a:t>
            </a:r>
          </a:p>
          <a:p>
            <a:endParaRPr lang="en-US" sz="2400" dirty="0"/>
          </a:p>
        </p:txBody>
      </p:sp>
      <p:sp>
        <p:nvSpPr>
          <p:cNvPr id="4" name="Content Placeholder 3">
            <a:extLst>
              <a:ext uri="{FF2B5EF4-FFF2-40B4-BE49-F238E27FC236}">
                <a16:creationId xmlns:a16="http://schemas.microsoft.com/office/drawing/2014/main" id="{771C06B3-02EA-8E72-55DD-E8FBD1EDF636}"/>
              </a:ext>
            </a:extLst>
          </p:cNvPr>
          <p:cNvSpPr>
            <a:spLocks noGrp="1"/>
          </p:cNvSpPr>
          <p:nvPr>
            <p:ph sz="half" idx="2"/>
          </p:nvPr>
        </p:nvSpPr>
        <p:spPr/>
        <p:txBody>
          <a:bodyPr>
            <a:normAutofit lnSpcReduction="10000"/>
          </a:bodyPr>
          <a:lstStyle/>
          <a:p>
            <a:pPr algn="just"/>
            <a:r>
              <a:rPr lang="en-US" sz="2400" b="0" i="0" u="none" strike="noStrike" baseline="0" dirty="0"/>
              <a:t>In the future, further research will involve conducting a comparative analysis of this study in relation to other existing solutions and newly discovered approaches that incorporate emerging technologies. This analysis will consider the evolving nature of technology and its impact on sign language recognition.</a:t>
            </a:r>
            <a:endParaRPr lang="en-US" sz="2400" dirty="0"/>
          </a:p>
          <a:p>
            <a:endParaRPr lang="en-US" sz="2400" dirty="0"/>
          </a:p>
        </p:txBody>
      </p:sp>
    </p:spTree>
    <p:extLst>
      <p:ext uri="{BB962C8B-B14F-4D97-AF65-F5344CB8AC3E}">
        <p14:creationId xmlns:p14="http://schemas.microsoft.com/office/powerpoint/2010/main" val="728474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3475-8172-759E-6178-DCFB2EEDE60F}"/>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BD3CD022-1BA6-B5C4-806B-596EE2B771DD}"/>
              </a:ext>
            </a:extLst>
          </p:cNvPr>
          <p:cNvSpPr>
            <a:spLocks noGrp="1"/>
          </p:cNvSpPr>
          <p:nvPr>
            <p:ph type="body" idx="1"/>
          </p:nvPr>
        </p:nvSpPr>
        <p:spPr/>
        <p:txBody>
          <a:bodyPr/>
          <a:lstStyle/>
          <a:p>
            <a:r>
              <a:rPr lang="en-US" dirty="0"/>
              <a:t>Any </a:t>
            </a:r>
            <a:r>
              <a:rPr lang="en-US" dirty="0">
                <a:solidFill>
                  <a:schemeClr val="accent3"/>
                </a:solidFill>
              </a:rPr>
              <a:t>questions</a:t>
            </a:r>
            <a:r>
              <a:rPr lang="en-US" dirty="0"/>
              <a:t> anyone?</a:t>
            </a:r>
          </a:p>
        </p:txBody>
      </p:sp>
    </p:spTree>
    <p:extLst>
      <p:ext uri="{BB962C8B-B14F-4D97-AF65-F5344CB8AC3E}">
        <p14:creationId xmlns:p14="http://schemas.microsoft.com/office/powerpoint/2010/main" val="410645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28AB-8190-9F6D-2051-2CE54F2E04A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C6C81A-8B82-03A0-8E8C-0E0C4A263249}"/>
              </a:ext>
            </a:extLst>
          </p:cNvPr>
          <p:cNvSpPr>
            <a:spLocks noGrp="1"/>
          </p:cNvSpPr>
          <p:nvPr>
            <p:ph idx="1"/>
          </p:nvPr>
        </p:nvSpPr>
        <p:spPr>
          <a:xfrm>
            <a:off x="609600" y="2326341"/>
            <a:ext cx="10972800" cy="4876800"/>
          </a:xfrm>
        </p:spPr>
        <p:txBody>
          <a:bodyPr>
            <a:normAutofit/>
          </a:bodyPr>
          <a:lstStyle/>
          <a:p>
            <a:pPr marL="91440" indent="-91440" algn="just" rtl="0" eaLnBrk="1" latinLnBrk="0" hangingPunct="1">
              <a:lnSpc>
                <a:spcPct val="110000"/>
              </a:lnSpc>
              <a:spcBef>
                <a:spcPts val="1200"/>
              </a:spcBef>
              <a:spcAft>
                <a:spcPts val="200"/>
              </a:spcAft>
            </a:pPr>
            <a:r>
              <a:rPr lang="en-US" dirty="0">
                <a:solidFill>
                  <a:schemeClr val="accent1"/>
                </a:solidFill>
                <a:effectLst/>
                <a:latin typeface="Calibri" panose="020F0502020204030204" pitchFamily="34" charset="0"/>
              </a:rPr>
              <a:t> </a:t>
            </a:r>
            <a:r>
              <a:rPr lang="en-US" kern="1200" dirty="0">
                <a:solidFill>
                  <a:srgbClr val="404040"/>
                </a:solidFill>
                <a:effectLst/>
                <a:latin typeface="Franklin Gothic Book" panose="020B0503020102020204" pitchFamily="34" charset="0"/>
                <a:ea typeface="+mn-ea"/>
                <a:cs typeface="+mn-cs"/>
              </a:rPr>
              <a:t>Communication is basic and necessary for an individual’s life. But some are born with the lack of ability to either convey or collect thoughts. While others encounter mis happenings that carry away their natural capability to communicate.</a:t>
            </a:r>
            <a:endParaRPr lang="en-US" sz="3200" dirty="0">
              <a:effectLst/>
            </a:endParaRPr>
          </a:p>
          <a:p>
            <a:pPr marL="91440" indent="-91440" algn="just" rtl="0" eaLnBrk="1" latinLnBrk="0" hangingPunct="1">
              <a:lnSpc>
                <a:spcPct val="110000"/>
              </a:lnSpc>
              <a:spcBef>
                <a:spcPts val="1200"/>
              </a:spcBef>
              <a:spcAft>
                <a:spcPts val="200"/>
              </a:spcAft>
            </a:pPr>
            <a:r>
              <a:rPr lang="en-US" dirty="0">
                <a:solidFill>
                  <a:schemeClr val="accent1"/>
                </a:solidFill>
                <a:effectLst/>
                <a:latin typeface="Calibri" panose="020F0502020204030204" pitchFamily="34" charset="0"/>
              </a:rPr>
              <a:t> </a:t>
            </a:r>
            <a:r>
              <a:rPr lang="en-US" kern="1200" dirty="0">
                <a:solidFill>
                  <a:srgbClr val="404040"/>
                </a:solidFill>
                <a:effectLst/>
                <a:latin typeface="Franklin Gothic Book" panose="020B0503020102020204" pitchFamily="34" charset="0"/>
                <a:ea typeface="+mn-ea"/>
                <a:cs typeface="+mn-cs"/>
              </a:rPr>
              <a:t>Use of Sign Languages is a popular &amp; effective way to facilitate the deaf and dumb community, but it has its own limitations too, primarily being the lack of sign language interpreters. This creates two difficulties, one being the non-availability of the sign language interpreters itself and second being the non-reachability of the available interpreters.</a:t>
            </a:r>
            <a:endParaRPr lang="en-US" sz="3200" dirty="0">
              <a:effectLst/>
            </a:endParaRPr>
          </a:p>
          <a:p>
            <a:endParaRPr lang="en-US" sz="3200" dirty="0"/>
          </a:p>
        </p:txBody>
      </p:sp>
    </p:spTree>
    <p:extLst>
      <p:ext uri="{BB962C8B-B14F-4D97-AF65-F5344CB8AC3E}">
        <p14:creationId xmlns:p14="http://schemas.microsoft.com/office/powerpoint/2010/main" val="133635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B818-843F-CEC5-91EB-9505AD694602}"/>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0D1E770B-856E-54B6-B043-23A0E1308E7E}"/>
              </a:ext>
            </a:extLst>
          </p:cNvPr>
          <p:cNvSpPr>
            <a:spLocks noGrp="1"/>
          </p:cNvSpPr>
          <p:nvPr>
            <p:ph type="body" idx="1"/>
          </p:nvPr>
        </p:nvSpPr>
        <p:spPr/>
        <p:txBody>
          <a:bodyPr/>
          <a:lstStyle/>
          <a:p>
            <a:r>
              <a:rPr lang="en-US" dirty="0"/>
              <a:t>What possible </a:t>
            </a:r>
            <a:r>
              <a:rPr lang="en-US" dirty="0">
                <a:solidFill>
                  <a:schemeClr val="accent3"/>
                </a:solidFill>
              </a:rPr>
              <a:t>issues </a:t>
            </a:r>
            <a:r>
              <a:rPr lang="en-US" dirty="0"/>
              <a:t>exist regarding Sign Language?</a:t>
            </a:r>
          </a:p>
        </p:txBody>
      </p:sp>
    </p:spTree>
    <p:extLst>
      <p:ext uri="{BB962C8B-B14F-4D97-AF65-F5344CB8AC3E}">
        <p14:creationId xmlns:p14="http://schemas.microsoft.com/office/powerpoint/2010/main" val="207070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E4E1-B34D-506F-DCB1-F6B92171895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A8CA42D-ED2F-FBA3-2095-B9777FDAD4D8}"/>
              </a:ext>
            </a:extLst>
          </p:cNvPr>
          <p:cNvSpPr>
            <a:spLocks noGrp="1"/>
          </p:cNvSpPr>
          <p:nvPr>
            <p:ph idx="1"/>
          </p:nvPr>
        </p:nvSpPr>
        <p:spPr>
          <a:xfrm>
            <a:off x="609600" y="2460812"/>
            <a:ext cx="10972800" cy="4876800"/>
          </a:xfrm>
        </p:spPr>
        <p:txBody>
          <a:bodyPr>
            <a:normAutofit/>
          </a:bodyPr>
          <a:lstStyle/>
          <a:p>
            <a:r>
              <a:rPr lang="en-US" sz="2800" dirty="0"/>
              <a:t>Lack of availability of Sign language Interpreters.</a:t>
            </a:r>
          </a:p>
          <a:p>
            <a:endParaRPr lang="en-US" sz="2800" dirty="0"/>
          </a:p>
          <a:p>
            <a:r>
              <a:rPr lang="en-US" sz="2800" dirty="0"/>
              <a:t>Lack of accessible and comparatively accurate gesture recognition solutions.</a:t>
            </a:r>
          </a:p>
        </p:txBody>
      </p:sp>
    </p:spTree>
    <p:extLst>
      <p:ext uri="{BB962C8B-B14F-4D97-AF65-F5344CB8AC3E}">
        <p14:creationId xmlns:p14="http://schemas.microsoft.com/office/powerpoint/2010/main" val="323066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DFE8-2093-70FB-5B5E-5943DC3F5A3C}"/>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113A9B0D-BB98-3EBB-5AE4-73CB6CB2123B}"/>
              </a:ext>
            </a:extLst>
          </p:cNvPr>
          <p:cNvSpPr>
            <a:spLocks noGrp="1"/>
          </p:cNvSpPr>
          <p:nvPr>
            <p:ph type="body" idx="1"/>
          </p:nvPr>
        </p:nvSpPr>
        <p:spPr/>
        <p:txBody>
          <a:bodyPr/>
          <a:lstStyle/>
          <a:p>
            <a:r>
              <a:rPr lang="en-US" dirty="0"/>
              <a:t>What is the </a:t>
            </a:r>
            <a:r>
              <a:rPr lang="en-US" dirty="0">
                <a:solidFill>
                  <a:schemeClr val="accent3"/>
                </a:solidFill>
              </a:rPr>
              <a:t>purpose </a:t>
            </a:r>
            <a:r>
              <a:rPr lang="en-US" dirty="0"/>
              <a:t>of this project?</a:t>
            </a:r>
          </a:p>
        </p:txBody>
      </p:sp>
    </p:spTree>
    <p:extLst>
      <p:ext uri="{BB962C8B-B14F-4D97-AF65-F5344CB8AC3E}">
        <p14:creationId xmlns:p14="http://schemas.microsoft.com/office/powerpoint/2010/main" val="159532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567D-3FE5-6627-12A4-886C374306A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E5A27DE-98A2-4C20-A5D2-FEEE43B49DCF}"/>
              </a:ext>
            </a:extLst>
          </p:cNvPr>
          <p:cNvSpPr>
            <a:spLocks noGrp="1"/>
          </p:cNvSpPr>
          <p:nvPr>
            <p:ph idx="1"/>
          </p:nvPr>
        </p:nvSpPr>
        <p:spPr>
          <a:xfrm>
            <a:off x="609600" y="2568389"/>
            <a:ext cx="10668000" cy="2398059"/>
          </a:xfrm>
        </p:spPr>
        <p:txBody>
          <a:bodyPr>
            <a:normAutofit/>
          </a:bodyPr>
          <a:lstStyle/>
          <a:p>
            <a:r>
              <a:rPr lang="en-US" dirty="0"/>
              <a:t>To develop own benchmark Sign Language </a:t>
            </a:r>
            <a:r>
              <a:rPr lang="en-US" dirty="0">
                <a:solidFill>
                  <a:schemeClr val="accent1"/>
                </a:solidFill>
              </a:rPr>
              <a:t>Dataset</a:t>
            </a:r>
            <a:r>
              <a:rPr lang="en-US" dirty="0"/>
              <a:t>.</a:t>
            </a:r>
          </a:p>
          <a:p>
            <a:endParaRPr lang="en-US" dirty="0"/>
          </a:p>
          <a:p>
            <a:r>
              <a:rPr lang="en-US" dirty="0"/>
              <a:t>To develop </a:t>
            </a:r>
            <a:r>
              <a:rPr lang="en-US" dirty="0">
                <a:solidFill>
                  <a:schemeClr val="accent1"/>
                </a:solidFill>
              </a:rPr>
              <a:t>easy access application </a:t>
            </a:r>
            <a:r>
              <a:rPr lang="en-US" dirty="0"/>
              <a:t>for Sign Language Detection.</a:t>
            </a:r>
          </a:p>
          <a:p>
            <a:endParaRPr lang="en-US" dirty="0"/>
          </a:p>
          <a:p>
            <a:r>
              <a:rPr lang="en-US" dirty="0"/>
              <a:t>To achieve </a:t>
            </a:r>
            <a:r>
              <a:rPr lang="en-US" dirty="0">
                <a:solidFill>
                  <a:schemeClr val="accent1"/>
                </a:solidFill>
              </a:rPr>
              <a:t>better accuracy </a:t>
            </a:r>
            <a:r>
              <a:rPr lang="en-US" dirty="0"/>
              <a:t>than existing solutions.</a:t>
            </a:r>
          </a:p>
        </p:txBody>
      </p:sp>
    </p:spTree>
    <p:extLst>
      <p:ext uri="{BB962C8B-B14F-4D97-AF65-F5344CB8AC3E}">
        <p14:creationId xmlns:p14="http://schemas.microsoft.com/office/powerpoint/2010/main" val="28920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0181-884C-063E-68EC-8BD76C01E26B}"/>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49DD8DE-8366-7C73-2EA1-6E691436A9AC}"/>
              </a:ext>
            </a:extLst>
          </p:cNvPr>
          <p:cNvSpPr>
            <a:spLocks noGrp="1"/>
          </p:cNvSpPr>
          <p:nvPr>
            <p:ph type="body" idx="1"/>
          </p:nvPr>
        </p:nvSpPr>
        <p:spPr/>
        <p:txBody>
          <a:bodyPr/>
          <a:lstStyle/>
          <a:p>
            <a:r>
              <a:rPr lang="en-US" dirty="0"/>
              <a:t>How does our </a:t>
            </a:r>
            <a:r>
              <a:rPr lang="en-US" dirty="0">
                <a:solidFill>
                  <a:schemeClr val="accent3"/>
                </a:solidFill>
              </a:rPr>
              <a:t>model</a:t>
            </a:r>
            <a:r>
              <a:rPr lang="en-US" dirty="0"/>
              <a:t> works?</a:t>
            </a:r>
          </a:p>
        </p:txBody>
      </p:sp>
    </p:spTree>
    <p:extLst>
      <p:ext uri="{BB962C8B-B14F-4D97-AF65-F5344CB8AC3E}">
        <p14:creationId xmlns:p14="http://schemas.microsoft.com/office/powerpoint/2010/main" val="178824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C156-E684-970D-FF53-77A94085CF9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21AC143-525B-D8F9-ECD6-E23BE80E1792}"/>
              </a:ext>
            </a:extLst>
          </p:cNvPr>
          <p:cNvSpPr>
            <a:spLocks noGrp="1"/>
          </p:cNvSpPr>
          <p:nvPr>
            <p:ph idx="1"/>
          </p:nvPr>
        </p:nvSpPr>
        <p:spPr>
          <a:xfrm>
            <a:off x="609600" y="3136246"/>
            <a:ext cx="10972800" cy="2603407"/>
          </a:xfrm>
        </p:spPr>
        <p:txBody>
          <a:bodyPr/>
          <a:lstStyle/>
          <a:p>
            <a:r>
              <a:rPr lang="en-US" dirty="0"/>
              <a:t>Extract Holistic </a:t>
            </a:r>
            <a:r>
              <a:rPr lang="en-US" dirty="0" err="1">
                <a:solidFill>
                  <a:schemeClr val="accent3"/>
                </a:solidFill>
              </a:rPr>
              <a:t>Keypoints</a:t>
            </a:r>
            <a:r>
              <a:rPr lang="en-US" dirty="0"/>
              <a:t>.</a:t>
            </a:r>
          </a:p>
          <a:p>
            <a:endParaRPr lang="en-US" dirty="0"/>
          </a:p>
          <a:p>
            <a:r>
              <a:rPr lang="en-US" dirty="0"/>
              <a:t>Train</a:t>
            </a:r>
            <a:r>
              <a:rPr lang="en-US" dirty="0">
                <a:solidFill>
                  <a:schemeClr val="accent3"/>
                </a:solidFill>
              </a:rPr>
              <a:t> LSTM </a:t>
            </a:r>
            <a:r>
              <a:rPr lang="en-US" dirty="0"/>
              <a:t>model.</a:t>
            </a:r>
          </a:p>
          <a:p>
            <a:endParaRPr lang="en-US" dirty="0"/>
          </a:p>
          <a:p>
            <a:r>
              <a:rPr lang="en-US" dirty="0"/>
              <a:t>Predict in </a:t>
            </a:r>
            <a:r>
              <a:rPr lang="en-US" dirty="0">
                <a:solidFill>
                  <a:schemeClr val="accent3"/>
                </a:solidFill>
              </a:rPr>
              <a:t>Real Time</a:t>
            </a:r>
            <a:r>
              <a:rPr lang="en-US" dirty="0"/>
              <a:t>.</a:t>
            </a:r>
          </a:p>
        </p:txBody>
      </p:sp>
      <p:sp>
        <p:nvSpPr>
          <p:cNvPr id="8" name="Text Placeholder 2">
            <a:extLst>
              <a:ext uri="{FF2B5EF4-FFF2-40B4-BE49-F238E27FC236}">
                <a16:creationId xmlns:a16="http://schemas.microsoft.com/office/drawing/2014/main" id="{4FCA3234-63E4-01A7-0C6D-014EE2A5EE52}"/>
              </a:ext>
            </a:extLst>
          </p:cNvPr>
          <p:cNvSpPr txBox="1">
            <a:spLocks/>
          </p:cNvSpPr>
          <p:nvPr/>
        </p:nvSpPr>
        <p:spPr>
          <a:xfrm>
            <a:off x="609600" y="1928813"/>
            <a:ext cx="10363200" cy="150018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800" dirty="0"/>
              <a:t>OUR </a:t>
            </a:r>
            <a:r>
              <a:rPr lang="en-US" sz="2800" dirty="0">
                <a:solidFill>
                  <a:schemeClr val="accent1"/>
                </a:solidFill>
              </a:rPr>
              <a:t>PLAIN</a:t>
            </a:r>
            <a:r>
              <a:rPr lang="en-US" sz="2800" dirty="0"/>
              <a:t> YET </a:t>
            </a:r>
            <a:r>
              <a:rPr lang="en-US" sz="2800" dirty="0">
                <a:solidFill>
                  <a:schemeClr val="accent1"/>
                </a:solidFill>
              </a:rPr>
              <a:t>ECLECTIC</a:t>
            </a:r>
            <a:r>
              <a:rPr lang="en-US" sz="2800" dirty="0"/>
              <a:t> APPROACH</a:t>
            </a:r>
            <a:endParaRPr lang="en-US" dirty="0"/>
          </a:p>
        </p:txBody>
      </p:sp>
    </p:spTree>
    <p:extLst>
      <p:ext uri="{BB962C8B-B14F-4D97-AF65-F5344CB8AC3E}">
        <p14:creationId xmlns:p14="http://schemas.microsoft.com/office/powerpoint/2010/main" val="3412336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blu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Clarity blue" id="{A45F6C39-424E-416F-B592-F38957555770}" vid="{9FF43CF4-094A-4740-8A5D-B71A140A3828}"/>
    </a:ext>
  </a:extLst>
</a:theme>
</file>

<file path=docProps/app.xml><?xml version="1.0" encoding="utf-8"?>
<Properties xmlns="http://schemas.openxmlformats.org/officeDocument/2006/extended-properties" xmlns:vt="http://schemas.openxmlformats.org/officeDocument/2006/docPropsVTypes">
  <Template>Clarity blue</Template>
  <TotalTime>81</TotalTime>
  <Words>514</Words>
  <Application>Microsoft Office PowerPoint</Application>
  <PresentationFormat>Widescreen</PresentationFormat>
  <Paragraphs>66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Franklin Gothic Book</vt:lpstr>
      <vt:lpstr>Clarity blue</vt:lpstr>
      <vt:lpstr>Sign language detection using computer vision</vt:lpstr>
      <vt:lpstr>Introduction</vt:lpstr>
      <vt:lpstr>INTRODUCTION</vt:lpstr>
      <vt:lpstr>Problem statement</vt:lpstr>
      <vt:lpstr>PROBLEM STATEMENT</vt:lpstr>
      <vt:lpstr>objective</vt:lpstr>
      <vt:lpstr>OBJECTIVE</vt:lpstr>
      <vt:lpstr>Implementation</vt:lpstr>
      <vt:lpstr>IMPLEMENTATION</vt:lpstr>
      <vt:lpstr>IMPLEMENTATION</vt:lpstr>
      <vt:lpstr>IMPLEMENTATION</vt:lpstr>
      <vt:lpstr>IMPLEMENTATION</vt:lpstr>
      <vt:lpstr>methodology</vt:lpstr>
      <vt:lpstr>METHODOLOGY</vt:lpstr>
      <vt:lpstr>Project snapshots</vt:lpstr>
      <vt:lpstr>APPLICATION UI</vt:lpstr>
      <vt:lpstr>MEDIAPIPE KEYPOINTS EXTRACION TESTING</vt:lpstr>
      <vt:lpstr>DATASET CREATION</vt:lpstr>
      <vt:lpstr>DATASET CREATION</vt:lpstr>
      <vt:lpstr>DATASET OVER KAGGLE</vt:lpstr>
      <vt:lpstr>Results</vt:lpstr>
      <vt:lpstr>RESULTS</vt:lpstr>
      <vt:lpstr>CONCLUSION AND FUTURE SCOPE</vt:lpstr>
      <vt:lpstr>CONCLUSION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 using computer vision</dc:title>
  <dc:creator>Manak Rawal</dc:creator>
  <cp:lastModifiedBy>Manak Rawal</cp:lastModifiedBy>
  <cp:revision>5</cp:revision>
  <dcterms:created xsi:type="dcterms:W3CDTF">2023-05-29T21:31:29Z</dcterms:created>
  <dcterms:modified xsi:type="dcterms:W3CDTF">2023-05-30T05:37:46Z</dcterms:modified>
</cp:coreProperties>
</file>