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austubh Sawa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Kaustubh Sawant</a:t>
            </a:r>
          </a:p>
        </p:txBody>
      </p:sp>
      <p:sp>
        <p:nvSpPr>
          <p:cNvPr id="172" name="Predicting Customer Booking Completion for British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7200"/>
            </a:lvl1pPr>
          </a:lstStyle>
          <a:p>
            <a:pPr/>
            <a:r>
              <a:t>Predicting Customer Booking Completion for British Airways</a:t>
            </a:r>
          </a:p>
        </p:txBody>
      </p:sp>
      <p:sp>
        <p:nvSpPr>
          <p:cNvPr id="173" name="To build a machine learning model that predicts whether a customer will complete a booking based on historical booking data and behavior patterns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z="2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To build a machine learning model that predicts whether a customer will complete a booking based on historical booking data and behavior patterns.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pproach"/>
          <p:cNvSpPr txBox="1"/>
          <p:nvPr>
            <p:ph type="title"/>
          </p:nvPr>
        </p:nvSpPr>
        <p:spPr>
          <a:xfrm>
            <a:off x="1206500" y="2000104"/>
            <a:ext cx="21971001" cy="1433164"/>
          </a:xfrm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76" name="Cleaned and prepared customer booking dataset (14 features, no missing data)…"/>
          <p:cNvSpPr txBox="1"/>
          <p:nvPr>
            <p:ph type="body" idx="1"/>
          </p:nvPr>
        </p:nvSpPr>
        <p:spPr>
          <a:xfrm>
            <a:off x="1206499" y="3581411"/>
            <a:ext cx="21971001" cy="8256012"/>
          </a:xfrm>
          <a:prstGeom prst="rect">
            <a:avLst/>
          </a:prstGeom>
        </p:spPr>
        <p:txBody>
          <a:bodyPr/>
          <a:lstStyle/>
          <a:p>
            <a:pPr marL="279400" indent="-279400" defTabSz="12700">
              <a:lnSpc>
                <a:spcPct val="135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Cleaned and prepared customer booking dataset (14 features, no missing data)</a:t>
            </a:r>
          </a:p>
          <a:p>
            <a:pPr marL="279400" indent="-279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One-hot encoded categorical variables</a:t>
            </a:r>
          </a:p>
          <a:p>
            <a:pPr marL="279400" indent="-279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Trained a </a:t>
            </a:r>
            <a:r>
              <a:t>Random Forest Classifier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marL="279400" indent="-279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Evaluated using confusion matrix and classification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Key Results"/>
          <p:cNvSpPr txBox="1"/>
          <p:nvPr>
            <p:ph type="title"/>
          </p:nvPr>
        </p:nvSpPr>
        <p:spPr>
          <a:xfrm>
            <a:off x="1206500" y="2000104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Key Results</a:t>
            </a:r>
          </a:p>
        </p:txBody>
      </p:sp>
      <p:sp>
        <p:nvSpPr>
          <p:cNvPr id="179" name="Accuracy: 85%…"/>
          <p:cNvSpPr txBox="1"/>
          <p:nvPr>
            <p:ph type="body" idx="1"/>
          </p:nvPr>
        </p:nvSpPr>
        <p:spPr>
          <a:xfrm>
            <a:off x="1206500" y="3581411"/>
            <a:ext cx="21971000" cy="8256012"/>
          </a:xfrm>
          <a:prstGeom prst="rect">
            <a:avLst/>
          </a:prstGeom>
        </p:spPr>
        <p:txBody>
          <a:bodyPr/>
          <a:lstStyle/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t>Accuracy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 85%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	</a:t>
            </a:r>
            <a:r>
              <a:t>Precision (booking = 1)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 51%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	</a:t>
            </a:r>
            <a:r>
              <a:t>Recall (booking = 1)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 14%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rPr b="0">
                <a:latin typeface="Helvetica"/>
                <a:ea typeface="Helvetica"/>
                <a:cs typeface="Helvetica"/>
                <a:sym typeface="Helvetica"/>
              </a:rPr>
              <a:t>		</a:t>
            </a:r>
            <a:r>
              <a:t>Top Features</a:t>
            </a:r>
            <a:r>
              <a:rPr b="0"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b="0">
              <a:latin typeface="Helvetica"/>
              <a:ea typeface="Helvetica"/>
              <a:cs typeface="Helvetica"/>
              <a:sym typeface="Helvetica"/>
            </a:endParaRPr>
          </a:p>
          <a:p>
            <a:pPr lvl="1" marL="762000" indent="-1524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purchase_lead</a:t>
            </a:r>
          </a:p>
          <a:p>
            <a:pPr lvl="1" marL="762000" indent="-1524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route</a:t>
            </a:r>
          </a:p>
          <a:p>
            <a:pPr lvl="1" marL="762000" indent="-1524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sales_channel_Online</a:t>
            </a:r>
          </a:p>
          <a:p>
            <a:pPr lvl="1" marL="762000" indent="-1524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	wants_preferred_seat</a:t>
            </a:r>
          </a:p>
          <a:p>
            <a:pPr lvl="1" marL="762000" indent="-1524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booking_origin</a:t>
            </a:r>
          </a:p>
        </p:txBody>
      </p:sp>
      <p:pic>
        <p:nvPicPr>
          <p:cNvPr id="180" name="Screenshot 2025-06-26 at 11.36.55 PM.png" descr="Screenshot 2025-06-26 at 11.36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6678" y="3687526"/>
            <a:ext cx="9851678" cy="4524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sights"/>
          <p:cNvSpPr txBox="1"/>
          <p:nvPr>
            <p:ph type="title"/>
          </p:nvPr>
        </p:nvSpPr>
        <p:spPr>
          <a:xfrm>
            <a:off x="1206500" y="2000104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 Insights</a:t>
            </a:r>
          </a:p>
        </p:txBody>
      </p:sp>
      <p:sp>
        <p:nvSpPr>
          <p:cNvPr id="183" name="The model is highly confident in predicting non-bookers (Class 0)…"/>
          <p:cNvSpPr txBox="1"/>
          <p:nvPr>
            <p:ph type="body" sz="quarter" idx="1"/>
          </p:nvPr>
        </p:nvSpPr>
        <p:spPr>
          <a:xfrm>
            <a:off x="1206500" y="3581411"/>
            <a:ext cx="21971000" cy="1901692"/>
          </a:xfrm>
          <a:prstGeom prst="rect">
            <a:avLst/>
          </a:prstGeom>
        </p:spPr>
        <p:txBody>
          <a:bodyPr/>
          <a:lstStyle/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t>The model is highly confident in predicting non-bookers (Class 0)</a:t>
            </a: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t>Struggles with </a:t>
            </a:r>
            <a:r>
              <a:t>recall</a:t>
            </a:r>
            <a:r>
              <a:t> for actual bookers (Class 1), likely due to </a:t>
            </a:r>
            <a:r>
              <a:t>class imbalance </a:t>
            </a: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2200"/>
            </a:pPr>
            <a:r>
              <a:t>Key behaviors like booking lead time and preferred services strongly influence outcomes</a:t>
            </a:r>
          </a:p>
        </p:txBody>
      </p:sp>
      <p:sp>
        <p:nvSpPr>
          <p:cNvPr id="184" name="Recommendations"/>
          <p:cNvSpPr txBox="1"/>
          <p:nvPr/>
        </p:nvSpPr>
        <p:spPr>
          <a:xfrm>
            <a:off x="1206499" y="5848780"/>
            <a:ext cx="21971001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 Recommendations</a:t>
            </a:r>
          </a:p>
        </p:txBody>
      </p:sp>
      <p:sp>
        <p:nvSpPr>
          <p:cNvPr id="185" name="Focus marketing on customers with early booking lead time…"/>
          <p:cNvSpPr txBox="1"/>
          <p:nvPr/>
        </p:nvSpPr>
        <p:spPr>
          <a:xfrm>
            <a:off x="1206499" y="7425664"/>
            <a:ext cx="21971001" cy="1901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buSzPct val="123000"/>
              <a:buChar char="•"/>
              <a:tabLst>
                <a:tab pos="63500" algn="r"/>
                <a:tab pos="165100" algn="l"/>
              </a:tabLst>
              <a:defRPr b="1" sz="2200"/>
            </a:pPr>
            <a:r>
              <a:t>Focus marketing on customers with early booking lead time </a:t>
            </a: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buSzPct val="123000"/>
              <a:buChar char="•"/>
              <a:tabLst>
                <a:tab pos="63500" algn="r"/>
                <a:tab pos="165100" algn="l"/>
              </a:tabLst>
              <a:defRPr b="1" sz="2200"/>
            </a:pPr>
            <a:r>
              <a:t>Encourage use of add-on services like preferred seats and meals</a:t>
            </a:r>
          </a:p>
          <a:p>
            <a:pPr marL="152400" indent="-152400" defTabSz="12700">
              <a:lnSpc>
                <a:spcPct val="135000"/>
              </a:lnSpc>
              <a:spcBef>
                <a:spcPts val="1200"/>
              </a:spcBef>
              <a:buSzPct val="123000"/>
              <a:buChar char="•"/>
              <a:tabLst>
                <a:tab pos="63500" algn="r"/>
                <a:tab pos="165100" algn="l"/>
              </a:tabLst>
              <a:defRPr b="1" sz="2200"/>
            </a:pPr>
            <a:r>
              <a:t>Use top routes and booking origins to create personalized campaigns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