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8"/>
  </p:notesMasterIdLst>
  <p:sldIdLst>
    <p:sldId id="256" r:id="rId2"/>
    <p:sldId id="257" r:id="rId3"/>
    <p:sldId id="260" r:id="rId4"/>
    <p:sldId id="261" r:id="rId5"/>
    <p:sldId id="279" r:id="rId6"/>
    <p:sldId id="262" r:id="rId7"/>
    <p:sldId id="283" r:id="rId8"/>
    <p:sldId id="264" r:id="rId9"/>
    <p:sldId id="265" r:id="rId10"/>
    <p:sldId id="284" r:id="rId11"/>
    <p:sldId id="285" r:id="rId12"/>
    <p:sldId id="266" r:id="rId13"/>
    <p:sldId id="286" r:id="rId14"/>
    <p:sldId id="287" r:id="rId15"/>
    <p:sldId id="267" r:id="rId16"/>
    <p:sldId id="268" r:id="rId17"/>
    <p:sldId id="269" r:id="rId18"/>
    <p:sldId id="270" r:id="rId19"/>
    <p:sldId id="288" r:id="rId20"/>
    <p:sldId id="271" r:id="rId21"/>
    <p:sldId id="274" r:id="rId22"/>
    <p:sldId id="280" r:id="rId23"/>
    <p:sldId id="289" r:id="rId24"/>
    <p:sldId id="276" r:id="rId25"/>
    <p:sldId id="272"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vojit Dhara" initials="SD" lastIdx="1" clrIdx="0">
    <p:extLst>
      <p:ext uri="{19B8F6BF-5375-455C-9EA6-DF929625EA0E}">
        <p15:presenceInfo xmlns:p15="http://schemas.microsoft.com/office/powerpoint/2012/main" userId="edc38d3d7d24c7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75" autoAdjust="0"/>
  </p:normalViewPr>
  <p:slideViewPr>
    <p:cSldViewPr snapToGrid="0">
      <p:cViewPr varScale="1">
        <p:scale>
          <a:sx n="79" d="100"/>
          <a:sy n="79"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A4A9E-73A7-414E-89A4-9929C052808D}" type="datetimeFigureOut">
              <a:rPr lang="en-IN" smtClean="0"/>
              <a:t>06-08-2024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0073A-2FF4-46D2-A80A-0D66A90A4967}" type="slidenum">
              <a:rPr lang="en-IN" smtClean="0"/>
              <a:t>‹#›</a:t>
            </a:fld>
            <a:endParaRPr lang="en-IN"/>
          </a:p>
        </p:txBody>
      </p:sp>
    </p:spTree>
    <p:extLst>
      <p:ext uri="{BB962C8B-B14F-4D97-AF65-F5344CB8AC3E}">
        <p14:creationId xmlns:p14="http://schemas.microsoft.com/office/powerpoint/2010/main" val="2820332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a:t>
            </a:fld>
            <a:endParaRPr lang="en-IN"/>
          </a:p>
        </p:txBody>
      </p:sp>
    </p:spTree>
    <p:extLst>
      <p:ext uri="{BB962C8B-B14F-4D97-AF65-F5344CB8AC3E}">
        <p14:creationId xmlns:p14="http://schemas.microsoft.com/office/powerpoint/2010/main" val="1121883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16</a:t>
            </a:fld>
            <a:endParaRPr lang="en-IN"/>
          </a:p>
        </p:txBody>
      </p:sp>
    </p:spTree>
    <p:extLst>
      <p:ext uri="{BB962C8B-B14F-4D97-AF65-F5344CB8AC3E}">
        <p14:creationId xmlns:p14="http://schemas.microsoft.com/office/powerpoint/2010/main" val="4136897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Note: </a:t>
            </a:r>
            <a:r>
              <a:rPr lang="en-US" sz="1200" dirty="0">
                <a:solidFill>
                  <a:srgbClr val="FF0000"/>
                </a:solidFill>
              </a:rPr>
              <a:t>private</a:t>
            </a:r>
            <a:r>
              <a:rPr lang="en-US" sz="1200" dirty="0"/>
              <a:t> and protected access modifiers apply only to members not to the classes or interfaces themselves (unless nested).</a:t>
            </a:r>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17</a:t>
            </a:fld>
            <a:endParaRPr lang="en-IN"/>
          </a:p>
        </p:txBody>
      </p:sp>
    </p:spTree>
    <p:extLst>
      <p:ext uri="{BB962C8B-B14F-4D97-AF65-F5344CB8AC3E}">
        <p14:creationId xmlns:p14="http://schemas.microsoft.com/office/powerpoint/2010/main" val="2572477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18</a:t>
            </a:fld>
            <a:endParaRPr lang="en-IN"/>
          </a:p>
        </p:txBody>
      </p:sp>
    </p:spTree>
    <p:extLst>
      <p:ext uri="{BB962C8B-B14F-4D97-AF65-F5344CB8AC3E}">
        <p14:creationId xmlns:p14="http://schemas.microsoft.com/office/powerpoint/2010/main" val="190376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19</a:t>
            </a:fld>
            <a:endParaRPr lang="en-IN"/>
          </a:p>
        </p:txBody>
      </p:sp>
    </p:spTree>
    <p:extLst>
      <p:ext uri="{BB962C8B-B14F-4D97-AF65-F5344CB8AC3E}">
        <p14:creationId xmlns:p14="http://schemas.microsoft.com/office/powerpoint/2010/main" val="55167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20</a:t>
            </a:fld>
            <a:endParaRPr lang="en-IN"/>
          </a:p>
        </p:txBody>
      </p:sp>
    </p:spTree>
    <p:extLst>
      <p:ext uri="{BB962C8B-B14F-4D97-AF65-F5344CB8AC3E}">
        <p14:creationId xmlns:p14="http://schemas.microsoft.com/office/powerpoint/2010/main" val="636380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21</a:t>
            </a:fld>
            <a:endParaRPr lang="en-IN"/>
          </a:p>
        </p:txBody>
      </p:sp>
    </p:spTree>
    <p:extLst>
      <p:ext uri="{BB962C8B-B14F-4D97-AF65-F5344CB8AC3E}">
        <p14:creationId xmlns:p14="http://schemas.microsoft.com/office/powerpoint/2010/main" val="3311411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22</a:t>
            </a:fld>
            <a:endParaRPr lang="en-IN"/>
          </a:p>
        </p:txBody>
      </p:sp>
    </p:spTree>
    <p:extLst>
      <p:ext uri="{BB962C8B-B14F-4D97-AF65-F5344CB8AC3E}">
        <p14:creationId xmlns:p14="http://schemas.microsoft.com/office/powerpoint/2010/main" val="600851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23</a:t>
            </a:fld>
            <a:endParaRPr lang="en-IN"/>
          </a:p>
        </p:txBody>
      </p:sp>
    </p:spTree>
    <p:extLst>
      <p:ext uri="{BB962C8B-B14F-4D97-AF65-F5344CB8AC3E}">
        <p14:creationId xmlns:p14="http://schemas.microsoft.com/office/powerpoint/2010/main" val="111105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24</a:t>
            </a:fld>
            <a:endParaRPr lang="en-IN"/>
          </a:p>
        </p:txBody>
      </p:sp>
    </p:spTree>
    <p:extLst>
      <p:ext uri="{BB962C8B-B14F-4D97-AF65-F5344CB8AC3E}">
        <p14:creationId xmlns:p14="http://schemas.microsoft.com/office/powerpoint/2010/main" val="1688242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25</a:t>
            </a:fld>
            <a:endParaRPr lang="en-IN"/>
          </a:p>
        </p:txBody>
      </p:sp>
    </p:spTree>
    <p:extLst>
      <p:ext uri="{BB962C8B-B14F-4D97-AF65-F5344CB8AC3E}">
        <p14:creationId xmlns:p14="http://schemas.microsoft.com/office/powerpoint/2010/main" val="177192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8</a:t>
            </a:fld>
            <a:endParaRPr lang="en-IN"/>
          </a:p>
        </p:txBody>
      </p:sp>
    </p:spTree>
    <p:extLst>
      <p:ext uri="{BB962C8B-B14F-4D97-AF65-F5344CB8AC3E}">
        <p14:creationId xmlns:p14="http://schemas.microsoft.com/office/powerpoint/2010/main" val="1507553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9</a:t>
            </a:fld>
            <a:endParaRPr lang="en-IN"/>
          </a:p>
        </p:txBody>
      </p:sp>
    </p:spTree>
    <p:extLst>
      <p:ext uri="{BB962C8B-B14F-4D97-AF65-F5344CB8AC3E}">
        <p14:creationId xmlns:p14="http://schemas.microsoft.com/office/powerpoint/2010/main" val="266061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10</a:t>
            </a:fld>
            <a:endParaRPr lang="en-IN"/>
          </a:p>
        </p:txBody>
      </p:sp>
    </p:spTree>
    <p:extLst>
      <p:ext uri="{BB962C8B-B14F-4D97-AF65-F5344CB8AC3E}">
        <p14:creationId xmlns:p14="http://schemas.microsoft.com/office/powerpoint/2010/main" val="232726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11</a:t>
            </a:fld>
            <a:endParaRPr lang="en-IN"/>
          </a:p>
        </p:txBody>
      </p:sp>
    </p:spTree>
    <p:extLst>
      <p:ext uri="{BB962C8B-B14F-4D97-AF65-F5344CB8AC3E}">
        <p14:creationId xmlns:p14="http://schemas.microsoft.com/office/powerpoint/2010/main" val="1925197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12</a:t>
            </a:fld>
            <a:endParaRPr lang="en-IN"/>
          </a:p>
        </p:txBody>
      </p:sp>
    </p:spTree>
    <p:extLst>
      <p:ext uri="{BB962C8B-B14F-4D97-AF65-F5344CB8AC3E}">
        <p14:creationId xmlns:p14="http://schemas.microsoft.com/office/powerpoint/2010/main" val="3015540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13</a:t>
            </a:fld>
            <a:endParaRPr lang="en-IN"/>
          </a:p>
        </p:txBody>
      </p:sp>
    </p:spTree>
    <p:extLst>
      <p:ext uri="{BB962C8B-B14F-4D97-AF65-F5344CB8AC3E}">
        <p14:creationId xmlns:p14="http://schemas.microsoft.com/office/powerpoint/2010/main" val="775630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14</a:t>
            </a:fld>
            <a:endParaRPr lang="en-IN"/>
          </a:p>
        </p:txBody>
      </p:sp>
    </p:spTree>
    <p:extLst>
      <p:ext uri="{BB962C8B-B14F-4D97-AF65-F5344CB8AC3E}">
        <p14:creationId xmlns:p14="http://schemas.microsoft.com/office/powerpoint/2010/main" val="1882687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0073A-2FF4-46D2-A80A-0D66A90A4967}" type="slidenum">
              <a:rPr lang="en-IN" smtClean="0"/>
              <a:t>15</a:t>
            </a:fld>
            <a:endParaRPr lang="en-IN"/>
          </a:p>
        </p:txBody>
      </p:sp>
    </p:spTree>
    <p:extLst>
      <p:ext uri="{BB962C8B-B14F-4D97-AF65-F5344CB8AC3E}">
        <p14:creationId xmlns:p14="http://schemas.microsoft.com/office/powerpoint/2010/main" val="2706195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06-08-2024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40470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87332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22098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833936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677206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050648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055125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619803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41016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35F73-B13F-438D-9164-CEAD34B92365}"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88982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35F73-B13F-438D-9164-CEAD34B92365}"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22549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435F73-B13F-438D-9164-CEAD34B92365}"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57158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435F73-B13F-438D-9164-CEAD34B92365}" type="datetimeFigureOut">
              <a:rPr lang="en-IN" smtClean="0"/>
              <a:t>06-08-2024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35489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435F73-B13F-438D-9164-CEAD34B92365}" type="datetimeFigureOut">
              <a:rPr lang="en-IN" smtClean="0"/>
              <a:t>06-08-2024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323553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35F73-B13F-438D-9164-CEAD34B92365}" type="datetimeFigureOut">
              <a:rPr lang="en-IN" smtClean="0"/>
              <a:t>06-08-2024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10605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172435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35F73-B13F-438D-9164-CEAD34B92365}"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646B6-F2FA-46CE-8D0B-7CD3BD081188}" type="slidenum">
              <a:rPr lang="en-IN" smtClean="0"/>
              <a:t>‹#›</a:t>
            </a:fld>
            <a:endParaRPr lang="en-IN"/>
          </a:p>
        </p:txBody>
      </p:sp>
    </p:spTree>
    <p:extLst>
      <p:ext uri="{BB962C8B-B14F-4D97-AF65-F5344CB8AC3E}">
        <p14:creationId xmlns:p14="http://schemas.microsoft.com/office/powerpoint/2010/main" val="236612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435F73-B13F-438D-9164-CEAD34B92365}" type="datetimeFigureOut">
              <a:rPr lang="en-IN" smtClean="0"/>
              <a:t>06-08-2024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C646B6-F2FA-46CE-8D0B-7CD3BD081188}" type="slidenum">
              <a:rPr lang="en-IN" smtClean="0"/>
              <a:t>‹#›</a:t>
            </a:fld>
            <a:endParaRPr lang="en-IN"/>
          </a:p>
        </p:txBody>
      </p:sp>
    </p:spTree>
    <p:extLst>
      <p:ext uri="{BB962C8B-B14F-4D97-AF65-F5344CB8AC3E}">
        <p14:creationId xmlns:p14="http://schemas.microsoft.com/office/powerpoint/2010/main" val="79535699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4F19-E5C2-40A2-B009-8BF5AA70E758}"/>
              </a:ext>
            </a:extLst>
          </p:cNvPr>
          <p:cNvSpPr>
            <a:spLocks noGrp="1"/>
          </p:cNvSpPr>
          <p:nvPr>
            <p:ph type="ctrTitle"/>
          </p:nvPr>
        </p:nvSpPr>
        <p:spPr>
          <a:xfrm>
            <a:off x="1524000" y="973138"/>
            <a:ext cx="9144000" cy="1655762"/>
          </a:xfrm>
        </p:spPr>
        <p:txBody>
          <a:bodyPr>
            <a:normAutofit/>
          </a:bodyPr>
          <a:lstStyle/>
          <a:p>
            <a:r>
              <a:rPr lang="en-IN" dirty="0">
                <a:solidFill>
                  <a:srgbClr val="FF0000"/>
                </a:solidFill>
                <a:latin typeface="Arial Black" panose="020B0A04020102020204" pitchFamily="34" charset="0"/>
              </a:rPr>
              <a:t>JAVA Programming</a:t>
            </a:r>
          </a:p>
        </p:txBody>
      </p:sp>
      <p:sp>
        <p:nvSpPr>
          <p:cNvPr id="3" name="Subtitle 2">
            <a:extLst>
              <a:ext uri="{FF2B5EF4-FFF2-40B4-BE49-F238E27FC236}">
                <a16:creationId xmlns:a16="http://schemas.microsoft.com/office/drawing/2014/main" id="{B3B33CEA-3BEB-4FC1-8F61-9C48EF51888D}"/>
              </a:ext>
            </a:extLst>
          </p:cNvPr>
          <p:cNvSpPr>
            <a:spLocks noGrp="1"/>
          </p:cNvSpPr>
          <p:nvPr>
            <p:ph type="subTitle" idx="1"/>
          </p:nvPr>
        </p:nvSpPr>
        <p:spPr>
          <a:xfrm>
            <a:off x="2057400" y="3201988"/>
            <a:ext cx="9144000" cy="1655762"/>
          </a:xfrm>
        </p:spPr>
        <p:txBody>
          <a:bodyPr>
            <a:normAutofit lnSpcReduction="10000"/>
          </a:bodyPr>
          <a:lstStyle/>
          <a:p>
            <a:r>
              <a:rPr lang="en-IN" sz="2800" b="1" dirty="0">
                <a:solidFill>
                  <a:srgbClr val="FF0000"/>
                </a:solidFill>
              </a:rPr>
              <a:t>Course Instructor</a:t>
            </a:r>
            <a:r>
              <a:rPr lang="en-IN" sz="2800" dirty="0"/>
              <a:t>: </a:t>
            </a:r>
            <a:r>
              <a:rPr lang="en-IN" sz="2800" b="1" dirty="0">
                <a:solidFill>
                  <a:srgbClr val="7030A0"/>
                </a:solidFill>
              </a:rPr>
              <a:t>Dr. Suvojit Dhara</a:t>
            </a:r>
          </a:p>
          <a:p>
            <a:r>
              <a:rPr lang="en-IN" sz="2800" b="1" dirty="0">
                <a:solidFill>
                  <a:srgbClr val="00B050"/>
                </a:solidFill>
              </a:rPr>
              <a:t>School of Computer Science</a:t>
            </a:r>
          </a:p>
          <a:p>
            <a:r>
              <a:rPr lang="en-IN" sz="2800" b="1" dirty="0">
                <a:solidFill>
                  <a:srgbClr val="00B050"/>
                </a:solidFill>
              </a:rPr>
              <a:t>UPES Dehradun</a:t>
            </a:r>
            <a:endParaRPr lang="en-IN" sz="2400" b="1" dirty="0">
              <a:solidFill>
                <a:srgbClr val="00B050"/>
              </a:solidFill>
            </a:endParaRPr>
          </a:p>
        </p:txBody>
      </p:sp>
    </p:spTree>
    <p:extLst>
      <p:ext uri="{BB962C8B-B14F-4D97-AF65-F5344CB8AC3E}">
        <p14:creationId xmlns:p14="http://schemas.microsoft.com/office/powerpoint/2010/main" val="3463406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Wrapper Class</a:t>
            </a:r>
          </a:p>
        </p:txBody>
      </p:sp>
      <p:sp>
        <p:nvSpPr>
          <p:cNvPr id="7" name="Title 1">
            <a:extLst>
              <a:ext uri="{FF2B5EF4-FFF2-40B4-BE49-F238E27FC236}">
                <a16:creationId xmlns:a16="http://schemas.microsoft.com/office/drawing/2014/main" id="{F36645B7-FDE5-483F-9BF3-3EDBFFAB2593}"/>
              </a:ext>
            </a:extLst>
          </p:cNvPr>
          <p:cNvSpPr txBox="1">
            <a:spLocks/>
          </p:cNvSpPr>
          <p:nvPr/>
        </p:nvSpPr>
        <p:spPr>
          <a:xfrm>
            <a:off x="1484311" y="1837920"/>
            <a:ext cx="8325190" cy="360926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Here are the </a:t>
            </a:r>
            <a:r>
              <a:rPr lang="en-US" sz="2000" dirty="0">
                <a:solidFill>
                  <a:srgbClr val="00B050"/>
                </a:solidFill>
                <a:latin typeface="Times New Roman" panose="02020603050405020304" pitchFamily="18" charset="0"/>
                <a:cs typeface="Times New Roman" panose="02020603050405020304" pitchFamily="18" charset="0"/>
              </a:rPr>
              <a:t>primitive data types </a:t>
            </a:r>
            <a:r>
              <a:rPr lang="en-US" sz="2000" dirty="0">
                <a:latin typeface="Times New Roman" panose="02020603050405020304" pitchFamily="18" charset="0"/>
                <a:cs typeface="Times New Roman" panose="02020603050405020304" pitchFamily="18" charset="0"/>
              </a:rPr>
              <a:t>and their corresponding </a:t>
            </a:r>
            <a:r>
              <a:rPr lang="en-US" sz="2000" dirty="0">
                <a:solidFill>
                  <a:srgbClr val="FF0000"/>
                </a:solidFill>
                <a:latin typeface="Times New Roman" panose="02020603050405020304" pitchFamily="18" charset="0"/>
                <a:cs typeface="Times New Roman" panose="02020603050405020304" pitchFamily="18" charset="0"/>
              </a:rPr>
              <a:t>wrapper classes</a:t>
            </a:r>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byte → Byte</a:t>
            </a: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short → Short</a:t>
            </a: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int → Integer      </a:t>
            </a: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long → Long</a:t>
            </a: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float → Float</a:t>
            </a: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double → Double</a:t>
            </a: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char → Character</a:t>
            </a:r>
          </a:p>
          <a:p>
            <a:pPr marL="1257300" lvl="2"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boolean → Boolean</a:t>
            </a:r>
          </a:p>
        </p:txBody>
      </p:sp>
    </p:spTree>
    <p:extLst>
      <p:ext uri="{BB962C8B-B14F-4D97-AF65-F5344CB8AC3E}">
        <p14:creationId xmlns:p14="http://schemas.microsoft.com/office/powerpoint/2010/main" val="364249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SIZE field in Wrapper Class</a:t>
            </a:r>
          </a:p>
        </p:txBody>
      </p:sp>
      <p:sp>
        <p:nvSpPr>
          <p:cNvPr id="9" name="Rectangle 8">
            <a:extLst>
              <a:ext uri="{FF2B5EF4-FFF2-40B4-BE49-F238E27FC236}">
                <a16:creationId xmlns:a16="http://schemas.microsoft.com/office/drawing/2014/main" id="{AAD92504-6EDF-4ADB-A548-D374833DB3DC}"/>
              </a:ext>
            </a:extLst>
          </p:cNvPr>
          <p:cNvSpPr/>
          <p:nvPr/>
        </p:nvSpPr>
        <p:spPr>
          <a:xfrm>
            <a:off x="1484311" y="1725037"/>
            <a:ext cx="7854242" cy="3724096"/>
          </a:xfrm>
          <a:prstGeom prst="rect">
            <a:avLst/>
          </a:prstGeom>
          <a:solidFill>
            <a:schemeClr val="bg1"/>
          </a:solidFill>
          <a:effectLst>
            <a:softEdge rad="127000"/>
          </a:effectLst>
        </p:spPr>
        <p:txBody>
          <a:bodyPr wrap="square">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class size{</a:t>
            </a:r>
          </a:p>
          <a:p>
            <a:r>
              <a:rPr lang="en-US" dirty="0">
                <a:latin typeface="Courier New" panose="02070309020205020404" pitchFamily="49" charset="0"/>
                <a:cs typeface="Courier New" panose="02070309020205020404" pitchFamily="49" charset="0"/>
              </a:rPr>
              <a:t>	  public static void main(String[] args){</a:t>
            </a:r>
          </a:p>
          <a:p>
            <a:r>
              <a:rPr lang="en-US" dirty="0">
                <a:latin typeface="Courier New" panose="02070309020205020404" pitchFamily="49" charset="0"/>
                <a:cs typeface="Courier New" panose="02070309020205020404" pitchFamily="49" charset="0"/>
              </a:rPr>
              <a:t>		  System.out.println("char " + Character.SIZE);</a:t>
            </a:r>
          </a:p>
          <a:p>
            <a:r>
              <a:rPr lang="en-US" dirty="0">
                <a:latin typeface="Courier New" panose="02070309020205020404" pitchFamily="49" charset="0"/>
                <a:cs typeface="Courier New" panose="02070309020205020404" pitchFamily="49" charset="0"/>
              </a:rPr>
              <a:t>		  System.out.println("byte " + Byte.SIZE);</a:t>
            </a:r>
          </a:p>
          <a:p>
            <a:r>
              <a:rPr lang="en-US" dirty="0">
                <a:latin typeface="Courier New" panose="02070309020205020404" pitchFamily="49" charset="0"/>
                <a:cs typeface="Courier New" panose="02070309020205020404" pitchFamily="49" charset="0"/>
              </a:rPr>
              <a:t>		  System.out.println("short " + Short.SIZE);</a:t>
            </a:r>
          </a:p>
          <a:p>
            <a:r>
              <a:rPr lang="en-US" dirty="0">
                <a:latin typeface="Courier New" panose="02070309020205020404" pitchFamily="49" charset="0"/>
                <a:cs typeface="Courier New" panose="02070309020205020404" pitchFamily="49" charset="0"/>
              </a:rPr>
              <a:t>		  System.out.println("int " + Integer.SIZE);</a:t>
            </a:r>
          </a:p>
          <a:p>
            <a:r>
              <a:rPr lang="en-US" dirty="0">
                <a:latin typeface="Courier New" panose="02070309020205020404" pitchFamily="49" charset="0"/>
                <a:cs typeface="Courier New" panose="02070309020205020404" pitchFamily="49" charset="0"/>
              </a:rPr>
              <a:t>		  System.out.println("long " + Long.SIZE);</a:t>
            </a:r>
          </a:p>
          <a:p>
            <a:r>
              <a:rPr lang="en-US" dirty="0">
                <a:latin typeface="Courier New" panose="02070309020205020404" pitchFamily="49" charset="0"/>
                <a:cs typeface="Courier New" panose="02070309020205020404" pitchFamily="49" charset="0"/>
              </a:rPr>
              <a:t>		  System.out.println("float " + Float.SIZE);</a:t>
            </a:r>
          </a:p>
          <a:p>
            <a:r>
              <a:rPr lang="en-US" dirty="0">
                <a:latin typeface="Courier New" panose="02070309020205020404" pitchFamily="49" charset="0"/>
                <a:cs typeface="Courier New" panose="02070309020205020404" pitchFamily="49" charset="0"/>
              </a:rPr>
              <a:t>		  System.out.println("double " + Double.SIZE);</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006D8BE-DAFB-4C86-9515-F65347CB2189}"/>
              </a:ext>
            </a:extLst>
          </p:cNvPr>
          <p:cNvSpPr txBox="1"/>
          <p:nvPr/>
        </p:nvSpPr>
        <p:spPr>
          <a:xfrm>
            <a:off x="9776281" y="1863536"/>
            <a:ext cx="1862815" cy="286232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char 16</a:t>
            </a:r>
          </a:p>
          <a:p>
            <a:r>
              <a:rPr lang="en-US" sz="2000" dirty="0">
                <a:latin typeface="Times New Roman" panose="02020603050405020304" pitchFamily="18" charset="0"/>
                <a:cs typeface="Times New Roman" panose="02020603050405020304" pitchFamily="18" charset="0"/>
              </a:rPr>
              <a:t>byte 8</a:t>
            </a:r>
          </a:p>
          <a:p>
            <a:r>
              <a:rPr lang="en-US" sz="2000" dirty="0">
                <a:latin typeface="Times New Roman" panose="02020603050405020304" pitchFamily="18" charset="0"/>
                <a:cs typeface="Times New Roman" panose="02020603050405020304" pitchFamily="18" charset="0"/>
              </a:rPr>
              <a:t>short 16</a:t>
            </a:r>
          </a:p>
          <a:p>
            <a:r>
              <a:rPr lang="en-US" sz="2000" dirty="0">
                <a:latin typeface="Times New Roman" panose="02020603050405020304" pitchFamily="18" charset="0"/>
                <a:cs typeface="Times New Roman" panose="02020603050405020304" pitchFamily="18" charset="0"/>
              </a:rPr>
              <a:t>int 32</a:t>
            </a:r>
          </a:p>
          <a:p>
            <a:r>
              <a:rPr lang="en-US" sz="2000" dirty="0">
                <a:latin typeface="Times New Roman" panose="02020603050405020304" pitchFamily="18" charset="0"/>
                <a:cs typeface="Times New Roman" panose="02020603050405020304" pitchFamily="18" charset="0"/>
              </a:rPr>
              <a:t>long 64</a:t>
            </a:r>
          </a:p>
          <a:p>
            <a:r>
              <a:rPr lang="en-US" sz="2000" dirty="0">
                <a:latin typeface="Times New Roman" panose="02020603050405020304" pitchFamily="18" charset="0"/>
                <a:cs typeface="Times New Roman" panose="02020603050405020304" pitchFamily="18" charset="0"/>
              </a:rPr>
              <a:t>float 32</a:t>
            </a:r>
          </a:p>
          <a:p>
            <a:r>
              <a:rPr lang="en-US" sz="2000" dirty="0">
                <a:latin typeface="Times New Roman" panose="02020603050405020304" pitchFamily="18" charset="0"/>
                <a:cs typeface="Times New Roman" panose="02020603050405020304" pitchFamily="18" charset="0"/>
              </a:rPr>
              <a:t>Double 64</a:t>
            </a:r>
          </a:p>
        </p:txBody>
      </p:sp>
      <p:sp>
        <p:nvSpPr>
          <p:cNvPr id="8" name="TextBox 7">
            <a:extLst>
              <a:ext uri="{FF2B5EF4-FFF2-40B4-BE49-F238E27FC236}">
                <a16:creationId xmlns:a16="http://schemas.microsoft.com/office/drawing/2014/main" id="{36BC9C65-AE07-47FF-B545-9480DC503B39}"/>
              </a:ext>
            </a:extLst>
          </p:cNvPr>
          <p:cNvSpPr txBox="1"/>
          <p:nvPr/>
        </p:nvSpPr>
        <p:spPr>
          <a:xfrm>
            <a:off x="1484311" y="5573940"/>
            <a:ext cx="6094378" cy="400110"/>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rgbClr val="0070C0"/>
                </a:solidFill>
                <a:latin typeface="Times New Roman" panose="02020603050405020304" pitchFamily="18" charset="0"/>
                <a:cs typeface="Times New Roman" panose="02020603050405020304" pitchFamily="18" charset="0"/>
              </a:rPr>
              <a:t>SIZE</a:t>
            </a:r>
            <a:r>
              <a:rPr lang="en-US" sz="2000" dirty="0">
                <a:latin typeface="Times New Roman" panose="02020603050405020304" pitchFamily="18" charset="0"/>
                <a:cs typeface="Times New Roman" panose="02020603050405020304" pitchFamily="18" charset="0"/>
              </a:rPr>
              <a:t> is public static final variable of </a:t>
            </a:r>
            <a:r>
              <a:rPr lang="en-US" sz="2000" dirty="0">
                <a:solidFill>
                  <a:srgbClr val="FF0000"/>
                </a:solidFill>
                <a:latin typeface="Times New Roman" panose="02020603050405020304" pitchFamily="18" charset="0"/>
                <a:cs typeface="Times New Roman" panose="02020603050405020304" pitchFamily="18" charset="0"/>
              </a:rPr>
              <a:t>wrapper class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4956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Methods for Parsing</a:t>
            </a:r>
          </a:p>
        </p:txBody>
      </p:sp>
      <p:sp>
        <p:nvSpPr>
          <p:cNvPr id="6" name="Title 1">
            <a:extLst>
              <a:ext uri="{FF2B5EF4-FFF2-40B4-BE49-F238E27FC236}">
                <a16:creationId xmlns:a16="http://schemas.microsoft.com/office/drawing/2014/main" id="{A1CD1634-114E-43E6-9D15-479CE96FA5CC}"/>
              </a:ext>
            </a:extLst>
          </p:cNvPr>
          <p:cNvSpPr txBox="1">
            <a:spLocks/>
          </p:cNvSpPr>
          <p:nvPr/>
        </p:nvSpPr>
        <p:spPr>
          <a:xfrm>
            <a:off x="1484311" y="1658566"/>
            <a:ext cx="9621045" cy="1254868"/>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r>
              <a:rPr lang="en-US" sz="2000" dirty="0">
                <a:solidFill>
                  <a:srgbClr val="0070C0"/>
                </a:solidFill>
                <a:latin typeface="Times New Roman" panose="02020603050405020304" pitchFamily="18" charset="0"/>
                <a:cs typeface="Times New Roman" panose="02020603050405020304" pitchFamily="18" charset="0"/>
              </a:rPr>
              <a:t>Integer.parseInt(</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Converts a </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to an </a:t>
            </a:r>
            <a:r>
              <a:rPr lang="en-US" sz="2000" dirty="0">
                <a:solidFill>
                  <a:srgbClr val="00B050"/>
                </a:solidFill>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a:t>
            </a:r>
          </a:p>
          <a:p>
            <a:pPr marL="0" lvl="1"/>
            <a:r>
              <a:rPr lang="en-US" sz="2000" dirty="0">
                <a:solidFill>
                  <a:srgbClr val="0070C0"/>
                </a:solidFill>
                <a:latin typeface="Times New Roman" panose="02020603050405020304" pitchFamily="18" charset="0"/>
                <a:cs typeface="Times New Roman" panose="02020603050405020304" pitchFamily="18" charset="0"/>
              </a:rPr>
              <a:t>Double.parseDouble(</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Converts a </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to a </a:t>
            </a:r>
            <a:r>
              <a:rPr lang="en-US" sz="2000" dirty="0">
                <a:solidFill>
                  <a:srgbClr val="7030A0"/>
                </a:solidFill>
                <a:latin typeface="Times New Roman" panose="02020603050405020304" pitchFamily="18" charset="0"/>
                <a:cs typeface="Times New Roman" panose="02020603050405020304" pitchFamily="18" charset="0"/>
              </a:rPr>
              <a:t>double</a:t>
            </a:r>
            <a:r>
              <a:rPr lang="en-US" sz="2000" dirty="0">
                <a:latin typeface="Times New Roman" panose="02020603050405020304" pitchFamily="18" charset="0"/>
                <a:cs typeface="Times New Roman" panose="02020603050405020304" pitchFamily="18" charset="0"/>
              </a:rPr>
              <a:t>.</a:t>
            </a:r>
          </a:p>
          <a:p>
            <a:pPr marL="0" lvl="1"/>
            <a:r>
              <a:rPr lang="en-US" sz="2000" dirty="0">
                <a:solidFill>
                  <a:srgbClr val="0070C0"/>
                </a:solidFill>
                <a:latin typeface="Times New Roman" panose="02020603050405020304" pitchFamily="18" charset="0"/>
                <a:cs typeface="Times New Roman" panose="02020603050405020304" pitchFamily="18" charset="0"/>
              </a:rPr>
              <a:t>Boolean.parseBoolean(</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Converts a </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to a </a:t>
            </a:r>
            <a:r>
              <a:rPr lang="en-US" sz="2000" dirty="0">
                <a:solidFill>
                  <a:srgbClr val="FFC000"/>
                </a:solidFill>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73A728C9-B1F4-42BE-9533-9485A3005E39}"/>
              </a:ext>
            </a:extLst>
          </p:cNvPr>
          <p:cNvSpPr txBox="1"/>
          <p:nvPr/>
        </p:nvSpPr>
        <p:spPr>
          <a:xfrm>
            <a:off x="1885206" y="3171217"/>
            <a:ext cx="6519491" cy="3293209"/>
          </a:xfrm>
          <a:prstGeom prst="rect">
            <a:avLst/>
          </a:prstGeom>
          <a:solidFill>
            <a:schemeClr val="bg1"/>
          </a:solidFill>
          <a:effectLst>
            <a:softEdge rad="127000"/>
          </a:effectLst>
        </p:spPr>
        <p:txBody>
          <a:bodyPr wrap="square">
            <a:spAutoFit/>
          </a:bodyPr>
          <a:lstStyle/>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class _parse{</a:t>
            </a:r>
          </a:p>
          <a:p>
            <a:r>
              <a:rPr lang="en-US" sz="1600" dirty="0">
                <a:latin typeface="Courier New" panose="02070309020205020404" pitchFamily="49" charset="0"/>
                <a:cs typeface="Courier New" panose="02070309020205020404" pitchFamily="49" charset="0"/>
              </a:rPr>
              <a:t>	  public static void main(String[] args){</a:t>
            </a:r>
          </a:p>
          <a:p>
            <a:r>
              <a:rPr lang="en-US" sz="1600" dirty="0">
                <a:latin typeface="Courier New" panose="02070309020205020404" pitchFamily="49" charset="0"/>
                <a:cs typeface="Courier New" panose="02070309020205020404" pitchFamily="49" charset="0"/>
              </a:rPr>
              <a:t>		  String str = "45";</a:t>
            </a:r>
          </a:p>
          <a:p>
            <a:r>
              <a:rPr lang="en-US" sz="1600" dirty="0">
                <a:latin typeface="Courier New" panose="02070309020205020404" pitchFamily="49" charset="0"/>
                <a:cs typeface="Courier New" panose="02070309020205020404" pitchFamily="49" charset="0"/>
              </a:rPr>
              <a:t>		  String str1 = "true";</a:t>
            </a:r>
          </a:p>
          <a:p>
            <a:r>
              <a:rPr lang="en-US" sz="1600" dirty="0">
                <a:latin typeface="Courier New" panose="02070309020205020404" pitchFamily="49" charset="0"/>
                <a:cs typeface="Courier New" panose="02070309020205020404" pitchFamily="49" charset="0"/>
              </a:rPr>
              <a:t>		  int a = Integer.parseInt(str);</a:t>
            </a:r>
          </a:p>
          <a:p>
            <a:r>
              <a:rPr lang="en-US" sz="1600" dirty="0">
                <a:latin typeface="Courier New" panose="02070309020205020404" pitchFamily="49" charset="0"/>
                <a:cs typeface="Courier New" panose="02070309020205020404" pitchFamily="49" charset="0"/>
              </a:rPr>
              <a:t>		  double d = Double.parseDouble(str);</a:t>
            </a:r>
          </a:p>
          <a:p>
            <a:r>
              <a:rPr lang="en-US" sz="1600" dirty="0">
                <a:latin typeface="Courier New" panose="02070309020205020404" pitchFamily="49" charset="0"/>
                <a:cs typeface="Courier New" panose="02070309020205020404" pitchFamily="49" charset="0"/>
              </a:rPr>
              <a:t>		  boolean b1 = Boolean.parseBoolean(str1);</a:t>
            </a:r>
          </a:p>
          <a:p>
            <a:r>
              <a:rPr lang="en-US" sz="1600" dirty="0">
                <a:latin typeface="Courier New" panose="02070309020205020404" pitchFamily="49" charset="0"/>
                <a:cs typeface="Courier New" panose="02070309020205020404" pitchFamily="49" charset="0"/>
              </a:rPr>
              <a:t>		  boolean b2 = Boolean.parseBoolean(str);  </a:t>
            </a:r>
          </a:p>
          <a:p>
            <a:r>
              <a:rPr lang="en-US" sz="1600" dirty="0">
                <a:latin typeface="Courier New" panose="02070309020205020404" pitchFamily="49" charset="0"/>
                <a:cs typeface="Courier New" panose="02070309020205020404" pitchFamily="49" charset="0"/>
              </a:rPr>
              <a:t>		  System.out.print(a+" "+d+" "+b1+" "+b2);</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4EC4149B-75B2-4A90-A9A1-ADB58BEBF32D}"/>
              </a:ext>
            </a:extLst>
          </p:cNvPr>
          <p:cNvSpPr txBox="1"/>
          <p:nvPr/>
        </p:nvSpPr>
        <p:spPr>
          <a:xfrm>
            <a:off x="8591955" y="4617767"/>
            <a:ext cx="2682402" cy="101566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45 45.0 true false</a:t>
            </a:r>
          </a:p>
        </p:txBody>
      </p:sp>
    </p:spTree>
    <p:extLst>
      <p:ext uri="{BB962C8B-B14F-4D97-AF65-F5344CB8AC3E}">
        <p14:creationId xmlns:p14="http://schemas.microsoft.com/office/powerpoint/2010/main" val="362801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5"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Methods for Conversion</a:t>
            </a:r>
          </a:p>
        </p:txBody>
      </p:sp>
      <p:sp>
        <p:nvSpPr>
          <p:cNvPr id="6" name="Title 1">
            <a:extLst>
              <a:ext uri="{FF2B5EF4-FFF2-40B4-BE49-F238E27FC236}">
                <a16:creationId xmlns:a16="http://schemas.microsoft.com/office/drawing/2014/main" id="{A1CD1634-114E-43E6-9D15-479CE96FA5CC}"/>
              </a:ext>
            </a:extLst>
          </p:cNvPr>
          <p:cNvSpPr txBox="1">
            <a:spLocks/>
          </p:cNvSpPr>
          <p:nvPr/>
        </p:nvSpPr>
        <p:spPr>
          <a:xfrm>
            <a:off x="1484311" y="1658566"/>
            <a:ext cx="9621045" cy="1254868"/>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r>
              <a:rPr lang="en-US" sz="2000" dirty="0">
                <a:solidFill>
                  <a:srgbClr val="0070C0"/>
                </a:solidFill>
                <a:latin typeface="Times New Roman" panose="02020603050405020304" pitchFamily="18" charset="0"/>
                <a:cs typeface="Times New Roman" panose="02020603050405020304" pitchFamily="18" charset="0"/>
              </a:rPr>
              <a:t>Integer.toString(</a:t>
            </a:r>
            <a:r>
              <a:rPr lang="en-US" sz="2000" dirty="0">
                <a:solidFill>
                  <a:srgbClr val="00B050"/>
                </a:solidFill>
                <a:latin typeface="Times New Roman" panose="02020603050405020304" pitchFamily="18" charset="0"/>
                <a:cs typeface="Times New Roman" panose="02020603050405020304" pitchFamily="18" charset="0"/>
              </a:rPr>
              <a:t>int</a:t>
            </a:r>
            <a:r>
              <a:rPr lang="en-US" sz="2000" dirty="0">
                <a:solidFill>
                  <a:srgbClr val="0070C0"/>
                </a:solidFill>
                <a:latin typeface="Times New Roman" panose="02020603050405020304" pitchFamily="18" charset="0"/>
                <a:cs typeface="Times New Roman" panose="02020603050405020304" pitchFamily="18" charset="0"/>
              </a:rPr>
              <a:t>): Converts an </a:t>
            </a:r>
            <a:r>
              <a:rPr lang="en-US" sz="2000" dirty="0">
                <a:solidFill>
                  <a:srgbClr val="00B050"/>
                </a:solidFill>
                <a:latin typeface="Times New Roman" panose="02020603050405020304" pitchFamily="18" charset="0"/>
                <a:cs typeface="Times New Roman" panose="02020603050405020304" pitchFamily="18" charset="0"/>
              </a:rPr>
              <a:t>int</a:t>
            </a:r>
            <a:r>
              <a:rPr lang="en-US" sz="2000" dirty="0">
                <a:solidFill>
                  <a:srgbClr val="0070C0"/>
                </a:solidFill>
                <a:latin typeface="Times New Roman" panose="02020603050405020304" pitchFamily="18" charset="0"/>
                <a:cs typeface="Times New Roman" panose="02020603050405020304" pitchFamily="18" charset="0"/>
              </a:rPr>
              <a:t> to a </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solidFill>
                  <a:srgbClr val="0070C0"/>
                </a:solidFill>
                <a:latin typeface="Times New Roman" panose="02020603050405020304" pitchFamily="18" charset="0"/>
                <a:cs typeface="Times New Roman" panose="02020603050405020304" pitchFamily="18" charset="0"/>
              </a:rPr>
              <a:t>.</a:t>
            </a:r>
          </a:p>
          <a:p>
            <a:pPr marL="0" lvl="1"/>
            <a:r>
              <a:rPr lang="en-US" sz="2000" dirty="0">
                <a:solidFill>
                  <a:srgbClr val="0070C0"/>
                </a:solidFill>
                <a:latin typeface="Times New Roman" panose="02020603050405020304" pitchFamily="18" charset="0"/>
                <a:cs typeface="Times New Roman" panose="02020603050405020304" pitchFamily="18" charset="0"/>
              </a:rPr>
              <a:t>Double.toString(</a:t>
            </a:r>
            <a:r>
              <a:rPr lang="en-US" sz="2000" dirty="0">
                <a:solidFill>
                  <a:srgbClr val="7030A0"/>
                </a:solidFill>
                <a:latin typeface="Times New Roman" panose="02020603050405020304" pitchFamily="18" charset="0"/>
                <a:cs typeface="Times New Roman" panose="02020603050405020304" pitchFamily="18" charset="0"/>
              </a:rPr>
              <a:t>double</a:t>
            </a:r>
            <a:r>
              <a:rPr lang="en-US" sz="2000" dirty="0">
                <a:solidFill>
                  <a:srgbClr val="0070C0"/>
                </a:solidFill>
                <a:latin typeface="Times New Roman" panose="02020603050405020304" pitchFamily="18" charset="0"/>
                <a:cs typeface="Times New Roman" panose="02020603050405020304" pitchFamily="18" charset="0"/>
              </a:rPr>
              <a:t>): Converts a </a:t>
            </a:r>
            <a:r>
              <a:rPr lang="en-US" sz="2000" dirty="0">
                <a:solidFill>
                  <a:srgbClr val="7030A0"/>
                </a:solidFill>
                <a:latin typeface="Times New Roman" panose="02020603050405020304" pitchFamily="18" charset="0"/>
                <a:cs typeface="Times New Roman" panose="02020603050405020304" pitchFamily="18" charset="0"/>
              </a:rPr>
              <a:t>double</a:t>
            </a:r>
            <a:r>
              <a:rPr lang="en-US" sz="2000" dirty="0">
                <a:solidFill>
                  <a:srgbClr val="0070C0"/>
                </a:solidFill>
                <a:latin typeface="Times New Roman" panose="02020603050405020304" pitchFamily="18" charset="0"/>
                <a:cs typeface="Times New Roman" panose="02020603050405020304" pitchFamily="18" charset="0"/>
              </a:rPr>
              <a:t> to a </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solidFill>
                  <a:srgbClr val="0070C0"/>
                </a:solidFill>
                <a:latin typeface="Times New Roman" panose="02020603050405020304" pitchFamily="18" charset="0"/>
                <a:cs typeface="Times New Roman" panose="02020603050405020304" pitchFamily="18" charset="0"/>
              </a:rPr>
              <a:t>.</a:t>
            </a:r>
          </a:p>
          <a:p>
            <a:pPr marL="0" lvl="1"/>
            <a:r>
              <a:rPr lang="en-US" sz="2000" dirty="0">
                <a:solidFill>
                  <a:srgbClr val="0070C0"/>
                </a:solidFill>
                <a:latin typeface="Times New Roman" panose="02020603050405020304" pitchFamily="18" charset="0"/>
                <a:cs typeface="Times New Roman" panose="02020603050405020304" pitchFamily="18" charset="0"/>
              </a:rPr>
              <a:t>Boolean.toString(</a:t>
            </a:r>
            <a:r>
              <a:rPr lang="en-US" sz="2000" dirty="0">
                <a:solidFill>
                  <a:srgbClr val="FFC000"/>
                </a:solidFill>
                <a:latin typeface="Times New Roman" panose="02020603050405020304" pitchFamily="18" charset="0"/>
                <a:cs typeface="Times New Roman" panose="02020603050405020304" pitchFamily="18" charset="0"/>
              </a:rPr>
              <a:t>boolean</a:t>
            </a:r>
            <a:r>
              <a:rPr lang="en-US" sz="2000" dirty="0">
                <a:solidFill>
                  <a:srgbClr val="0070C0"/>
                </a:solidFill>
                <a:latin typeface="Times New Roman" panose="02020603050405020304" pitchFamily="18" charset="0"/>
                <a:cs typeface="Times New Roman" panose="02020603050405020304" pitchFamily="18" charset="0"/>
              </a:rPr>
              <a:t>): Converts a </a:t>
            </a:r>
            <a:r>
              <a:rPr lang="en-US" sz="2000" dirty="0">
                <a:solidFill>
                  <a:srgbClr val="FFC000"/>
                </a:solidFill>
                <a:latin typeface="Times New Roman" panose="02020603050405020304" pitchFamily="18" charset="0"/>
                <a:cs typeface="Times New Roman" panose="02020603050405020304" pitchFamily="18" charset="0"/>
              </a:rPr>
              <a:t>boolean</a:t>
            </a:r>
            <a:r>
              <a:rPr lang="en-US" sz="2000" dirty="0">
                <a:solidFill>
                  <a:srgbClr val="0070C0"/>
                </a:solidFill>
                <a:latin typeface="Times New Roman" panose="02020603050405020304" pitchFamily="18" charset="0"/>
                <a:cs typeface="Times New Roman" panose="02020603050405020304" pitchFamily="18" charset="0"/>
              </a:rPr>
              <a:t> to a </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73A728C9-B1F4-42BE-9533-9485A3005E39}"/>
              </a:ext>
            </a:extLst>
          </p:cNvPr>
          <p:cNvSpPr txBox="1"/>
          <p:nvPr/>
        </p:nvSpPr>
        <p:spPr>
          <a:xfrm>
            <a:off x="1700382" y="2913434"/>
            <a:ext cx="6008856" cy="3785652"/>
          </a:xfrm>
          <a:prstGeom prst="rect">
            <a:avLst/>
          </a:prstGeom>
          <a:solidFill>
            <a:schemeClr val="bg1"/>
          </a:solidFill>
          <a:effectLst>
            <a:softEdge rad="127000"/>
          </a:effectLst>
        </p:spPr>
        <p:txBody>
          <a:bodyPr wrap="square">
            <a:spAutoFit/>
          </a:bodyPr>
          <a:lstStyle/>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class _tostring{</a:t>
            </a:r>
          </a:p>
          <a:p>
            <a:r>
              <a:rPr lang="en-US" sz="1600" dirty="0">
                <a:latin typeface="Courier New" panose="02070309020205020404" pitchFamily="49" charset="0"/>
                <a:cs typeface="Courier New" panose="02070309020205020404" pitchFamily="49" charset="0"/>
              </a:rPr>
              <a:t>	  public static void main(String[] args){</a:t>
            </a:r>
          </a:p>
          <a:p>
            <a:r>
              <a:rPr lang="en-US" sz="1600" dirty="0">
                <a:latin typeface="Courier New" panose="02070309020205020404" pitchFamily="49" charset="0"/>
                <a:cs typeface="Courier New" panose="02070309020205020404" pitchFamily="49" charset="0"/>
              </a:rPr>
              <a:t>		  Integer a = 100;</a:t>
            </a:r>
          </a:p>
          <a:p>
            <a:r>
              <a:rPr lang="en-US" sz="1600" dirty="0">
                <a:latin typeface="Courier New" panose="02070309020205020404" pitchFamily="49" charset="0"/>
                <a:cs typeface="Courier New" panose="02070309020205020404" pitchFamily="49" charset="0"/>
              </a:rPr>
              <a:t>		  Double d = 67.23;</a:t>
            </a:r>
          </a:p>
          <a:p>
            <a:r>
              <a:rPr lang="en-US" sz="1600" dirty="0">
                <a:latin typeface="Courier New" panose="02070309020205020404" pitchFamily="49" charset="0"/>
                <a:cs typeface="Courier New" panose="02070309020205020404" pitchFamily="49" charset="0"/>
              </a:rPr>
              <a:t>		  Boolean b = true;</a:t>
            </a:r>
          </a:p>
          <a:p>
            <a:r>
              <a:rPr lang="en-US" sz="1600" dirty="0">
                <a:latin typeface="Courier New" panose="02070309020205020404" pitchFamily="49" charset="0"/>
                <a:cs typeface="Courier New" panose="02070309020205020404" pitchFamily="49" charset="0"/>
              </a:rPr>
              <a:t>		  String str = a.toString();</a:t>
            </a:r>
          </a:p>
          <a:p>
            <a:r>
              <a:rPr lang="en-US" sz="1600" dirty="0">
                <a:latin typeface="Courier New" panose="02070309020205020404" pitchFamily="49" charset="0"/>
                <a:cs typeface="Courier New" panose="02070309020205020404" pitchFamily="49" charset="0"/>
              </a:rPr>
              <a:t>		  System.out.println(str);</a:t>
            </a:r>
          </a:p>
          <a:p>
            <a:r>
              <a:rPr lang="en-US" sz="1600" dirty="0">
                <a:latin typeface="Courier New" panose="02070309020205020404" pitchFamily="49" charset="0"/>
                <a:cs typeface="Courier New" panose="02070309020205020404" pitchFamily="49" charset="0"/>
              </a:rPr>
              <a:t>		  str = d.toString();</a:t>
            </a:r>
          </a:p>
          <a:p>
            <a:r>
              <a:rPr lang="en-US" sz="1600" dirty="0">
                <a:latin typeface="Courier New" panose="02070309020205020404" pitchFamily="49" charset="0"/>
                <a:cs typeface="Courier New" panose="02070309020205020404" pitchFamily="49" charset="0"/>
              </a:rPr>
              <a:t>		  System.out.println(str);</a:t>
            </a:r>
          </a:p>
          <a:p>
            <a:r>
              <a:rPr lang="en-US" sz="1600" dirty="0">
                <a:latin typeface="Courier New" panose="02070309020205020404" pitchFamily="49" charset="0"/>
                <a:cs typeface="Courier New" panose="02070309020205020404" pitchFamily="49" charset="0"/>
              </a:rPr>
              <a:t>		  str = b.toString();</a:t>
            </a:r>
          </a:p>
          <a:p>
            <a:r>
              <a:rPr lang="en-US" sz="1600" dirty="0">
                <a:latin typeface="Courier New" panose="02070309020205020404" pitchFamily="49" charset="0"/>
                <a:cs typeface="Courier New" panose="02070309020205020404" pitchFamily="49" charset="0"/>
              </a:rPr>
              <a:t>		  System.out.print(str);</a:t>
            </a:r>
          </a:p>
          <a:p>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4EC4149B-75B2-4A90-A9A1-ADB58BEBF32D}"/>
              </a:ext>
            </a:extLst>
          </p:cNvPr>
          <p:cNvSpPr txBox="1"/>
          <p:nvPr/>
        </p:nvSpPr>
        <p:spPr>
          <a:xfrm>
            <a:off x="8523862" y="3829827"/>
            <a:ext cx="2682402" cy="163121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100</a:t>
            </a:r>
          </a:p>
          <a:p>
            <a:r>
              <a:rPr lang="en-US" sz="2000" dirty="0">
                <a:latin typeface="Times New Roman" panose="02020603050405020304" pitchFamily="18" charset="0"/>
                <a:cs typeface="Times New Roman" panose="02020603050405020304" pitchFamily="18" charset="0"/>
              </a:rPr>
              <a:t>	67.23</a:t>
            </a:r>
          </a:p>
          <a:p>
            <a:r>
              <a:rPr lang="en-US" sz="2000" dirty="0">
                <a:latin typeface="Times New Roman" panose="02020603050405020304" pitchFamily="18" charset="0"/>
                <a:cs typeface="Times New Roman" panose="02020603050405020304" pitchFamily="18" charset="0"/>
              </a:rPr>
              <a:t>	true</a:t>
            </a:r>
          </a:p>
        </p:txBody>
      </p:sp>
    </p:spTree>
    <p:extLst>
      <p:ext uri="{BB962C8B-B14F-4D97-AF65-F5344CB8AC3E}">
        <p14:creationId xmlns:p14="http://schemas.microsoft.com/office/powerpoint/2010/main" val="222120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4"/>
            <a:ext cx="10018713" cy="724509"/>
          </a:xfrm>
          <a:ln>
            <a:solidFill>
              <a:schemeClr val="accent4"/>
            </a:solidFill>
          </a:ln>
        </p:spPr>
        <p:txBody>
          <a:bodyPr>
            <a:noAutofit/>
          </a:bodyPr>
          <a:lstStyle/>
          <a:p>
            <a:pPr algn="l"/>
            <a:r>
              <a:rPr lang="en-IN" dirty="0">
                <a:solidFill>
                  <a:schemeClr val="accent4">
                    <a:lumMod val="75000"/>
                  </a:schemeClr>
                </a:solidFill>
                <a:latin typeface="Arial Black" panose="020B0A04020102020204" pitchFamily="34" charset="0"/>
              </a:rPr>
              <a:t>Methods for Formatting</a:t>
            </a:r>
          </a:p>
        </p:txBody>
      </p:sp>
      <p:sp>
        <p:nvSpPr>
          <p:cNvPr id="6" name="Title 1">
            <a:extLst>
              <a:ext uri="{FF2B5EF4-FFF2-40B4-BE49-F238E27FC236}">
                <a16:creationId xmlns:a16="http://schemas.microsoft.com/office/drawing/2014/main" id="{A1CD1634-114E-43E6-9D15-479CE96FA5CC}"/>
              </a:ext>
            </a:extLst>
          </p:cNvPr>
          <p:cNvSpPr txBox="1">
            <a:spLocks/>
          </p:cNvSpPr>
          <p:nvPr/>
        </p:nvSpPr>
        <p:spPr>
          <a:xfrm>
            <a:off x="1484311" y="1658566"/>
            <a:ext cx="9621045" cy="1254868"/>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endParaRPr lang="en-US" sz="2000"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3A728C9-B1F4-42BE-9533-9485A3005E39}"/>
              </a:ext>
            </a:extLst>
          </p:cNvPr>
          <p:cNvSpPr txBox="1"/>
          <p:nvPr/>
        </p:nvSpPr>
        <p:spPr>
          <a:xfrm>
            <a:off x="1484310" y="2913434"/>
            <a:ext cx="7766693" cy="3046988"/>
          </a:xfrm>
          <a:prstGeom prst="rect">
            <a:avLst/>
          </a:prstGeom>
          <a:solidFill>
            <a:schemeClr val="bg1"/>
          </a:solidFill>
          <a:effectLst>
            <a:softEdge rad="127000"/>
          </a:effectLst>
        </p:spPr>
        <p:txBody>
          <a:bodyPr wrap="square">
            <a:spAutoFit/>
          </a:bodyPr>
          <a:lstStyle/>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class radix{</a:t>
            </a:r>
          </a:p>
          <a:p>
            <a:r>
              <a:rPr lang="en-US" sz="1600" dirty="0">
                <a:latin typeface="Courier New" panose="02070309020205020404" pitchFamily="49" charset="0"/>
                <a:cs typeface="Courier New" panose="02070309020205020404" pitchFamily="49" charset="0"/>
              </a:rPr>
              <a:t>	  public static void main(String[] args){</a:t>
            </a:r>
          </a:p>
          <a:p>
            <a:r>
              <a:rPr lang="en-US" sz="1600" dirty="0">
                <a:latin typeface="Courier New" panose="02070309020205020404" pitchFamily="49" charset="0"/>
                <a:cs typeface="Courier New" panose="02070309020205020404" pitchFamily="49" charset="0"/>
              </a:rPr>
              <a:t>		  int a = 12;</a:t>
            </a:r>
          </a:p>
          <a:p>
            <a:r>
              <a:rPr lang="en-US" sz="1600" dirty="0">
                <a:latin typeface="Courier New" panose="02070309020205020404" pitchFamily="49" charset="0"/>
                <a:cs typeface="Courier New" panose="02070309020205020404" pitchFamily="49" charset="0"/>
              </a:rPr>
              <a:t>		  String str = Integer.toHexString(a);</a:t>
            </a:r>
          </a:p>
          <a:p>
            <a:r>
              <a:rPr lang="en-US" sz="1600" dirty="0">
                <a:latin typeface="Courier New" panose="02070309020205020404" pitchFamily="49" charset="0"/>
                <a:cs typeface="Courier New" panose="02070309020205020404" pitchFamily="49" charset="0"/>
              </a:rPr>
              <a:t>		  System.out.println(str);</a:t>
            </a:r>
          </a:p>
          <a:p>
            <a:r>
              <a:rPr lang="en-US" sz="1600" dirty="0">
                <a:latin typeface="Courier New" panose="02070309020205020404" pitchFamily="49" charset="0"/>
                <a:cs typeface="Courier New" panose="02070309020205020404" pitchFamily="49" charset="0"/>
              </a:rPr>
              <a:t>		  int b = Integer.parseInt(str, 16);</a:t>
            </a:r>
          </a:p>
          <a:p>
            <a:r>
              <a:rPr lang="en-US" sz="1600" dirty="0">
                <a:latin typeface="Courier New" panose="02070309020205020404" pitchFamily="49" charset="0"/>
                <a:cs typeface="Courier New" panose="02070309020205020404" pitchFamily="49" charset="0"/>
              </a:rPr>
              <a:t>		  System.out.println(b);</a:t>
            </a:r>
          </a:p>
          <a:p>
            <a:r>
              <a:rPr lang="en-US" sz="1600" dirty="0">
                <a:latin typeface="Courier New" panose="02070309020205020404" pitchFamily="49" charset="0"/>
                <a:cs typeface="Courier New" panose="02070309020205020404" pitchFamily="49" charset="0"/>
              </a:rPr>
              <a:t>		  System.out.println(Integer.parseInt("12", 8));</a:t>
            </a:r>
          </a:p>
          <a:p>
            <a:r>
              <a:rPr lang="en-US" sz="1600" dirty="0">
                <a:latin typeface="Courier New" panose="02070309020205020404" pitchFamily="49" charset="0"/>
                <a:cs typeface="Courier New" panose="02070309020205020404" pitchFamily="49" charset="0"/>
              </a:rPr>
              <a:t>	   	  System.out.println(Integer.parseInt("12", 10)); }</a:t>
            </a:r>
          </a:p>
          <a:p>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4EC4149B-75B2-4A90-A9A1-ADB58BEBF32D}"/>
              </a:ext>
            </a:extLst>
          </p:cNvPr>
          <p:cNvSpPr txBox="1"/>
          <p:nvPr/>
        </p:nvSpPr>
        <p:spPr>
          <a:xfrm>
            <a:off x="9366488" y="3429000"/>
            <a:ext cx="2682402" cy="193899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Output:</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a:t>
            </a:r>
          </a:p>
          <a:p>
            <a:r>
              <a:rPr lang="en-US" sz="2000" dirty="0">
                <a:latin typeface="Times New Roman" panose="02020603050405020304" pitchFamily="18" charset="0"/>
                <a:cs typeface="Times New Roman" panose="02020603050405020304" pitchFamily="18" charset="0"/>
              </a:rPr>
              <a:t>	12</a:t>
            </a:r>
          </a:p>
          <a:p>
            <a:r>
              <a:rPr lang="en-US" sz="2000" dirty="0">
                <a:latin typeface="Times New Roman" panose="02020603050405020304" pitchFamily="18" charset="0"/>
                <a:cs typeface="Times New Roman" panose="02020603050405020304" pitchFamily="18" charset="0"/>
              </a:rPr>
              <a:t>	10</a:t>
            </a:r>
          </a:p>
          <a:p>
            <a:r>
              <a:rPr lang="en-US" sz="2000" dirty="0">
                <a:latin typeface="Times New Roman" panose="02020603050405020304" pitchFamily="18" charset="0"/>
                <a:cs typeface="Times New Roman" panose="02020603050405020304" pitchFamily="18" charset="0"/>
              </a:rPr>
              <a:t>	12</a:t>
            </a:r>
          </a:p>
        </p:txBody>
      </p:sp>
      <p:sp>
        <p:nvSpPr>
          <p:cNvPr id="8" name="TextBox 7">
            <a:extLst>
              <a:ext uri="{FF2B5EF4-FFF2-40B4-BE49-F238E27FC236}">
                <a16:creationId xmlns:a16="http://schemas.microsoft.com/office/drawing/2014/main" id="{59CC31F3-AE17-4995-ACC8-CC5FD67E8067}"/>
              </a:ext>
            </a:extLst>
          </p:cNvPr>
          <p:cNvSpPr txBox="1"/>
          <p:nvPr/>
        </p:nvSpPr>
        <p:spPr>
          <a:xfrm>
            <a:off x="1484311" y="1790767"/>
            <a:ext cx="9527400" cy="707886"/>
          </a:xfrm>
          <a:prstGeom prst="rect">
            <a:avLst/>
          </a:prstGeom>
          <a:noFill/>
        </p:spPr>
        <p:txBody>
          <a:bodyPr wrap="square">
            <a:spAutoFit/>
          </a:bodyPr>
          <a:lstStyle/>
          <a:p>
            <a:r>
              <a:rPr lang="en-US" sz="2000" dirty="0">
                <a:solidFill>
                  <a:srgbClr val="0070C0"/>
                </a:solidFill>
                <a:latin typeface="Times New Roman" panose="02020603050405020304" pitchFamily="18" charset="0"/>
                <a:cs typeface="Times New Roman" panose="02020603050405020304" pitchFamily="18" charset="0"/>
              </a:rPr>
              <a:t>Integer.toHexString(</a:t>
            </a:r>
            <a:r>
              <a:rPr lang="en-US" sz="2000" dirty="0">
                <a:solidFill>
                  <a:srgbClr val="00B050"/>
                </a:solidFill>
                <a:latin typeface="Times New Roman" panose="02020603050405020304" pitchFamily="18" charset="0"/>
                <a:cs typeface="Times New Roman" panose="02020603050405020304" pitchFamily="18" charset="0"/>
              </a:rPr>
              <a:t>int</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Returns the </a:t>
            </a:r>
            <a:r>
              <a:rPr lang="en-US" sz="2000" dirty="0">
                <a:solidFill>
                  <a:srgbClr val="FFC000"/>
                </a:solidFill>
                <a:latin typeface="Times New Roman" panose="02020603050405020304" pitchFamily="18" charset="0"/>
                <a:cs typeface="Times New Roman" panose="02020603050405020304" pitchFamily="18" charset="0"/>
              </a:rPr>
              <a:t>hexadecimal string representation </a:t>
            </a:r>
            <a:r>
              <a:rPr lang="en-US" sz="2000" dirty="0">
                <a:latin typeface="Times New Roman" panose="02020603050405020304" pitchFamily="18" charset="0"/>
                <a:cs typeface="Times New Roman" panose="02020603050405020304" pitchFamily="18" charset="0"/>
              </a:rPr>
              <a:t>of an </a:t>
            </a:r>
            <a:r>
              <a:rPr lang="en-US" sz="2000" dirty="0">
                <a:solidFill>
                  <a:srgbClr val="00B050"/>
                </a:solidFill>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a:t>
            </a:r>
          </a:p>
          <a:p>
            <a:r>
              <a:rPr lang="en-US" sz="2000" dirty="0">
                <a:solidFill>
                  <a:srgbClr val="0070C0"/>
                </a:solidFill>
                <a:latin typeface="Times New Roman" panose="02020603050405020304" pitchFamily="18" charset="0"/>
                <a:cs typeface="Times New Roman" panose="02020603050405020304" pitchFamily="18" charset="0"/>
              </a:rPr>
              <a:t>Integer.parseInt(</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int</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Parses a </a:t>
            </a:r>
            <a:r>
              <a:rPr lang="en-US" sz="2000" dirty="0">
                <a:solidFill>
                  <a:srgbClr val="FF0000"/>
                </a:solidFill>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as a </a:t>
            </a:r>
            <a:r>
              <a:rPr lang="en-US" sz="2000" dirty="0">
                <a:solidFill>
                  <a:srgbClr val="0070C0"/>
                </a:solidFill>
                <a:latin typeface="Times New Roman" panose="02020603050405020304" pitchFamily="18" charset="0"/>
                <a:cs typeface="Times New Roman" panose="02020603050405020304" pitchFamily="18" charset="0"/>
              </a:rPr>
              <a:t>signed integer </a:t>
            </a:r>
            <a:r>
              <a:rPr lang="en-US" sz="2000" dirty="0">
                <a:latin typeface="Times New Roman" panose="02020603050405020304" pitchFamily="18" charset="0"/>
                <a:cs typeface="Times New Roman" panose="02020603050405020304" pitchFamily="18" charset="0"/>
              </a:rPr>
              <a:t>using the specified radix.</a:t>
            </a:r>
          </a:p>
        </p:txBody>
      </p:sp>
    </p:spTree>
    <p:extLst>
      <p:ext uri="{BB962C8B-B14F-4D97-AF65-F5344CB8AC3E}">
        <p14:creationId xmlns:p14="http://schemas.microsoft.com/office/powerpoint/2010/main" val="191539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Class</a:t>
            </a:r>
          </a:p>
        </p:txBody>
      </p:sp>
      <p:sp>
        <p:nvSpPr>
          <p:cNvPr id="10" name="TextBox 9">
            <a:extLst>
              <a:ext uri="{FF2B5EF4-FFF2-40B4-BE49-F238E27FC236}">
                <a16:creationId xmlns:a16="http://schemas.microsoft.com/office/drawing/2014/main" id="{3582D4BC-EF1B-4636-B14F-F6947AB39493}"/>
              </a:ext>
            </a:extLst>
          </p:cNvPr>
          <p:cNvSpPr txBox="1"/>
          <p:nvPr/>
        </p:nvSpPr>
        <p:spPr>
          <a:xfrm>
            <a:off x="1484311" y="1655454"/>
            <a:ext cx="10018712" cy="4708981"/>
          </a:xfrm>
          <a:prstGeom prst="rect">
            <a:avLst/>
          </a:prstGeom>
          <a:noFill/>
        </p:spPr>
        <p:txBody>
          <a:bodyPr wrap="square">
            <a:spAutoFit/>
          </a:bodyPr>
          <a:lstStyle/>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Every </a:t>
            </a:r>
            <a:r>
              <a:rPr lang="en-US" sz="2000" dirty="0">
                <a:solidFill>
                  <a:srgbClr val="0070C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has 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that defines its data and behavior. In other words,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is the blueprint for </a:t>
            </a:r>
            <a:r>
              <a:rPr lang="en-US" sz="2000" dirty="0">
                <a:solidFill>
                  <a:srgbClr val="0070C0"/>
                </a:solidFill>
                <a:latin typeface="Times New Roman" panose="02020603050405020304" pitchFamily="18" charset="0"/>
                <a:cs typeface="Times New Roman" panose="02020603050405020304" pitchFamily="18" charset="0"/>
              </a:rPr>
              <a:t>objects</a:t>
            </a:r>
            <a:r>
              <a:rPr lang="en-US" sz="2000" dirty="0">
                <a:latin typeface="Times New Roman" panose="02020603050405020304" pitchFamily="18" charset="0"/>
                <a:cs typeface="Times New Roman" panose="02020603050405020304" pitchFamily="18" charset="0"/>
              </a:rPr>
              <a:t> in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a:t>
            </a:r>
          </a:p>
          <a:p>
            <a:pPr marL="342900" indent="-342900" algn="just">
              <a:spcAft>
                <a:spcPts val="600"/>
              </a:spcAf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class has three kinds of members:</a:t>
            </a:r>
          </a:p>
          <a:p>
            <a:pPr algn="just" defTabSz="114300">
              <a:spcAft>
                <a:spcPts val="600"/>
              </a:spcAft>
            </a:pPr>
            <a:endParaRPr lang="en-US" sz="2000" dirty="0">
              <a:latin typeface="Times New Roman" panose="02020603050405020304" pitchFamily="18" charset="0"/>
              <a:cs typeface="Times New Roman" panose="02020603050405020304" pitchFamily="18" charset="0"/>
            </a:endParaRPr>
          </a:p>
          <a:p>
            <a:pPr marL="1371600" lvl="2" indent="-457200" algn="just" defTabSz="114300">
              <a:spcAft>
                <a:spcPts val="600"/>
              </a:spcAft>
              <a:buAutoNum type="arabicPeriod"/>
            </a:pPr>
            <a:r>
              <a:rPr lang="en-US" sz="2000" b="1" dirty="0">
                <a:solidFill>
                  <a:srgbClr val="00B050"/>
                </a:solidFill>
                <a:latin typeface="Times New Roman" panose="02020603050405020304" pitchFamily="18" charset="0"/>
                <a:cs typeface="Times New Roman" panose="02020603050405020304" pitchFamily="18" charset="0"/>
              </a:rPr>
              <a:t>Fields</a:t>
            </a:r>
            <a:r>
              <a:rPr lang="en-US" sz="2000" dirty="0">
                <a:latin typeface="Times New Roman" panose="02020603050405020304" pitchFamily="18" charset="0"/>
                <a:cs typeface="Times New Roman" panose="02020603050405020304" pitchFamily="18" charset="0"/>
              </a:rPr>
              <a:t> are data variables associated with 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and its </a:t>
            </a:r>
            <a:r>
              <a:rPr lang="en-US" sz="2000" dirty="0">
                <a:solidFill>
                  <a:srgbClr val="0070C0"/>
                </a:solidFill>
                <a:latin typeface="Times New Roman" panose="02020603050405020304" pitchFamily="18" charset="0"/>
                <a:cs typeface="Times New Roman" panose="02020603050405020304" pitchFamily="18" charset="0"/>
              </a:rPr>
              <a:t>objects</a:t>
            </a:r>
            <a:r>
              <a:rPr lang="en-US" sz="2000" dirty="0">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Fields</a:t>
            </a:r>
            <a:r>
              <a:rPr lang="en-US" sz="2000" dirty="0">
                <a:latin typeface="Times New Roman" panose="02020603050405020304" pitchFamily="18" charset="0"/>
                <a:cs typeface="Times New Roman" panose="02020603050405020304" pitchFamily="18" charset="0"/>
              </a:rPr>
              <a:t> store results of computations performed by the class.</a:t>
            </a:r>
          </a:p>
          <a:p>
            <a:pPr marL="1371600" lvl="2" indent="-457200" algn="just" defTabSz="114300">
              <a:spcAft>
                <a:spcPts val="600"/>
              </a:spcAft>
              <a:buAutoNum type="arabicPeriod"/>
            </a:pPr>
            <a:endParaRPr lang="en-US" sz="2000" b="1" dirty="0">
              <a:latin typeface="Times New Roman" panose="02020603050405020304" pitchFamily="18" charset="0"/>
              <a:cs typeface="Times New Roman" panose="02020603050405020304" pitchFamily="18" charset="0"/>
            </a:endParaRPr>
          </a:p>
          <a:p>
            <a:pPr marL="1371600" lvl="2" indent="-457200" algn="just" defTabSz="114300">
              <a:spcAft>
                <a:spcPts val="600"/>
              </a:spcAft>
              <a:buAutoNum type="arabicPeriod"/>
            </a:pPr>
            <a:r>
              <a:rPr lang="en-US" sz="2000" b="1" dirty="0">
                <a:solidFill>
                  <a:srgbClr val="0070C0"/>
                </a:solidFill>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contain the executable code of 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are built from statements. The way in which </a:t>
            </a:r>
            <a:r>
              <a:rPr lang="en-US" sz="2000" dirty="0">
                <a:solidFill>
                  <a:srgbClr val="0070C0"/>
                </a:solidFill>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are invoked, and the statements contained within those </a:t>
            </a:r>
            <a:r>
              <a:rPr lang="en-US" sz="2000" dirty="0">
                <a:solidFill>
                  <a:srgbClr val="0070C0"/>
                </a:solidFill>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are what ultimately directs program execution.</a:t>
            </a:r>
          </a:p>
          <a:p>
            <a:pPr marL="1371600" lvl="2" indent="-457200" algn="just" defTabSz="114300">
              <a:spcAft>
                <a:spcPts val="600"/>
              </a:spcAft>
              <a:buAutoNum type="arabicPeriod"/>
            </a:pPr>
            <a:endParaRPr lang="en-US" sz="2000" b="1" dirty="0">
              <a:latin typeface="Times New Roman" panose="02020603050405020304" pitchFamily="18" charset="0"/>
              <a:cs typeface="Times New Roman" panose="02020603050405020304" pitchFamily="18" charset="0"/>
            </a:endParaRPr>
          </a:p>
          <a:p>
            <a:pPr marL="1371600" lvl="2" indent="-457200" algn="just" defTabSz="114300">
              <a:spcAft>
                <a:spcPts val="600"/>
              </a:spcAft>
              <a:buAutoNum type="arabicPeriod"/>
            </a:pPr>
            <a:r>
              <a:rPr lang="en-US" sz="2000" b="1" dirty="0">
                <a:solidFill>
                  <a:srgbClr val="FF0000"/>
                </a:solidFill>
                <a:latin typeface="Times New Roman" panose="02020603050405020304" pitchFamily="18" charset="0"/>
                <a:cs typeface="Times New Roman" panose="02020603050405020304" pitchFamily="18" charset="0"/>
              </a:rPr>
              <a:t>Classes</a:t>
            </a:r>
            <a:r>
              <a:rPr lang="en-US" sz="2000" dirty="0">
                <a:latin typeface="Times New Roman" panose="02020603050405020304" pitchFamily="18" charset="0"/>
                <a:cs typeface="Times New Roman" panose="02020603050405020304" pitchFamily="18" charset="0"/>
              </a:rPr>
              <a:t> and </a:t>
            </a:r>
            <a:r>
              <a:rPr lang="en-US" sz="2000" b="1" dirty="0">
                <a:solidFill>
                  <a:srgbClr val="7030A0"/>
                </a:solidFill>
                <a:latin typeface="Times New Roman" panose="02020603050405020304" pitchFamily="18" charset="0"/>
                <a:cs typeface="Times New Roman" panose="02020603050405020304" pitchFamily="18" charset="0"/>
              </a:rPr>
              <a:t>interfaces</a:t>
            </a:r>
            <a:r>
              <a:rPr lang="en-US" sz="2000" dirty="0">
                <a:latin typeface="Times New Roman" panose="02020603050405020304" pitchFamily="18" charset="0"/>
                <a:cs typeface="Times New Roman" panose="02020603050405020304" pitchFamily="18" charset="0"/>
              </a:rPr>
              <a:t> can be members of other classes or interfaces.</a:t>
            </a:r>
          </a:p>
        </p:txBody>
      </p:sp>
    </p:spTree>
    <p:extLst>
      <p:ext uri="{BB962C8B-B14F-4D97-AF65-F5344CB8AC3E}">
        <p14:creationId xmlns:p14="http://schemas.microsoft.com/office/powerpoint/2010/main" val="9475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Fields</a:t>
            </a:r>
          </a:p>
        </p:txBody>
      </p:sp>
      <p:sp>
        <p:nvSpPr>
          <p:cNvPr id="10" name="TextBox 9">
            <a:extLst>
              <a:ext uri="{FF2B5EF4-FFF2-40B4-BE49-F238E27FC236}">
                <a16:creationId xmlns:a16="http://schemas.microsoft.com/office/drawing/2014/main" id="{46148A51-2A48-4F40-9F62-765B57D95A5F}"/>
              </a:ext>
            </a:extLst>
          </p:cNvPr>
          <p:cNvSpPr txBox="1"/>
          <p:nvPr/>
        </p:nvSpPr>
        <p:spPr>
          <a:xfrm>
            <a:off x="1484311" y="1683075"/>
            <a:ext cx="4206370" cy="400110"/>
          </a:xfrm>
          <a:prstGeom prst="rect">
            <a:avLst/>
          </a:prstGeom>
          <a:noFill/>
        </p:spPr>
        <p:txBody>
          <a:bodyPr wrap="square">
            <a:spAutoFit/>
          </a:bodyPr>
          <a:lstStyle/>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dirty="0">
                <a:solidFill>
                  <a:srgbClr val="7030A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’s variables are called </a:t>
            </a:r>
            <a:r>
              <a:rPr lang="en-US" sz="2000" dirty="0">
                <a:solidFill>
                  <a:srgbClr val="FF0000"/>
                </a:solidFill>
                <a:latin typeface="Times New Roman" panose="02020603050405020304" pitchFamily="18" charset="0"/>
                <a:cs typeface="Times New Roman" panose="02020603050405020304" pitchFamily="18" charset="0"/>
              </a:rPr>
              <a:t>fields</a:t>
            </a:r>
            <a:r>
              <a:rPr lang="en-US" sz="20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993B8232-C941-4376-A4B9-D6D89E172DBC}"/>
              </a:ext>
            </a:extLst>
          </p:cNvPr>
          <p:cNvSpPr txBox="1"/>
          <p:nvPr/>
        </p:nvSpPr>
        <p:spPr>
          <a:xfrm>
            <a:off x="1484311" y="2201978"/>
            <a:ext cx="4060455" cy="4308872"/>
          </a:xfrm>
          <a:prstGeom prst="rect">
            <a:avLst/>
          </a:prstGeom>
          <a:noFill/>
        </p:spPr>
        <p:txBody>
          <a:bodyPr wrap="square">
            <a:spAutoFit/>
          </a:bodyPr>
          <a:lstStyle/>
          <a:p>
            <a:pPr algn="just">
              <a:spcBef>
                <a:spcPts val="600"/>
              </a:spcBef>
            </a:pPr>
            <a:r>
              <a:rPr lang="en-US" sz="2400" b="1" dirty="0">
                <a:latin typeface="Times New Roman" panose="02020603050405020304" pitchFamily="18" charset="0"/>
                <a:cs typeface="Times New Roman" panose="02020603050405020304" pitchFamily="18" charset="0"/>
              </a:rPr>
              <a:t>Field Declaration</a:t>
            </a:r>
          </a:p>
          <a:p>
            <a:pPr marL="342900" indent="-342900" algn="just">
              <a:spcBef>
                <a:spcPts val="600"/>
              </a:spcBef>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declarations can be preceded by modifiers that control certain properties of the field:</a:t>
            </a:r>
          </a:p>
          <a:p>
            <a:pPr algn="just">
              <a:spcBef>
                <a:spcPts val="600"/>
              </a:spcBef>
            </a:pPr>
            <a:r>
              <a:rPr lang="en-US" sz="2000" dirty="0">
                <a:latin typeface="Times New Roman" panose="02020603050405020304" pitchFamily="18" charset="0"/>
                <a:cs typeface="Times New Roman" panose="02020603050405020304" pitchFamily="18" charset="0"/>
              </a:rPr>
              <a:t>	--	access modifiers</a:t>
            </a:r>
          </a:p>
          <a:p>
            <a:pPr algn="just">
              <a:spcBef>
                <a:spcPts val="600"/>
              </a:spcBef>
            </a:pPr>
            <a:r>
              <a:rPr lang="en-US" sz="2000" dirty="0">
                <a:latin typeface="Times New Roman" panose="02020603050405020304" pitchFamily="18" charset="0"/>
                <a:cs typeface="Times New Roman" panose="02020603050405020304" pitchFamily="18" charset="0"/>
              </a:rPr>
              <a:t>	-- 	Static</a:t>
            </a:r>
          </a:p>
          <a:p>
            <a:pPr algn="just">
              <a:spcBef>
                <a:spcPts val="600"/>
              </a:spcBef>
            </a:pPr>
            <a:r>
              <a:rPr lang="en-US" sz="2000" dirty="0">
                <a:latin typeface="Times New Roman" panose="02020603050405020304" pitchFamily="18" charset="0"/>
                <a:cs typeface="Times New Roman" panose="02020603050405020304" pitchFamily="18" charset="0"/>
              </a:rPr>
              <a:t>	--	Final</a:t>
            </a:r>
          </a:p>
          <a:p>
            <a:pPr algn="just">
              <a:spcBef>
                <a:spcPts val="600"/>
              </a:spcBef>
            </a:pPr>
            <a:r>
              <a:rPr lang="en-US" sz="2000" dirty="0">
                <a:latin typeface="Times New Roman" panose="02020603050405020304" pitchFamily="18" charset="0"/>
                <a:cs typeface="Times New Roman" panose="02020603050405020304" pitchFamily="18" charset="0"/>
              </a:rPr>
              <a:t>	--	Transient: This relates to object serialization</a:t>
            </a:r>
          </a:p>
          <a:p>
            <a:pPr algn="just">
              <a:spcBef>
                <a:spcPts val="600"/>
              </a:spcBef>
            </a:pPr>
            <a:r>
              <a:rPr lang="en-US" sz="2000" dirty="0">
                <a:latin typeface="Times New Roman" panose="02020603050405020304" pitchFamily="18" charset="0"/>
                <a:cs typeface="Times New Roman" panose="02020603050405020304" pitchFamily="18" charset="0"/>
              </a:rPr>
              <a:t>	-- volatile: This relates to synchronization and memory model issues</a:t>
            </a:r>
          </a:p>
        </p:txBody>
      </p:sp>
      <p:sp>
        <p:nvSpPr>
          <p:cNvPr id="7" name="TextBox 6">
            <a:extLst>
              <a:ext uri="{FF2B5EF4-FFF2-40B4-BE49-F238E27FC236}">
                <a16:creationId xmlns:a16="http://schemas.microsoft.com/office/drawing/2014/main" id="{5C6CE50A-7107-4134-9A3F-BBF40B5ADF3E}"/>
              </a:ext>
            </a:extLst>
          </p:cNvPr>
          <p:cNvSpPr txBox="1"/>
          <p:nvPr/>
        </p:nvSpPr>
        <p:spPr>
          <a:xfrm>
            <a:off x="6501321" y="1986706"/>
            <a:ext cx="5001703" cy="1461939"/>
          </a:xfrm>
          <a:prstGeom prst="rect">
            <a:avLst/>
          </a:prstGeom>
          <a:noFill/>
        </p:spPr>
        <p:txBody>
          <a:bodyPr wrap="square">
            <a:spAutoFit/>
          </a:bodyPr>
          <a:lstStyle/>
          <a:p>
            <a:pPr algn="just">
              <a:spcBef>
                <a:spcPts val="600"/>
              </a:spcBef>
            </a:pPr>
            <a:r>
              <a:rPr lang="en-US" sz="2400" b="1" dirty="0">
                <a:latin typeface="Times New Roman" panose="02020603050405020304" pitchFamily="18" charset="0"/>
                <a:cs typeface="Times New Roman" panose="02020603050405020304" pitchFamily="18" charset="0"/>
              </a:rPr>
              <a:t>Field Initialization</a:t>
            </a:r>
          </a:p>
          <a:p>
            <a:pPr marL="342900" indent="-342900" algn="just">
              <a:spcBef>
                <a:spcPts val="6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a field is declared it can be initialized by assigning it a value of the corresponding types.</a:t>
            </a:r>
          </a:p>
        </p:txBody>
      </p:sp>
      <p:sp>
        <p:nvSpPr>
          <p:cNvPr id="11" name="TextBox 10">
            <a:extLst>
              <a:ext uri="{FF2B5EF4-FFF2-40B4-BE49-F238E27FC236}">
                <a16:creationId xmlns:a16="http://schemas.microsoft.com/office/drawing/2014/main" id="{27A46C4A-5D15-438C-B5B9-808854EF7D7A}"/>
              </a:ext>
            </a:extLst>
          </p:cNvPr>
          <p:cNvSpPr txBox="1"/>
          <p:nvPr/>
        </p:nvSpPr>
        <p:spPr>
          <a:xfrm>
            <a:off x="5890551" y="3663917"/>
            <a:ext cx="5970708" cy="2846933"/>
          </a:xfrm>
          <a:prstGeom prst="rect">
            <a:avLst/>
          </a:prstGeom>
          <a:solidFill>
            <a:schemeClr val="bg1"/>
          </a:solidFill>
          <a:effectLst>
            <a:softEdge rad="63500"/>
          </a:effectLst>
        </p:spPr>
        <p:txBody>
          <a:bodyPr wrap="square">
            <a:spAutoFit/>
          </a:bodyPr>
          <a:lstStyle/>
          <a:p>
            <a:pPr algn="l">
              <a:spcBef>
                <a:spcPts val="600"/>
              </a:spcBef>
            </a:pPr>
            <a:r>
              <a:rPr lang="en-US" dirty="0">
                <a:latin typeface="Courier New" panose="02070309020205020404" pitchFamily="49" charset="0"/>
                <a:cs typeface="Courier New" panose="02070309020205020404" pitchFamily="49" charset="0"/>
              </a:rPr>
              <a:t>  double zero = 0.0; // constant</a:t>
            </a:r>
          </a:p>
          <a:p>
            <a:pPr algn="l">
              <a:spcBef>
                <a:spcPts val="600"/>
              </a:spcBef>
            </a:pPr>
            <a:r>
              <a:rPr lang="fr-FR" dirty="0">
                <a:latin typeface="Courier New" panose="02070309020205020404" pitchFamily="49" charset="0"/>
                <a:cs typeface="Courier New" panose="02070309020205020404" pitchFamily="49" charset="0"/>
              </a:rPr>
              <a:t>  double sum = 4.5 + 3.7; // constant </a:t>
            </a:r>
          </a:p>
          <a:p>
            <a:pPr algn="l">
              <a:spcBef>
                <a:spcPts val="600"/>
              </a:spcBef>
            </a:pPr>
            <a:r>
              <a:rPr lang="fr-FR" dirty="0">
                <a:latin typeface="Courier New" panose="02070309020205020404" pitchFamily="49" charset="0"/>
                <a:cs typeface="Courier New" panose="02070309020205020404" pitchFamily="49" charset="0"/>
              </a:rPr>
              <a:t>                          expression</a:t>
            </a:r>
          </a:p>
          <a:p>
            <a:pPr algn="l">
              <a:spcBef>
                <a:spcPts val="600"/>
              </a:spcBef>
            </a:pPr>
            <a:r>
              <a:rPr lang="en-US" dirty="0">
                <a:latin typeface="Courier New" panose="02070309020205020404" pitchFamily="49" charset="0"/>
                <a:cs typeface="Courier New" panose="02070309020205020404" pitchFamily="49" charset="0"/>
              </a:rPr>
              <a:t>  double zeroCopy = zero; // field</a:t>
            </a:r>
          </a:p>
          <a:p>
            <a:pPr algn="l">
              <a:spcBef>
                <a:spcPts val="600"/>
              </a:spcBef>
            </a:pPr>
            <a:r>
              <a:rPr lang="en-US" dirty="0">
                <a:latin typeface="Courier New" panose="02070309020205020404" pitchFamily="49" charset="0"/>
                <a:cs typeface="Courier New" panose="02070309020205020404" pitchFamily="49" charset="0"/>
              </a:rPr>
              <a:t>  double rootTwo = Math.sqrt(2); // method </a:t>
            </a:r>
          </a:p>
          <a:p>
            <a:pPr algn="l">
              <a:spcBef>
                <a:spcPts val="600"/>
              </a:spcBef>
            </a:pPr>
            <a:r>
              <a:rPr lang="en-US" dirty="0">
                <a:latin typeface="Courier New" panose="02070309020205020404" pitchFamily="49" charset="0"/>
                <a:cs typeface="Courier New" panose="02070309020205020404" pitchFamily="49" charset="0"/>
              </a:rPr>
              <a:t>                          invocation</a:t>
            </a:r>
          </a:p>
          <a:p>
            <a:pPr algn="l">
              <a:spcBef>
                <a:spcPts val="600"/>
              </a:spcBef>
            </a:pPr>
            <a:r>
              <a:rPr lang="en-US" dirty="0">
                <a:latin typeface="Courier New" panose="02070309020205020404" pitchFamily="49" charset="0"/>
                <a:cs typeface="Courier New" panose="02070309020205020404" pitchFamily="49" charset="0"/>
              </a:rPr>
              <a:t>  double someVal = sum + </a:t>
            </a:r>
          </a:p>
          <a:p>
            <a:pPr algn="l">
              <a:spcBef>
                <a:spcPts val="600"/>
              </a:spcBef>
            </a:pPr>
            <a:r>
              <a:rPr lang="en-US" dirty="0">
                <a:latin typeface="Courier New" panose="02070309020205020404" pitchFamily="49" charset="0"/>
                <a:cs typeface="Courier New" panose="02070309020205020404" pitchFamily="49" charset="0"/>
              </a:rPr>
              <a:t>       2*Math.sqrt(rootTwo); // mixed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30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6" grpId="0"/>
      <p:bldP spid="7"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Access Modifiers</a:t>
            </a:r>
          </a:p>
        </p:txBody>
      </p:sp>
      <p:sp>
        <p:nvSpPr>
          <p:cNvPr id="7" name="TextBox 6">
            <a:extLst>
              <a:ext uri="{FF2B5EF4-FFF2-40B4-BE49-F238E27FC236}">
                <a16:creationId xmlns:a16="http://schemas.microsoft.com/office/drawing/2014/main" id="{5470A3A2-A017-4B2D-8ACC-6FFAFE859A54}"/>
              </a:ext>
            </a:extLst>
          </p:cNvPr>
          <p:cNvSpPr txBox="1"/>
          <p:nvPr/>
        </p:nvSpPr>
        <p:spPr>
          <a:xfrm>
            <a:off x="2393004" y="4011900"/>
            <a:ext cx="9110019" cy="2169825"/>
          </a:xfrm>
          <a:prstGeom prst="rect">
            <a:avLst/>
          </a:prstGeom>
          <a:noFill/>
        </p:spPr>
        <p:txBody>
          <a:bodyPr wrap="square">
            <a:spAutoFit/>
          </a:bodyPr>
          <a:lstStyle/>
          <a:p>
            <a:pPr marL="457200" indent="-457200" algn="just">
              <a:spcAft>
                <a:spcPts val="600"/>
              </a:spcAft>
              <a:buFont typeface="+mj-lt"/>
              <a:buAutoNum type="arabicPeriod"/>
            </a:pPr>
            <a:r>
              <a:rPr lang="en-US" sz="2000" b="1" dirty="0">
                <a:solidFill>
                  <a:schemeClr val="accent3">
                    <a:lumMod val="75000"/>
                  </a:schemeClr>
                </a:solidFill>
                <a:latin typeface="Times New Roman" panose="02020603050405020304" pitchFamily="18" charset="0"/>
                <a:cs typeface="Times New Roman" panose="02020603050405020304" pitchFamily="18" charset="0"/>
              </a:rPr>
              <a:t>package:</a:t>
            </a:r>
            <a:r>
              <a:rPr lang="en-US" sz="2000" dirty="0">
                <a:latin typeface="Times New Roman" panose="02020603050405020304" pitchFamily="18" charset="0"/>
                <a:cs typeface="Times New Roman" panose="02020603050405020304" pitchFamily="18" charset="0"/>
              </a:rPr>
              <a:t> Members declared with no access modifier are accessible in </a:t>
            </a:r>
            <a:r>
              <a:rPr lang="en-US" sz="2000" dirty="0">
                <a:solidFill>
                  <a:srgbClr val="FF0000"/>
                </a:solidFill>
                <a:latin typeface="Times New Roman" panose="02020603050405020304" pitchFamily="18" charset="0"/>
                <a:cs typeface="Times New Roman" panose="02020603050405020304" pitchFamily="18" charset="0"/>
              </a:rPr>
              <a:t>classes</a:t>
            </a:r>
            <a:r>
              <a:rPr lang="en-US" sz="2000" dirty="0">
                <a:latin typeface="Times New Roman" panose="02020603050405020304" pitchFamily="18" charset="0"/>
                <a:cs typeface="Times New Roman" panose="02020603050405020304" pitchFamily="18" charset="0"/>
              </a:rPr>
              <a:t> in the same </a:t>
            </a:r>
            <a:r>
              <a:rPr lang="en-US" sz="2000" dirty="0">
                <a:solidFill>
                  <a:schemeClr val="accent4">
                    <a:lumMod val="75000"/>
                  </a:schemeClr>
                </a:solidFill>
                <a:latin typeface="Times New Roman" panose="02020603050405020304" pitchFamily="18" charset="0"/>
                <a:cs typeface="Times New Roman" panose="02020603050405020304" pitchFamily="18" charset="0"/>
              </a:rPr>
              <a:t>package</a:t>
            </a:r>
            <a:r>
              <a:rPr lang="en-US" sz="2000" dirty="0">
                <a:latin typeface="Times New Roman" panose="02020603050405020304" pitchFamily="18" charset="0"/>
                <a:cs typeface="Times New Roman" panose="02020603050405020304" pitchFamily="18" charset="0"/>
              </a:rPr>
              <a:t>, as well as in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itself.</a:t>
            </a:r>
          </a:p>
          <a:p>
            <a:pPr marL="457200" indent="-457200" algn="just">
              <a:spcAft>
                <a:spcPts val="600"/>
              </a:spcAft>
              <a:buFont typeface="+mj-lt"/>
              <a:buAutoNum type="arabicPeriod"/>
            </a:pPr>
            <a:r>
              <a:rPr lang="en-US" sz="2000" b="1" dirty="0">
                <a:solidFill>
                  <a:srgbClr val="00B050"/>
                </a:solidFill>
                <a:latin typeface="Times New Roman" panose="02020603050405020304" pitchFamily="18" charset="0"/>
                <a:cs typeface="Times New Roman" panose="02020603050405020304" pitchFamily="18" charset="0"/>
              </a:rPr>
              <a:t>public:</a:t>
            </a:r>
            <a:r>
              <a:rPr lang="en-US" sz="2000" dirty="0">
                <a:latin typeface="Times New Roman" panose="02020603050405020304" pitchFamily="18" charset="0"/>
                <a:cs typeface="Times New Roman" panose="02020603050405020304" pitchFamily="18" charset="0"/>
              </a:rPr>
              <a:t> Members declared </a:t>
            </a:r>
            <a:r>
              <a:rPr lang="en-US" sz="2000" dirty="0">
                <a:solidFill>
                  <a:srgbClr val="00B050"/>
                </a:solidFill>
                <a:latin typeface="Times New Roman" panose="02020603050405020304" pitchFamily="18" charset="0"/>
                <a:cs typeface="Times New Roman" panose="02020603050405020304" pitchFamily="18" charset="0"/>
              </a:rPr>
              <a:t>public</a:t>
            </a:r>
            <a:r>
              <a:rPr lang="en-US" sz="2000" dirty="0">
                <a:latin typeface="Times New Roman" panose="02020603050405020304" pitchFamily="18" charset="0"/>
                <a:cs typeface="Times New Roman" panose="02020603050405020304" pitchFamily="18" charset="0"/>
              </a:rPr>
              <a:t> are accessible anywhere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is accessible.</a:t>
            </a:r>
          </a:p>
          <a:p>
            <a:pPr marL="457200" indent="-457200" algn="just">
              <a:spcAft>
                <a:spcPts val="600"/>
              </a:spcAft>
              <a:buFont typeface="+mj-lt"/>
              <a:buAutoNum type="arabicPeriod"/>
            </a:pPr>
            <a:r>
              <a:rPr lang="en-US" sz="2000" b="1" dirty="0">
                <a:solidFill>
                  <a:srgbClr val="0070C0"/>
                </a:solidFill>
                <a:latin typeface="Times New Roman" panose="02020603050405020304" pitchFamily="18" charset="0"/>
                <a:cs typeface="Times New Roman" panose="02020603050405020304" pitchFamily="18" charset="0"/>
              </a:rPr>
              <a:t>protected:</a:t>
            </a:r>
            <a:r>
              <a:rPr lang="en-US" sz="2000" dirty="0">
                <a:latin typeface="Times New Roman" panose="02020603050405020304" pitchFamily="18" charset="0"/>
                <a:cs typeface="Times New Roman" panose="02020603050405020304" pitchFamily="18" charset="0"/>
              </a:rPr>
              <a:t> Members declared </a:t>
            </a:r>
            <a:r>
              <a:rPr lang="en-US" sz="2000" dirty="0">
                <a:solidFill>
                  <a:srgbClr val="0070C0"/>
                </a:solidFill>
                <a:latin typeface="Times New Roman" panose="02020603050405020304" pitchFamily="18" charset="0"/>
                <a:cs typeface="Times New Roman" panose="02020603050405020304" pitchFamily="18" charset="0"/>
              </a:rPr>
              <a:t>protected</a:t>
            </a:r>
            <a:r>
              <a:rPr lang="en-US" sz="2000" dirty="0">
                <a:latin typeface="Times New Roman" panose="02020603050405020304" pitchFamily="18" charset="0"/>
                <a:cs typeface="Times New Roman" panose="02020603050405020304" pitchFamily="18" charset="0"/>
              </a:rPr>
              <a:t> are accessible in </a:t>
            </a:r>
            <a:r>
              <a:rPr lang="en-US" sz="2000" dirty="0">
                <a:solidFill>
                  <a:srgbClr val="00B050"/>
                </a:solidFill>
                <a:latin typeface="Times New Roman" panose="02020603050405020304" pitchFamily="18" charset="0"/>
                <a:cs typeface="Times New Roman" panose="02020603050405020304" pitchFamily="18" charset="0"/>
              </a:rPr>
              <a:t>subclasses</a:t>
            </a:r>
            <a:r>
              <a:rPr lang="en-US" sz="2000" dirty="0">
                <a:latin typeface="Times New Roman" panose="02020603050405020304" pitchFamily="18" charset="0"/>
                <a:cs typeface="Times New Roman" panose="02020603050405020304" pitchFamily="18" charset="0"/>
              </a:rPr>
              <a:t> of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in </a:t>
            </a:r>
            <a:r>
              <a:rPr lang="en-US" sz="2000" dirty="0">
                <a:solidFill>
                  <a:srgbClr val="FF0000"/>
                </a:solidFill>
                <a:latin typeface="Times New Roman" panose="02020603050405020304" pitchFamily="18" charset="0"/>
                <a:cs typeface="Times New Roman" panose="02020603050405020304" pitchFamily="18" charset="0"/>
              </a:rPr>
              <a:t>classes</a:t>
            </a:r>
            <a:r>
              <a:rPr lang="en-US" sz="2000" dirty="0">
                <a:latin typeface="Times New Roman" panose="02020603050405020304" pitchFamily="18" charset="0"/>
                <a:cs typeface="Times New Roman" panose="02020603050405020304" pitchFamily="18" charset="0"/>
              </a:rPr>
              <a:t> in the same </a:t>
            </a:r>
            <a:r>
              <a:rPr lang="en-US" sz="2000" dirty="0">
                <a:solidFill>
                  <a:schemeClr val="accent4">
                    <a:lumMod val="75000"/>
                  </a:schemeClr>
                </a:solidFill>
                <a:latin typeface="Times New Roman" panose="02020603050405020304" pitchFamily="18" charset="0"/>
                <a:cs typeface="Times New Roman" panose="02020603050405020304" pitchFamily="18" charset="0"/>
              </a:rPr>
              <a:t>package</a:t>
            </a:r>
            <a:r>
              <a:rPr lang="en-US" sz="2000" dirty="0">
                <a:latin typeface="Times New Roman" panose="02020603050405020304" pitchFamily="18" charset="0"/>
                <a:cs typeface="Times New Roman" panose="02020603050405020304" pitchFamily="18" charset="0"/>
              </a:rPr>
              <a:t>, and in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itself.</a:t>
            </a:r>
          </a:p>
          <a:p>
            <a:pPr marL="457200" indent="-457200" algn="just">
              <a:buFont typeface="+mj-lt"/>
              <a:buAutoNum type="arabicPeriod"/>
            </a:pPr>
            <a:r>
              <a:rPr lang="en-US" sz="2000" b="1" dirty="0">
                <a:solidFill>
                  <a:srgbClr val="FF0000"/>
                </a:solidFill>
                <a:latin typeface="Times New Roman" panose="02020603050405020304" pitchFamily="18" charset="0"/>
                <a:cs typeface="Times New Roman" panose="02020603050405020304" pitchFamily="18" charset="0"/>
              </a:rPr>
              <a:t>private:</a:t>
            </a:r>
            <a:r>
              <a:rPr lang="en-US" sz="2000" dirty="0">
                <a:latin typeface="Times New Roman" panose="02020603050405020304" pitchFamily="18" charset="0"/>
                <a:cs typeface="Times New Roman" panose="02020603050405020304" pitchFamily="18" charset="0"/>
              </a:rPr>
              <a:t> Members declared </a:t>
            </a:r>
            <a:r>
              <a:rPr lang="en-US" sz="2000" dirty="0">
                <a:solidFill>
                  <a:srgbClr val="FF0000"/>
                </a:solidFill>
                <a:latin typeface="Times New Roman" panose="02020603050405020304" pitchFamily="18" charset="0"/>
                <a:cs typeface="Times New Roman" panose="02020603050405020304" pitchFamily="18" charset="0"/>
              </a:rPr>
              <a:t>private</a:t>
            </a:r>
            <a:r>
              <a:rPr lang="en-US" sz="2000" dirty="0">
                <a:latin typeface="Times New Roman" panose="02020603050405020304" pitchFamily="18" charset="0"/>
                <a:cs typeface="Times New Roman" panose="02020603050405020304" pitchFamily="18" charset="0"/>
              </a:rPr>
              <a:t> are accessible only in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itself.</a:t>
            </a:r>
          </a:p>
        </p:txBody>
      </p:sp>
      <p:sp>
        <p:nvSpPr>
          <p:cNvPr id="8" name="TextBox 7">
            <a:extLst>
              <a:ext uri="{FF2B5EF4-FFF2-40B4-BE49-F238E27FC236}">
                <a16:creationId xmlns:a16="http://schemas.microsoft.com/office/drawing/2014/main" id="{FD4AA5FF-D863-4E32-87F0-0A0A756BA7C6}"/>
              </a:ext>
            </a:extLst>
          </p:cNvPr>
          <p:cNvSpPr txBox="1"/>
          <p:nvPr/>
        </p:nvSpPr>
        <p:spPr>
          <a:xfrm>
            <a:off x="1484311" y="1770624"/>
            <a:ext cx="10018712" cy="2092881"/>
          </a:xfrm>
          <a:prstGeom prst="rect">
            <a:avLst/>
          </a:prstGeom>
          <a:noFill/>
        </p:spPr>
        <p:txBody>
          <a:bodyPr wrap="square">
            <a:spAutoFit/>
          </a:bodyPr>
          <a:lstStyle/>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every </a:t>
            </a:r>
            <a:r>
              <a:rPr lang="en-US" sz="2000" dirty="0">
                <a:solidFill>
                  <a:srgbClr val="0070C0"/>
                </a:solidFill>
                <a:latin typeface="Times New Roman" panose="02020603050405020304" pitchFamily="18" charset="0"/>
                <a:cs typeface="Times New Roman" panose="02020603050405020304" pitchFamily="18" charset="0"/>
              </a:rPr>
              <a:t>member</a:t>
            </a:r>
            <a:r>
              <a:rPr lang="en-US" sz="2000" dirty="0">
                <a:latin typeface="Times New Roman" panose="02020603050405020304" pitchFamily="18" charset="0"/>
                <a:cs typeface="Times New Roman" panose="02020603050405020304" pitchFamily="18" charset="0"/>
              </a:rPr>
              <a:t> of every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and </a:t>
            </a:r>
            <a:r>
              <a:rPr lang="en-US" sz="2000" dirty="0">
                <a:solidFill>
                  <a:srgbClr val="7030A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were accessible to every other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and </a:t>
            </a:r>
            <a:r>
              <a:rPr lang="en-US" sz="2000" dirty="0">
                <a:solidFill>
                  <a:srgbClr val="7030A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then understanding, debugging, and maintaining programs would be an almost impossible task.</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of the strengths of </a:t>
            </a:r>
            <a:r>
              <a:rPr lang="en-US" sz="2000" b="1" dirty="0">
                <a:solidFill>
                  <a:srgbClr val="C00000"/>
                </a:solidFill>
                <a:latin typeface="Times New Roman" panose="02020603050405020304" pitchFamily="18" charset="0"/>
                <a:cs typeface="Times New Roman" panose="02020603050405020304" pitchFamily="18" charset="0"/>
              </a:rPr>
              <a:t>object-oriented programming </a:t>
            </a:r>
            <a:r>
              <a:rPr lang="en-US" sz="2000" dirty="0">
                <a:latin typeface="Times New Roman" panose="02020603050405020304" pitchFamily="18" charset="0"/>
                <a:cs typeface="Times New Roman" panose="02020603050405020304" pitchFamily="18" charset="0"/>
              </a:rPr>
              <a:t>is its support for </a:t>
            </a:r>
            <a:r>
              <a:rPr lang="en-US" sz="2000" dirty="0">
                <a:solidFill>
                  <a:srgbClr val="0070C0"/>
                </a:solidFill>
                <a:latin typeface="Times New Roman" panose="02020603050405020304" pitchFamily="18" charset="0"/>
                <a:cs typeface="Times New Roman" panose="02020603050405020304" pitchFamily="18" charset="0"/>
              </a:rPr>
              <a:t>encapsulation</a:t>
            </a:r>
            <a:r>
              <a:rPr lang="en-US" sz="2000" dirty="0">
                <a:latin typeface="Times New Roman" panose="02020603050405020304" pitchFamily="18" charset="0"/>
                <a:cs typeface="Times New Roman" panose="02020603050405020304" pitchFamily="18" charset="0"/>
              </a:rPr>
              <a:t> and </a:t>
            </a:r>
            <a:r>
              <a:rPr lang="en-US" sz="2000" dirty="0">
                <a:solidFill>
                  <a:srgbClr val="00B050"/>
                </a:solidFill>
                <a:latin typeface="Times New Roman" panose="02020603050405020304" pitchFamily="18" charset="0"/>
                <a:cs typeface="Times New Roman" panose="02020603050405020304" pitchFamily="18" charset="0"/>
              </a:rPr>
              <a:t>information hiding</a:t>
            </a:r>
            <a:r>
              <a:rPr lang="en-US" sz="2000" dirty="0">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control access from other classes, class members have four possible access modifiers:</a:t>
            </a:r>
          </a:p>
        </p:txBody>
      </p:sp>
    </p:spTree>
    <p:extLst>
      <p:ext uri="{BB962C8B-B14F-4D97-AF65-F5344CB8AC3E}">
        <p14:creationId xmlns:p14="http://schemas.microsoft.com/office/powerpoint/2010/main" val="106275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Static Fields</a:t>
            </a:r>
          </a:p>
        </p:txBody>
      </p:sp>
      <p:sp>
        <p:nvSpPr>
          <p:cNvPr id="8" name="TextBox 7">
            <a:extLst>
              <a:ext uri="{FF2B5EF4-FFF2-40B4-BE49-F238E27FC236}">
                <a16:creationId xmlns:a16="http://schemas.microsoft.com/office/drawing/2014/main" id="{76503ED3-E022-43B4-80FF-39E44B557D2D}"/>
              </a:ext>
            </a:extLst>
          </p:cNvPr>
          <p:cNvSpPr txBox="1"/>
          <p:nvPr/>
        </p:nvSpPr>
        <p:spPr>
          <a:xfrm>
            <a:off x="1484310" y="1696414"/>
            <a:ext cx="10018713" cy="4555093"/>
          </a:xfrm>
          <a:prstGeom prst="rect">
            <a:avLst/>
          </a:prstGeom>
          <a:noFill/>
        </p:spPr>
        <p:txBody>
          <a:bodyPr wrap="square">
            <a:spAutoFit/>
          </a:bodyPr>
          <a:lstStyle/>
          <a:p>
            <a:pPr marL="342900" indent="-342900" algn="just">
              <a:spcBef>
                <a:spcPts val="6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Sometimes you want only one instance of a </a:t>
            </a:r>
            <a:r>
              <a:rPr lang="en-US" sz="2000" dirty="0">
                <a:solidFill>
                  <a:schemeClr val="accent4">
                    <a:lumMod val="75000"/>
                  </a:schemeClr>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shared by all </a:t>
            </a:r>
            <a:r>
              <a:rPr lang="en-US" sz="2000" dirty="0">
                <a:solidFill>
                  <a:srgbClr val="0070C0"/>
                </a:solidFill>
                <a:latin typeface="Times New Roman" panose="02020603050405020304" pitchFamily="18" charset="0"/>
                <a:cs typeface="Times New Roman" panose="02020603050405020304" pitchFamily="18" charset="0"/>
              </a:rPr>
              <a:t>objects</a:t>
            </a:r>
            <a:r>
              <a:rPr lang="en-US" sz="2000" dirty="0">
                <a:latin typeface="Times New Roman" panose="02020603050405020304" pitchFamily="18" charset="0"/>
                <a:cs typeface="Times New Roman" panose="02020603050405020304" pitchFamily="18" charset="0"/>
              </a:rPr>
              <a:t> of 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You create such fields by declaring them </a:t>
            </a:r>
            <a:r>
              <a:rPr lang="en-US" sz="2000" dirty="0">
                <a:solidFill>
                  <a:srgbClr val="00B050"/>
                </a:solidFill>
                <a:latin typeface="Times New Roman" panose="02020603050405020304" pitchFamily="18" charset="0"/>
                <a:cs typeface="Times New Roman" panose="02020603050405020304" pitchFamily="18" charset="0"/>
              </a:rPr>
              <a:t>static</a:t>
            </a:r>
            <a:r>
              <a:rPr lang="en-US" sz="2000" dirty="0">
                <a:latin typeface="Times New Roman" panose="02020603050405020304" pitchFamily="18" charset="0"/>
                <a:cs typeface="Times New Roman" panose="02020603050405020304" pitchFamily="18" charset="0"/>
              </a:rPr>
              <a:t>, so they are called </a:t>
            </a:r>
            <a:r>
              <a:rPr lang="en-US" sz="2000" b="1" dirty="0">
                <a:solidFill>
                  <a:srgbClr val="00B050"/>
                </a:solidFill>
                <a:latin typeface="Times New Roman" panose="02020603050405020304" pitchFamily="18" charset="0"/>
                <a:cs typeface="Times New Roman" panose="02020603050405020304" pitchFamily="18" charset="0"/>
              </a:rPr>
              <a:t>static fields </a:t>
            </a:r>
            <a:r>
              <a:rPr lang="en-US" sz="2000" dirty="0">
                <a:latin typeface="Times New Roman" panose="02020603050405020304" pitchFamily="18" charset="0"/>
                <a:cs typeface="Times New Roman" panose="02020603050405020304" pitchFamily="18" charset="0"/>
              </a:rPr>
              <a:t>or </a:t>
            </a:r>
            <a:r>
              <a:rPr lang="en-US" sz="2000" b="1" dirty="0">
                <a:solidFill>
                  <a:srgbClr val="00B050"/>
                </a:solidFill>
                <a:latin typeface="Times New Roman" panose="02020603050405020304" pitchFamily="18" charset="0"/>
                <a:cs typeface="Times New Roman" panose="02020603050405020304" pitchFamily="18" charset="0"/>
              </a:rPr>
              <a:t>class variables</a:t>
            </a:r>
            <a:r>
              <a:rPr lang="en-US" sz="2000" dirty="0">
                <a:latin typeface="Times New Roman" panose="02020603050405020304" pitchFamily="18" charset="0"/>
                <a:cs typeface="Times New Roman" panose="02020603050405020304" pitchFamily="18" charset="0"/>
              </a:rPr>
              <a:t>. When you declare a </a:t>
            </a:r>
            <a:r>
              <a:rPr lang="en-US" sz="2000" dirty="0">
                <a:solidFill>
                  <a:srgbClr val="00B050"/>
                </a:solidFill>
                <a:latin typeface="Times New Roman" panose="02020603050405020304" pitchFamily="18" charset="0"/>
                <a:cs typeface="Times New Roman" panose="02020603050405020304" pitchFamily="18" charset="0"/>
              </a:rPr>
              <a:t>static field </a:t>
            </a:r>
            <a:r>
              <a:rPr lang="en-US" sz="2000" dirty="0">
                <a:latin typeface="Times New Roman" panose="02020603050405020304" pitchFamily="18" charset="0"/>
                <a:cs typeface="Times New Roman" panose="02020603050405020304" pitchFamily="18" charset="0"/>
              </a:rPr>
              <a:t>in 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only one copy of the </a:t>
            </a:r>
            <a:r>
              <a:rPr lang="en-US" sz="2000" dirty="0">
                <a:solidFill>
                  <a:schemeClr val="accent4">
                    <a:lumMod val="75000"/>
                  </a:schemeClr>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exists, no matter how many </a:t>
            </a:r>
            <a:r>
              <a:rPr lang="en-US" sz="2000" dirty="0">
                <a:solidFill>
                  <a:srgbClr val="0070C0"/>
                </a:solidFill>
                <a:latin typeface="Times New Roman" panose="02020603050405020304" pitchFamily="18" charset="0"/>
                <a:cs typeface="Times New Roman" panose="02020603050405020304" pitchFamily="18" charset="0"/>
              </a:rPr>
              <a:t>objects</a:t>
            </a:r>
            <a:r>
              <a:rPr lang="en-US" sz="2000" dirty="0">
                <a:latin typeface="Times New Roman" panose="02020603050405020304" pitchFamily="18" charset="0"/>
                <a:cs typeface="Times New Roman" panose="02020603050405020304" pitchFamily="18" charset="0"/>
              </a:rPr>
              <a:t> of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are created.</a:t>
            </a:r>
          </a:p>
          <a:p>
            <a:pPr algn="just">
              <a:spcBef>
                <a:spcPts val="600"/>
              </a:spcBef>
            </a:pPr>
            <a:endParaRPr lang="en-US" sz="2000" dirty="0">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Within its own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a </a:t>
            </a:r>
            <a:r>
              <a:rPr lang="en-US" sz="2000" dirty="0">
                <a:solidFill>
                  <a:srgbClr val="00B050"/>
                </a:solidFill>
                <a:latin typeface="Times New Roman" panose="02020603050405020304" pitchFamily="18" charset="0"/>
                <a:cs typeface="Times New Roman" panose="02020603050405020304" pitchFamily="18" charset="0"/>
              </a:rPr>
              <a:t>static field </a:t>
            </a:r>
            <a:r>
              <a:rPr lang="en-US" sz="2000" dirty="0">
                <a:latin typeface="Times New Roman" panose="02020603050405020304" pitchFamily="18" charset="0"/>
                <a:cs typeface="Times New Roman" panose="02020603050405020304" pitchFamily="18" charset="0"/>
              </a:rPr>
              <a:t>can be referred to directly, but when accessed externally it must usually be accessed using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name. For example, we could print the value of a </a:t>
            </a:r>
            <a:r>
              <a:rPr lang="en-US" sz="2000" dirty="0">
                <a:solidFill>
                  <a:srgbClr val="00B050"/>
                </a:solidFill>
                <a:latin typeface="Times New Roman" panose="02020603050405020304" pitchFamily="18" charset="0"/>
                <a:cs typeface="Times New Roman" panose="02020603050405020304" pitchFamily="18" charset="0"/>
              </a:rPr>
              <a:t>static field </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nextID</a:t>
            </a:r>
            <a:r>
              <a:rPr lang="en-US" sz="2000" dirty="0">
                <a:latin typeface="Times New Roman" panose="02020603050405020304" pitchFamily="18" charset="0"/>
                <a:cs typeface="Times New Roman" panose="02020603050405020304" pitchFamily="18" charset="0"/>
              </a:rPr>
              <a:t>” within the class Body as follows:</a:t>
            </a:r>
          </a:p>
          <a:p>
            <a:pPr algn="just">
              <a:spcBef>
                <a:spcPts val="1800"/>
              </a:spcBef>
            </a:pPr>
            <a:r>
              <a:rPr lang="en-US" sz="2000" dirty="0">
                <a:latin typeface="Times New Roman" panose="02020603050405020304" pitchFamily="18" charset="0"/>
                <a:cs typeface="Times New Roman" panose="02020603050405020304" pitchFamily="18" charset="0"/>
              </a:rPr>
              <a:t>			</a:t>
            </a:r>
            <a:r>
              <a:rPr lang="en-US" sz="2000" dirty="0">
                <a:latin typeface="Courier New" panose="02070309020205020404" pitchFamily="49" charset="0"/>
                <a:cs typeface="Courier New" panose="02070309020205020404" pitchFamily="49" charset="0"/>
              </a:rPr>
              <a:t>System.out.println(Body.nextID);</a:t>
            </a:r>
          </a:p>
          <a:p>
            <a:pPr algn="just">
              <a:spcBef>
                <a:spcPts val="600"/>
              </a:spcBef>
            </a:pPr>
            <a:endParaRPr lang="en-US" sz="2000" dirty="0">
              <a:latin typeface="Courier New" panose="02070309020205020404" pitchFamily="49" charset="0"/>
              <a:cs typeface="Courier New" panose="02070309020205020404" pitchFamily="49" charset="0"/>
            </a:endParaRPr>
          </a:p>
          <a:p>
            <a:pPr marL="342900" indent="-342900" algn="just">
              <a:spcBef>
                <a:spcPts val="6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dirty="0">
                <a:solidFill>
                  <a:srgbClr val="00B050"/>
                </a:solidFill>
                <a:latin typeface="Times New Roman" panose="02020603050405020304" pitchFamily="18" charset="0"/>
                <a:cs typeface="Times New Roman" panose="02020603050405020304" pitchFamily="18" charset="0"/>
              </a:rPr>
              <a:t>static member</a:t>
            </a:r>
            <a:r>
              <a:rPr lang="en-US" sz="2000" dirty="0">
                <a:latin typeface="Times New Roman" panose="02020603050405020304" pitchFamily="18" charset="0"/>
                <a:cs typeface="Times New Roman" panose="02020603050405020304" pitchFamily="18" charset="0"/>
              </a:rPr>
              <a:t> may also be accessed using a reference to an </a:t>
            </a:r>
            <a:r>
              <a:rPr lang="en-US" sz="2000" dirty="0">
                <a:solidFill>
                  <a:srgbClr val="0070C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of that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such as:</a:t>
            </a:r>
          </a:p>
          <a:p>
            <a:pPr algn="just">
              <a:spcBef>
                <a:spcPts val="1800"/>
              </a:spcBef>
            </a:pPr>
            <a:r>
              <a:rPr lang="en-US" sz="2000" dirty="0">
                <a:latin typeface="Courier New" panose="02070309020205020404" pitchFamily="49" charset="0"/>
                <a:cs typeface="Courier New" panose="02070309020205020404" pitchFamily="49" charset="0"/>
              </a:rPr>
              <a:t>  			System.out.println(mercury.nextID);</a:t>
            </a:r>
            <a:endParaRPr lang="en-US" sz="2000" dirty="0">
              <a:solidFill>
                <a:srgbClr val="0A0A2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48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Static Field Example</a:t>
            </a:r>
          </a:p>
        </p:txBody>
      </p:sp>
      <p:sp>
        <p:nvSpPr>
          <p:cNvPr id="5" name="TextBox 4">
            <a:extLst>
              <a:ext uri="{FF2B5EF4-FFF2-40B4-BE49-F238E27FC236}">
                <a16:creationId xmlns:a16="http://schemas.microsoft.com/office/drawing/2014/main" id="{3132B38F-1D68-4DCF-AE97-E4EC44D35B9C}"/>
              </a:ext>
            </a:extLst>
          </p:cNvPr>
          <p:cNvSpPr txBox="1"/>
          <p:nvPr/>
        </p:nvSpPr>
        <p:spPr>
          <a:xfrm>
            <a:off x="1571860" y="1624522"/>
            <a:ext cx="4809485" cy="4401205"/>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B{	</a:t>
            </a:r>
          </a:p>
          <a:p>
            <a:r>
              <a:rPr lang="en-US" sz="1400" dirty="0">
                <a:latin typeface="Courier New" panose="02070309020205020404" pitchFamily="49" charset="0"/>
                <a:cs typeface="Courier New" panose="02070309020205020404" pitchFamily="49" charset="0"/>
              </a:rPr>
              <a:t>	int a = 0;</a:t>
            </a:r>
          </a:p>
          <a:p>
            <a:r>
              <a:rPr lang="en-US" sz="1400" dirty="0">
                <a:latin typeface="Courier New" panose="02070309020205020404" pitchFamily="49" charset="0"/>
                <a:cs typeface="Courier New" panose="02070309020205020404" pitchFamily="49" charset="0"/>
              </a:rPr>
              <a:t>	void fun(){</a:t>
            </a:r>
          </a:p>
          <a:p>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class A{</a:t>
            </a:r>
          </a:p>
          <a:p>
            <a:r>
              <a:rPr lang="en-US" sz="1400" dirty="0">
                <a:latin typeface="Courier New" panose="02070309020205020404" pitchFamily="49" charset="0"/>
                <a:cs typeface="Courier New" panose="02070309020205020404" pitchFamily="49" charset="0"/>
              </a:rPr>
              <a:t>	public static void main(String[] arg){</a:t>
            </a:r>
          </a:p>
          <a:p>
            <a:r>
              <a:rPr lang="en-US" sz="1400" dirty="0">
                <a:latin typeface="Courier New" panose="02070309020205020404" pitchFamily="49" charset="0"/>
                <a:cs typeface="Courier New" panose="02070309020205020404" pitchFamily="49" charset="0"/>
              </a:rPr>
              <a:t>		B b1 = new B();</a:t>
            </a:r>
          </a:p>
          <a:p>
            <a:r>
              <a:rPr lang="en-US" sz="1400" dirty="0">
                <a:latin typeface="Courier New" panose="02070309020205020404" pitchFamily="49" charset="0"/>
                <a:cs typeface="Courier New" panose="02070309020205020404" pitchFamily="49" charset="0"/>
              </a:rPr>
              <a:t>		b1.fun();</a:t>
            </a:r>
          </a:p>
          <a:p>
            <a:r>
              <a:rPr lang="en-US" sz="1400" dirty="0">
                <a:latin typeface="Courier New" panose="02070309020205020404" pitchFamily="49" charset="0"/>
                <a:cs typeface="Courier New" panose="02070309020205020404" pitchFamily="49" charset="0"/>
              </a:rPr>
              <a:t>		B b2 = new B();</a:t>
            </a:r>
          </a:p>
          <a:p>
            <a:r>
              <a:rPr lang="en-US" sz="1400" dirty="0">
                <a:latin typeface="Courier New" panose="02070309020205020404" pitchFamily="49" charset="0"/>
                <a:cs typeface="Courier New" panose="02070309020205020404" pitchFamily="49" charset="0"/>
              </a:rPr>
              <a:t>		b2.fun();</a:t>
            </a:r>
          </a:p>
          <a:p>
            <a:r>
              <a:rPr lang="en-US" sz="1400" dirty="0">
                <a:latin typeface="Courier New" panose="02070309020205020404" pitchFamily="49" charset="0"/>
                <a:cs typeface="Courier New" panose="02070309020205020404" pitchFamily="49" charset="0"/>
              </a:rPr>
              <a:t>		B b3 = new B();</a:t>
            </a:r>
          </a:p>
          <a:p>
            <a:r>
              <a:rPr lang="en-US" sz="1400" dirty="0">
                <a:latin typeface="Courier New" panose="02070309020205020404" pitchFamily="49" charset="0"/>
                <a:cs typeface="Courier New" panose="02070309020205020404" pitchFamily="49" charset="0"/>
              </a:rPr>
              <a:t>		b3.fun();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System.out.println("a = "+ b1.a);</a:t>
            </a:r>
          </a:p>
          <a:p>
            <a:r>
              <a:rPr lang="en-US" sz="1400" dirty="0">
                <a:latin typeface="Courier New" panose="02070309020205020404" pitchFamily="49" charset="0"/>
                <a:cs typeface="Courier New" panose="02070309020205020404" pitchFamily="49" charset="0"/>
              </a:rPr>
              <a:t>		System.out.println("a = "+ b2.a);</a:t>
            </a:r>
          </a:p>
          <a:p>
            <a:r>
              <a:rPr lang="en-US" sz="1400" dirty="0">
                <a:latin typeface="Courier New" panose="02070309020205020404" pitchFamily="49" charset="0"/>
                <a:cs typeface="Courier New" panose="02070309020205020404" pitchFamily="49" charset="0"/>
              </a:rPr>
              <a:t>		System.out.println("a = "+ b3.a);</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AF78A6E1-0EB9-4FCD-B50F-2575FBB20001}"/>
              </a:ext>
            </a:extLst>
          </p:cNvPr>
          <p:cNvSpPr txBox="1"/>
          <p:nvPr/>
        </p:nvSpPr>
        <p:spPr>
          <a:xfrm>
            <a:off x="6693539" y="1624521"/>
            <a:ext cx="4809485" cy="4401205"/>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B{	</a:t>
            </a:r>
          </a:p>
          <a:p>
            <a:r>
              <a:rPr lang="en-US" sz="1400" dirty="0">
                <a:latin typeface="Courier New" panose="02070309020205020404" pitchFamily="49" charset="0"/>
                <a:cs typeface="Courier New" panose="02070309020205020404" pitchFamily="49" charset="0"/>
              </a:rPr>
              <a:t>	static int a = 0;</a:t>
            </a:r>
          </a:p>
          <a:p>
            <a:r>
              <a:rPr lang="en-US" sz="1400" dirty="0">
                <a:latin typeface="Courier New" panose="02070309020205020404" pitchFamily="49" charset="0"/>
                <a:cs typeface="Courier New" panose="02070309020205020404" pitchFamily="49" charset="0"/>
              </a:rPr>
              <a:t>	void fun(){</a:t>
            </a:r>
          </a:p>
          <a:p>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class A{</a:t>
            </a:r>
          </a:p>
          <a:p>
            <a:r>
              <a:rPr lang="en-US" sz="1400" dirty="0">
                <a:latin typeface="Courier New" panose="02070309020205020404" pitchFamily="49" charset="0"/>
                <a:cs typeface="Courier New" panose="02070309020205020404" pitchFamily="49" charset="0"/>
              </a:rPr>
              <a:t>	public static void main(String[] arg){</a:t>
            </a:r>
          </a:p>
          <a:p>
            <a:r>
              <a:rPr lang="en-US" sz="1400" dirty="0">
                <a:latin typeface="Courier New" panose="02070309020205020404" pitchFamily="49" charset="0"/>
                <a:cs typeface="Courier New" panose="02070309020205020404" pitchFamily="49" charset="0"/>
              </a:rPr>
              <a:t>		B b1 = new B();</a:t>
            </a:r>
          </a:p>
          <a:p>
            <a:r>
              <a:rPr lang="en-US" sz="1400" dirty="0">
                <a:latin typeface="Courier New" panose="02070309020205020404" pitchFamily="49" charset="0"/>
                <a:cs typeface="Courier New" panose="02070309020205020404" pitchFamily="49" charset="0"/>
              </a:rPr>
              <a:t>		b1.fun();</a:t>
            </a:r>
          </a:p>
          <a:p>
            <a:r>
              <a:rPr lang="en-US" sz="1400" dirty="0">
                <a:latin typeface="Courier New" panose="02070309020205020404" pitchFamily="49" charset="0"/>
                <a:cs typeface="Courier New" panose="02070309020205020404" pitchFamily="49" charset="0"/>
              </a:rPr>
              <a:t>		B b2 = new B();</a:t>
            </a:r>
          </a:p>
          <a:p>
            <a:r>
              <a:rPr lang="en-US" sz="1400" dirty="0">
                <a:latin typeface="Courier New" panose="02070309020205020404" pitchFamily="49" charset="0"/>
                <a:cs typeface="Courier New" panose="02070309020205020404" pitchFamily="49" charset="0"/>
              </a:rPr>
              <a:t>		b2.fun();</a:t>
            </a:r>
          </a:p>
          <a:p>
            <a:r>
              <a:rPr lang="en-US" sz="1400" dirty="0">
                <a:latin typeface="Courier New" panose="02070309020205020404" pitchFamily="49" charset="0"/>
                <a:cs typeface="Courier New" panose="02070309020205020404" pitchFamily="49" charset="0"/>
              </a:rPr>
              <a:t>		B b3 = new B();</a:t>
            </a:r>
          </a:p>
          <a:p>
            <a:r>
              <a:rPr lang="en-US" sz="1400" dirty="0">
                <a:latin typeface="Courier New" panose="02070309020205020404" pitchFamily="49" charset="0"/>
                <a:cs typeface="Courier New" panose="02070309020205020404" pitchFamily="49" charset="0"/>
              </a:rPr>
              <a:t>		b3.fun();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System.out.println("a = "+ b1.a);</a:t>
            </a:r>
          </a:p>
          <a:p>
            <a:r>
              <a:rPr lang="en-US" sz="1400" dirty="0">
                <a:latin typeface="Courier New" panose="02070309020205020404" pitchFamily="49" charset="0"/>
                <a:cs typeface="Courier New" panose="02070309020205020404" pitchFamily="49" charset="0"/>
              </a:rPr>
              <a:t>		System.out.println("a = "+ b2.a);</a:t>
            </a:r>
          </a:p>
          <a:p>
            <a:r>
              <a:rPr lang="en-US" sz="1400" dirty="0">
                <a:latin typeface="Courier New" panose="02070309020205020404" pitchFamily="49" charset="0"/>
                <a:cs typeface="Courier New" panose="02070309020205020404" pitchFamily="49" charset="0"/>
              </a:rPr>
              <a:t>		System.out.println("a = "+ b3.a);</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81FAF2C6-F1EC-40A8-B861-6F369A0FAB32}"/>
              </a:ext>
            </a:extLst>
          </p:cNvPr>
          <p:cNvSpPr txBox="1"/>
          <p:nvPr/>
        </p:nvSpPr>
        <p:spPr>
          <a:xfrm>
            <a:off x="3334156" y="6000848"/>
            <a:ext cx="1733955" cy="923330"/>
          </a:xfrm>
          <a:prstGeom prst="rect">
            <a:avLst/>
          </a:prstGeom>
          <a:noFill/>
        </p:spPr>
        <p:txBody>
          <a:bodyPr wrap="square">
            <a:spAutoFit/>
          </a:bodyPr>
          <a:lstStyle/>
          <a:p>
            <a:r>
              <a:rPr lang="pt-BR" dirty="0">
                <a:latin typeface="Times New Roman" panose="02020603050405020304" pitchFamily="18" charset="0"/>
                <a:cs typeface="Times New Roman" panose="02020603050405020304" pitchFamily="18" charset="0"/>
              </a:rPr>
              <a:t>Output:	a = 1</a:t>
            </a:r>
          </a:p>
          <a:p>
            <a:r>
              <a:rPr lang="pt-BR" dirty="0">
                <a:latin typeface="Times New Roman" panose="02020603050405020304" pitchFamily="18" charset="0"/>
                <a:cs typeface="Times New Roman" panose="02020603050405020304" pitchFamily="18" charset="0"/>
              </a:rPr>
              <a:t>		a = 1</a:t>
            </a:r>
          </a:p>
          <a:p>
            <a:r>
              <a:rPr lang="pt-BR" dirty="0">
                <a:latin typeface="Times New Roman" panose="02020603050405020304" pitchFamily="18" charset="0"/>
                <a:cs typeface="Times New Roman" panose="02020603050405020304" pitchFamily="18" charset="0"/>
              </a:rPr>
              <a:t>		a = 1</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7FEFCC4-58E0-468F-8FD6-FCEC27AFA5A0}"/>
              </a:ext>
            </a:extLst>
          </p:cNvPr>
          <p:cNvSpPr txBox="1"/>
          <p:nvPr/>
        </p:nvSpPr>
        <p:spPr>
          <a:xfrm>
            <a:off x="8866730" y="6000848"/>
            <a:ext cx="1733955" cy="923330"/>
          </a:xfrm>
          <a:prstGeom prst="rect">
            <a:avLst/>
          </a:prstGeom>
          <a:noFill/>
        </p:spPr>
        <p:txBody>
          <a:bodyPr wrap="square">
            <a:spAutoFit/>
          </a:bodyPr>
          <a:lstStyle/>
          <a:p>
            <a:r>
              <a:rPr lang="pt-BR" dirty="0">
                <a:latin typeface="Times New Roman" panose="02020603050405020304" pitchFamily="18" charset="0"/>
                <a:cs typeface="Times New Roman" panose="02020603050405020304" pitchFamily="18" charset="0"/>
              </a:rPr>
              <a:t>Output:	a = 3</a:t>
            </a:r>
          </a:p>
          <a:p>
            <a:r>
              <a:rPr lang="pt-BR" dirty="0">
                <a:latin typeface="Times New Roman" panose="02020603050405020304" pitchFamily="18" charset="0"/>
                <a:cs typeface="Times New Roman" panose="02020603050405020304" pitchFamily="18" charset="0"/>
              </a:rPr>
              <a:t>		a = 3</a:t>
            </a:r>
          </a:p>
          <a:p>
            <a:r>
              <a:rPr lang="pt-BR" dirty="0">
                <a:latin typeface="Times New Roman" panose="02020603050405020304" pitchFamily="18" charset="0"/>
                <a:cs typeface="Times New Roman" panose="02020603050405020304" pitchFamily="18" charset="0"/>
              </a:rPr>
              <a:t>		a = 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05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52B2-9EED-4FB0-9E90-4B033B04A112}"/>
              </a:ext>
            </a:extLst>
          </p:cNvPr>
          <p:cNvSpPr>
            <a:spLocks noGrp="1"/>
          </p:cNvSpPr>
          <p:nvPr>
            <p:ph type="title"/>
          </p:nvPr>
        </p:nvSpPr>
        <p:spPr>
          <a:xfrm>
            <a:off x="1484311" y="685800"/>
            <a:ext cx="10018713" cy="790575"/>
          </a:xfrm>
          <a:ln>
            <a:solidFill>
              <a:srgbClr val="C00000"/>
            </a:solidFill>
          </a:ln>
        </p:spPr>
        <p:txBody>
          <a:bodyPr/>
          <a:lstStyle/>
          <a:p>
            <a:pPr algn="l"/>
            <a:r>
              <a:rPr lang="en-US" dirty="0">
                <a:solidFill>
                  <a:srgbClr val="FF0000"/>
                </a:solidFill>
                <a:latin typeface="Arial Black" panose="020B0A04020102020204" pitchFamily="34" charset="0"/>
              </a:rPr>
              <a:t>TOPICs to be discussed</a:t>
            </a:r>
            <a:endParaRPr lang="en-IN" dirty="0">
              <a:solidFill>
                <a:srgbClr val="FF0000"/>
              </a:solidFill>
              <a:latin typeface="Arial Black" panose="020B0A04020102020204" pitchFamily="34" charset="0"/>
            </a:endParaRPr>
          </a:p>
        </p:txBody>
      </p:sp>
      <p:sp>
        <p:nvSpPr>
          <p:cNvPr id="4" name="Title 1">
            <a:extLst>
              <a:ext uri="{FF2B5EF4-FFF2-40B4-BE49-F238E27FC236}">
                <a16:creationId xmlns:a16="http://schemas.microsoft.com/office/drawing/2014/main" id="{04F92491-D6E3-4C61-AECA-2F46CBE0D024}"/>
              </a:ext>
            </a:extLst>
          </p:cNvPr>
          <p:cNvSpPr txBox="1">
            <a:spLocks/>
          </p:cNvSpPr>
          <p:nvPr/>
        </p:nvSpPr>
        <p:spPr>
          <a:xfrm>
            <a:off x="1798932" y="1733223"/>
            <a:ext cx="5306004" cy="4906140"/>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Wingdings" panose="05000000000000000000" pitchFamily="2" charset="2"/>
              <a:buChar char="Ø"/>
            </a:pPr>
            <a:r>
              <a:rPr lang="en-IN" sz="2200" dirty="0">
                <a:solidFill>
                  <a:srgbClr val="0070C0"/>
                </a:solidFill>
                <a:latin typeface="Arial Black" panose="020B0A04020102020204" pitchFamily="34" charset="0"/>
              </a:rPr>
              <a:t>Java Basics</a:t>
            </a:r>
          </a:p>
          <a:p>
            <a:pPr algn="l"/>
            <a:endParaRPr lang="en-IN" sz="2200" dirty="0">
              <a:solidFill>
                <a:srgbClr val="0070C0"/>
              </a:solidFill>
              <a:latin typeface="Arial Black" panose="020B0A04020102020204" pitchFamily="34" charset="0"/>
            </a:endParaRP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Printing methods</a:t>
            </a: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main() method</a:t>
            </a: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Data types</a:t>
            </a:r>
          </a:p>
          <a:p>
            <a:pPr lvl="3"/>
            <a:endParaRPr lang="en-IN" sz="2200" dirty="0">
              <a:solidFill>
                <a:srgbClr val="0070C0"/>
              </a:solidFill>
              <a:latin typeface="Arial Black" panose="020B0A04020102020204" pitchFamily="34" charset="0"/>
            </a:endParaRPr>
          </a:p>
          <a:p>
            <a:pPr marL="342900" indent="-342900" algn="l">
              <a:buFont typeface="Wingdings" panose="05000000000000000000" pitchFamily="2" charset="2"/>
              <a:buChar char="Ø"/>
            </a:pPr>
            <a:r>
              <a:rPr lang="en-IN" sz="2200" dirty="0">
                <a:solidFill>
                  <a:srgbClr val="0070C0"/>
                </a:solidFill>
                <a:latin typeface="Arial Black" panose="020B0A04020102020204" pitchFamily="34" charset="0"/>
              </a:rPr>
              <a:t>Wrapper Classes </a:t>
            </a:r>
          </a:p>
          <a:p>
            <a:pPr marL="342900" indent="-342900" algn="l">
              <a:buFont typeface="Wingdings" panose="05000000000000000000" pitchFamily="2" charset="2"/>
              <a:buChar char="Ø"/>
            </a:pPr>
            <a:endParaRPr lang="en-IN" sz="2200" dirty="0">
              <a:solidFill>
                <a:srgbClr val="0070C0"/>
              </a:solidFill>
              <a:latin typeface="Arial Black" panose="020B0A04020102020204" pitchFamily="34" charset="0"/>
            </a:endParaRPr>
          </a:p>
          <a:p>
            <a:pPr marL="342900" indent="-342900" algn="l">
              <a:buFont typeface="Wingdings" panose="05000000000000000000" pitchFamily="2" charset="2"/>
              <a:buChar char="Ø"/>
            </a:pPr>
            <a:r>
              <a:rPr lang="en-IN" sz="2200" dirty="0">
                <a:solidFill>
                  <a:srgbClr val="0070C0"/>
                </a:solidFill>
                <a:latin typeface="Arial Black" panose="020B0A04020102020204" pitchFamily="34" charset="0"/>
              </a:rPr>
              <a:t>Classes </a:t>
            </a:r>
          </a:p>
          <a:p>
            <a:pPr marL="342900" indent="-342900" algn="l">
              <a:buFont typeface="Wingdings" panose="05000000000000000000" pitchFamily="2" charset="2"/>
              <a:buChar char="Ø"/>
            </a:pPr>
            <a:endParaRPr lang="en-IN" sz="2200" dirty="0">
              <a:solidFill>
                <a:srgbClr val="0070C0"/>
              </a:solidFill>
              <a:latin typeface="Arial Black" panose="020B0A04020102020204" pitchFamily="34" charset="0"/>
            </a:endParaRP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Fields</a:t>
            </a: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Access Modifiers</a:t>
            </a: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Methods</a:t>
            </a: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Method Overloading</a:t>
            </a:r>
          </a:p>
          <a:p>
            <a:pPr marL="1714500" lvl="3" indent="-342900">
              <a:buFont typeface="Wingdings" panose="05000000000000000000" pitchFamily="2" charset="2"/>
              <a:buChar char="§"/>
            </a:pPr>
            <a:r>
              <a:rPr lang="en-IN" sz="2200" dirty="0">
                <a:solidFill>
                  <a:srgbClr val="00B050"/>
                </a:solidFill>
                <a:latin typeface="Arial Black" panose="020B0A04020102020204" pitchFamily="34" charset="0"/>
              </a:rPr>
              <a:t>Class Modifiers</a:t>
            </a:r>
          </a:p>
        </p:txBody>
      </p:sp>
    </p:spTree>
    <p:extLst>
      <p:ext uri="{BB962C8B-B14F-4D97-AF65-F5344CB8AC3E}">
        <p14:creationId xmlns:p14="http://schemas.microsoft.com/office/powerpoint/2010/main" val="1869764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Final Fields</a:t>
            </a:r>
          </a:p>
        </p:txBody>
      </p:sp>
      <p:sp>
        <p:nvSpPr>
          <p:cNvPr id="8" name="TextBox 7">
            <a:extLst>
              <a:ext uri="{FF2B5EF4-FFF2-40B4-BE49-F238E27FC236}">
                <a16:creationId xmlns:a16="http://schemas.microsoft.com/office/drawing/2014/main" id="{76503ED3-E022-43B4-80FF-39E44B557D2D}"/>
              </a:ext>
            </a:extLst>
          </p:cNvPr>
          <p:cNvSpPr txBox="1"/>
          <p:nvPr/>
        </p:nvSpPr>
        <p:spPr>
          <a:xfrm>
            <a:off x="1484310" y="1694170"/>
            <a:ext cx="10018713" cy="2785378"/>
          </a:xfrm>
          <a:prstGeom prst="rect">
            <a:avLst/>
          </a:prstGeom>
          <a:noFill/>
        </p:spPr>
        <p:txBody>
          <a:bodyPr wrap="square">
            <a:spAutoFit/>
          </a:bodyPr>
          <a:lstStyle/>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dirty="0">
                <a:solidFill>
                  <a:srgbClr val="0070C0"/>
                </a:solidFill>
                <a:latin typeface="Times New Roman" panose="02020603050405020304" pitchFamily="18" charset="0"/>
                <a:cs typeface="Times New Roman" panose="02020603050405020304" pitchFamily="18" charset="0"/>
              </a:rPr>
              <a:t>final field</a:t>
            </a:r>
            <a:r>
              <a:rPr lang="en-US" sz="2000" dirty="0">
                <a:latin typeface="Times New Roman" panose="02020603050405020304" pitchFamily="18" charset="0"/>
                <a:cs typeface="Times New Roman" panose="02020603050405020304" pitchFamily="18" charset="0"/>
              </a:rPr>
              <a:t> is one whose value cannot be changed after it has been initialized.</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Any attempt to assign to such a </a:t>
            </a:r>
            <a:r>
              <a:rPr lang="en-US" sz="2000" dirty="0">
                <a:solidFill>
                  <a:srgbClr val="00B050"/>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will produce a </a:t>
            </a:r>
            <a:r>
              <a:rPr lang="en-US" sz="2000" dirty="0">
                <a:solidFill>
                  <a:schemeClr val="accent4">
                    <a:lumMod val="75000"/>
                  </a:schemeClr>
                </a:solidFill>
                <a:latin typeface="Times New Roman" panose="02020603050405020304" pitchFamily="18" charset="0"/>
                <a:cs typeface="Times New Roman" panose="02020603050405020304" pitchFamily="18" charset="0"/>
              </a:rPr>
              <a:t>compile-time error</a:t>
            </a:r>
            <a:r>
              <a:rPr lang="en-US" sz="2000" dirty="0">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do you decide whether a </a:t>
            </a:r>
            <a:r>
              <a:rPr lang="en-US" sz="2000" dirty="0">
                <a:solidFill>
                  <a:srgbClr val="00B050"/>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should be </a:t>
            </a:r>
            <a:r>
              <a:rPr lang="en-US" sz="2000" dirty="0">
                <a:solidFill>
                  <a:srgbClr val="0070C0"/>
                </a:solidFill>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Consider three things:</a:t>
            </a:r>
          </a:p>
          <a:p>
            <a:pPr marL="1371600" lvl="2" indent="-457200" algn="just">
              <a:spcBef>
                <a:spcPts val="1200"/>
              </a:spcBef>
              <a:spcAft>
                <a:spcPts val="600"/>
              </a:spcAft>
              <a:buFont typeface="+mj-lt"/>
              <a:buAutoNum type="arabicPeriod"/>
            </a:pPr>
            <a:r>
              <a:rPr lang="en-US" sz="2000" dirty="0">
                <a:latin typeface="Times New Roman" panose="02020603050405020304" pitchFamily="18" charset="0"/>
                <a:cs typeface="Times New Roman" panose="02020603050405020304" pitchFamily="18" charset="0"/>
              </a:rPr>
              <a:t>Does the </a:t>
            </a:r>
            <a:r>
              <a:rPr lang="en-US" sz="2000" dirty="0">
                <a:solidFill>
                  <a:srgbClr val="00B050"/>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represent an immutable property of the </a:t>
            </a:r>
            <a:r>
              <a:rPr lang="en-US" sz="2000" dirty="0">
                <a:solidFill>
                  <a:srgbClr val="0070C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a:t>
            </a:r>
          </a:p>
          <a:p>
            <a:pPr marL="1371600" lvl="2" indent="-457200" algn="just">
              <a:spcAft>
                <a:spcPts val="600"/>
              </a:spcAft>
              <a:buFont typeface="+mj-lt"/>
              <a:buAutoNum type="arabicPeriod"/>
            </a:pPr>
            <a:r>
              <a:rPr lang="en-US" sz="2000" dirty="0">
                <a:latin typeface="Times New Roman" panose="02020603050405020304" pitchFamily="18" charset="0"/>
                <a:cs typeface="Times New Roman" panose="02020603050405020304" pitchFamily="18" charset="0"/>
              </a:rPr>
              <a:t>Is the value of the </a:t>
            </a:r>
            <a:r>
              <a:rPr lang="en-US" sz="2000" dirty="0">
                <a:solidFill>
                  <a:srgbClr val="00B050"/>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always known at the time the </a:t>
            </a:r>
            <a:r>
              <a:rPr lang="en-US" sz="2000" dirty="0">
                <a:solidFill>
                  <a:srgbClr val="0070C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is created?</a:t>
            </a:r>
          </a:p>
          <a:p>
            <a:pPr marL="1371600" lvl="2" indent="-457200" algn="just">
              <a:spcAft>
                <a:spcPts val="600"/>
              </a:spcAft>
              <a:buFont typeface="+mj-lt"/>
              <a:buAutoNum type="arabicPeriod"/>
            </a:pPr>
            <a:r>
              <a:rPr lang="en-US" sz="2000" dirty="0">
                <a:latin typeface="Times New Roman" panose="02020603050405020304" pitchFamily="18" charset="0"/>
                <a:cs typeface="Times New Roman" panose="02020603050405020304" pitchFamily="18" charset="0"/>
              </a:rPr>
              <a:t>Is it always practical and appropriate to set the value of the </a:t>
            </a:r>
            <a:r>
              <a:rPr lang="en-US" sz="2000" dirty="0">
                <a:solidFill>
                  <a:srgbClr val="00B050"/>
                </a:solidFill>
                <a:latin typeface="Times New Roman" panose="02020603050405020304" pitchFamily="18" charset="0"/>
                <a:cs typeface="Times New Roman" panose="02020603050405020304" pitchFamily="18" charset="0"/>
              </a:rPr>
              <a:t>field</a:t>
            </a:r>
            <a:r>
              <a:rPr lang="en-US" sz="2000" dirty="0">
                <a:latin typeface="Times New Roman" panose="02020603050405020304" pitchFamily="18" charset="0"/>
                <a:cs typeface="Times New Roman" panose="02020603050405020304" pitchFamily="18" charset="0"/>
              </a:rPr>
              <a:t> when the </a:t>
            </a:r>
            <a:r>
              <a:rPr lang="en-US" sz="2000" dirty="0">
                <a:solidFill>
                  <a:srgbClr val="0070C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is created?</a:t>
            </a:r>
          </a:p>
        </p:txBody>
      </p:sp>
      <p:sp>
        <p:nvSpPr>
          <p:cNvPr id="7" name="TextBox 6">
            <a:extLst>
              <a:ext uri="{FF2B5EF4-FFF2-40B4-BE49-F238E27FC236}">
                <a16:creationId xmlns:a16="http://schemas.microsoft.com/office/drawing/2014/main" id="{B2E3D710-43DA-4E9B-8192-EFADBCBB5519}"/>
              </a:ext>
            </a:extLst>
          </p:cNvPr>
          <p:cNvSpPr txBox="1"/>
          <p:nvPr/>
        </p:nvSpPr>
        <p:spPr>
          <a:xfrm>
            <a:off x="2366252" y="4615736"/>
            <a:ext cx="5124045" cy="2169825"/>
          </a:xfrm>
          <a:prstGeom prst="rect">
            <a:avLst/>
          </a:prstGeom>
          <a:solidFill>
            <a:schemeClr val="bg1"/>
          </a:solidFill>
          <a:effectLst>
            <a:softEdge rad="63500"/>
          </a:effectLst>
        </p:spPr>
        <p:txBody>
          <a:bodyPr wrap="square">
            <a:spAutoFit/>
          </a:bodyPr>
          <a:lstStyle/>
          <a:p>
            <a:r>
              <a:rPr lang="en-US" sz="1500" dirty="0">
                <a:latin typeface="Courier New" panose="02070309020205020404" pitchFamily="49" charset="0"/>
                <a:cs typeface="Courier New" panose="02070309020205020404" pitchFamily="49" charset="0"/>
              </a:rPr>
              <a:t>class B{	</a:t>
            </a:r>
          </a:p>
          <a:p>
            <a:r>
              <a:rPr lang="en-US" sz="1500" dirty="0">
                <a:latin typeface="Courier New" panose="02070309020205020404" pitchFamily="49" charset="0"/>
                <a:cs typeface="Courier New" panose="02070309020205020404" pitchFamily="49" charset="0"/>
              </a:rPr>
              <a:t>	final static int a = 50;</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class A{</a:t>
            </a:r>
          </a:p>
          <a:p>
            <a:r>
              <a:rPr lang="en-US" sz="1500" dirty="0">
                <a:latin typeface="Courier New" panose="02070309020205020404" pitchFamily="49" charset="0"/>
                <a:cs typeface="Courier New" panose="02070309020205020404" pitchFamily="49" charset="0"/>
              </a:rPr>
              <a:t>	public static void main(String[] arg){</a:t>
            </a:r>
          </a:p>
          <a:p>
            <a:r>
              <a:rPr lang="en-US" sz="1500" dirty="0">
                <a:latin typeface="Courier New" panose="02070309020205020404" pitchFamily="49" charset="0"/>
                <a:cs typeface="Courier New" panose="02070309020205020404" pitchFamily="49" charset="0"/>
              </a:rPr>
              <a:t>		B.a = 200;</a:t>
            </a:r>
          </a:p>
          <a:p>
            <a:r>
              <a:rPr lang="en-US" sz="1500" dirty="0">
                <a:latin typeface="Courier New" panose="02070309020205020404" pitchFamily="49" charset="0"/>
                <a:cs typeface="Courier New" panose="02070309020205020404" pitchFamily="49" charset="0"/>
              </a:rPr>
              <a:t>		System.out.println("a = "+B.a);</a:t>
            </a:r>
          </a:p>
          <a:p>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a:t>
            </a:r>
            <a:endParaRPr lang="en-IN" sz="15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6678E09F-A976-4ADA-A6FC-C56800976FE3}"/>
              </a:ext>
            </a:extLst>
          </p:cNvPr>
          <p:cNvSpPr txBox="1"/>
          <p:nvPr/>
        </p:nvSpPr>
        <p:spPr>
          <a:xfrm>
            <a:off x="7641886" y="4981396"/>
            <a:ext cx="3861137" cy="1200329"/>
          </a:xfrm>
          <a:prstGeom prst="rect">
            <a:avLst/>
          </a:prstGeom>
          <a:noFill/>
        </p:spPr>
        <p:txBody>
          <a:bodyPr wrap="square">
            <a:spAutoFit/>
          </a:bodyPr>
          <a:lstStyle/>
          <a:p>
            <a:r>
              <a:rPr lang="en-US" b="1" dirty="0">
                <a:solidFill>
                  <a:schemeClr val="accent4">
                    <a:lumMod val="75000"/>
                  </a:schemeClr>
                </a:solidFill>
                <a:latin typeface="Times New Roman" panose="02020603050405020304" pitchFamily="18" charset="0"/>
                <a:cs typeface="Times New Roman" panose="02020603050405020304" pitchFamily="18" charset="0"/>
              </a:rPr>
              <a:t>error:</a:t>
            </a:r>
            <a:r>
              <a:rPr lang="en-US" dirty="0">
                <a:latin typeface="Times New Roman" panose="02020603050405020304" pitchFamily="18" charset="0"/>
                <a:cs typeface="Times New Roman" panose="02020603050405020304" pitchFamily="18" charset="0"/>
              </a:rPr>
              <a:t> </a:t>
            </a:r>
            <a:r>
              <a:rPr lang="en-US" dirty="0">
                <a:solidFill>
                  <a:schemeClr val="accent4">
                    <a:lumMod val="75000"/>
                  </a:schemeClr>
                </a:solidFill>
                <a:latin typeface="Times New Roman" panose="02020603050405020304" pitchFamily="18" charset="0"/>
                <a:cs typeface="Times New Roman" panose="02020603050405020304" pitchFamily="18" charset="0"/>
              </a:rPr>
              <a:t>cannot assign a value to final variable a</a:t>
            </a:r>
          </a:p>
          <a:p>
            <a:r>
              <a:rPr lang="en-US" dirty="0">
                <a:latin typeface="Times New Roman" panose="02020603050405020304" pitchFamily="18" charset="0"/>
                <a:cs typeface="Times New Roman" panose="02020603050405020304" pitchFamily="18" charset="0"/>
              </a:rPr>
              <a:t>                B.a = 200;</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4591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7"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Methods</a:t>
            </a:r>
          </a:p>
        </p:txBody>
      </p:sp>
      <p:sp>
        <p:nvSpPr>
          <p:cNvPr id="7" name="TextBox 6">
            <a:extLst>
              <a:ext uri="{FF2B5EF4-FFF2-40B4-BE49-F238E27FC236}">
                <a16:creationId xmlns:a16="http://schemas.microsoft.com/office/drawing/2014/main" id="{11120BF3-1557-4173-BFFA-0BD867B98D58}"/>
              </a:ext>
            </a:extLst>
          </p:cNvPr>
          <p:cNvSpPr txBox="1"/>
          <p:nvPr/>
        </p:nvSpPr>
        <p:spPr>
          <a:xfrm>
            <a:off x="1484311" y="1683075"/>
            <a:ext cx="8272532" cy="400110"/>
          </a:xfrm>
          <a:prstGeom prst="rect">
            <a:avLst/>
          </a:prstGeom>
          <a:noFill/>
        </p:spPr>
        <p:txBody>
          <a:bodyPr wrap="square">
            <a:spAutoFit/>
          </a:bodyPr>
          <a:lstStyle/>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dirty="0">
                <a:solidFill>
                  <a:srgbClr val="7030A0"/>
                </a:solidFill>
                <a:latin typeface="Times New Roman" panose="02020603050405020304" pitchFamily="18" charset="0"/>
                <a:cs typeface="Times New Roman" panose="02020603050405020304" pitchFamily="18" charset="0"/>
              </a:rPr>
              <a:t>function</a:t>
            </a:r>
            <a:r>
              <a:rPr lang="en-US" sz="2000" dirty="0">
                <a:latin typeface="Times New Roman" panose="02020603050405020304" pitchFamily="18" charset="0"/>
                <a:cs typeface="Times New Roman" panose="02020603050405020304" pitchFamily="18" charset="0"/>
              </a:rPr>
              <a:t> declared within 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scope is called </a:t>
            </a:r>
            <a:r>
              <a:rPr lang="en-US" sz="2000" dirty="0">
                <a:solidFill>
                  <a:srgbClr val="0070C0"/>
                </a:solidFill>
                <a:latin typeface="Times New Roman" panose="02020603050405020304" pitchFamily="18" charset="0"/>
                <a:cs typeface="Times New Roman" panose="02020603050405020304" pitchFamily="18" charset="0"/>
              </a:rPr>
              <a:t>methods</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A62F9BAC-0615-4C11-873F-4B8C6311BFE9}"/>
              </a:ext>
            </a:extLst>
          </p:cNvPr>
          <p:cNvSpPr txBox="1"/>
          <p:nvPr/>
        </p:nvSpPr>
        <p:spPr>
          <a:xfrm>
            <a:off x="1484312" y="2201978"/>
            <a:ext cx="5597424" cy="4170372"/>
          </a:xfrm>
          <a:prstGeom prst="rect">
            <a:avLst/>
          </a:prstGeom>
          <a:noFill/>
        </p:spPr>
        <p:txBody>
          <a:bodyPr wrap="square">
            <a:spAutoFit/>
          </a:bodyPr>
          <a:lstStyle/>
          <a:p>
            <a:pPr algn="just">
              <a:spcBef>
                <a:spcPts val="600"/>
              </a:spcBef>
            </a:pPr>
            <a:r>
              <a:rPr lang="en-US" sz="2400" b="1" dirty="0">
                <a:latin typeface="Times New Roman" panose="02020603050405020304" pitchFamily="18" charset="0"/>
                <a:cs typeface="Times New Roman" panose="02020603050405020304" pitchFamily="18" charset="0"/>
              </a:rPr>
              <a:t>Method Declaration</a:t>
            </a:r>
          </a:p>
          <a:p>
            <a:pPr marL="342900" indent="-342900" algn="just">
              <a:spcBef>
                <a:spcPts val="6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a:t>
            </a:r>
            <a:r>
              <a:rPr lang="en-US" sz="2000" dirty="0">
                <a:solidFill>
                  <a:srgbClr val="FF0000"/>
                </a:solidFill>
                <a:latin typeface="Times New Roman" panose="02020603050405020304" pitchFamily="18" charset="0"/>
                <a:cs typeface="Times New Roman" panose="02020603050405020304" pitchFamily="18" charset="0"/>
              </a:rPr>
              <a:t> method </a:t>
            </a:r>
            <a:r>
              <a:rPr lang="en-US" sz="2000" dirty="0">
                <a:latin typeface="Times New Roman" panose="02020603050405020304" pitchFamily="18" charset="0"/>
                <a:cs typeface="Times New Roman" panose="02020603050405020304" pitchFamily="18" charset="0"/>
              </a:rPr>
              <a:t>in the class is declared as follows:</a:t>
            </a:r>
          </a:p>
          <a:p>
            <a:pPr algn="just">
              <a:spcBef>
                <a:spcPts val="1200"/>
              </a:spcBef>
            </a:pPr>
            <a:r>
              <a:rPr lang="en-US" sz="20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public int max(int a, int b) {</a:t>
            </a:r>
          </a:p>
          <a:p>
            <a:pPr lvl="1" algn="just">
              <a:spcBef>
                <a:spcPts val="600"/>
              </a:spcBef>
            </a:pPr>
            <a:r>
              <a:rPr lang="en-US" dirty="0">
                <a:latin typeface="Courier New" panose="02070309020205020404" pitchFamily="49" charset="0"/>
                <a:cs typeface="Courier New" panose="02070309020205020404" pitchFamily="49" charset="0"/>
              </a:rPr>
              <a:t>			//method body</a:t>
            </a:r>
          </a:p>
          <a:p>
            <a:pPr lvl="1" algn="just">
              <a:spcBef>
                <a:spcPts val="600"/>
              </a:spcBef>
            </a:pPr>
            <a:r>
              <a:rPr lang="en-US" dirty="0">
                <a:latin typeface="Courier New" panose="02070309020205020404" pitchFamily="49" charset="0"/>
                <a:cs typeface="Courier New" panose="02070309020205020404" pitchFamily="49" charset="0"/>
              </a:rPr>
              <a:t>	}</a:t>
            </a:r>
          </a:p>
          <a:p>
            <a:pPr marL="742950" lvl="2" indent="-285750">
              <a:spcBef>
                <a:spcPts val="600"/>
              </a:spcBef>
              <a:buFont typeface="Wingdings" panose="05000000000000000000" pitchFamily="2" charset="2"/>
              <a:buChar char="§"/>
            </a:pPr>
            <a:r>
              <a:rPr lang="en-US" dirty="0">
                <a:latin typeface="Courier New" panose="02070309020205020404" pitchFamily="49" charset="0"/>
                <a:cs typeface="Courier New" panose="02070309020205020404" pitchFamily="49" charset="0"/>
              </a:rPr>
              <a:t>public </a:t>
            </a:r>
            <a:r>
              <a:rPr lang="en-US" sz="2000" dirty="0">
                <a:latin typeface="Times New Roman" panose="02020603050405020304" pitchFamily="18" charset="0"/>
                <a:cs typeface="Times New Roman" panose="02020603050405020304" pitchFamily="18" charset="0"/>
              </a:rPr>
              <a:t>is the access specifier.</a:t>
            </a:r>
          </a:p>
          <a:p>
            <a:pPr marL="742950" lvl="2" indent="-285750">
              <a:spcBef>
                <a:spcPts val="600"/>
              </a:spcBef>
              <a:buFont typeface="Wingdings" panose="05000000000000000000" pitchFamily="2" charset="2"/>
              <a:buChar char="§"/>
            </a:pPr>
            <a:r>
              <a:rPr lang="en-US" dirty="0">
                <a:latin typeface="Courier New" panose="02070309020205020404" pitchFamily="49" charset="0"/>
                <a:cs typeface="Courier New" panose="02070309020205020404" pitchFamily="49" charset="0"/>
              </a:rPr>
              <a:t>int</a:t>
            </a: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the return type of the method.</a:t>
            </a:r>
          </a:p>
          <a:p>
            <a:pPr marL="742950" lvl="2" indent="-285750">
              <a:spcBef>
                <a:spcPts val="600"/>
              </a:spcBef>
              <a:buFont typeface="Wingdings" panose="05000000000000000000" pitchFamily="2" charset="2"/>
              <a:buChar char="§"/>
            </a:pPr>
            <a:r>
              <a:rPr lang="en-US" sz="2000" dirty="0">
                <a:latin typeface="Courier New" panose="02070309020205020404" pitchFamily="49" charset="0"/>
                <a:cs typeface="Courier New" panose="02070309020205020404" pitchFamily="49" charset="0"/>
              </a:rPr>
              <a:t>max </a:t>
            </a:r>
            <a:r>
              <a:rPr lang="en-US" sz="2000" dirty="0">
                <a:latin typeface="Times New Roman" panose="02020603050405020304" pitchFamily="18" charset="0"/>
                <a:cs typeface="Times New Roman" panose="02020603050405020304" pitchFamily="18" charset="0"/>
              </a:rPr>
              <a:t>is the name of the method.</a:t>
            </a:r>
          </a:p>
          <a:p>
            <a:pPr marL="742950" lvl="2" indent="-285750">
              <a:spcBef>
                <a:spcPts val="6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inside </a:t>
            </a:r>
            <a:r>
              <a:rPr lang="en-US" sz="2000" dirty="0">
                <a:latin typeface="Courier New" panose="02070309020205020404" pitchFamily="49" charset="0"/>
                <a:cs typeface="Courier New" panose="02070309020205020404" pitchFamily="49" charset="0"/>
              </a:rPr>
              <a:t>()</a:t>
            </a:r>
            <a:r>
              <a:rPr lang="en-US" sz="2000" dirty="0">
                <a:latin typeface="Times New Roman" panose="02020603050405020304" pitchFamily="18" charset="0"/>
                <a:cs typeface="Times New Roman" panose="02020603050405020304" pitchFamily="18" charset="0"/>
              </a:rPr>
              <a:t>, are the arguments/parameters of the method. There may be zero or more arguments of a method.</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A2A2464-03BA-4A23-A3C1-8DF3CAEBA600}"/>
              </a:ext>
            </a:extLst>
          </p:cNvPr>
          <p:cNvSpPr txBox="1"/>
          <p:nvPr/>
        </p:nvSpPr>
        <p:spPr>
          <a:xfrm>
            <a:off x="7210661" y="2201978"/>
            <a:ext cx="4394437" cy="1769715"/>
          </a:xfrm>
          <a:prstGeom prst="rect">
            <a:avLst/>
          </a:prstGeom>
          <a:noFill/>
        </p:spPr>
        <p:txBody>
          <a:bodyPr wrap="square">
            <a:spAutoFit/>
          </a:bodyPr>
          <a:lstStyle/>
          <a:p>
            <a:pPr algn="just">
              <a:spcBef>
                <a:spcPts val="600"/>
              </a:spcBef>
            </a:pPr>
            <a:r>
              <a:rPr lang="en-US" sz="2400" b="1" dirty="0">
                <a:latin typeface="Times New Roman" panose="02020603050405020304" pitchFamily="18" charset="0"/>
                <a:cs typeface="Times New Roman" panose="02020603050405020304" pitchFamily="18" charset="0"/>
              </a:rPr>
              <a:t>Method Invoking</a:t>
            </a:r>
          </a:p>
          <a:p>
            <a:pPr marL="342900" indent="-342900" algn="just">
              <a:spcBef>
                <a:spcPts val="6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dirty="0">
                <a:solidFill>
                  <a:srgbClr val="0070C0"/>
                </a:solidFill>
                <a:latin typeface="Times New Roman" panose="02020603050405020304" pitchFamily="18" charset="0"/>
                <a:cs typeface="Times New Roman" panose="02020603050405020304" pitchFamily="18" charset="0"/>
              </a:rPr>
              <a:t>method</a:t>
            </a:r>
            <a:r>
              <a:rPr lang="en-US" sz="2000" dirty="0">
                <a:latin typeface="Times New Roman" panose="02020603050405020304" pitchFamily="18" charset="0"/>
                <a:cs typeface="Times New Roman" panose="02020603050405020304" pitchFamily="18" charset="0"/>
              </a:rPr>
              <a:t> inside 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can be invoked by preceding an </a:t>
            </a:r>
            <a:r>
              <a:rPr lang="en-US" sz="2000" dirty="0">
                <a:solidFill>
                  <a:srgbClr val="7030A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of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(or </a:t>
            </a:r>
            <a:r>
              <a:rPr lang="en-US" sz="2000" dirty="0">
                <a:solidFill>
                  <a:srgbClr val="FF0000"/>
                </a:solidFill>
                <a:latin typeface="Times New Roman" panose="02020603050405020304" pitchFamily="18" charset="0"/>
                <a:cs typeface="Times New Roman" panose="02020603050405020304" pitchFamily="18" charset="0"/>
              </a:rPr>
              <a:t>subclass</a:t>
            </a:r>
            <a:r>
              <a:rPr lang="en-US" sz="2000" dirty="0">
                <a:latin typeface="Times New Roman" panose="02020603050405020304" pitchFamily="18" charset="0"/>
                <a:cs typeface="Times New Roman" panose="02020603050405020304" pitchFamily="18" charset="0"/>
              </a:rPr>
              <a:t> based on the access control) following a dot (.) operator.</a:t>
            </a:r>
          </a:p>
        </p:txBody>
      </p:sp>
      <p:sp>
        <p:nvSpPr>
          <p:cNvPr id="14" name="TextBox 13">
            <a:extLst>
              <a:ext uri="{FF2B5EF4-FFF2-40B4-BE49-F238E27FC236}">
                <a16:creationId xmlns:a16="http://schemas.microsoft.com/office/drawing/2014/main" id="{901663E1-D7F0-4711-9C96-EE859037299E}"/>
              </a:ext>
            </a:extLst>
          </p:cNvPr>
          <p:cNvSpPr txBox="1"/>
          <p:nvPr/>
        </p:nvSpPr>
        <p:spPr>
          <a:xfrm>
            <a:off x="7210661" y="4090486"/>
            <a:ext cx="4809485" cy="2031325"/>
          </a:xfrm>
          <a:prstGeom prst="rect">
            <a:avLst/>
          </a:prstGeom>
          <a:solidFill>
            <a:schemeClr val="bg1"/>
          </a:solidFill>
          <a:effectLst>
            <a:softEdge rad="63500"/>
          </a:effectLst>
        </p:spPr>
        <p:txBody>
          <a:bodyPr wrap="square">
            <a:spAutoFit/>
          </a:bodyPr>
          <a:lstStyle/>
          <a:p>
            <a:r>
              <a:rPr lang="en-US" sz="1400" dirty="0">
                <a:latin typeface="Courier New" panose="02070309020205020404" pitchFamily="49" charset="0"/>
                <a:cs typeface="Courier New" panose="02070309020205020404" pitchFamily="49" charset="0"/>
              </a:rPr>
              <a:t>class B{	</a:t>
            </a:r>
          </a:p>
          <a:p>
            <a:r>
              <a:rPr lang="en-US" sz="1400" dirty="0">
                <a:latin typeface="Courier New" panose="02070309020205020404" pitchFamily="49" charset="0"/>
                <a:cs typeface="Courier New" panose="02070309020205020404" pitchFamily="49" charset="0"/>
              </a:rPr>
              <a:t>	public void fun(int n){</a:t>
            </a:r>
          </a:p>
          <a:p>
            <a:r>
              <a:rPr lang="en-US" sz="1400" dirty="0">
                <a:latin typeface="Courier New" panose="02070309020205020404" pitchFamily="49" charset="0"/>
                <a:cs typeface="Courier New" panose="02070309020205020404" pitchFamily="49" charset="0"/>
              </a:rPr>
              <a:t>		System.out.println(n);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class A{</a:t>
            </a:r>
          </a:p>
          <a:p>
            <a:r>
              <a:rPr lang="en-US" sz="1400" dirty="0">
                <a:latin typeface="Courier New" panose="02070309020205020404" pitchFamily="49" charset="0"/>
                <a:cs typeface="Courier New" panose="02070309020205020404" pitchFamily="49" charset="0"/>
              </a:rPr>
              <a:t>	public static void main(String[] arg){</a:t>
            </a:r>
          </a:p>
          <a:p>
            <a:r>
              <a:rPr lang="en-US" sz="1400" dirty="0">
                <a:latin typeface="Courier New" panose="02070309020205020404" pitchFamily="49" charset="0"/>
                <a:cs typeface="Courier New" panose="02070309020205020404" pitchFamily="49" charset="0"/>
              </a:rPr>
              <a:t>		B b = new B();</a:t>
            </a:r>
          </a:p>
          <a:p>
            <a:r>
              <a:rPr lang="en-US" sz="1400" dirty="0">
                <a:latin typeface="Courier New" panose="02070309020205020404" pitchFamily="49" charset="0"/>
                <a:cs typeface="Courier New" panose="02070309020205020404" pitchFamily="49" charset="0"/>
              </a:rPr>
              <a:t>		b.fun(3); }</a:t>
            </a:r>
          </a:p>
          <a:p>
            <a:r>
              <a:rPr lang="en-US" sz="1400" dirty="0">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2CE98F0E-D98F-4E58-8FBF-5954EFE8492C}"/>
              </a:ext>
            </a:extLst>
          </p:cNvPr>
          <p:cNvSpPr txBox="1"/>
          <p:nvPr/>
        </p:nvSpPr>
        <p:spPr>
          <a:xfrm>
            <a:off x="7210661" y="6289975"/>
            <a:ext cx="1430744" cy="400110"/>
          </a:xfrm>
          <a:prstGeom prst="rect">
            <a:avLst/>
          </a:prstGeom>
          <a:noFill/>
        </p:spPr>
        <p:txBody>
          <a:bodyPr wrap="square">
            <a:spAutoFit/>
          </a:bodyPr>
          <a:lstStyle/>
          <a:p>
            <a:pPr algn="just" fontAlgn="base"/>
            <a:r>
              <a:rPr lang="en-US" sz="2000" dirty="0">
                <a:latin typeface="Times New Roman" panose="02020603050405020304" pitchFamily="18" charset="0"/>
                <a:cs typeface="Times New Roman" panose="02020603050405020304" pitchFamily="18" charset="0"/>
              </a:rPr>
              <a:t>Output: 3</a:t>
            </a:r>
          </a:p>
        </p:txBody>
      </p:sp>
    </p:spTree>
    <p:extLst>
      <p:ext uri="{BB962C8B-B14F-4D97-AF65-F5344CB8AC3E}">
        <p14:creationId xmlns:p14="http://schemas.microsoft.com/office/powerpoint/2010/main" val="23496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11" grpId="0"/>
      <p:bldP spid="13" grpId="0"/>
      <p:bldP spid="14"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Method Overloading</a:t>
            </a:r>
          </a:p>
        </p:txBody>
      </p:sp>
      <p:sp>
        <p:nvSpPr>
          <p:cNvPr id="11" name="TextBox 10">
            <a:extLst>
              <a:ext uri="{FF2B5EF4-FFF2-40B4-BE49-F238E27FC236}">
                <a16:creationId xmlns:a16="http://schemas.microsoft.com/office/drawing/2014/main" id="{B47E3C26-1A61-4169-A8B9-D35B04365FD6}"/>
              </a:ext>
            </a:extLst>
          </p:cNvPr>
          <p:cNvSpPr txBox="1"/>
          <p:nvPr/>
        </p:nvSpPr>
        <p:spPr>
          <a:xfrm>
            <a:off x="1484311" y="1626594"/>
            <a:ext cx="10018712" cy="1015663"/>
          </a:xfrm>
          <a:prstGeom prst="rect">
            <a:avLst/>
          </a:prstGeom>
          <a:noFill/>
        </p:spPr>
        <p:txBody>
          <a:bodyPr wrap="square">
            <a:spAutoFit/>
          </a:bodyPr>
          <a:lstStyle/>
          <a:p>
            <a:pPr marL="342900" indent="-342900" algn="just" fontAlgn="base">
              <a:buFont typeface="Wingdings" panose="05000000000000000000" pitchFamily="2" charset="2"/>
              <a:buChar char="Ø"/>
            </a:pPr>
            <a:r>
              <a:rPr lang="en-US" sz="2000" i="0" dirty="0">
                <a:solidFill>
                  <a:srgbClr val="0A0A23"/>
                </a:solidFill>
                <a:effectLst/>
                <a:latin typeface="Times New Roman" panose="02020603050405020304" pitchFamily="18" charset="0"/>
                <a:cs typeface="Times New Roman" panose="02020603050405020304" pitchFamily="18" charset="0"/>
              </a:rPr>
              <a:t>Under the OOP paradigm of </a:t>
            </a:r>
            <a:r>
              <a:rPr lang="en-US" sz="2000" i="0" dirty="0">
                <a:solidFill>
                  <a:srgbClr val="0070C0"/>
                </a:solidFill>
                <a:effectLst/>
                <a:latin typeface="Times New Roman" panose="02020603050405020304" pitchFamily="18" charset="0"/>
                <a:cs typeface="Times New Roman" panose="02020603050405020304" pitchFamily="18" charset="0"/>
              </a:rPr>
              <a:t>Polymorphism</a:t>
            </a:r>
            <a:r>
              <a:rPr lang="en-US" sz="2000" i="0" dirty="0">
                <a:solidFill>
                  <a:srgbClr val="0A0A23"/>
                </a:solidFill>
                <a:effectLst/>
                <a:latin typeface="Times New Roman" panose="02020603050405020304" pitchFamily="18" charset="0"/>
                <a:cs typeface="Times New Roman" panose="02020603050405020304" pitchFamily="18" charset="0"/>
              </a:rPr>
              <a:t>, a </a:t>
            </a:r>
            <a:r>
              <a:rPr lang="en-US" sz="2000" i="0" dirty="0">
                <a:solidFill>
                  <a:srgbClr val="FF0000"/>
                </a:solidFill>
                <a:effectLst/>
                <a:latin typeface="Times New Roman" panose="02020603050405020304" pitchFamily="18" charset="0"/>
                <a:cs typeface="Times New Roman" panose="02020603050405020304" pitchFamily="18" charset="0"/>
              </a:rPr>
              <a:t>class</a:t>
            </a:r>
            <a:r>
              <a:rPr lang="en-US" sz="2000" i="0" dirty="0">
                <a:solidFill>
                  <a:srgbClr val="0A0A23"/>
                </a:solidFill>
                <a:effectLst/>
                <a:latin typeface="Times New Roman" panose="02020603050405020304" pitchFamily="18" charset="0"/>
                <a:cs typeface="Times New Roman" panose="02020603050405020304" pitchFamily="18" charset="0"/>
              </a:rPr>
              <a:t> in </a:t>
            </a:r>
            <a:r>
              <a:rPr lang="en-US" sz="2000" b="1" i="0" dirty="0">
                <a:solidFill>
                  <a:schemeClr val="accent4">
                    <a:lumMod val="75000"/>
                  </a:schemeClr>
                </a:solidFill>
                <a:effectLst/>
                <a:latin typeface="Times New Roman" panose="02020603050405020304" pitchFamily="18" charset="0"/>
                <a:cs typeface="Times New Roman" panose="02020603050405020304" pitchFamily="18" charset="0"/>
              </a:rPr>
              <a:t>Java</a:t>
            </a:r>
            <a:r>
              <a:rPr lang="en-US" sz="2000" i="0" dirty="0">
                <a:solidFill>
                  <a:srgbClr val="0A0A23"/>
                </a:solidFill>
                <a:effectLst/>
                <a:latin typeface="Times New Roman" panose="02020603050405020304" pitchFamily="18" charset="0"/>
                <a:cs typeface="Times New Roman" panose="02020603050405020304" pitchFamily="18" charset="0"/>
              </a:rPr>
              <a:t> can have multiple </a:t>
            </a:r>
            <a:r>
              <a:rPr lang="en-US" sz="2000" i="0" dirty="0">
                <a:solidFill>
                  <a:srgbClr val="00B050"/>
                </a:solidFill>
                <a:effectLst/>
                <a:latin typeface="Times New Roman" panose="02020603050405020304" pitchFamily="18" charset="0"/>
                <a:cs typeface="Times New Roman" panose="02020603050405020304" pitchFamily="18" charset="0"/>
              </a:rPr>
              <a:t>methods</a:t>
            </a:r>
            <a:r>
              <a:rPr lang="en-US" sz="2000" i="0" dirty="0">
                <a:solidFill>
                  <a:srgbClr val="0A0A23"/>
                </a:solidFill>
                <a:effectLst/>
                <a:latin typeface="Times New Roman" panose="02020603050405020304" pitchFamily="18" charset="0"/>
                <a:cs typeface="Times New Roman" panose="02020603050405020304" pitchFamily="18" charset="0"/>
              </a:rPr>
              <a:t> with the same name but different set of parameters (parameters can differ in numbers or type). This phenomena is called </a:t>
            </a:r>
            <a:r>
              <a:rPr lang="en-US" sz="2000" i="0" dirty="0">
                <a:solidFill>
                  <a:schemeClr val="accent4">
                    <a:lumMod val="75000"/>
                  </a:schemeClr>
                </a:solidFill>
                <a:effectLst/>
                <a:latin typeface="Times New Roman" panose="02020603050405020304" pitchFamily="18" charset="0"/>
                <a:cs typeface="Times New Roman" panose="02020603050405020304" pitchFamily="18" charset="0"/>
              </a:rPr>
              <a:t>Method Overloading</a:t>
            </a:r>
            <a:r>
              <a:rPr lang="en-US" sz="2000" i="0" dirty="0">
                <a:solidFill>
                  <a:srgbClr val="0A0A23"/>
                </a:solidFill>
                <a:effectLst/>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FF5BCD4E-06F5-40D3-BE44-AC3821D6C281}"/>
              </a:ext>
            </a:extLst>
          </p:cNvPr>
          <p:cNvSpPr txBox="1"/>
          <p:nvPr/>
        </p:nvSpPr>
        <p:spPr>
          <a:xfrm>
            <a:off x="2379255" y="2878202"/>
            <a:ext cx="5461238" cy="3785652"/>
          </a:xfrm>
          <a:prstGeom prst="rect">
            <a:avLst/>
          </a:prstGeom>
          <a:solidFill>
            <a:schemeClr val="bg1"/>
          </a:solidFill>
          <a:effectLst>
            <a:softEdge rad="63500"/>
          </a:effectLst>
        </p:spPr>
        <p:txBody>
          <a:bodyPr wrap="square">
            <a:spAutoFit/>
          </a:bodyPr>
          <a:lstStyle/>
          <a:p>
            <a:r>
              <a:rPr lang="en-US" sz="1600" dirty="0">
                <a:latin typeface="Courier New" panose="02070309020205020404" pitchFamily="49" charset="0"/>
                <a:cs typeface="Courier New" panose="02070309020205020404" pitchFamily="49" charset="0"/>
              </a:rPr>
              <a:t>class addition{	</a:t>
            </a:r>
          </a:p>
          <a:p>
            <a:r>
              <a:rPr lang="en-US" sz="1600" dirty="0">
                <a:latin typeface="Courier New" panose="02070309020205020404" pitchFamily="49" charset="0"/>
                <a:cs typeface="Courier New" panose="02070309020205020404" pitchFamily="49" charset="0"/>
              </a:rPr>
              <a:t>	public int add(int a, int b){</a:t>
            </a:r>
          </a:p>
          <a:p>
            <a:r>
              <a:rPr lang="en-US" sz="1600" dirty="0">
                <a:latin typeface="Courier New" panose="02070309020205020404" pitchFamily="49" charset="0"/>
                <a:cs typeface="Courier New" panose="02070309020205020404" pitchFamily="49" charset="0"/>
              </a:rPr>
              <a:t>		System.out.println(a + b); }</a:t>
            </a:r>
          </a:p>
          <a:p>
            <a:r>
              <a:rPr lang="en-US" sz="1600" dirty="0">
                <a:latin typeface="Courier New" panose="02070309020205020404" pitchFamily="49" charset="0"/>
                <a:cs typeface="Courier New" panose="02070309020205020404" pitchFamily="49" charset="0"/>
              </a:rPr>
              <a:t>	public double add(double a, double b){</a:t>
            </a:r>
          </a:p>
          <a:p>
            <a:r>
              <a:rPr lang="en-US" sz="1600" dirty="0">
                <a:latin typeface="Courier New" panose="02070309020205020404" pitchFamily="49" charset="0"/>
                <a:cs typeface="Courier New" panose="02070309020205020404" pitchFamily="49" charset="0"/>
              </a:rPr>
              <a:t>		System.out.println(a + b); }</a:t>
            </a:r>
          </a:p>
          <a:p>
            <a:r>
              <a:rPr lang="en-US" sz="1600" dirty="0">
                <a:latin typeface="Courier New" panose="02070309020205020404" pitchFamily="49" charset="0"/>
                <a:cs typeface="Courier New" panose="02070309020205020404" pitchFamily="49" charset="0"/>
              </a:rPr>
              <a:t>	public int add(int a, int b, int c){</a:t>
            </a:r>
          </a:p>
          <a:p>
            <a:r>
              <a:rPr lang="en-US" sz="1600" dirty="0">
                <a:latin typeface="Courier New" panose="02070309020205020404" pitchFamily="49" charset="0"/>
                <a:cs typeface="Courier New" panose="02070309020205020404" pitchFamily="49" charset="0"/>
              </a:rPr>
              <a:t>		System.out.println(a + b * c); }</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class overloading{	</a:t>
            </a:r>
          </a:p>
          <a:p>
            <a:r>
              <a:rPr lang="en-US" sz="1600" dirty="0">
                <a:latin typeface="Courier New" panose="02070309020205020404" pitchFamily="49" charset="0"/>
                <a:cs typeface="Courier New" panose="02070309020205020404" pitchFamily="49" charset="0"/>
              </a:rPr>
              <a:t>	public static void main(String[] arg){</a:t>
            </a:r>
          </a:p>
          <a:p>
            <a:r>
              <a:rPr lang="en-US" sz="1600" dirty="0">
                <a:latin typeface="Courier New" panose="02070309020205020404" pitchFamily="49" charset="0"/>
                <a:cs typeface="Courier New" panose="02070309020205020404" pitchFamily="49" charset="0"/>
              </a:rPr>
              <a:t>		addition ad = new addition();</a:t>
            </a:r>
          </a:p>
          <a:p>
            <a:r>
              <a:rPr lang="en-US" sz="1600" dirty="0">
                <a:latin typeface="Courier New" panose="02070309020205020404" pitchFamily="49" charset="0"/>
                <a:cs typeface="Courier New" panose="02070309020205020404" pitchFamily="49" charset="0"/>
              </a:rPr>
              <a:t>		ad.add(2,3);</a:t>
            </a:r>
          </a:p>
          <a:p>
            <a:r>
              <a:rPr lang="en-US" sz="1600" dirty="0">
                <a:latin typeface="Courier New" panose="02070309020205020404" pitchFamily="49" charset="0"/>
                <a:cs typeface="Courier New" panose="02070309020205020404" pitchFamily="49" charset="0"/>
              </a:rPr>
              <a:t>		ad.add(4.0, 9.3);</a:t>
            </a:r>
          </a:p>
          <a:p>
            <a:r>
              <a:rPr lang="en-US" sz="1600" dirty="0">
                <a:latin typeface="Courier New" panose="02070309020205020404" pitchFamily="49" charset="0"/>
                <a:cs typeface="Courier New" panose="02070309020205020404" pitchFamily="49" charset="0"/>
              </a:rPr>
              <a:t>		ad.add(2,3,4); }</a:t>
            </a:r>
          </a:p>
          <a:p>
            <a:r>
              <a:rPr lang="en-US" sz="16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0DE9E58B-D669-41E5-A74E-FB250971ADE2}"/>
              </a:ext>
            </a:extLst>
          </p:cNvPr>
          <p:cNvSpPr txBox="1"/>
          <p:nvPr/>
        </p:nvSpPr>
        <p:spPr>
          <a:xfrm>
            <a:off x="8981093" y="3955420"/>
            <a:ext cx="1398320" cy="1631216"/>
          </a:xfrm>
          <a:prstGeom prst="rect">
            <a:avLst/>
          </a:prstGeom>
          <a:noFill/>
        </p:spPr>
        <p:txBody>
          <a:bodyPr wrap="square">
            <a:spAutoFit/>
          </a:bodyPr>
          <a:lstStyle/>
          <a:p>
            <a:pPr algn="just" fontAlgn="base"/>
            <a:r>
              <a:rPr lang="en-US" sz="2000" i="0" dirty="0">
                <a:solidFill>
                  <a:srgbClr val="0A0A23"/>
                </a:solidFill>
                <a:effectLst/>
                <a:latin typeface="Times New Roman" panose="02020603050405020304" pitchFamily="18" charset="0"/>
                <a:cs typeface="Times New Roman" panose="02020603050405020304" pitchFamily="18" charset="0"/>
              </a:rPr>
              <a:t>Output:</a:t>
            </a:r>
          </a:p>
          <a:p>
            <a:pPr algn="just" fontAlgn="base"/>
            <a:endParaRPr lang="en-US" sz="2000" dirty="0">
              <a:solidFill>
                <a:srgbClr val="0A0A23"/>
              </a:solidFill>
              <a:latin typeface="Times New Roman" panose="02020603050405020304" pitchFamily="18" charset="0"/>
              <a:cs typeface="Times New Roman" panose="02020603050405020304" pitchFamily="18" charset="0"/>
            </a:endParaRPr>
          </a:p>
          <a:p>
            <a:pPr algn="just" fontAlgn="base"/>
            <a:r>
              <a:rPr lang="en-US" sz="2000" i="0" dirty="0">
                <a:solidFill>
                  <a:srgbClr val="0A0A23"/>
                </a:solidFill>
                <a:effectLst/>
                <a:latin typeface="Times New Roman" panose="02020603050405020304" pitchFamily="18" charset="0"/>
                <a:cs typeface="Times New Roman" panose="02020603050405020304" pitchFamily="18" charset="0"/>
              </a:rPr>
              <a:t>5</a:t>
            </a:r>
          </a:p>
          <a:p>
            <a:pPr algn="just" fontAlgn="base"/>
            <a:r>
              <a:rPr lang="en-US" sz="2000" dirty="0">
                <a:solidFill>
                  <a:srgbClr val="0A0A23"/>
                </a:solidFill>
                <a:latin typeface="Times New Roman" panose="02020603050405020304" pitchFamily="18" charset="0"/>
                <a:cs typeface="Times New Roman" panose="02020603050405020304" pitchFamily="18" charset="0"/>
              </a:rPr>
              <a:t>13.3</a:t>
            </a:r>
          </a:p>
          <a:p>
            <a:pPr algn="just" fontAlgn="base"/>
            <a:r>
              <a:rPr lang="en-US" sz="2000" i="0" dirty="0">
                <a:solidFill>
                  <a:srgbClr val="0A0A23"/>
                </a:solidFill>
                <a:effectLst/>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2065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Some Important Points</a:t>
            </a:r>
          </a:p>
        </p:txBody>
      </p:sp>
      <p:sp>
        <p:nvSpPr>
          <p:cNvPr id="11" name="TextBox 10">
            <a:extLst>
              <a:ext uri="{FF2B5EF4-FFF2-40B4-BE49-F238E27FC236}">
                <a16:creationId xmlns:a16="http://schemas.microsoft.com/office/drawing/2014/main" id="{B47E3C26-1A61-4169-A8B9-D35B04365FD6}"/>
              </a:ext>
            </a:extLst>
          </p:cNvPr>
          <p:cNvSpPr txBox="1"/>
          <p:nvPr/>
        </p:nvSpPr>
        <p:spPr>
          <a:xfrm>
            <a:off x="1484311" y="1821156"/>
            <a:ext cx="10018712" cy="3785652"/>
          </a:xfrm>
          <a:prstGeom prst="rect">
            <a:avLst/>
          </a:prstGeom>
          <a:noFill/>
        </p:spPr>
        <p:txBody>
          <a:bodyPr wrap="square">
            <a:spAutoFit/>
          </a:bodyPr>
          <a:lstStyle/>
          <a:p>
            <a:pPr marL="342900" indent="-342900" algn="just">
              <a:spcAft>
                <a:spcPts val="600"/>
              </a:spcAft>
              <a:buFont typeface="Wingdings" panose="05000000000000000000" pitchFamily="2" charset="2"/>
              <a:buChar char="Ø"/>
            </a:pPr>
            <a:r>
              <a:rPr lang="en-US" sz="2000" b="1" dirty="0">
                <a:solidFill>
                  <a:srgbClr val="00B050"/>
                </a:solidFill>
                <a:latin typeface="Times New Roman" panose="02020603050405020304" pitchFamily="18" charset="0"/>
                <a:cs typeface="Times New Roman" panose="02020603050405020304" pitchFamily="18" charset="0"/>
              </a:rPr>
              <a:t>static fields/variables </a:t>
            </a:r>
            <a:r>
              <a:rPr lang="en-US" sz="2000" dirty="0">
                <a:latin typeface="Times New Roman" panose="02020603050405020304" pitchFamily="18" charset="0"/>
                <a:cs typeface="Times New Roman" panose="02020603050405020304" pitchFamily="18" charset="0"/>
              </a:rPr>
              <a:t>can be created at class level only.</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b="1" dirty="0">
                <a:solidFill>
                  <a:srgbClr val="00B050"/>
                </a:solidFill>
                <a:latin typeface="Times New Roman" panose="02020603050405020304" pitchFamily="18" charset="0"/>
                <a:cs typeface="Times New Roman" panose="02020603050405020304" pitchFamily="18" charset="0"/>
              </a:rPr>
              <a:t>static variable </a:t>
            </a:r>
            <a:r>
              <a:rPr lang="en-US" sz="2000" dirty="0">
                <a:latin typeface="Times New Roman" panose="02020603050405020304" pitchFamily="18" charset="0"/>
                <a:cs typeface="Times New Roman" panose="02020603050405020304" pitchFamily="18" charset="0"/>
              </a:rPr>
              <a:t>is allotted memory once.</a:t>
            </a:r>
          </a:p>
          <a:p>
            <a:pPr marL="342900" indent="-342900" algn="just">
              <a:spcAft>
                <a:spcPts val="600"/>
              </a:spcAft>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static methods </a:t>
            </a:r>
            <a:r>
              <a:rPr lang="en-US" sz="2000" dirty="0">
                <a:latin typeface="Times New Roman" panose="02020603050405020304" pitchFamily="18" charset="0"/>
                <a:cs typeface="Times New Roman" panose="02020603050405020304" pitchFamily="18" charset="0"/>
              </a:rPr>
              <a:t>cannot use this or super keywords.</a:t>
            </a:r>
          </a:p>
          <a:p>
            <a:pPr marL="342900" indent="-342900" algn="just">
              <a:spcAft>
                <a:spcPts val="600"/>
              </a:spcAft>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abstract methods </a:t>
            </a:r>
            <a:r>
              <a:rPr lang="en-US" sz="2000" dirty="0">
                <a:latin typeface="Times New Roman" panose="02020603050405020304" pitchFamily="18" charset="0"/>
                <a:cs typeface="Times New Roman" panose="02020603050405020304" pitchFamily="18" charset="0"/>
              </a:rPr>
              <a:t>cannot be </a:t>
            </a:r>
            <a:r>
              <a:rPr lang="en-US" sz="2000" b="1" dirty="0">
                <a:solidFill>
                  <a:srgbClr val="00B050"/>
                </a:solidFill>
                <a:latin typeface="Times New Roman" panose="02020603050405020304" pitchFamily="18" charset="0"/>
                <a:cs typeface="Times New Roman" panose="02020603050405020304" pitchFamily="18" charset="0"/>
              </a:rPr>
              <a:t>static</a:t>
            </a:r>
            <a:r>
              <a:rPr lang="en-US" sz="2000" dirty="0">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static methods </a:t>
            </a:r>
            <a:r>
              <a:rPr lang="en-US" sz="2000" dirty="0">
                <a:latin typeface="Times New Roman" panose="02020603050405020304" pitchFamily="18" charset="0"/>
                <a:cs typeface="Times New Roman" panose="02020603050405020304" pitchFamily="18" charset="0"/>
              </a:rPr>
              <a:t>cannot be overridden.</a:t>
            </a:r>
          </a:p>
          <a:p>
            <a:pPr marL="342900" indent="-342900" algn="just">
              <a:spcAft>
                <a:spcPts val="600"/>
              </a:spcAft>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static methods </a:t>
            </a:r>
            <a:r>
              <a:rPr lang="en-US" sz="2000" dirty="0">
                <a:latin typeface="Times New Roman" panose="02020603050405020304" pitchFamily="18" charset="0"/>
                <a:cs typeface="Times New Roman" panose="02020603050405020304" pitchFamily="18" charset="0"/>
              </a:rPr>
              <a:t>can only access </a:t>
            </a:r>
            <a:r>
              <a:rPr lang="en-US" sz="2000" dirty="0">
                <a:solidFill>
                  <a:srgbClr val="00B050"/>
                </a:solidFill>
                <a:latin typeface="Times New Roman" panose="02020603050405020304" pitchFamily="18" charset="0"/>
                <a:cs typeface="Times New Roman" panose="02020603050405020304" pitchFamily="18" charset="0"/>
              </a:rPr>
              <a:t>static variables </a:t>
            </a:r>
            <a:r>
              <a:rPr lang="en-US" sz="2000" dirty="0">
                <a:latin typeface="Times New Roman" panose="02020603050405020304" pitchFamily="18" charset="0"/>
                <a:cs typeface="Times New Roman" panose="02020603050405020304" pitchFamily="18" charset="0"/>
              </a:rPr>
              <a:t>and other </a:t>
            </a:r>
            <a:r>
              <a:rPr lang="en-US" sz="2000" dirty="0">
                <a:solidFill>
                  <a:srgbClr val="0070C0"/>
                </a:solidFill>
                <a:latin typeface="Times New Roman" panose="02020603050405020304" pitchFamily="18" charset="0"/>
                <a:cs typeface="Times New Roman" panose="02020603050405020304" pitchFamily="18" charset="0"/>
              </a:rPr>
              <a:t>static methods</a:t>
            </a:r>
            <a:r>
              <a:rPr lang="en-US" sz="2000" dirty="0">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b="1" dirty="0">
                <a:solidFill>
                  <a:srgbClr val="C00000"/>
                </a:solidFill>
                <a:latin typeface="Times New Roman" panose="02020603050405020304" pitchFamily="18" charset="0"/>
                <a:cs typeface="Times New Roman" panose="02020603050405020304" pitchFamily="18" charset="0"/>
              </a:rPr>
              <a:t>static inner class </a:t>
            </a:r>
            <a:r>
              <a:rPr lang="en-US" sz="2000" dirty="0">
                <a:latin typeface="Times New Roman" panose="02020603050405020304" pitchFamily="18" charset="0"/>
                <a:cs typeface="Times New Roman" panose="02020603050405020304" pitchFamily="18" charset="0"/>
              </a:rPr>
              <a:t>cannot access </a:t>
            </a:r>
            <a:r>
              <a:rPr lang="en-US" sz="2000" dirty="0">
                <a:solidFill>
                  <a:srgbClr val="7030A0"/>
                </a:solidFill>
                <a:latin typeface="Times New Roman" panose="02020603050405020304" pitchFamily="18" charset="0"/>
                <a:cs typeface="Times New Roman" panose="02020603050405020304" pitchFamily="18" charset="0"/>
              </a:rPr>
              <a:t>instance variables </a:t>
            </a:r>
            <a:r>
              <a:rPr lang="en-US" sz="2000" dirty="0">
                <a:latin typeface="Times New Roman" panose="02020603050405020304" pitchFamily="18" charset="0"/>
                <a:cs typeface="Times New Roman" panose="02020603050405020304" pitchFamily="18" charset="0"/>
              </a:rPr>
              <a:t>and </a:t>
            </a:r>
            <a:r>
              <a:rPr lang="en-US" sz="2000" dirty="0">
                <a:solidFill>
                  <a:srgbClr val="0070C0"/>
                </a:solidFill>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of the </a:t>
            </a:r>
            <a:r>
              <a:rPr lang="en-US" sz="2000" dirty="0">
                <a:solidFill>
                  <a:srgbClr val="FF0000"/>
                </a:solidFill>
                <a:latin typeface="Times New Roman" panose="02020603050405020304" pitchFamily="18" charset="0"/>
                <a:cs typeface="Times New Roman" panose="02020603050405020304" pitchFamily="18" charset="0"/>
              </a:rPr>
              <a:t>outer</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without the </a:t>
            </a:r>
            <a:r>
              <a:rPr lang="en-US" sz="2000" dirty="0">
                <a:solidFill>
                  <a:srgbClr val="0070C0"/>
                </a:solidFill>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’s reference.</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b="1" dirty="0">
                <a:solidFill>
                  <a:schemeClr val="accent4">
                    <a:lumMod val="75000"/>
                  </a:schemeClr>
                </a:solidFill>
                <a:latin typeface="Times New Roman" panose="02020603050405020304" pitchFamily="18" charset="0"/>
                <a:cs typeface="Times New Roman" panose="02020603050405020304" pitchFamily="18" charset="0"/>
              </a:rPr>
              <a:t>static inner class </a:t>
            </a:r>
            <a:r>
              <a:rPr lang="en-US" sz="2000" dirty="0">
                <a:latin typeface="Times New Roman" panose="02020603050405020304" pitchFamily="18" charset="0"/>
                <a:cs typeface="Times New Roman" panose="02020603050405020304" pitchFamily="18" charset="0"/>
              </a:rPr>
              <a:t>can access all </a:t>
            </a:r>
            <a:r>
              <a:rPr lang="en-US" sz="2000" dirty="0">
                <a:solidFill>
                  <a:srgbClr val="00B050"/>
                </a:solidFill>
                <a:latin typeface="Times New Roman" panose="02020603050405020304" pitchFamily="18" charset="0"/>
                <a:cs typeface="Times New Roman" panose="02020603050405020304" pitchFamily="18" charset="0"/>
              </a:rPr>
              <a:t>static variables </a:t>
            </a:r>
            <a:r>
              <a:rPr lang="en-US" sz="2000" dirty="0">
                <a:latin typeface="Times New Roman" panose="02020603050405020304" pitchFamily="18" charset="0"/>
                <a:cs typeface="Times New Roman" panose="02020603050405020304" pitchFamily="18" charset="0"/>
              </a:rPr>
              <a:t>and </a:t>
            </a:r>
            <a:r>
              <a:rPr lang="en-US" sz="2000" dirty="0">
                <a:solidFill>
                  <a:srgbClr val="0070C0"/>
                </a:solidFill>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of the </a:t>
            </a:r>
            <a:r>
              <a:rPr lang="en-US" sz="2000" dirty="0">
                <a:solidFill>
                  <a:srgbClr val="FF0000"/>
                </a:solidFill>
                <a:latin typeface="Times New Roman" panose="02020603050405020304" pitchFamily="18" charset="0"/>
                <a:cs typeface="Times New Roman" panose="02020603050405020304" pitchFamily="18" charset="0"/>
              </a:rPr>
              <a:t>outer class</a:t>
            </a:r>
            <a:r>
              <a:rPr lang="en-US" sz="2000" dirty="0">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the </a:t>
            </a:r>
            <a:r>
              <a:rPr lang="en-US" sz="2000" dirty="0">
                <a:solidFill>
                  <a:srgbClr val="FF0000"/>
                </a:solidFill>
                <a:latin typeface="Times New Roman" panose="02020603050405020304" pitchFamily="18" charset="0"/>
                <a:cs typeface="Times New Roman" panose="02020603050405020304" pitchFamily="18" charset="0"/>
              </a:rPr>
              <a:t>outer class</a:t>
            </a:r>
            <a:r>
              <a:rPr lang="en-US" sz="2000" dirty="0">
                <a:latin typeface="Times New Roman" panose="02020603050405020304" pitchFamily="18" charset="0"/>
                <a:cs typeface="Times New Roman" panose="02020603050405020304" pitchFamily="18" charset="0"/>
              </a:rPr>
              <a:t> cannot be </a:t>
            </a:r>
            <a:r>
              <a:rPr lang="en-US" sz="2000" dirty="0">
                <a:solidFill>
                  <a:srgbClr val="00B050"/>
                </a:solidFill>
                <a:latin typeface="Times New Roman" panose="02020603050405020304" pitchFamily="18" charset="0"/>
                <a:cs typeface="Times New Roman" panose="02020603050405020304" pitchFamily="18" charset="0"/>
              </a:rPr>
              <a:t>static</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0440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Class Modifiers</a:t>
            </a:r>
          </a:p>
        </p:txBody>
      </p:sp>
      <p:sp>
        <p:nvSpPr>
          <p:cNvPr id="9" name="TextBox 8">
            <a:extLst>
              <a:ext uri="{FF2B5EF4-FFF2-40B4-BE49-F238E27FC236}">
                <a16:creationId xmlns:a16="http://schemas.microsoft.com/office/drawing/2014/main" id="{65718CE4-9E25-4855-8CE0-4CB555E2D8A1}"/>
              </a:ext>
            </a:extLst>
          </p:cNvPr>
          <p:cNvSpPr txBox="1"/>
          <p:nvPr/>
        </p:nvSpPr>
        <p:spPr>
          <a:xfrm>
            <a:off x="1484311" y="1642541"/>
            <a:ext cx="10018713" cy="3170099"/>
          </a:xfrm>
          <a:prstGeom prst="rect">
            <a:avLst/>
          </a:prstGeom>
          <a:noFill/>
        </p:spPr>
        <p:txBody>
          <a:bodyPr wrap="square">
            <a:spAutoFit/>
          </a:bodyPr>
          <a:lstStyle/>
          <a:p>
            <a:pPr>
              <a:spcBef>
                <a:spcPts val="600"/>
              </a:spcBef>
            </a:pPr>
            <a:r>
              <a:rPr lang="en-US" sz="2000" dirty="0">
                <a:latin typeface="Times New Roman" panose="02020603050405020304" pitchFamily="18" charset="0"/>
                <a:cs typeface="Times New Roman" panose="02020603050405020304" pitchFamily="18" charset="0"/>
              </a:rPr>
              <a:t>A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declaration can be preceded by </a:t>
            </a:r>
            <a:r>
              <a:rPr lang="en-US" sz="2000" dirty="0">
                <a:solidFill>
                  <a:srgbClr val="00B050"/>
                </a:solidFill>
                <a:latin typeface="Times New Roman" panose="02020603050405020304" pitchFamily="18" charset="0"/>
                <a:cs typeface="Times New Roman" panose="02020603050405020304" pitchFamily="18" charset="0"/>
              </a:rPr>
              <a:t>class modifiers </a:t>
            </a:r>
            <a:r>
              <a:rPr lang="en-US" sz="2000" dirty="0">
                <a:latin typeface="Times New Roman" panose="02020603050405020304" pitchFamily="18" charset="0"/>
                <a:cs typeface="Times New Roman" panose="02020603050405020304" pitchFamily="18" charset="0"/>
              </a:rPr>
              <a:t>that give the class certain properties:</a:t>
            </a:r>
          </a:p>
          <a:p>
            <a:pPr marL="342900" indent="-342900" algn="just">
              <a:spcBef>
                <a:spcPts val="600"/>
              </a:spcBef>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q"/>
            </a:pPr>
            <a:r>
              <a:rPr lang="en-US" sz="2000" b="1" dirty="0">
                <a:solidFill>
                  <a:srgbClr val="00B050"/>
                </a:solidFill>
                <a:latin typeface="Times New Roman" panose="02020603050405020304" pitchFamily="18" charset="0"/>
                <a:cs typeface="Times New Roman" panose="02020603050405020304" pitchFamily="18" charset="0"/>
              </a:rPr>
              <a:t>public:</a:t>
            </a:r>
            <a:r>
              <a:rPr lang="en-US" sz="2000" dirty="0">
                <a:latin typeface="Times New Roman" panose="02020603050405020304" pitchFamily="18" charset="0"/>
                <a:cs typeface="Times New Roman" panose="02020603050405020304" pitchFamily="18" charset="0"/>
              </a:rPr>
              <a:t> A</a:t>
            </a:r>
            <a:r>
              <a:rPr lang="en-US" sz="2000" dirty="0">
                <a:solidFill>
                  <a:srgbClr val="00B050"/>
                </a:solidFill>
                <a:latin typeface="Times New Roman" panose="02020603050405020304" pitchFamily="18" charset="0"/>
                <a:cs typeface="Times New Roman" panose="02020603050405020304" pitchFamily="18" charset="0"/>
              </a:rPr>
              <a:t> public class </a:t>
            </a:r>
            <a:r>
              <a:rPr lang="en-US" sz="2000" dirty="0">
                <a:latin typeface="Times New Roman" panose="02020603050405020304" pitchFamily="18" charset="0"/>
                <a:cs typeface="Times New Roman" panose="02020603050405020304" pitchFamily="18" charset="0"/>
              </a:rPr>
              <a:t>is publicly accessible: Anyone can declare references to objects of the </a:t>
            </a:r>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or access its </a:t>
            </a:r>
            <a:r>
              <a:rPr lang="en-US" sz="2000" dirty="0">
                <a:solidFill>
                  <a:srgbClr val="00B050"/>
                </a:solidFill>
                <a:latin typeface="Times New Roman" panose="02020603050405020304" pitchFamily="18" charset="0"/>
                <a:cs typeface="Times New Roman" panose="02020603050405020304" pitchFamily="18" charset="0"/>
              </a:rPr>
              <a:t>public members</a:t>
            </a:r>
            <a:r>
              <a:rPr lang="en-US" sz="2000" dirty="0">
                <a:latin typeface="Times New Roman" panose="02020603050405020304" pitchFamily="18" charset="0"/>
                <a:cs typeface="Times New Roman" panose="02020603050405020304" pitchFamily="18" charset="0"/>
              </a:rPr>
              <a:t>. Without a modifier a class is only accessible within its own package.</a:t>
            </a:r>
          </a:p>
          <a:p>
            <a:pPr marL="342900" indent="-342900" algn="just">
              <a:spcBef>
                <a:spcPts val="600"/>
              </a:spcBef>
              <a:buFont typeface="Wingdings" panose="05000000000000000000" pitchFamily="2" charset="2"/>
              <a:buChar char="q"/>
            </a:pPr>
            <a:r>
              <a:rPr lang="en-US" sz="2000" b="1" dirty="0">
                <a:solidFill>
                  <a:srgbClr val="0070C0"/>
                </a:solidFill>
                <a:latin typeface="Times New Roman" panose="02020603050405020304" pitchFamily="18" charset="0"/>
                <a:cs typeface="Times New Roman" panose="02020603050405020304" pitchFamily="18" charset="0"/>
              </a:rPr>
              <a:t>abstract:</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 </a:t>
            </a:r>
            <a:r>
              <a:rPr lang="en-US" sz="2000" dirty="0">
                <a:solidFill>
                  <a:srgbClr val="0070C0"/>
                </a:solidFill>
                <a:latin typeface="Times New Roman" panose="02020603050405020304" pitchFamily="18" charset="0"/>
                <a:cs typeface="Times New Roman" panose="02020603050405020304" pitchFamily="18" charset="0"/>
              </a:rPr>
              <a:t>abstract class </a:t>
            </a:r>
            <a:r>
              <a:rPr lang="en-US" sz="2000" dirty="0">
                <a:latin typeface="Times New Roman" panose="02020603050405020304" pitchFamily="18" charset="0"/>
                <a:cs typeface="Times New Roman" panose="02020603050405020304" pitchFamily="18" charset="0"/>
              </a:rPr>
              <a:t>is considered incomplete and no instances of the class may be created. Usually this is because the class contains </a:t>
            </a:r>
            <a:r>
              <a:rPr lang="en-US" sz="2000" dirty="0">
                <a:solidFill>
                  <a:srgbClr val="7030A0"/>
                </a:solidFill>
                <a:latin typeface="Times New Roman" panose="02020603050405020304" pitchFamily="18" charset="0"/>
                <a:cs typeface="Times New Roman" panose="02020603050405020304" pitchFamily="18" charset="0"/>
              </a:rPr>
              <a:t>abstract methods </a:t>
            </a:r>
            <a:r>
              <a:rPr lang="en-US" sz="2000" dirty="0">
                <a:latin typeface="Times New Roman" panose="02020603050405020304" pitchFamily="18" charset="0"/>
                <a:cs typeface="Times New Roman" panose="02020603050405020304" pitchFamily="18" charset="0"/>
              </a:rPr>
              <a:t>that must be implemented by a subclass.</a:t>
            </a:r>
          </a:p>
          <a:p>
            <a:pPr marL="342900" indent="-342900" algn="just">
              <a:spcBef>
                <a:spcPts val="600"/>
              </a:spcBef>
              <a:buFont typeface="Wingdings" panose="05000000000000000000" pitchFamily="2" charset="2"/>
              <a:buChar char="q"/>
            </a:pPr>
            <a:r>
              <a:rPr lang="en-US" sz="2000" b="1" dirty="0">
                <a:solidFill>
                  <a:srgbClr val="FF0000"/>
                </a:solidFill>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A </a:t>
            </a:r>
            <a:r>
              <a:rPr lang="en-US" sz="2000" dirty="0">
                <a:solidFill>
                  <a:srgbClr val="FF0000"/>
                </a:solidFill>
                <a:latin typeface="Times New Roman" panose="02020603050405020304" pitchFamily="18" charset="0"/>
                <a:cs typeface="Times New Roman" panose="02020603050405020304" pitchFamily="18" charset="0"/>
              </a:rPr>
              <a:t>final class </a:t>
            </a:r>
            <a:r>
              <a:rPr lang="en-US" sz="2000" dirty="0">
                <a:latin typeface="Times New Roman" panose="02020603050405020304" pitchFamily="18" charset="0"/>
                <a:cs typeface="Times New Roman" panose="02020603050405020304" pitchFamily="18" charset="0"/>
              </a:rPr>
              <a:t>cannot be subclassed.</a:t>
            </a:r>
          </a:p>
        </p:txBody>
      </p:sp>
      <p:sp>
        <p:nvSpPr>
          <p:cNvPr id="6" name="TextBox 5">
            <a:extLst>
              <a:ext uri="{FF2B5EF4-FFF2-40B4-BE49-F238E27FC236}">
                <a16:creationId xmlns:a16="http://schemas.microsoft.com/office/drawing/2014/main" id="{E3858EC7-76DE-40F1-B999-A85A013FF0F1}"/>
              </a:ext>
            </a:extLst>
          </p:cNvPr>
          <p:cNvSpPr txBox="1"/>
          <p:nvPr/>
        </p:nvSpPr>
        <p:spPr>
          <a:xfrm>
            <a:off x="1484311" y="5442785"/>
            <a:ext cx="6094378" cy="400110"/>
          </a:xfrm>
          <a:prstGeom prst="rect">
            <a:avLst/>
          </a:prstGeom>
          <a:noFill/>
        </p:spPr>
        <p:txBody>
          <a:bodyPr wrap="square">
            <a:spAutoFit/>
          </a:bodyPr>
          <a:lstStyle/>
          <a:p>
            <a:pPr algn="just">
              <a:spcBef>
                <a:spcPts val="600"/>
              </a:spcBef>
            </a:pPr>
            <a:r>
              <a:rPr lang="en-US" sz="2000" b="1" dirty="0">
                <a:latin typeface="Times New Roman" panose="02020603050405020304" pitchFamily="18" charset="0"/>
                <a:cs typeface="Times New Roman" panose="02020603050405020304" pitchFamily="18" charset="0"/>
              </a:rPr>
              <a:t>NOTE:</a:t>
            </a:r>
            <a:r>
              <a:rPr lang="en-US" sz="2000" dirty="0">
                <a:latin typeface="Times New Roman" panose="02020603050405020304" pitchFamily="18" charset="0"/>
                <a:cs typeface="Times New Roman" panose="02020603050405020304" pitchFamily="18" charset="0"/>
              </a:rPr>
              <a:t> A class cannot be both </a:t>
            </a:r>
            <a:r>
              <a:rPr lang="en-US" sz="2000" dirty="0">
                <a:solidFill>
                  <a:srgbClr val="FF0000"/>
                </a:solidFill>
                <a:latin typeface="Times New Roman" panose="02020603050405020304" pitchFamily="18" charset="0"/>
                <a:cs typeface="Times New Roman" panose="02020603050405020304" pitchFamily="18" charset="0"/>
              </a:rPr>
              <a:t>final</a:t>
            </a:r>
            <a:r>
              <a:rPr lang="en-US" sz="2000" dirty="0">
                <a:latin typeface="Times New Roman" panose="02020603050405020304" pitchFamily="18" charset="0"/>
                <a:cs typeface="Times New Roman" panose="02020603050405020304" pitchFamily="18" charset="0"/>
              </a:rPr>
              <a:t> and </a:t>
            </a:r>
            <a:r>
              <a:rPr lang="en-US" sz="2000" dirty="0">
                <a:solidFill>
                  <a:srgbClr val="0070C0"/>
                </a:solidFill>
                <a:latin typeface="Times New Roman" panose="02020603050405020304" pitchFamily="18" charset="0"/>
                <a:cs typeface="Times New Roman" panose="02020603050405020304" pitchFamily="18" charset="0"/>
              </a:rPr>
              <a:t>abstract</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9946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76275"/>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Summary</a:t>
            </a:r>
          </a:p>
        </p:txBody>
      </p:sp>
      <p:sp>
        <p:nvSpPr>
          <p:cNvPr id="9" name="Title 1">
            <a:extLst>
              <a:ext uri="{FF2B5EF4-FFF2-40B4-BE49-F238E27FC236}">
                <a16:creationId xmlns:a16="http://schemas.microsoft.com/office/drawing/2014/main" id="{1C8C89F4-3F47-41B9-9636-8E3B4316060E}"/>
              </a:ext>
            </a:extLst>
          </p:cNvPr>
          <p:cNvSpPr txBox="1">
            <a:spLocks/>
          </p:cNvSpPr>
          <p:nvPr/>
        </p:nvSpPr>
        <p:spPr>
          <a:xfrm>
            <a:off x="7238999" y="1770624"/>
            <a:ext cx="3228975" cy="219177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1800" b="0" i="0" u="none" strike="noStrike" baseline="0" dirty="0">
              <a:solidFill>
                <a:srgbClr val="000000"/>
              </a:solidFill>
              <a:latin typeface="Times New Roman" panose="02020603050405020304" pitchFamily="18" charset="0"/>
            </a:endParaRPr>
          </a:p>
        </p:txBody>
      </p:sp>
      <p:sp>
        <p:nvSpPr>
          <p:cNvPr id="8" name="TextBox 7">
            <a:extLst>
              <a:ext uri="{FF2B5EF4-FFF2-40B4-BE49-F238E27FC236}">
                <a16:creationId xmlns:a16="http://schemas.microsoft.com/office/drawing/2014/main" id="{76503ED3-E022-43B4-80FF-39E44B557D2D}"/>
              </a:ext>
            </a:extLst>
          </p:cNvPr>
          <p:cNvSpPr txBox="1"/>
          <p:nvPr/>
        </p:nvSpPr>
        <p:spPr>
          <a:xfrm>
            <a:off x="1484311" y="1770624"/>
            <a:ext cx="10018712" cy="4093428"/>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Today, we learned about</a:t>
            </a:r>
          </a:p>
          <a:p>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Java printing method, main method.</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Various datatypes in Java</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Wrapper class, size variable and some important methods </a:t>
            </a:r>
            <a:r>
              <a:rPr lang="en-IN" sz="2000" dirty="0">
                <a:solidFill>
                  <a:srgbClr val="0070C0"/>
                </a:solidFill>
                <a:latin typeface="Times New Roman" panose="02020603050405020304" pitchFamily="18" charset="0"/>
                <a:cs typeface="Times New Roman" panose="02020603050405020304" pitchFamily="18" charset="0"/>
              </a:rPr>
              <a:t>(parsing, conversion, formatting)</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Class in Java</a:t>
            </a:r>
          </a:p>
          <a:p>
            <a:pPr marL="342900" indent="-342900">
              <a:buFont typeface="Arial" panose="020B0604020202020204" pitchFamily="34" charset="0"/>
              <a:buChar char="•"/>
            </a:pPr>
            <a:endParaRPr lang="en-IN" sz="2000" dirty="0">
              <a:solidFill>
                <a:srgbClr val="FF0000"/>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pPr>
            <a:r>
              <a:rPr lang="en-IN" sz="2000" dirty="0">
                <a:solidFill>
                  <a:srgbClr val="FF0000"/>
                </a:solidFill>
                <a:latin typeface="Times New Roman" panose="02020603050405020304" pitchFamily="18" charset="0"/>
                <a:cs typeface="Times New Roman" panose="02020603050405020304" pitchFamily="18" charset="0"/>
              </a:rPr>
              <a:t>Fields </a:t>
            </a:r>
            <a:r>
              <a:rPr lang="en-IN" sz="2000" dirty="0">
                <a:solidFill>
                  <a:schemeClr val="accent4">
                    <a:lumMod val="50000"/>
                  </a:schemeClr>
                </a:solidFill>
                <a:latin typeface="Times New Roman" panose="02020603050405020304" pitchFamily="18" charset="0"/>
                <a:cs typeface="Times New Roman" panose="02020603050405020304" pitchFamily="18" charset="0"/>
              </a:rPr>
              <a:t>(Access specifiers, static, final keywords)</a:t>
            </a:r>
          </a:p>
          <a:p>
            <a:pPr marL="1257300" lvl="2" indent="-342900">
              <a:buFont typeface="Wingdings" panose="05000000000000000000" pitchFamily="2" charset="2"/>
              <a:buChar char="§"/>
            </a:pPr>
            <a:r>
              <a:rPr lang="en-IN" sz="2000" dirty="0">
                <a:solidFill>
                  <a:srgbClr val="FF0000"/>
                </a:solidFill>
                <a:latin typeface="Times New Roman" panose="02020603050405020304" pitchFamily="18" charset="0"/>
                <a:cs typeface="Times New Roman" panose="02020603050405020304" pitchFamily="18" charset="0"/>
              </a:rPr>
              <a:t>Methods </a:t>
            </a:r>
            <a:r>
              <a:rPr lang="en-IN" sz="2000" dirty="0">
                <a:solidFill>
                  <a:schemeClr val="accent4">
                    <a:lumMod val="50000"/>
                  </a:schemeClr>
                </a:solidFill>
                <a:latin typeface="Times New Roman" panose="02020603050405020304" pitchFamily="18" charset="0"/>
                <a:cs typeface="Times New Roman" panose="02020603050405020304" pitchFamily="18" charset="0"/>
              </a:rPr>
              <a:t>(Method overloading)</a:t>
            </a:r>
          </a:p>
          <a:p>
            <a:pPr marL="1257300" lvl="2" indent="-342900">
              <a:buFont typeface="Wingdings" panose="05000000000000000000" pitchFamily="2" charset="2"/>
              <a:buChar char="§"/>
            </a:pPr>
            <a:r>
              <a:rPr lang="en-IN" sz="2000" dirty="0">
                <a:solidFill>
                  <a:srgbClr val="FF0000"/>
                </a:solidFill>
                <a:latin typeface="Times New Roman" panose="02020603050405020304" pitchFamily="18" charset="0"/>
                <a:cs typeface="Times New Roman" panose="02020603050405020304" pitchFamily="18" charset="0"/>
              </a:rPr>
              <a:t>Class modifiers</a:t>
            </a:r>
          </a:p>
        </p:txBody>
      </p:sp>
    </p:spTree>
    <p:extLst>
      <p:ext uri="{BB962C8B-B14F-4D97-AF65-F5344CB8AC3E}">
        <p14:creationId xmlns:p14="http://schemas.microsoft.com/office/powerpoint/2010/main" val="113681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6" name="Picture 14" descr="Thank You Images – Browse 301,010 Stock Photos, Vectors, and Video | Adobe  Stock">
            <a:extLst>
              <a:ext uri="{FF2B5EF4-FFF2-40B4-BE49-F238E27FC236}">
                <a16:creationId xmlns:a16="http://schemas.microsoft.com/office/drawing/2014/main" id="{774082F7-3C0A-41C6-ADEC-DCB8120A2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34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D97B-F19A-45F3-9972-1B78A2B22CB6}"/>
              </a:ext>
            </a:extLst>
          </p:cNvPr>
          <p:cNvSpPr>
            <a:spLocks noGrp="1"/>
          </p:cNvSpPr>
          <p:nvPr>
            <p:ph type="title"/>
          </p:nvPr>
        </p:nvSpPr>
        <p:spPr>
          <a:xfrm>
            <a:off x="1925636" y="1562098"/>
            <a:ext cx="9042401" cy="2828926"/>
          </a:xfrm>
        </p:spPr>
        <p:txBody>
          <a:bodyPr>
            <a:normAutofit/>
          </a:bodyPr>
          <a:lstStyle/>
          <a:p>
            <a:pPr algn="l"/>
            <a:r>
              <a:rPr lang="en-IN" sz="5400" dirty="0">
                <a:solidFill>
                  <a:srgbClr val="0070C0"/>
                </a:solidFill>
                <a:latin typeface="Arial Black" panose="020B0A04020102020204" pitchFamily="34" charset="0"/>
              </a:rPr>
              <a:t>Let’s </a:t>
            </a:r>
            <a:r>
              <a:rPr lang="en-IN" sz="5400" dirty="0">
                <a:solidFill>
                  <a:srgbClr val="FF0000"/>
                </a:solidFill>
                <a:latin typeface="Arial Black" panose="020B0A04020102020204" pitchFamily="34" charset="0"/>
              </a:rPr>
              <a:t>START …!!!</a:t>
            </a:r>
          </a:p>
        </p:txBody>
      </p:sp>
      <p:pic>
        <p:nvPicPr>
          <p:cNvPr id="7" name="Picture 6">
            <a:extLst>
              <a:ext uri="{FF2B5EF4-FFF2-40B4-BE49-F238E27FC236}">
                <a16:creationId xmlns:a16="http://schemas.microsoft.com/office/drawing/2014/main" id="{8A1F22BB-F539-4A3E-BF12-F3476A108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1525" y="2328862"/>
            <a:ext cx="4124325" cy="4124325"/>
          </a:xfrm>
          <a:prstGeom prst="rect">
            <a:avLst/>
          </a:prstGeom>
        </p:spPr>
      </p:pic>
    </p:spTree>
    <p:extLst>
      <p:ext uri="{BB962C8B-B14F-4D97-AF65-F5344CB8AC3E}">
        <p14:creationId xmlns:p14="http://schemas.microsoft.com/office/powerpoint/2010/main" val="411000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lumMod val="75000"/>
              </a:schemeClr>
            </a:solidFill>
          </a:ln>
        </p:spPr>
        <p:txBody>
          <a:bodyPr/>
          <a:lstStyle/>
          <a:p>
            <a:pPr algn="l"/>
            <a:r>
              <a:rPr lang="en-IN" dirty="0">
                <a:solidFill>
                  <a:schemeClr val="accent4">
                    <a:lumMod val="75000"/>
                  </a:schemeClr>
                </a:solidFill>
                <a:latin typeface="Arial Black" panose="020B0A04020102020204" pitchFamily="34" charset="0"/>
              </a:rPr>
              <a:t>First Program </a:t>
            </a:r>
          </a:p>
        </p:txBody>
      </p:sp>
      <p:sp>
        <p:nvSpPr>
          <p:cNvPr id="4" name="TextBox 3">
            <a:extLst>
              <a:ext uri="{FF2B5EF4-FFF2-40B4-BE49-F238E27FC236}">
                <a16:creationId xmlns:a16="http://schemas.microsoft.com/office/drawing/2014/main" id="{BC5E7909-9D49-45EB-8A18-342AB742172A}"/>
              </a:ext>
            </a:extLst>
          </p:cNvPr>
          <p:cNvSpPr txBox="1"/>
          <p:nvPr/>
        </p:nvSpPr>
        <p:spPr>
          <a:xfrm>
            <a:off x="1484310" y="1735422"/>
            <a:ext cx="9721954" cy="2215991"/>
          </a:xfrm>
          <a:prstGeom prst="rect">
            <a:avLst/>
          </a:prstGeom>
          <a:solidFill>
            <a:schemeClr val="bg1"/>
          </a:solidFill>
          <a:effectLst>
            <a:softEdge rad="127000"/>
          </a:effectLst>
        </p:spPr>
        <p:txBody>
          <a:bodyPr wrap="square" rtlCol="0">
            <a:spAutoFit/>
          </a:bodyPr>
          <a:lstStyle/>
          <a:p>
            <a:pPr algn="l"/>
            <a:endParaRPr lang="en-US" sz="2000" dirty="0">
              <a:latin typeface="Courier New" panose="02070309020205020404" pitchFamily="49" charset="0"/>
              <a:cs typeface="Courier New" panose="02070309020205020404" pitchFamily="49" charset="0"/>
            </a:endParaRPr>
          </a:p>
          <a:p>
            <a:pPr algn="l"/>
            <a:r>
              <a:rPr lang="en-US" sz="2000" dirty="0">
                <a:latin typeface="Courier New" panose="02070309020205020404" pitchFamily="49" charset="0"/>
                <a:cs typeface="Courier New" panose="02070309020205020404" pitchFamily="49" charset="0"/>
              </a:rPr>
              <a:t>   class HelloUPES{</a:t>
            </a:r>
          </a:p>
          <a:p>
            <a:pPr algn="l"/>
            <a:r>
              <a:rPr lang="en-US" sz="2000" dirty="0">
                <a:latin typeface="Courier New" panose="02070309020205020404" pitchFamily="49" charset="0"/>
                <a:cs typeface="Courier New" panose="02070309020205020404" pitchFamily="49" charset="0"/>
              </a:rPr>
              <a:t>	   public static void main(String[] args){</a:t>
            </a:r>
          </a:p>
          <a:p>
            <a:r>
              <a:rPr lang="en-US" sz="2000" dirty="0">
                <a:latin typeface="Courier New" panose="02070309020205020404" pitchFamily="49" charset="0"/>
                <a:cs typeface="Courier New" panose="02070309020205020404" pitchFamily="49" charset="0"/>
              </a:rPr>
              <a:t>			System.out.println("Hello UPES, How is the Josh?");</a:t>
            </a:r>
          </a:p>
          <a:p>
            <a:pPr algn="l"/>
            <a:r>
              <a:rPr lang="en-US" sz="2000" dirty="0">
                <a:latin typeface="Courier New" panose="02070309020205020404" pitchFamily="49" charset="0"/>
                <a:cs typeface="Courier New" panose="02070309020205020404" pitchFamily="49" charset="0"/>
              </a:rPr>
              <a:t>		}</a:t>
            </a:r>
          </a:p>
          <a:p>
            <a:pPr algn="l"/>
            <a:r>
              <a:rPr lang="en-US" sz="2000" dirty="0">
                <a:latin typeface="Courier New" panose="02070309020205020404" pitchFamily="49" charset="0"/>
                <a:cs typeface="Courier New" panose="02070309020205020404" pitchFamily="49" charset="0"/>
              </a:rPr>
              <a:t>	}</a:t>
            </a:r>
          </a:p>
          <a:p>
            <a:pPr algn="l"/>
            <a:endParaRPr lang="en-US"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160560C-6DB4-4C14-BE36-F3A24815C901}"/>
              </a:ext>
            </a:extLst>
          </p:cNvPr>
          <p:cNvSpPr txBox="1"/>
          <p:nvPr/>
        </p:nvSpPr>
        <p:spPr>
          <a:xfrm>
            <a:off x="1484310" y="4286661"/>
            <a:ext cx="4507928" cy="1631216"/>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Compile</a:t>
            </a:r>
            <a:r>
              <a:rPr lang="en-US" sz="2000" dirty="0">
                <a:latin typeface="Times New Roman" panose="02020603050405020304" pitchFamily="18" charset="0"/>
                <a:cs typeface="Times New Roman" panose="02020603050405020304" pitchFamily="18" charset="0"/>
              </a:rPr>
              <a:t>: javac HelloUPES.java</a:t>
            </a:r>
          </a:p>
          <a:p>
            <a:pPr algn="l"/>
            <a:endParaRPr lang="en-US" sz="2000"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Execute</a:t>
            </a:r>
            <a:r>
              <a:rPr lang="en-US" sz="2000" dirty="0">
                <a:latin typeface="Times New Roman" panose="02020603050405020304" pitchFamily="18" charset="0"/>
                <a:cs typeface="Times New Roman" panose="02020603050405020304" pitchFamily="18" charset="0"/>
              </a:rPr>
              <a:t>: java HelloUPES.java</a:t>
            </a:r>
          </a:p>
          <a:p>
            <a:pPr algn="l"/>
            <a:endParaRPr lang="en-US" sz="2000"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Hello UPES, How is the Josh?</a:t>
            </a:r>
          </a:p>
        </p:txBody>
      </p:sp>
      <p:sp>
        <p:nvSpPr>
          <p:cNvPr id="9" name="TextBox 8">
            <a:extLst>
              <a:ext uri="{FF2B5EF4-FFF2-40B4-BE49-F238E27FC236}">
                <a16:creationId xmlns:a16="http://schemas.microsoft.com/office/drawing/2014/main" id="{B88D2CDF-413D-4A6E-B76C-F440FE9E61DF}"/>
              </a:ext>
            </a:extLst>
          </p:cNvPr>
          <p:cNvSpPr txBox="1"/>
          <p:nvPr/>
        </p:nvSpPr>
        <p:spPr>
          <a:xfrm>
            <a:off x="6909103" y="4121785"/>
            <a:ext cx="4507928" cy="2246769"/>
          </a:xfrm>
          <a:prstGeom prst="rect">
            <a:avLst/>
          </a:prstGeom>
          <a:noFill/>
        </p:spPr>
        <p:txBody>
          <a:bodyPr wrap="square">
            <a:spAutoFit/>
          </a:bodyPr>
          <a:lstStyle/>
          <a:p>
            <a:pPr algn="l"/>
            <a:r>
              <a:rPr lang="en-US" sz="2000" b="1" dirty="0">
                <a:solidFill>
                  <a:srgbClr val="FF0000"/>
                </a:solidFill>
                <a:latin typeface="Times New Roman" panose="02020603050405020304" pitchFamily="18" charset="0"/>
                <a:cs typeface="Times New Roman" panose="02020603050405020304" pitchFamily="18" charset="0"/>
              </a:rPr>
              <a:t>UNKNOWNS…</a:t>
            </a:r>
            <a:endParaRPr lang="en-US" sz="2000" dirty="0">
              <a:solidFill>
                <a:srgbClr val="FF0000"/>
              </a:solidFill>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class</a:t>
            </a: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public</a:t>
            </a: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static </a:t>
            </a: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main</a:t>
            </a: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System.out.println . . . . . . . ???</a:t>
            </a:r>
          </a:p>
        </p:txBody>
      </p:sp>
    </p:spTree>
    <p:extLst>
      <p:ext uri="{BB962C8B-B14F-4D97-AF65-F5344CB8AC3E}">
        <p14:creationId xmlns:p14="http://schemas.microsoft.com/office/powerpoint/2010/main" val="236427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lumMod val="75000"/>
              </a:schemeClr>
            </a:solidFill>
          </a:ln>
        </p:spPr>
        <p:txBody>
          <a:bodyPr/>
          <a:lstStyle/>
          <a:p>
            <a:pPr algn="l"/>
            <a:r>
              <a:rPr lang="en-IN" dirty="0">
                <a:solidFill>
                  <a:schemeClr val="accent4">
                    <a:lumMod val="75000"/>
                  </a:schemeClr>
                </a:solidFill>
                <a:latin typeface="Arial Black" panose="020B0A04020102020204" pitchFamily="34" charset="0"/>
              </a:rPr>
              <a:t>Printing in Java Program</a:t>
            </a:r>
          </a:p>
        </p:txBody>
      </p:sp>
      <p:pic>
        <p:nvPicPr>
          <p:cNvPr id="4" name="Picture 3">
            <a:extLst>
              <a:ext uri="{FF2B5EF4-FFF2-40B4-BE49-F238E27FC236}">
                <a16:creationId xmlns:a16="http://schemas.microsoft.com/office/drawing/2014/main" id="{7AB91658-AE9E-4570-A3E3-E63A1FDF0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802" y="1658155"/>
            <a:ext cx="3377499" cy="3541689"/>
          </a:xfrm>
          <a:prstGeom prst="rect">
            <a:avLst/>
          </a:prstGeom>
          <a:effectLst>
            <a:softEdge rad="127000"/>
          </a:effectLst>
        </p:spPr>
      </p:pic>
      <p:sp>
        <p:nvSpPr>
          <p:cNvPr id="6" name="TextBox 5">
            <a:extLst>
              <a:ext uri="{FF2B5EF4-FFF2-40B4-BE49-F238E27FC236}">
                <a16:creationId xmlns:a16="http://schemas.microsoft.com/office/drawing/2014/main" id="{8B230F3B-745D-4954-8E5A-2B81FC128FD1}"/>
              </a:ext>
            </a:extLst>
          </p:cNvPr>
          <p:cNvSpPr txBox="1"/>
          <p:nvPr/>
        </p:nvSpPr>
        <p:spPr>
          <a:xfrm>
            <a:off x="1688591" y="5457824"/>
            <a:ext cx="4507928" cy="40011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Alternate method</a:t>
            </a:r>
            <a:r>
              <a:rPr lang="en-US" sz="2000" dirty="0">
                <a:latin typeface="Times New Roman" panose="02020603050405020304" pitchFamily="18" charset="0"/>
                <a:cs typeface="Times New Roman" panose="02020603050405020304" pitchFamily="18" charset="0"/>
              </a:rPr>
              <a:t>: System.out.print()</a:t>
            </a:r>
          </a:p>
        </p:txBody>
      </p:sp>
      <p:sp>
        <p:nvSpPr>
          <p:cNvPr id="7" name="TextBox 6">
            <a:extLst>
              <a:ext uri="{FF2B5EF4-FFF2-40B4-BE49-F238E27FC236}">
                <a16:creationId xmlns:a16="http://schemas.microsoft.com/office/drawing/2014/main" id="{20E6C66F-CC6A-4ED5-9E8F-D926879F3DFF}"/>
              </a:ext>
            </a:extLst>
          </p:cNvPr>
          <p:cNvSpPr txBox="1"/>
          <p:nvPr/>
        </p:nvSpPr>
        <p:spPr>
          <a:xfrm>
            <a:off x="5993927" y="1658155"/>
            <a:ext cx="5509097" cy="3046988"/>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println() vs print()</a:t>
            </a:r>
          </a:p>
          <a:p>
            <a:pPr algn="ctr"/>
            <a:endParaRPr lang="en-US" sz="2400" b="1" dirty="0">
              <a:latin typeface="Times New Roman" panose="02020603050405020304" pitchFamily="18" charset="0"/>
              <a:cs typeface="Times New Roman" panose="02020603050405020304" pitchFamily="18" charset="0"/>
            </a:endParaRPr>
          </a:p>
          <a:p>
            <a:r>
              <a:rPr lang="en-US" sz="1600" dirty="0">
                <a:latin typeface="Courier New" panose="02070309020205020404" pitchFamily="49" charset="0"/>
                <a:cs typeface="Courier New" panose="02070309020205020404" pitchFamily="49" charset="0"/>
              </a:rPr>
              <a:t>class A{</a:t>
            </a:r>
          </a:p>
          <a:p>
            <a:r>
              <a:rPr lang="en-US" sz="1600" dirty="0">
                <a:latin typeface="Courier New" panose="02070309020205020404" pitchFamily="49" charset="0"/>
                <a:cs typeface="Courier New" panose="02070309020205020404" pitchFamily="49" charset="0"/>
              </a:rPr>
              <a:t>	public static void main(String[] 	args){</a:t>
            </a:r>
          </a:p>
          <a:p>
            <a:r>
              <a:rPr lang="en-US" sz="1600" dirty="0">
                <a:latin typeface="Courier New" panose="02070309020205020404" pitchFamily="49" charset="0"/>
                <a:cs typeface="Courier New" panose="02070309020205020404" pitchFamily="49" charset="0"/>
              </a:rPr>
              <a:t>		System.out.println("Hello");</a:t>
            </a:r>
          </a:p>
          <a:p>
            <a:r>
              <a:rPr lang="en-US" sz="1600" dirty="0">
                <a:latin typeface="Courier New" panose="02070309020205020404" pitchFamily="49" charset="0"/>
                <a:cs typeface="Courier New" panose="02070309020205020404" pitchFamily="49" charset="0"/>
              </a:rPr>
              <a:t>		System.out.println("UPES");</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System.out.print("Hello");</a:t>
            </a:r>
          </a:p>
          <a:p>
            <a:r>
              <a:rPr lang="en-US" sz="1600" dirty="0">
                <a:latin typeface="Courier New" panose="02070309020205020404" pitchFamily="49" charset="0"/>
                <a:cs typeface="Courier New" panose="02070309020205020404" pitchFamily="49" charset="0"/>
              </a:rPr>
              <a:t>		System.out.print("UPES");</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BB828A48-2D08-44BB-8150-3F35FA392477}"/>
              </a:ext>
            </a:extLst>
          </p:cNvPr>
          <p:cNvSpPr txBox="1"/>
          <p:nvPr/>
        </p:nvSpPr>
        <p:spPr>
          <a:xfrm>
            <a:off x="8108846" y="5150047"/>
            <a:ext cx="3394178" cy="1015663"/>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Hello </a:t>
            </a:r>
          </a:p>
          <a:p>
            <a:pPr algn="l"/>
            <a:r>
              <a:rPr lang="en-US" sz="2000" dirty="0">
                <a:latin typeface="Times New Roman" panose="02020603050405020304" pitchFamily="18" charset="0"/>
                <a:cs typeface="Times New Roman" panose="02020603050405020304" pitchFamily="18" charset="0"/>
              </a:rPr>
              <a:t>		UPES</a:t>
            </a:r>
          </a:p>
          <a:p>
            <a:pPr algn="l"/>
            <a:r>
              <a:rPr lang="en-US" sz="2000" dirty="0">
                <a:latin typeface="Times New Roman" panose="02020603050405020304" pitchFamily="18" charset="0"/>
                <a:cs typeface="Times New Roman" panose="02020603050405020304" pitchFamily="18" charset="0"/>
              </a:rPr>
              <a:t>		HelloUPES</a:t>
            </a:r>
          </a:p>
        </p:txBody>
      </p:sp>
    </p:spTree>
    <p:extLst>
      <p:ext uri="{BB962C8B-B14F-4D97-AF65-F5344CB8AC3E}">
        <p14:creationId xmlns:p14="http://schemas.microsoft.com/office/powerpoint/2010/main" val="161011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IN" dirty="0">
                <a:solidFill>
                  <a:schemeClr val="accent4">
                    <a:lumMod val="75000"/>
                  </a:schemeClr>
                </a:solidFill>
                <a:latin typeface="Arial Black" panose="020B0A04020102020204" pitchFamily="34" charset="0"/>
              </a:rPr>
              <a:t>main() method</a:t>
            </a:r>
          </a:p>
        </p:txBody>
      </p:sp>
      <p:sp>
        <p:nvSpPr>
          <p:cNvPr id="12" name="Title 1">
            <a:extLst>
              <a:ext uri="{FF2B5EF4-FFF2-40B4-BE49-F238E27FC236}">
                <a16:creationId xmlns:a16="http://schemas.microsoft.com/office/drawing/2014/main" id="{327F08D2-D715-4845-B775-D3DE12BFC266}"/>
              </a:ext>
            </a:extLst>
          </p:cNvPr>
          <p:cNvSpPr txBox="1">
            <a:spLocks/>
          </p:cNvSpPr>
          <p:nvPr/>
        </p:nvSpPr>
        <p:spPr>
          <a:xfrm>
            <a:off x="1484311" y="3327768"/>
            <a:ext cx="10018713" cy="326758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program declares a class called A with a single member: a method called </a:t>
            </a:r>
            <a:r>
              <a:rPr lang="en-US" sz="2000" dirty="0">
                <a:solidFill>
                  <a:srgbClr val="FF0000"/>
                </a:solidFill>
                <a:latin typeface="Times New Roman" panose="02020603050405020304" pitchFamily="18" charset="0"/>
                <a:cs typeface="Times New Roman" panose="02020603050405020304" pitchFamily="18" charset="0"/>
              </a:rPr>
              <a:t>main()</a:t>
            </a:r>
            <a:r>
              <a:rPr lang="en-US" sz="2000" dirty="0">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main()</a:t>
            </a:r>
            <a:r>
              <a:rPr lang="en-US" sz="2000" dirty="0">
                <a:latin typeface="Times New Roman" panose="02020603050405020304" pitchFamily="18" charset="0"/>
                <a:cs typeface="Times New Roman" panose="02020603050405020304" pitchFamily="18" charset="0"/>
              </a:rPr>
              <a:t> method of a class, if declared exactly as shown, is executed when you run the class as an application. When run, a </a:t>
            </a:r>
            <a:r>
              <a:rPr lang="en-US" sz="2000" dirty="0">
                <a:solidFill>
                  <a:srgbClr val="FF0000"/>
                </a:solidFill>
                <a:latin typeface="Times New Roman" panose="02020603050405020304" pitchFamily="18" charset="0"/>
                <a:cs typeface="Times New Roman" panose="02020603050405020304" pitchFamily="18" charset="0"/>
              </a:rPr>
              <a:t>main() </a:t>
            </a:r>
            <a:r>
              <a:rPr lang="en-US" sz="2000" dirty="0">
                <a:latin typeface="Times New Roman" panose="02020603050405020304" pitchFamily="18" charset="0"/>
                <a:cs typeface="Times New Roman" panose="02020603050405020304" pitchFamily="18" charset="0"/>
              </a:rPr>
              <a:t>method can create objects, evaluate expressions, invoke other methods, and do anything else needed to define an application's behavior.</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main() </a:t>
            </a:r>
            <a:r>
              <a:rPr lang="en-US" sz="2000" dirty="0">
                <a:latin typeface="Times New Roman" panose="02020603050405020304" pitchFamily="18" charset="0"/>
                <a:cs typeface="Times New Roman" panose="02020603050405020304" pitchFamily="18" charset="0"/>
              </a:rPr>
              <a:t>method is declared </a:t>
            </a:r>
            <a:r>
              <a:rPr lang="en-US" sz="2000" dirty="0">
                <a:solidFill>
                  <a:srgbClr val="0070C0"/>
                </a:solidFill>
                <a:latin typeface="Times New Roman" panose="02020603050405020304" pitchFamily="18" charset="0"/>
                <a:cs typeface="Times New Roman" panose="02020603050405020304" pitchFamily="18" charset="0"/>
              </a:rPr>
              <a:t>public</a:t>
            </a:r>
            <a:r>
              <a:rPr lang="en-US" sz="2000" dirty="0">
                <a:latin typeface="Times New Roman" panose="02020603050405020304" pitchFamily="18" charset="0"/>
                <a:cs typeface="Times New Roman" panose="02020603050405020304" pitchFamily="18" charset="0"/>
              </a:rPr>
              <a:t> so that anyone can invoke it (in this case the </a:t>
            </a:r>
            <a:r>
              <a:rPr lang="en-US" sz="2000" dirty="0">
                <a:solidFill>
                  <a:srgbClr val="C00000"/>
                </a:solidFill>
                <a:latin typeface="Times New Roman" panose="02020603050405020304" pitchFamily="18" charset="0"/>
                <a:cs typeface="Times New Roman" panose="02020603050405020304" pitchFamily="18" charset="0"/>
              </a:rPr>
              <a:t>Java virtual machine</a:t>
            </a:r>
            <a:r>
              <a:rPr lang="en-US" sz="2000" dirty="0">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main() </a:t>
            </a:r>
            <a:r>
              <a:rPr lang="en-US" sz="2000" dirty="0">
                <a:latin typeface="Times New Roman" panose="02020603050405020304" pitchFamily="18" charset="0"/>
                <a:cs typeface="Times New Roman" panose="02020603050405020304" pitchFamily="18" charset="0"/>
              </a:rPr>
              <a:t>method is declared </a:t>
            </a:r>
            <a:r>
              <a:rPr lang="en-US" sz="2000" dirty="0">
                <a:solidFill>
                  <a:srgbClr val="00B050"/>
                </a:solidFill>
                <a:latin typeface="Times New Roman" panose="02020603050405020304" pitchFamily="18" charset="0"/>
                <a:cs typeface="Times New Roman" panose="02020603050405020304" pitchFamily="18" charset="0"/>
              </a:rPr>
              <a:t>static</a:t>
            </a:r>
            <a:r>
              <a:rPr lang="en-US" sz="2000" dirty="0">
                <a:latin typeface="Times New Roman" panose="02020603050405020304" pitchFamily="18" charset="0"/>
                <a:cs typeface="Times New Roman" panose="02020603050405020304" pitchFamily="18" charset="0"/>
              </a:rPr>
              <a:t>, meaning that the method belongs to the class and is not associated with a particular instance of the class. It can be invoked using the class name, without creating an object of the class.</a:t>
            </a:r>
          </a:p>
        </p:txBody>
      </p:sp>
      <p:sp>
        <p:nvSpPr>
          <p:cNvPr id="5" name="TextBox 4">
            <a:extLst>
              <a:ext uri="{FF2B5EF4-FFF2-40B4-BE49-F238E27FC236}">
                <a16:creationId xmlns:a16="http://schemas.microsoft.com/office/drawing/2014/main" id="{D06A120F-417C-4278-A2CC-DEA0C8F3B986}"/>
              </a:ext>
            </a:extLst>
          </p:cNvPr>
          <p:cNvSpPr txBox="1"/>
          <p:nvPr/>
        </p:nvSpPr>
        <p:spPr>
          <a:xfrm>
            <a:off x="1562132" y="1696551"/>
            <a:ext cx="9556583" cy="1631216"/>
          </a:xfrm>
          <a:prstGeom prst="rect">
            <a:avLst/>
          </a:prstGeom>
          <a:solidFill>
            <a:schemeClr val="bg1"/>
          </a:solidFill>
          <a:effectLst>
            <a:softEdge rad="63500"/>
          </a:effectLst>
        </p:spPr>
        <p:txBody>
          <a:bodyPr wrap="square" rtlCol="0">
            <a:spAutoFit/>
          </a:bodyPr>
          <a:lstStyle/>
          <a:p>
            <a:pPr algn="l"/>
            <a:r>
              <a:rPr lang="en-US" sz="2000" dirty="0">
                <a:latin typeface="Courier New" panose="02070309020205020404" pitchFamily="49" charset="0"/>
                <a:cs typeface="Courier New" panose="02070309020205020404" pitchFamily="49" charset="0"/>
              </a:rPr>
              <a:t>  class HelloUPES{</a:t>
            </a:r>
          </a:p>
          <a:p>
            <a:pPr algn="l"/>
            <a:r>
              <a:rPr lang="en-US" sz="2000" dirty="0">
                <a:latin typeface="Courier New" panose="02070309020205020404" pitchFamily="49" charset="0"/>
                <a:cs typeface="Courier New" panose="02070309020205020404" pitchFamily="49" charset="0"/>
              </a:rPr>
              <a:t>	  public static void main(String[] args){</a:t>
            </a:r>
          </a:p>
          <a:p>
            <a:r>
              <a:rPr lang="en-US" sz="2000" dirty="0">
                <a:latin typeface="Courier New" panose="02070309020205020404" pitchFamily="49" charset="0"/>
                <a:cs typeface="Courier New" panose="02070309020205020404" pitchFamily="49" charset="0"/>
              </a:rPr>
              <a:t>	   	System.out.println("Hello UPES, How is the Josh?");</a:t>
            </a:r>
          </a:p>
          <a:p>
            <a:pPr algn="l"/>
            <a:r>
              <a:rPr lang="en-US" sz="2000" dirty="0">
                <a:latin typeface="Courier New" panose="02070309020205020404" pitchFamily="49" charset="0"/>
                <a:cs typeface="Courier New" panose="02070309020205020404" pitchFamily="49" charset="0"/>
              </a:rPr>
              <a:t>	  }	</a:t>
            </a:r>
          </a:p>
          <a:p>
            <a:pPr algn="l"/>
            <a:r>
              <a:rPr lang="en-US" sz="20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441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lstStyle/>
          <a:p>
            <a:pPr algn="l"/>
            <a:r>
              <a:rPr lang="en-IN" dirty="0">
                <a:solidFill>
                  <a:schemeClr val="accent4">
                    <a:lumMod val="75000"/>
                  </a:schemeClr>
                </a:solidFill>
                <a:latin typeface="Arial Black" panose="020B0A04020102020204" pitchFamily="34" charset="0"/>
              </a:rPr>
              <a:t>main() method</a:t>
            </a:r>
          </a:p>
        </p:txBody>
      </p:sp>
      <p:sp>
        <p:nvSpPr>
          <p:cNvPr id="12" name="Title 1">
            <a:extLst>
              <a:ext uri="{FF2B5EF4-FFF2-40B4-BE49-F238E27FC236}">
                <a16:creationId xmlns:a16="http://schemas.microsoft.com/office/drawing/2014/main" id="{327F08D2-D715-4845-B775-D3DE12BFC266}"/>
              </a:ext>
            </a:extLst>
          </p:cNvPr>
          <p:cNvSpPr txBox="1">
            <a:spLocks/>
          </p:cNvSpPr>
          <p:nvPr/>
        </p:nvSpPr>
        <p:spPr>
          <a:xfrm>
            <a:off x="1484310" y="3429001"/>
            <a:ext cx="10018713" cy="2743200"/>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main() </a:t>
            </a:r>
            <a:r>
              <a:rPr lang="en-US" sz="2000" dirty="0">
                <a:latin typeface="Times New Roman" panose="02020603050405020304" pitchFamily="18" charset="0"/>
                <a:cs typeface="Times New Roman" panose="02020603050405020304" pitchFamily="18" charset="0"/>
              </a:rPr>
              <a:t>method is declared </a:t>
            </a:r>
            <a:r>
              <a:rPr lang="en-US" sz="2000" dirty="0">
                <a:solidFill>
                  <a:schemeClr val="accent3">
                    <a:lumMod val="75000"/>
                  </a:schemeClr>
                </a:solidFill>
                <a:latin typeface="Times New Roman" panose="02020603050405020304" pitchFamily="18" charset="0"/>
                <a:cs typeface="Times New Roman" panose="02020603050405020304" pitchFamily="18" charset="0"/>
              </a:rPr>
              <a:t>void</a:t>
            </a:r>
            <a:r>
              <a:rPr lang="en-US" sz="2000" dirty="0">
                <a:latin typeface="Times New Roman" panose="02020603050405020304" pitchFamily="18" charset="0"/>
                <a:cs typeface="Times New Roman" panose="02020603050405020304" pitchFamily="18" charset="0"/>
              </a:rPr>
              <a:t> because it doesn't return a value and so has no return type.</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main() </a:t>
            </a:r>
            <a:r>
              <a:rPr lang="en-US" sz="2000" dirty="0">
                <a:latin typeface="Times New Roman" panose="02020603050405020304" pitchFamily="18" charset="0"/>
                <a:cs typeface="Times New Roman" panose="02020603050405020304" pitchFamily="18" charset="0"/>
              </a:rPr>
              <a:t>method’s only parameter is an </a:t>
            </a:r>
            <a:r>
              <a:rPr lang="en-US" sz="2000" b="1" dirty="0">
                <a:latin typeface="Times New Roman" panose="02020603050405020304" pitchFamily="18" charset="0"/>
                <a:cs typeface="Times New Roman" panose="02020603050405020304" pitchFamily="18" charset="0"/>
              </a:rPr>
              <a:t>array of String objects</a:t>
            </a:r>
            <a:r>
              <a:rPr lang="en-US" sz="2000" dirty="0">
                <a:latin typeface="Times New Roman" panose="02020603050405020304" pitchFamily="18" charset="0"/>
                <a:cs typeface="Times New Roman" panose="02020603050405020304" pitchFamily="18" charset="0"/>
              </a:rPr>
              <a:t>, referred to by the name </a:t>
            </a:r>
            <a:r>
              <a:rPr lang="en-US" sz="2000" dirty="0">
                <a:solidFill>
                  <a:srgbClr val="7030A0"/>
                </a:solidFill>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Arrays of objects are denoted by the square brackets [] that follow the type name. </a:t>
            </a:r>
          </a:p>
          <a:p>
            <a:pPr marL="342900" indent="-342900" algn="just">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example, the body of </a:t>
            </a:r>
            <a:r>
              <a:rPr lang="en-US" sz="2000" dirty="0">
                <a:solidFill>
                  <a:srgbClr val="FF0000"/>
                </a:solidFill>
                <a:latin typeface="Times New Roman" panose="02020603050405020304" pitchFamily="18" charset="0"/>
                <a:cs typeface="Times New Roman" panose="02020603050405020304" pitchFamily="18" charset="0"/>
              </a:rPr>
              <a:t>main() </a:t>
            </a:r>
            <a:r>
              <a:rPr lang="en-US" sz="2000" dirty="0">
                <a:latin typeface="Times New Roman" panose="02020603050405020304" pitchFamily="18" charset="0"/>
                <a:cs typeface="Times New Roman" panose="02020603050405020304" pitchFamily="18" charset="0"/>
              </a:rPr>
              <a:t>contains a single statement that invokes the </a:t>
            </a:r>
            <a:r>
              <a:rPr lang="en-US" sz="2000" dirty="0">
                <a:solidFill>
                  <a:srgbClr val="00B050"/>
                </a:solidFill>
                <a:latin typeface="Times New Roman" panose="02020603050405020304" pitchFamily="18" charset="0"/>
                <a:cs typeface="Times New Roman" panose="02020603050405020304" pitchFamily="18" charset="0"/>
              </a:rPr>
              <a:t>println() </a:t>
            </a:r>
            <a:r>
              <a:rPr lang="en-US" sz="2000" dirty="0">
                <a:latin typeface="Times New Roman" panose="02020603050405020304" pitchFamily="18" charset="0"/>
                <a:cs typeface="Times New Roman" panose="02020603050405020304" pitchFamily="18" charset="0"/>
              </a:rPr>
              <a:t>method and the semicolon ends the statement. A method is invoked by supplying an object reference (in this case </a:t>
            </a:r>
            <a:r>
              <a:rPr lang="en-US" sz="2000" dirty="0">
                <a:solidFill>
                  <a:srgbClr val="0070C0"/>
                </a:solidFill>
                <a:latin typeface="Times New Roman" panose="02020603050405020304" pitchFamily="18" charset="0"/>
                <a:cs typeface="Times New Roman" panose="02020603050405020304" pitchFamily="18" charset="0"/>
              </a:rPr>
              <a:t>System.out </a:t>
            </a:r>
            <a:r>
              <a:rPr lang="en-US" sz="2000" dirty="0">
                <a:latin typeface="Times New Roman" panose="02020603050405020304" pitchFamily="18" charset="0"/>
                <a:cs typeface="Times New Roman" panose="02020603050405020304" pitchFamily="18" charset="0"/>
              </a:rPr>
              <a:t>the out field of the </a:t>
            </a:r>
            <a:r>
              <a:rPr lang="en-US" sz="2000" dirty="0">
                <a:solidFill>
                  <a:schemeClr val="accent4">
                    <a:lumMod val="75000"/>
                  </a:schemeClr>
                </a:solidFill>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class) and a method named </a:t>
            </a:r>
            <a:r>
              <a:rPr lang="en-US" sz="2000" dirty="0">
                <a:solidFill>
                  <a:srgbClr val="00B050"/>
                </a:solidFill>
                <a:latin typeface="Times New Roman" panose="02020603050405020304" pitchFamily="18" charset="0"/>
                <a:cs typeface="Times New Roman" panose="02020603050405020304" pitchFamily="18" charset="0"/>
              </a:rPr>
              <a:t>println() </a:t>
            </a:r>
            <a:r>
              <a:rPr lang="en-US" sz="2000" dirty="0">
                <a:latin typeface="Times New Roman" panose="02020603050405020304" pitchFamily="18" charset="0"/>
                <a:cs typeface="Times New Roman" panose="02020603050405020304" pitchFamily="18" charset="0"/>
              </a:rPr>
              <a:t>separated by a dot (.).</a:t>
            </a:r>
          </a:p>
        </p:txBody>
      </p:sp>
      <p:sp>
        <p:nvSpPr>
          <p:cNvPr id="5" name="TextBox 4">
            <a:extLst>
              <a:ext uri="{FF2B5EF4-FFF2-40B4-BE49-F238E27FC236}">
                <a16:creationId xmlns:a16="http://schemas.microsoft.com/office/drawing/2014/main" id="{D06A120F-417C-4278-A2CC-DEA0C8F3B986}"/>
              </a:ext>
            </a:extLst>
          </p:cNvPr>
          <p:cNvSpPr txBox="1"/>
          <p:nvPr/>
        </p:nvSpPr>
        <p:spPr>
          <a:xfrm>
            <a:off x="1562131" y="1696551"/>
            <a:ext cx="9546856" cy="1631216"/>
          </a:xfrm>
          <a:prstGeom prst="rect">
            <a:avLst/>
          </a:prstGeom>
          <a:solidFill>
            <a:schemeClr val="bg1"/>
          </a:solidFill>
          <a:effectLst>
            <a:softEdge rad="63500"/>
          </a:effectLst>
        </p:spPr>
        <p:txBody>
          <a:bodyPr wrap="square" rtlCol="0">
            <a:spAutoFit/>
          </a:bodyPr>
          <a:lstStyle/>
          <a:p>
            <a:pPr algn="l"/>
            <a:r>
              <a:rPr lang="en-US" sz="2000" dirty="0">
                <a:latin typeface="Courier New" panose="02070309020205020404" pitchFamily="49" charset="0"/>
                <a:cs typeface="Courier New" panose="02070309020205020404" pitchFamily="49" charset="0"/>
              </a:rPr>
              <a:t>  class HelloUPES{</a:t>
            </a:r>
          </a:p>
          <a:p>
            <a:pPr algn="l"/>
            <a:r>
              <a:rPr lang="en-US" sz="2000" dirty="0">
                <a:latin typeface="Courier New" panose="02070309020205020404" pitchFamily="49" charset="0"/>
                <a:cs typeface="Courier New" panose="02070309020205020404" pitchFamily="49" charset="0"/>
              </a:rPr>
              <a:t>	  public static void main(String[] args){</a:t>
            </a:r>
          </a:p>
          <a:p>
            <a:r>
              <a:rPr lang="en-US" sz="2000" dirty="0">
                <a:latin typeface="Courier New" panose="02070309020205020404" pitchFamily="49" charset="0"/>
                <a:cs typeface="Courier New" panose="02070309020205020404" pitchFamily="49" charset="0"/>
              </a:rPr>
              <a:t>		   System.out.println("Hello UPES, How is the Josh?");</a:t>
            </a:r>
          </a:p>
          <a:p>
            <a:pPr algn="l"/>
            <a:r>
              <a:rPr lang="en-US" sz="2000" dirty="0">
                <a:latin typeface="Courier New" panose="02070309020205020404" pitchFamily="49" charset="0"/>
                <a:cs typeface="Courier New" panose="02070309020205020404" pitchFamily="49" charset="0"/>
              </a:rPr>
              <a:t>	  }</a:t>
            </a:r>
          </a:p>
          <a:p>
            <a:pPr algn="l"/>
            <a:r>
              <a:rPr lang="en-US" sz="20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423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Data Types</a:t>
            </a:r>
          </a:p>
        </p:txBody>
      </p:sp>
      <p:sp>
        <p:nvSpPr>
          <p:cNvPr id="4" name="Title 1">
            <a:extLst>
              <a:ext uri="{FF2B5EF4-FFF2-40B4-BE49-F238E27FC236}">
                <a16:creationId xmlns:a16="http://schemas.microsoft.com/office/drawing/2014/main" id="{37718B9C-4C98-430C-BBCA-CFDE0BC0AE9D}"/>
              </a:ext>
            </a:extLst>
          </p:cNvPr>
          <p:cNvSpPr txBox="1">
            <a:spLocks/>
          </p:cNvSpPr>
          <p:nvPr/>
        </p:nvSpPr>
        <p:spPr>
          <a:xfrm>
            <a:off x="1484311" y="1604456"/>
            <a:ext cx="10018712" cy="4446148"/>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programming language has built-in </a:t>
            </a:r>
            <a:r>
              <a:rPr lang="en-US" sz="2000" dirty="0">
                <a:solidFill>
                  <a:srgbClr val="00B050"/>
                </a:solidFill>
                <a:latin typeface="Times New Roman" panose="02020603050405020304" pitchFamily="18" charset="0"/>
                <a:cs typeface="Times New Roman" panose="02020603050405020304" pitchFamily="18" charset="0"/>
              </a:rPr>
              <a:t>“primitive” data types </a:t>
            </a:r>
            <a:r>
              <a:rPr lang="en-US" sz="2000" dirty="0">
                <a:latin typeface="Times New Roman" panose="02020603050405020304" pitchFamily="18" charset="0"/>
                <a:cs typeface="Times New Roman" panose="02020603050405020304" pitchFamily="18" charset="0"/>
              </a:rPr>
              <a:t>to support integer, floating-point, boolean, and character values. The primitive data types are:</a:t>
            </a:r>
          </a:p>
          <a:p>
            <a:pPr algn="just"/>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either True or false</a:t>
            </a: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char</a:t>
            </a:r>
            <a:r>
              <a:rPr lang="en-US" sz="2000" dirty="0">
                <a:latin typeface="Times New Roman" panose="02020603050405020304" pitchFamily="18" charset="0"/>
                <a:cs typeface="Times New Roman" panose="02020603050405020304" pitchFamily="18" charset="0"/>
              </a:rPr>
              <a:t>: 16-bit Unicode character (unsigned)</a:t>
            </a: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byte</a:t>
            </a:r>
            <a:r>
              <a:rPr lang="en-US" sz="2000" dirty="0">
                <a:latin typeface="Times New Roman" panose="02020603050405020304" pitchFamily="18" charset="0"/>
                <a:cs typeface="Times New Roman" panose="02020603050405020304" pitchFamily="18" charset="0"/>
              </a:rPr>
              <a:t>: 8-bit integer (signed)</a:t>
            </a: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short</a:t>
            </a:r>
            <a:r>
              <a:rPr lang="en-US" sz="2000" dirty="0">
                <a:latin typeface="Times New Roman" panose="02020603050405020304" pitchFamily="18" charset="0"/>
                <a:cs typeface="Times New Roman" panose="02020603050405020304" pitchFamily="18" charset="0"/>
              </a:rPr>
              <a:t>: 16-bit integer (signed)</a:t>
            </a: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32-bit integer (signed)</a:t>
            </a: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long</a:t>
            </a:r>
            <a:r>
              <a:rPr lang="en-US" sz="2000" dirty="0">
                <a:latin typeface="Times New Roman" panose="02020603050405020304" pitchFamily="18" charset="0"/>
                <a:cs typeface="Times New Roman" panose="02020603050405020304" pitchFamily="18" charset="0"/>
              </a:rPr>
              <a:t>: 64-bit integer (signed)</a:t>
            </a: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float</a:t>
            </a:r>
            <a:r>
              <a:rPr lang="en-US" sz="2000" dirty="0">
                <a:latin typeface="Times New Roman" panose="02020603050405020304" pitchFamily="18" charset="0"/>
                <a:cs typeface="Times New Roman" panose="02020603050405020304" pitchFamily="18" charset="0"/>
              </a:rPr>
              <a:t>: 32-bit floating-point (IEEE 754)</a:t>
            </a: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double</a:t>
            </a:r>
            <a:r>
              <a:rPr lang="en-US" sz="2000" dirty="0">
                <a:latin typeface="Times New Roman" panose="02020603050405020304" pitchFamily="18" charset="0"/>
                <a:cs typeface="Times New Roman" panose="02020603050405020304" pitchFamily="18" charset="0"/>
              </a:rPr>
              <a:t>: 64-bit floating-point (IEEE 754)</a:t>
            </a:r>
          </a:p>
          <a:p>
            <a:pPr algn="l"/>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each </a:t>
            </a:r>
            <a:r>
              <a:rPr lang="en-US" sz="2000" dirty="0">
                <a:solidFill>
                  <a:srgbClr val="00B050"/>
                </a:solidFill>
                <a:latin typeface="Times New Roman" panose="02020603050405020304" pitchFamily="18" charset="0"/>
                <a:cs typeface="Times New Roman" panose="02020603050405020304" pitchFamily="18" charset="0"/>
              </a:rPr>
              <a:t>primitive type</a:t>
            </a:r>
            <a:r>
              <a:rPr lang="en-US" sz="2000" dirty="0">
                <a:latin typeface="Times New Roman" panose="02020603050405020304" pitchFamily="18" charset="0"/>
                <a:cs typeface="Times New Roman" panose="02020603050405020304" pitchFamily="18" charset="0"/>
              </a:rPr>
              <a:t> there is also a corresponding object type, generally termed a </a:t>
            </a:r>
            <a:r>
              <a:rPr lang="en-US" sz="2000" dirty="0">
                <a:solidFill>
                  <a:srgbClr val="FF0000"/>
                </a:solidFill>
                <a:latin typeface="Times New Roman" panose="02020603050405020304" pitchFamily="18" charset="0"/>
                <a:cs typeface="Times New Roman" panose="02020603050405020304" pitchFamily="18" charset="0"/>
              </a:rPr>
              <a:t>“wrapper” </a:t>
            </a:r>
            <a:r>
              <a:rPr lang="en-US" sz="2000" dirty="0">
                <a:latin typeface="Times New Roman" panose="02020603050405020304" pitchFamily="18" charset="0"/>
                <a:cs typeface="Times New Roman" panose="02020603050405020304" pitchFamily="18" charset="0"/>
              </a:rPr>
              <a:t>class. For example, the class </a:t>
            </a:r>
            <a:r>
              <a:rPr lang="en-US" sz="2000" b="1" dirty="0">
                <a:solidFill>
                  <a:srgbClr val="0070C0"/>
                </a:solidFill>
                <a:latin typeface="Times New Roman" panose="02020603050405020304" pitchFamily="18" charset="0"/>
                <a:cs typeface="Times New Roman" panose="02020603050405020304" pitchFamily="18" charset="0"/>
              </a:rPr>
              <a:t>Integer</a:t>
            </a:r>
            <a:r>
              <a:rPr lang="en-US" sz="2000" dirty="0">
                <a:latin typeface="Times New Roman" panose="02020603050405020304" pitchFamily="18" charset="0"/>
                <a:cs typeface="Times New Roman" panose="02020603050405020304" pitchFamily="18" charset="0"/>
              </a:rPr>
              <a:t> is the wrapper class for </a:t>
            </a:r>
            <a:r>
              <a:rPr lang="en-US" sz="2000" dirty="0">
                <a:solidFill>
                  <a:srgbClr val="0070C0"/>
                </a:solidFill>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5261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7E01-5F0D-4F6A-A235-A8DD260B7613}"/>
              </a:ext>
            </a:extLst>
          </p:cNvPr>
          <p:cNvSpPr>
            <a:spLocks noGrp="1"/>
          </p:cNvSpPr>
          <p:nvPr>
            <p:ph type="title"/>
          </p:nvPr>
        </p:nvSpPr>
        <p:spPr>
          <a:xfrm>
            <a:off x="1484311" y="685800"/>
            <a:ext cx="10018713" cy="714375"/>
          </a:xfrm>
          <a:ln>
            <a:solidFill>
              <a:schemeClr val="accent4"/>
            </a:solidFill>
          </a:ln>
        </p:spPr>
        <p:txBody>
          <a:bodyPr>
            <a:normAutofit/>
          </a:bodyPr>
          <a:lstStyle/>
          <a:p>
            <a:pPr algn="l"/>
            <a:r>
              <a:rPr lang="en-IN" dirty="0">
                <a:solidFill>
                  <a:schemeClr val="accent4">
                    <a:lumMod val="75000"/>
                  </a:schemeClr>
                </a:solidFill>
                <a:latin typeface="Arial Black" panose="020B0A04020102020204" pitchFamily="34" charset="0"/>
              </a:rPr>
              <a:t>Wrapper Class</a:t>
            </a:r>
          </a:p>
        </p:txBody>
      </p:sp>
      <p:sp>
        <p:nvSpPr>
          <p:cNvPr id="7" name="Title 1">
            <a:extLst>
              <a:ext uri="{FF2B5EF4-FFF2-40B4-BE49-F238E27FC236}">
                <a16:creationId xmlns:a16="http://schemas.microsoft.com/office/drawing/2014/main" id="{F36645B7-FDE5-483F-9BF3-3EDBFFAB2593}"/>
              </a:ext>
            </a:extLst>
          </p:cNvPr>
          <p:cNvSpPr txBox="1">
            <a:spLocks/>
          </p:cNvSpPr>
          <p:nvPr/>
        </p:nvSpPr>
        <p:spPr>
          <a:xfrm>
            <a:off x="1480289" y="2120022"/>
            <a:ext cx="10018713" cy="333719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gn="l" defTabSz="914400">
              <a:spcBef>
                <a:spcPts val="0"/>
              </a:spcBef>
              <a:buFont typeface="Wingdings" panose="05000000000000000000" pitchFamily="2" charset="2"/>
              <a:buChar char="Ø"/>
            </a:pPr>
            <a:r>
              <a:rPr lang="en-US" sz="2000" b="1" dirty="0">
                <a:ln>
                  <a:noFill/>
                </a:ln>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n>
                  <a:noFill/>
                </a:ln>
                <a:solidFill>
                  <a:prstClr val="black"/>
                </a:solidFill>
                <a:latin typeface="Times New Roman" panose="02020603050405020304" pitchFamily="18" charset="0"/>
                <a:cs typeface="Times New Roman" panose="02020603050405020304" pitchFamily="18" charset="0"/>
              </a:rPr>
              <a:t>'s </a:t>
            </a:r>
            <a:r>
              <a:rPr lang="en-US" sz="2000" dirty="0">
                <a:ln>
                  <a:noFill/>
                </a:ln>
                <a:solidFill>
                  <a:srgbClr val="00B050"/>
                </a:solidFill>
                <a:latin typeface="Times New Roman" panose="02020603050405020304" pitchFamily="18" charset="0"/>
                <a:cs typeface="Times New Roman" panose="02020603050405020304" pitchFamily="18" charset="0"/>
              </a:rPr>
              <a:t>primitive data types</a:t>
            </a:r>
            <a:r>
              <a:rPr lang="en-US" sz="2000" dirty="0">
                <a:ln>
                  <a:noFill/>
                </a:ln>
                <a:solidFill>
                  <a:prstClr val="black"/>
                </a:solidFill>
                <a:latin typeface="Times New Roman" panose="02020603050405020304" pitchFamily="18" charset="0"/>
                <a:cs typeface="Times New Roman" panose="02020603050405020304" pitchFamily="18" charset="0"/>
              </a:rPr>
              <a:t> (</a:t>
            </a:r>
            <a:r>
              <a:rPr lang="en-US" sz="2000" dirty="0">
                <a:ln>
                  <a:noFill/>
                </a:ln>
                <a:solidFill>
                  <a:srgbClr val="0070C0"/>
                </a:solidFill>
                <a:latin typeface="Times New Roman" panose="02020603050405020304" pitchFamily="18" charset="0"/>
                <a:cs typeface="Times New Roman" panose="02020603050405020304" pitchFamily="18" charset="0"/>
              </a:rPr>
              <a:t>int</a:t>
            </a:r>
            <a:r>
              <a:rPr lang="en-US" sz="2000" dirty="0">
                <a:ln>
                  <a:noFill/>
                </a:ln>
                <a:solidFill>
                  <a:prstClr val="black"/>
                </a:solidFill>
                <a:latin typeface="Times New Roman" panose="02020603050405020304" pitchFamily="18" charset="0"/>
                <a:cs typeface="Times New Roman" panose="02020603050405020304" pitchFamily="18" charset="0"/>
              </a:rPr>
              <a:t>, </a:t>
            </a:r>
            <a:r>
              <a:rPr lang="en-US" sz="2000" dirty="0">
                <a:ln>
                  <a:noFill/>
                </a:ln>
                <a:solidFill>
                  <a:srgbClr val="0070C0"/>
                </a:solidFill>
                <a:latin typeface="Times New Roman" panose="02020603050405020304" pitchFamily="18" charset="0"/>
                <a:cs typeface="Times New Roman" panose="02020603050405020304" pitchFamily="18" charset="0"/>
              </a:rPr>
              <a:t>char</a:t>
            </a:r>
            <a:r>
              <a:rPr lang="en-US" sz="2000" dirty="0">
                <a:ln>
                  <a:noFill/>
                </a:ln>
                <a:solidFill>
                  <a:prstClr val="black"/>
                </a:solidFill>
                <a:latin typeface="Times New Roman" panose="02020603050405020304" pitchFamily="18" charset="0"/>
                <a:cs typeface="Times New Roman" panose="02020603050405020304" pitchFamily="18" charset="0"/>
              </a:rPr>
              <a:t>, </a:t>
            </a:r>
            <a:r>
              <a:rPr lang="en-US" sz="2000" dirty="0">
                <a:ln>
                  <a:noFill/>
                </a:ln>
                <a:solidFill>
                  <a:srgbClr val="0070C0"/>
                </a:solidFill>
                <a:latin typeface="Times New Roman" panose="02020603050405020304" pitchFamily="18" charset="0"/>
                <a:cs typeface="Times New Roman" panose="02020603050405020304" pitchFamily="18" charset="0"/>
              </a:rPr>
              <a:t>boolean</a:t>
            </a:r>
            <a:r>
              <a:rPr lang="en-US" sz="2000" dirty="0">
                <a:ln>
                  <a:noFill/>
                </a:ln>
                <a:solidFill>
                  <a:prstClr val="black"/>
                </a:solidFill>
                <a:latin typeface="Times New Roman" panose="02020603050405020304" pitchFamily="18" charset="0"/>
                <a:cs typeface="Times New Roman" panose="02020603050405020304" pitchFamily="18" charset="0"/>
              </a:rPr>
              <a:t>, </a:t>
            </a:r>
            <a:r>
              <a:rPr lang="en-US" sz="2000" dirty="0">
                <a:ln>
                  <a:noFill/>
                </a:ln>
                <a:solidFill>
                  <a:srgbClr val="0070C0"/>
                </a:solidFill>
                <a:latin typeface="Times New Roman" panose="02020603050405020304" pitchFamily="18" charset="0"/>
                <a:cs typeface="Times New Roman" panose="02020603050405020304" pitchFamily="18" charset="0"/>
              </a:rPr>
              <a:t>double</a:t>
            </a:r>
            <a:r>
              <a:rPr lang="en-US" sz="2000" dirty="0">
                <a:ln>
                  <a:noFill/>
                </a:ln>
                <a:solidFill>
                  <a:prstClr val="black"/>
                </a:solidFill>
                <a:latin typeface="Times New Roman" panose="02020603050405020304" pitchFamily="18" charset="0"/>
                <a:cs typeface="Times New Roman" panose="02020603050405020304" pitchFamily="18" charset="0"/>
              </a:rPr>
              <a:t>, etc.) are not objects, but in many situations, you might need to treat them as objects, such as when working with collections, using generics, or needing access to methods that are available only for objects. A </a:t>
            </a:r>
            <a:r>
              <a:rPr lang="en-US" sz="2000" dirty="0">
                <a:ln>
                  <a:noFill/>
                </a:ln>
                <a:solidFill>
                  <a:srgbClr val="FF0000"/>
                </a:solidFill>
                <a:latin typeface="Times New Roman" panose="02020603050405020304" pitchFamily="18" charset="0"/>
                <a:cs typeface="Times New Roman" panose="02020603050405020304" pitchFamily="18" charset="0"/>
              </a:rPr>
              <a:t>wrapper class</a:t>
            </a:r>
            <a:r>
              <a:rPr lang="en-US" sz="2000" dirty="0">
                <a:ln>
                  <a:noFill/>
                </a:ln>
                <a:solidFill>
                  <a:prstClr val="black"/>
                </a:solidFill>
                <a:latin typeface="Times New Roman" panose="02020603050405020304" pitchFamily="18" charset="0"/>
                <a:cs typeface="Times New Roman" panose="02020603050405020304" pitchFamily="18" charset="0"/>
              </a:rPr>
              <a:t> in </a:t>
            </a:r>
            <a:r>
              <a:rPr lang="en-US" sz="2000" b="1" dirty="0">
                <a:ln>
                  <a:noFill/>
                </a:ln>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n>
                  <a:noFill/>
                </a:ln>
                <a:solidFill>
                  <a:prstClr val="black"/>
                </a:solidFill>
                <a:latin typeface="Times New Roman" panose="02020603050405020304" pitchFamily="18" charset="0"/>
                <a:cs typeface="Times New Roman" panose="02020603050405020304" pitchFamily="18" charset="0"/>
              </a:rPr>
              <a:t> is a class that encapsulates a </a:t>
            </a:r>
            <a:r>
              <a:rPr lang="en-US" sz="2000" dirty="0">
                <a:ln>
                  <a:noFill/>
                </a:ln>
                <a:solidFill>
                  <a:srgbClr val="00B050"/>
                </a:solidFill>
                <a:latin typeface="Times New Roman" panose="02020603050405020304" pitchFamily="18" charset="0"/>
                <a:cs typeface="Times New Roman" panose="02020603050405020304" pitchFamily="18" charset="0"/>
              </a:rPr>
              <a:t>primitive data type</a:t>
            </a:r>
            <a:r>
              <a:rPr lang="en-US" sz="2000" dirty="0">
                <a:ln>
                  <a:noFill/>
                </a:ln>
                <a:solidFill>
                  <a:prstClr val="black"/>
                </a:solidFill>
                <a:latin typeface="Times New Roman" panose="02020603050405020304" pitchFamily="18" charset="0"/>
                <a:cs typeface="Times New Roman" panose="02020603050405020304" pitchFamily="18" charset="0"/>
              </a:rPr>
              <a:t>, allowing it to be used as an object.</a:t>
            </a:r>
          </a:p>
          <a:p>
            <a:pPr marL="342900" lvl="0" indent="-342900" algn="l" defTabSz="914400">
              <a:spcBef>
                <a:spcPts val="0"/>
              </a:spcBef>
              <a:buFont typeface="Wingdings" panose="05000000000000000000" pitchFamily="2" charset="2"/>
              <a:buChar char="Ø"/>
            </a:pPr>
            <a:endParaRPr lang="en-US" sz="2000" dirty="0">
              <a:ln>
                <a:noFill/>
              </a:ln>
              <a:solidFill>
                <a:prstClr val="black"/>
              </a:solidFill>
              <a:latin typeface="Times New Roman" panose="02020603050405020304" pitchFamily="18" charset="0"/>
              <a:cs typeface="Times New Roman" panose="02020603050405020304" pitchFamily="18" charset="0"/>
            </a:endParaRPr>
          </a:p>
          <a:p>
            <a:pPr marL="342900" indent="-342900" algn="l" defTabSz="914400">
              <a:spcBef>
                <a:spcPts val="0"/>
              </a:spcBef>
              <a:buFont typeface="Wingdings" panose="05000000000000000000" pitchFamily="2" charset="2"/>
              <a:buChar char="Ø"/>
            </a:pPr>
            <a:r>
              <a:rPr lang="en-US" sz="2000" dirty="0">
                <a:solidFill>
                  <a:srgbClr val="FF0000"/>
                </a:solidFill>
                <a:latin typeface="Times New Roman" panose="02020603050405020304" pitchFamily="18" charset="0"/>
                <a:cs typeface="Times New Roman" panose="02020603050405020304" pitchFamily="18" charset="0"/>
              </a:rPr>
              <a:t>Wrapper classes </a:t>
            </a:r>
            <a:r>
              <a:rPr lang="en-US" sz="2000" dirty="0">
                <a:latin typeface="Times New Roman" panose="02020603050405020304" pitchFamily="18" charset="0"/>
                <a:cs typeface="Times New Roman" panose="02020603050405020304" pitchFamily="18" charset="0"/>
              </a:rPr>
              <a:t>in </a:t>
            </a:r>
            <a:r>
              <a:rPr lang="en-US" sz="2000" b="1" dirty="0">
                <a:solidFill>
                  <a:schemeClr val="accent4">
                    <a:lumMod val="75000"/>
                  </a:schemeClr>
                </a:solidFill>
                <a:latin typeface="Times New Roman" panose="02020603050405020304" pitchFamily="18" charset="0"/>
                <a:cs typeface="Times New Roman" panose="02020603050405020304" pitchFamily="18" charset="0"/>
              </a:rPr>
              <a:t>Java</a:t>
            </a:r>
            <a:r>
              <a:rPr lang="en-US" sz="2000" dirty="0">
                <a:latin typeface="Times New Roman" panose="02020603050405020304" pitchFamily="18" charset="0"/>
                <a:cs typeface="Times New Roman" panose="02020603050405020304" pitchFamily="18" charset="0"/>
              </a:rPr>
              <a:t> allow you to treat </a:t>
            </a:r>
            <a:r>
              <a:rPr lang="en-US" sz="2000" dirty="0">
                <a:solidFill>
                  <a:srgbClr val="00B050"/>
                </a:solidFill>
                <a:latin typeface="Times New Roman" panose="02020603050405020304" pitchFamily="18" charset="0"/>
                <a:cs typeface="Times New Roman" panose="02020603050405020304" pitchFamily="18" charset="0"/>
              </a:rPr>
              <a:t>primitive data types </a:t>
            </a:r>
            <a:r>
              <a:rPr lang="en-US" sz="2000" dirty="0">
                <a:latin typeface="Times New Roman" panose="02020603050405020304" pitchFamily="18" charset="0"/>
                <a:cs typeface="Times New Roman" panose="02020603050405020304" pitchFamily="18" charset="0"/>
              </a:rPr>
              <a:t>as objects by encapsulating them in class instances. This allows you to access methods and additional functionality provided by those wrapper classes. </a:t>
            </a:r>
            <a:r>
              <a:rPr lang="en-US" sz="2000" dirty="0">
                <a:solidFill>
                  <a:srgbClr val="00B050"/>
                </a:solidFill>
                <a:latin typeface="Times New Roman" panose="02020603050405020304" pitchFamily="18" charset="0"/>
                <a:cs typeface="Times New Roman" panose="02020603050405020304" pitchFamily="18" charset="0"/>
              </a:rPr>
              <a:t>Primitive data types </a:t>
            </a:r>
            <a:r>
              <a:rPr lang="en-US" sz="2000" dirty="0">
                <a:latin typeface="Times New Roman" panose="02020603050405020304" pitchFamily="18" charset="0"/>
                <a:cs typeface="Times New Roman" panose="02020603050405020304" pitchFamily="18" charset="0"/>
              </a:rPr>
              <a:t>themselves do not have methods, and you cannot directly call methods on them. </a:t>
            </a:r>
          </a:p>
          <a:p>
            <a:pPr marL="342900" lvl="0" indent="-342900" algn="l" defTabSz="914400">
              <a:spcBef>
                <a:spcPts val="0"/>
              </a:spcBef>
              <a:buFont typeface="Wingdings" panose="05000000000000000000" pitchFamily="2" charset="2"/>
              <a:buChar char="Ø"/>
            </a:pPr>
            <a:endParaRPr lang="en-US" sz="2000" dirty="0">
              <a:ln>
                <a:noFill/>
              </a:ln>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28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3904</TotalTime>
  <Words>3154</Words>
  <Application>Microsoft Office PowerPoint</Application>
  <PresentationFormat>Widescreen</PresentationFormat>
  <Paragraphs>395</Paragraphs>
  <Slides>26</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Calibri</vt:lpstr>
      <vt:lpstr>Corbel</vt:lpstr>
      <vt:lpstr>Courier New</vt:lpstr>
      <vt:lpstr>Times New Roman</vt:lpstr>
      <vt:lpstr>Wingdings</vt:lpstr>
      <vt:lpstr>Parallax</vt:lpstr>
      <vt:lpstr>JAVA Programming</vt:lpstr>
      <vt:lpstr>TOPICs to be discussed</vt:lpstr>
      <vt:lpstr>Let’s START …!!!</vt:lpstr>
      <vt:lpstr>First Program </vt:lpstr>
      <vt:lpstr>Printing in Java Program</vt:lpstr>
      <vt:lpstr>main() method</vt:lpstr>
      <vt:lpstr>main() method</vt:lpstr>
      <vt:lpstr>Data Types</vt:lpstr>
      <vt:lpstr>Wrapper Class</vt:lpstr>
      <vt:lpstr>Wrapper Class</vt:lpstr>
      <vt:lpstr>SIZE field in Wrapper Class</vt:lpstr>
      <vt:lpstr>Methods for Parsing</vt:lpstr>
      <vt:lpstr>Methods for Conversion</vt:lpstr>
      <vt:lpstr>Methods for Formatting</vt:lpstr>
      <vt:lpstr>Class</vt:lpstr>
      <vt:lpstr>Fields</vt:lpstr>
      <vt:lpstr>Access Modifiers</vt:lpstr>
      <vt:lpstr>Static Fields</vt:lpstr>
      <vt:lpstr>Static Field Example</vt:lpstr>
      <vt:lpstr>Final Fields</vt:lpstr>
      <vt:lpstr>Methods</vt:lpstr>
      <vt:lpstr>Method Overloading</vt:lpstr>
      <vt:lpstr>Some Important Points</vt:lpstr>
      <vt:lpstr>Class Modifiers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Suvojit Dhara</dc:creator>
  <cp:lastModifiedBy>Suvojit Dhara</cp:lastModifiedBy>
  <cp:revision>147</cp:revision>
  <dcterms:created xsi:type="dcterms:W3CDTF">2024-06-05T06:37:24Z</dcterms:created>
  <dcterms:modified xsi:type="dcterms:W3CDTF">2024-08-06T04:37:40Z</dcterms:modified>
</cp:coreProperties>
</file>