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22"/>
  </p:notesMasterIdLst>
  <p:sldIdLst>
    <p:sldId id="256" r:id="rId5"/>
    <p:sldId id="258" r:id="rId6"/>
    <p:sldId id="272" r:id="rId7"/>
    <p:sldId id="257" r:id="rId8"/>
    <p:sldId id="269" r:id="rId9"/>
    <p:sldId id="273" r:id="rId10"/>
    <p:sldId id="274" r:id="rId11"/>
    <p:sldId id="263" r:id="rId12"/>
    <p:sldId id="261" r:id="rId13"/>
    <p:sldId id="262" r:id="rId14"/>
    <p:sldId id="266" r:id="rId15"/>
    <p:sldId id="278" r:id="rId16"/>
    <p:sldId id="265" r:id="rId17"/>
    <p:sldId id="279" r:id="rId18"/>
    <p:sldId id="267" r:id="rId19"/>
    <p:sldId id="280"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4BB47-4E18-46D1-B0E1-6AEBA49D48C5}" v="4" dt="2022-10-04T18:29:35.761"/>
    <p1510:client id="{25CAEB88-AC88-42FA-B3C0-8913FD565AAE}" v="3060" vWet="3062" dt="2022-10-03T19:08:07.884"/>
    <p1510:client id="{7C70A0BE-C361-48DE-AEA7-A403C1E7D2C5}" v="490" dt="2022-10-03T19:29:08.345"/>
    <p1510:client id="{AD48ABD6-85F8-4BBA-8381-C8D8D40D96F6}" v="100" dt="2022-10-02T20:33:23.497"/>
    <p1510:client id="{CB808A9A-CE9C-4C7A-B098-12C2A9DDDE83}" v="10" dt="2022-10-03T15:08:42.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C6929A-C70D-1745-B749-C09C111FE71B}" type="datetimeFigureOut">
              <a:rPr lang="en-US" smtClean="0"/>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5C380-6B16-3F4F-BA73-17B65F9F401C}" type="slidenum">
              <a:rPr lang="en-US" smtClean="0"/>
              <a:t>‹#›</a:t>
            </a:fld>
            <a:endParaRPr lang="en-US"/>
          </a:p>
        </p:txBody>
      </p:sp>
    </p:spTree>
    <p:extLst>
      <p:ext uri="{BB962C8B-B14F-4D97-AF65-F5344CB8AC3E}">
        <p14:creationId xmlns:p14="http://schemas.microsoft.com/office/powerpoint/2010/main" val="347735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55C380-6B16-3F4F-BA73-17B65F9F401C}" type="slidenum">
              <a:rPr lang="en-US" smtClean="0"/>
              <a:t>1</a:t>
            </a:fld>
            <a:endParaRPr lang="en-US"/>
          </a:p>
        </p:txBody>
      </p:sp>
    </p:spTree>
    <p:extLst>
      <p:ext uri="{BB962C8B-B14F-4D97-AF65-F5344CB8AC3E}">
        <p14:creationId xmlns:p14="http://schemas.microsoft.com/office/powerpoint/2010/main" val="3798029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Continuous investments being made in AI/ML</a:t>
            </a:r>
          </a:p>
          <a:p>
            <a:r>
              <a:rPr lang="en-US">
                <a:cs typeface="Calibri"/>
              </a:rPr>
              <a:t>This free's up time for SME's to focus on high priority items.</a:t>
            </a:r>
          </a:p>
          <a:p>
            <a:endParaRPr lang="en-US">
              <a:cs typeface="Calibri"/>
            </a:endParaRPr>
          </a:p>
          <a:p>
            <a:r>
              <a:rPr lang="en-US">
                <a:cs typeface="Calibri"/>
              </a:rPr>
              <a:t>From a market standpoint, AI in </a:t>
            </a:r>
            <a:r>
              <a:rPr lang="en-US" err="1">
                <a:cs typeface="Calibri"/>
              </a:rPr>
              <a:t>Cybersecuirty</a:t>
            </a:r>
            <a:r>
              <a:rPr lang="en-US">
                <a:cs typeface="Calibri"/>
              </a:rPr>
              <a:t> is projected to reach 38 billion by 2026, it was 8.8 billion in 2019</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855C380-6B16-3F4F-BA73-17B65F9F401C}" type="slidenum">
              <a:rPr lang="en-US" smtClean="0"/>
              <a:t>13</a:t>
            </a:fld>
            <a:endParaRPr lang="en-US"/>
          </a:p>
        </p:txBody>
      </p:sp>
    </p:spTree>
    <p:extLst>
      <p:ext uri="{BB962C8B-B14F-4D97-AF65-F5344CB8AC3E}">
        <p14:creationId xmlns:p14="http://schemas.microsoft.com/office/powerpoint/2010/main" val="1161635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mn-lt"/>
                <a:cs typeface="+mn-lt"/>
              </a:rPr>
              <a:t>Even after the increase in use of AI in  Cybersecurity, Cyberthreat is a growing phenomenon.</a:t>
            </a:r>
            <a:endParaRPr lang="en-US">
              <a:cs typeface="Calibri"/>
            </a:endParaRPr>
          </a:p>
          <a:p>
            <a:r>
              <a:rPr lang="en-US">
                <a:cs typeface="Calibri"/>
              </a:rPr>
              <a:t>&gt;</a:t>
            </a:r>
            <a:r>
              <a:rPr lang="en-US">
                <a:ea typeface="+mn-lt"/>
                <a:cs typeface="+mn-lt"/>
              </a:rPr>
              <a:t> With the rapid growth of new technologies, especially IOT, it provides attackers with more loopholes and attack surfaces.</a:t>
            </a:r>
            <a:endParaRPr lang="en-US">
              <a:cs typeface="Calibri"/>
            </a:endParaRPr>
          </a:p>
          <a:p>
            <a:r>
              <a:rPr lang="en-US">
                <a:cs typeface="Calibri"/>
              </a:rPr>
              <a:t>&gt; New technologies like Blockchain, Behavioral Analytics and Embedded Hardware Authentication technologies is changing the threat landscape. More sophisticated attackers are producing new mechanisms.</a:t>
            </a:r>
          </a:p>
          <a:p>
            <a:r>
              <a:rPr lang="en-US">
                <a:cs typeface="Calibri"/>
              </a:rPr>
              <a:t>&gt; FireEye and other cybersecurity companies actively use ML to continue to enhance their capabilities for developing, deploying and supporting deep learning models for threat analysis.</a:t>
            </a:r>
          </a:p>
          <a:p>
            <a:endParaRPr lang="en-US"/>
          </a:p>
        </p:txBody>
      </p:sp>
      <p:sp>
        <p:nvSpPr>
          <p:cNvPr id="4" name="Slide Number Placeholder 3"/>
          <p:cNvSpPr>
            <a:spLocks noGrp="1"/>
          </p:cNvSpPr>
          <p:nvPr>
            <p:ph type="sldNum" sz="quarter" idx="5"/>
          </p:nvPr>
        </p:nvSpPr>
        <p:spPr/>
        <p:txBody>
          <a:bodyPr/>
          <a:lstStyle/>
          <a:p>
            <a:fld id="{5855C380-6B16-3F4F-BA73-17B65F9F401C}" type="slidenum">
              <a:rPr lang="en-US" smtClean="0"/>
              <a:t>15</a:t>
            </a:fld>
            <a:endParaRPr lang="en-US"/>
          </a:p>
        </p:txBody>
      </p:sp>
    </p:spTree>
    <p:extLst>
      <p:ext uri="{BB962C8B-B14F-4D97-AF65-F5344CB8AC3E}">
        <p14:creationId xmlns:p14="http://schemas.microsoft.com/office/powerpoint/2010/main" val="160903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FireEye was established in 2004. FireEye was a publicly traded cybersecurity company headquartered in California with offices across North America, Europe , Asia Pacific, Middle East and Africa. The company specialized in providing software, hardware and support services in the cybersecurity field. It assisted organizations in implementing network security solutions, protecting their networks against malicious software and investigating cybersecurity attacks. </a:t>
            </a:r>
          </a:p>
          <a:p>
            <a:endParaRPr lang="en-US">
              <a:cs typeface="Calibri"/>
            </a:endParaRPr>
          </a:p>
          <a:p>
            <a:endParaRPr lang="en-US">
              <a:cs typeface="Calibri"/>
            </a:endParaRPr>
          </a:p>
          <a:p>
            <a:r>
              <a:rPr lang="en-US">
                <a:cs typeface="Calibri"/>
              </a:rPr>
              <a:t>FireEye, now known as </a:t>
            </a:r>
            <a:r>
              <a:rPr lang="en-US" err="1">
                <a:cs typeface="Calibri"/>
              </a:rPr>
              <a:t>Trellix</a:t>
            </a:r>
            <a:r>
              <a:rPr lang="en-US">
                <a:cs typeface="Calibri"/>
              </a:rPr>
              <a:t> (Created from merger of McAfee Enterprise &amp; FireEye) prides itself on being an intelligence-led security company.</a:t>
            </a:r>
          </a:p>
          <a:p>
            <a:r>
              <a:rPr lang="en-US">
                <a:cs typeface="Calibri"/>
              </a:rPr>
              <a:t>FireEye offers a SINGLE platform in which they strive to eliminate complexity &amp; burden of cyber security for organizations struggling to prepare for, prevent &amp; respond to cyber attacks.</a:t>
            </a:r>
          </a:p>
          <a:p>
            <a:endParaRPr lang="en-US">
              <a:cs typeface="Calibri"/>
            </a:endParaRPr>
          </a:p>
          <a:p>
            <a:r>
              <a:rPr lang="en-US">
                <a:cs typeface="Calibri"/>
              </a:rPr>
              <a:t>FireEye quick facts:</a:t>
            </a:r>
          </a:p>
          <a:p>
            <a:pPr marL="171450" indent="-171450">
              <a:buFont typeface="Arial"/>
              <a:buChar char="•"/>
            </a:pPr>
            <a:r>
              <a:rPr lang="en-US">
                <a:cs typeface="Calibri"/>
              </a:rPr>
              <a:t>Employees – 3,000+</a:t>
            </a:r>
          </a:p>
          <a:p>
            <a:pPr marL="171450" indent="-171450">
              <a:buFont typeface="Arial"/>
              <a:buChar char="•"/>
            </a:pPr>
            <a:r>
              <a:rPr lang="en-US">
                <a:cs typeface="Calibri"/>
              </a:rPr>
              <a:t>Revenue - $941 million for 2020</a:t>
            </a:r>
          </a:p>
          <a:p>
            <a:pPr marL="171450" indent="-171450">
              <a:buFont typeface="Arial"/>
              <a:buChar char="•"/>
            </a:pPr>
            <a:r>
              <a:rPr lang="en-US">
                <a:cs typeface="Calibri"/>
              </a:rPr>
              <a:t>Global Offices – 19</a:t>
            </a:r>
          </a:p>
          <a:p>
            <a:pPr marL="171450" indent="-171450">
              <a:buFont typeface="Arial"/>
              <a:buChar char="•"/>
            </a:pPr>
            <a:r>
              <a:rPr lang="en-US">
                <a:cs typeface="Calibri"/>
              </a:rPr>
              <a:t>Customers – 10,000+ across 103 countries; More than 50% of the Forbes Global 2000</a:t>
            </a:r>
          </a:p>
          <a:p>
            <a:pPr marL="171450" indent="-171450">
              <a:buFont typeface="Arial"/>
              <a:buChar char="•"/>
            </a:pPr>
            <a:endParaRPr lang="en-US">
              <a:cs typeface="Calibri"/>
            </a:endParaRPr>
          </a:p>
          <a:p>
            <a:r>
              <a:rPr lang="en-US">
                <a:cs typeface="Calibri"/>
              </a:rPr>
              <a:t>FireEye Products &amp; Security Consulting</a:t>
            </a:r>
          </a:p>
          <a:p>
            <a:pPr marL="171450" indent="-171450">
              <a:buFont typeface="Arial"/>
              <a:buChar char="•"/>
            </a:pPr>
            <a:r>
              <a:rPr lang="en-US">
                <a:cs typeface="Calibri"/>
              </a:rPr>
              <a:t>Enterprise Security</a:t>
            </a:r>
          </a:p>
          <a:p>
            <a:pPr lvl="1" indent="-171450">
              <a:buFont typeface="Arial"/>
              <a:buChar char="•"/>
            </a:pPr>
            <a:r>
              <a:rPr lang="en-US">
                <a:cs typeface="Calibri"/>
              </a:rPr>
              <a:t>FireEye Helix Security Operations Platform</a:t>
            </a:r>
          </a:p>
          <a:p>
            <a:pPr lvl="1" indent="-171450">
              <a:buFont typeface="Arial"/>
              <a:buChar char="•"/>
            </a:pPr>
            <a:r>
              <a:rPr lang="en-US">
                <a:cs typeface="Calibri"/>
              </a:rPr>
              <a:t>Mandiant Security Validation</a:t>
            </a:r>
          </a:p>
          <a:p>
            <a:pPr lvl="1" indent="-171450">
              <a:buFont typeface="Arial"/>
              <a:buChar char="•"/>
            </a:pPr>
            <a:r>
              <a:rPr lang="en-US">
                <a:cs typeface="Calibri"/>
              </a:rPr>
              <a:t>FireEye Network Security &amp; Forensics</a:t>
            </a:r>
          </a:p>
          <a:p>
            <a:pPr lvl="1" indent="-171450">
              <a:buFont typeface="Arial"/>
              <a:buChar char="•"/>
            </a:pPr>
            <a:r>
              <a:rPr lang="en-US">
                <a:cs typeface="Calibri"/>
              </a:rPr>
              <a:t>FireEye Email Security</a:t>
            </a:r>
          </a:p>
          <a:p>
            <a:pPr lvl="1" indent="-171450">
              <a:buFont typeface="Arial"/>
              <a:buChar char="•"/>
            </a:pPr>
            <a:r>
              <a:rPr lang="en-US">
                <a:cs typeface="Calibri"/>
              </a:rPr>
              <a:t>FireEye Endpoint Security</a:t>
            </a:r>
          </a:p>
          <a:p>
            <a:pPr lvl="1" indent="-171450">
              <a:buFont typeface="Arial"/>
              <a:buChar char="•"/>
            </a:pPr>
            <a:r>
              <a:rPr lang="en-US">
                <a:cs typeface="Calibri"/>
              </a:rPr>
              <a:t>FireEye Detection on Demand</a:t>
            </a:r>
          </a:p>
          <a:p>
            <a:pPr lvl="1" indent="-171450">
              <a:buFont typeface="Arial"/>
              <a:buChar char="•"/>
            </a:pPr>
            <a:endParaRPr lang="en-US">
              <a:cs typeface="Calibri"/>
            </a:endParaRPr>
          </a:p>
          <a:p>
            <a:pPr marL="171450" indent="-171450">
              <a:buFont typeface="Arial"/>
              <a:buChar char="•"/>
            </a:pPr>
            <a:r>
              <a:rPr lang="en-US">
                <a:cs typeface="Calibri"/>
              </a:rPr>
              <a:t>FireEye Expertise</a:t>
            </a:r>
          </a:p>
          <a:p>
            <a:pPr lvl="1" indent="-171450">
              <a:buFont typeface="Arial"/>
              <a:buChar char="•"/>
            </a:pPr>
            <a:r>
              <a:rPr lang="en-US">
                <a:cs typeface="Calibri"/>
              </a:rPr>
              <a:t>Mandiant Expertise on Demand</a:t>
            </a:r>
          </a:p>
          <a:p>
            <a:pPr lvl="1" indent="-171450">
              <a:buFont typeface="Arial"/>
              <a:buChar char="•"/>
            </a:pPr>
            <a:r>
              <a:rPr lang="en-US">
                <a:cs typeface="Calibri"/>
              </a:rPr>
              <a:t>Mandiant Managed Defense</a:t>
            </a:r>
          </a:p>
          <a:p>
            <a:pPr lvl="1" indent="-171450">
              <a:buFont typeface="Arial"/>
              <a:buChar char="•"/>
            </a:pPr>
            <a:r>
              <a:rPr lang="en-US">
                <a:cs typeface="Calibri"/>
              </a:rPr>
              <a:t>Mandiant Threat Intelligence</a:t>
            </a:r>
          </a:p>
          <a:p>
            <a:pPr lvl="1" indent="-171450">
              <a:buFont typeface="Arial"/>
              <a:buChar char="•"/>
            </a:pPr>
            <a:endParaRPr lang="en-US">
              <a:cs typeface="Calibri"/>
            </a:endParaRPr>
          </a:p>
          <a:p>
            <a:pPr marL="171450" indent="-171450">
              <a:buFont typeface="Arial"/>
              <a:buChar char="•"/>
            </a:pPr>
            <a:r>
              <a:rPr lang="en-US">
                <a:cs typeface="Calibri"/>
              </a:rPr>
              <a:t>Vertical Markets</a:t>
            </a:r>
          </a:p>
          <a:p>
            <a:pPr lvl="1" indent="-171450">
              <a:buFont typeface="Arial"/>
              <a:buChar char="•"/>
            </a:pPr>
            <a:r>
              <a:rPr lang="en-US">
                <a:cs typeface="Calibri"/>
              </a:rPr>
              <a:t>Cloud</a:t>
            </a:r>
          </a:p>
          <a:p>
            <a:pPr lvl="1" indent="-171450">
              <a:buFont typeface="Arial"/>
              <a:buChar char="•"/>
            </a:pPr>
            <a:r>
              <a:rPr lang="en-US">
                <a:cs typeface="Calibri"/>
              </a:rPr>
              <a:t>Financial Markets</a:t>
            </a:r>
          </a:p>
          <a:p>
            <a:pPr lvl="1" indent="-171450">
              <a:buFont typeface="Arial"/>
              <a:buChar char="•"/>
            </a:pPr>
            <a:r>
              <a:rPr lang="en-US">
                <a:cs typeface="Calibri"/>
              </a:rPr>
              <a:t>Government</a:t>
            </a:r>
          </a:p>
          <a:p>
            <a:pPr lvl="1" indent="-171450">
              <a:buFont typeface="Arial"/>
              <a:buChar char="•"/>
            </a:pPr>
            <a:r>
              <a:rPr lang="en-US">
                <a:cs typeface="Calibri"/>
              </a:rPr>
              <a:t>Healthcare</a:t>
            </a:r>
          </a:p>
          <a:p>
            <a:pPr lvl="1" indent="-171450">
              <a:buFont typeface="Arial"/>
              <a:buChar char="•"/>
            </a:pPr>
            <a:r>
              <a:rPr lang="en-US">
                <a:cs typeface="Calibri"/>
              </a:rPr>
              <a:t>Industrial Control Systems</a:t>
            </a:r>
          </a:p>
          <a:p>
            <a:pPr lvl="1" indent="-171450">
              <a:buFont typeface="Arial"/>
              <a:buChar char="•"/>
            </a:pPr>
            <a:endParaRPr lang="en-US">
              <a:cs typeface="Calibri"/>
            </a:endParaRPr>
          </a:p>
          <a:p>
            <a:pPr marL="171450" indent="-171450">
              <a:buFont typeface="Arial"/>
              <a:buChar char="•"/>
            </a:pPr>
            <a:r>
              <a:rPr lang="en-US">
                <a:cs typeface="Calibri"/>
              </a:rPr>
              <a:t>Security Services</a:t>
            </a:r>
          </a:p>
          <a:p>
            <a:pPr lvl="1" indent="-171450">
              <a:buFont typeface="Arial"/>
              <a:buChar char="•"/>
            </a:pPr>
            <a:r>
              <a:rPr lang="en-US">
                <a:cs typeface="Calibri"/>
              </a:rPr>
              <a:t>Breach Response services</a:t>
            </a:r>
          </a:p>
          <a:p>
            <a:pPr lvl="1" indent="-171450">
              <a:buFont typeface="Arial"/>
              <a:buChar char="•"/>
            </a:pPr>
            <a:r>
              <a:rPr lang="en-US">
                <a:cs typeface="Calibri"/>
              </a:rPr>
              <a:t>Security Assessment services</a:t>
            </a:r>
          </a:p>
          <a:p>
            <a:pPr lvl="1" indent="-171450">
              <a:buFont typeface="Arial"/>
              <a:buChar char="•"/>
            </a:pPr>
            <a:r>
              <a:rPr lang="en-US">
                <a:cs typeface="Calibri"/>
              </a:rPr>
              <a:t>Security Enhancement services</a:t>
            </a:r>
          </a:p>
          <a:p>
            <a:pPr lvl="1" indent="-171450">
              <a:buFont typeface="Arial"/>
              <a:buChar char="•"/>
            </a:pPr>
            <a:r>
              <a:rPr lang="en-US">
                <a:cs typeface="Calibri"/>
              </a:rPr>
              <a:t>Security Transformation services</a:t>
            </a:r>
          </a:p>
          <a:p>
            <a:pPr marL="171450" indent="-171450">
              <a:buFont typeface="Arial"/>
              <a:buChar char="•"/>
            </a:pPr>
            <a:endParaRPr lang="en-US">
              <a:cs typeface="Calibri"/>
            </a:endParaRPr>
          </a:p>
          <a:p>
            <a:endParaRPr lang="en-US">
              <a:cs typeface="Calibri"/>
            </a:endParaRPr>
          </a:p>
          <a:p>
            <a:r>
              <a:rPr lang="en-US">
                <a:cs typeface="Calibri"/>
              </a:rPr>
              <a:t>// Zak, </a:t>
            </a:r>
            <a:r>
              <a:rPr lang="en-US" err="1">
                <a:cs typeface="Calibri"/>
              </a:rPr>
              <a:t>Kaustuv</a:t>
            </a:r>
            <a:endParaRPr lang="en-US">
              <a:cs typeface="Calibri"/>
            </a:endParaRPr>
          </a:p>
        </p:txBody>
      </p:sp>
      <p:sp>
        <p:nvSpPr>
          <p:cNvPr id="4" name="Slide Number Placeholder 3"/>
          <p:cNvSpPr>
            <a:spLocks noGrp="1"/>
          </p:cNvSpPr>
          <p:nvPr>
            <p:ph type="sldNum" sz="quarter" idx="5"/>
          </p:nvPr>
        </p:nvSpPr>
        <p:spPr/>
        <p:txBody>
          <a:bodyPr/>
          <a:lstStyle/>
          <a:p>
            <a:fld id="{5855C380-6B16-3F4F-BA73-17B65F9F401C}" type="slidenum">
              <a:rPr lang="en-US" smtClean="0"/>
              <a:t>2</a:t>
            </a:fld>
            <a:endParaRPr lang="en-US"/>
          </a:p>
        </p:txBody>
      </p:sp>
    </p:spTree>
    <p:extLst>
      <p:ext uri="{BB962C8B-B14F-4D97-AF65-F5344CB8AC3E}">
        <p14:creationId xmlns:p14="http://schemas.microsoft.com/office/powerpoint/2010/main" val="3859874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Setting the scene for FireEye in 2020</a:t>
            </a:r>
          </a:p>
          <a:p>
            <a:endParaRPr lang="en-US">
              <a:cs typeface="Calibri"/>
            </a:endParaRPr>
          </a:p>
          <a:p>
            <a:r>
              <a:rPr lang="en-US">
                <a:cs typeface="Calibri"/>
              </a:rPr>
              <a:t>Background Information:</a:t>
            </a:r>
          </a:p>
          <a:p>
            <a:pPr>
              <a:buFont typeface="Arial" panose="020F0502020204030204" pitchFamily="34" charset="0"/>
              <a:buChar char="•"/>
            </a:pPr>
            <a:r>
              <a:rPr lang="en-US">
                <a:ea typeface="+mn-lt"/>
                <a:cs typeface="+mn-lt"/>
              </a:rPr>
              <a:t>Around 69% of the FireEye clients were based in the US, and a large percentage of the clients belonged to the computer software and IT services industry. Of all the companies that used FireEye products and services, 19% were small enterprises, 40% were medium sized and 41% were large companies.</a:t>
            </a:r>
            <a:endParaRPr lang="en-US">
              <a:cs typeface="Calibri"/>
            </a:endParaRPr>
          </a:p>
          <a:p>
            <a:pPr>
              <a:buFont typeface="Arial" panose="020F0502020204030204" pitchFamily="34" charset="0"/>
              <a:buChar char="•"/>
            </a:pPr>
            <a:r>
              <a:rPr lang="en-US">
                <a:ea typeface="+mn-lt"/>
                <a:cs typeface="+mn-lt"/>
              </a:rPr>
              <a:t>In March 2020, FireEye won a very high-profile competition sponsored by the US Navy called the Artificial Intelligence Applications to Autonomous Cybersecurity Challenge. (AI ATAC)</a:t>
            </a:r>
            <a:endParaRPr lang="en-US">
              <a:cs typeface="Calibri" panose="020F0502020204030204"/>
            </a:endParaRPr>
          </a:p>
          <a:p>
            <a:pPr>
              <a:buFont typeface="Arial" panose="020F0502020204030204" pitchFamily="34" charset="0"/>
              <a:buChar char="•"/>
            </a:pPr>
            <a:r>
              <a:rPr lang="en-US">
                <a:ea typeface="+mn-lt"/>
                <a:cs typeface="+mn-lt"/>
              </a:rPr>
              <a:t>The total staff strength of the company globally was approximately 3200 employees. Comprising more than 700 highly experienced threat researchers, platform engineers, Malware analysts, Intelligence analysts and Investigators. FireEye had deployed more than 17 million VM sensors globally and blocked between 50,00 to 70,000 confirmed malicious events per hour. </a:t>
            </a:r>
          </a:p>
          <a:p>
            <a:pPr>
              <a:buFont typeface="Arial" panose="020F0502020204030204" pitchFamily="34" charset="0"/>
              <a:buChar char="•"/>
            </a:pPr>
            <a:endParaRPr lang="en-US">
              <a:ea typeface="+mn-lt"/>
              <a:cs typeface="+mn-lt"/>
            </a:endParaRPr>
          </a:p>
          <a:p>
            <a:pPr>
              <a:buFont typeface="Arial" panose="020F0502020204030204" pitchFamily="34" charset="0"/>
              <a:buChar char="•"/>
            </a:pPr>
            <a:r>
              <a:rPr lang="en-US">
                <a:ea typeface="+mn-lt"/>
                <a:cs typeface="+mn-lt"/>
              </a:rPr>
              <a:t>https://www.businesswire.com/news/home/20210202006110/en/FireEye-Reports-Financial-Results-for-Fourth-Quarter-and-Full-Year-2020</a:t>
            </a:r>
          </a:p>
          <a:p>
            <a:pPr>
              <a:buFont typeface="Arial" panose="020F0502020204030204" pitchFamily="34" charset="0"/>
              <a:buChar char="•"/>
            </a:pPr>
            <a:r>
              <a:rPr lang="en-US">
                <a:cs typeface="Calibri"/>
              </a:rPr>
              <a:t>https://www.mandiant.com/resources/blog/malwareguard-fireeye-machine-learning-model-to-detect-and-prevent-malware</a:t>
            </a:r>
          </a:p>
          <a:p>
            <a:pPr>
              <a:buFont typeface="Arial" panose="020F0502020204030204" pitchFamily="34" charset="0"/>
              <a:buChar char="•"/>
            </a:pPr>
            <a:r>
              <a:rPr lang="en-US">
                <a:cs typeface="Calibri"/>
              </a:rPr>
              <a:t>https://enlyft.com/tech/products/fireeye</a:t>
            </a:r>
          </a:p>
        </p:txBody>
      </p:sp>
      <p:sp>
        <p:nvSpPr>
          <p:cNvPr id="4" name="Slide Number Placeholder 3"/>
          <p:cNvSpPr>
            <a:spLocks noGrp="1"/>
          </p:cNvSpPr>
          <p:nvPr>
            <p:ph type="sldNum" sz="quarter" idx="5"/>
          </p:nvPr>
        </p:nvSpPr>
        <p:spPr/>
        <p:txBody>
          <a:bodyPr/>
          <a:lstStyle/>
          <a:p>
            <a:fld id="{5855C380-6B16-3F4F-BA73-17B65F9F401C}" type="slidenum">
              <a:rPr lang="en-US" smtClean="0"/>
              <a:t>3</a:t>
            </a:fld>
            <a:endParaRPr lang="en-US"/>
          </a:p>
        </p:txBody>
      </p:sp>
    </p:spTree>
    <p:extLst>
      <p:ext uri="{BB962C8B-B14F-4D97-AF65-F5344CB8AC3E}">
        <p14:creationId xmlns:p14="http://schemas.microsoft.com/office/powerpoint/2010/main" val="119536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Quick intro to AI/ML</a:t>
            </a:r>
          </a:p>
          <a:p>
            <a:endParaRPr lang="en-US">
              <a:cs typeface="Calibri"/>
            </a:endParaRPr>
          </a:p>
          <a:p>
            <a:r>
              <a:rPr lang="en-US">
                <a:cs typeface="Calibri"/>
              </a:rPr>
              <a:t>The case revolves around </a:t>
            </a:r>
            <a:r>
              <a:rPr lang="en-US" err="1">
                <a:cs typeface="Calibri"/>
              </a:rPr>
              <a:t>Human+AI</a:t>
            </a:r>
            <a:r>
              <a:rPr lang="en-US">
                <a:cs typeface="Calibri"/>
              </a:rPr>
              <a:t>/ML</a:t>
            </a:r>
          </a:p>
          <a:p>
            <a:endParaRPr lang="en-US">
              <a:cs typeface="Calibri"/>
            </a:endParaRPr>
          </a:p>
          <a:p>
            <a:r>
              <a:rPr lang="en-US">
                <a:cs typeface="Calibri"/>
              </a:rPr>
              <a:t>This allows companies like FireEye to automate certain tasks and for the system to "learn" behaviors through a series of models/algorithms.</a:t>
            </a:r>
          </a:p>
          <a:p>
            <a:endParaRPr lang="en-US">
              <a:cs typeface="Calibri"/>
            </a:endParaRPr>
          </a:p>
        </p:txBody>
      </p:sp>
      <p:sp>
        <p:nvSpPr>
          <p:cNvPr id="4" name="Slide Number Placeholder 3"/>
          <p:cNvSpPr>
            <a:spLocks noGrp="1"/>
          </p:cNvSpPr>
          <p:nvPr>
            <p:ph type="sldNum" sz="quarter" idx="5"/>
          </p:nvPr>
        </p:nvSpPr>
        <p:spPr/>
        <p:txBody>
          <a:bodyPr/>
          <a:lstStyle/>
          <a:p>
            <a:fld id="{5855C380-6B16-3F4F-BA73-17B65F9F401C}" type="slidenum">
              <a:rPr lang="en-US" smtClean="0"/>
              <a:t>4</a:t>
            </a:fld>
            <a:endParaRPr lang="en-US"/>
          </a:p>
        </p:txBody>
      </p:sp>
    </p:spTree>
    <p:extLst>
      <p:ext uri="{BB962C8B-B14F-4D97-AF65-F5344CB8AC3E}">
        <p14:creationId xmlns:p14="http://schemas.microsoft.com/office/powerpoint/2010/main" val="126789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list shows Pros and cons of AI/ML</a:t>
            </a:r>
          </a:p>
          <a:p>
            <a:endParaRPr lang="en-US">
              <a:cs typeface="Calibri"/>
            </a:endParaRPr>
          </a:p>
          <a:p>
            <a:r>
              <a:rPr lang="en-US"/>
              <a:t>AI/ML helps analysts automate tedious tasks</a:t>
            </a:r>
            <a:endParaRPr lang="en-US">
              <a:cs typeface="Calibri"/>
            </a:endParaRPr>
          </a:p>
          <a:p>
            <a:r>
              <a:rPr lang="en-US"/>
              <a:t>And  allows Analysts to focus on high priority tasks that require expert human making decisions.</a:t>
            </a:r>
            <a:endParaRPr lang="en-US">
              <a:cs typeface="Calibri"/>
            </a:endParaRPr>
          </a:p>
          <a:p>
            <a:endParaRPr lang="en-US">
              <a:cs typeface="Calibri"/>
            </a:endParaRPr>
          </a:p>
          <a:p>
            <a:r>
              <a:rPr lang="en-US">
                <a:cs typeface="Calibri"/>
              </a:rPr>
              <a:t>There will be a continued need for human capability that works together with AI/ML.</a:t>
            </a:r>
          </a:p>
          <a:p>
            <a:endParaRPr lang="en-US">
              <a:cs typeface="Calibri"/>
            </a:endParaRPr>
          </a:p>
          <a:p>
            <a:r>
              <a:rPr lang="en-US"/>
              <a:t>Important to note that the team demonstrated efficient ways to integrate AI/ML. They utilized Agile approaches and ensures everyone was involved from start to finish to ensure no finger-pointing and that buy-in was received by everyone.</a:t>
            </a:r>
            <a:endParaRPr lang="en-US">
              <a:cs typeface="Calibri"/>
            </a:endParaRPr>
          </a:p>
          <a:p>
            <a:endParaRPr lang="en-US">
              <a:cs typeface="Calibri"/>
            </a:endParaRPr>
          </a:p>
          <a:p>
            <a:r>
              <a:rPr lang="en-US">
                <a:cs typeface="Calibri"/>
              </a:rPr>
              <a:t>There was an understanding that their AI &amp; ML model was continuously evolving in iterations and constructive feedback was encouraged.</a:t>
            </a:r>
          </a:p>
          <a:p>
            <a:endParaRPr lang="en-US">
              <a:cs typeface="Calibri"/>
            </a:endParaRPr>
          </a:p>
          <a:p>
            <a:r>
              <a:rPr lang="en-US">
                <a:cs typeface="Calibri"/>
              </a:rPr>
              <a:t>Roles may evolve but we believe the human element will always continue to be present</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855C380-6B16-3F4F-BA73-17B65F9F401C}" type="slidenum">
              <a:rPr lang="en-US" smtClean="0"/>
              <a:t>5</a:t>
            </a:fld>
            <a:endParaRPr lang="en-US"/>
          </a:p>
        </p:txBody>
      </p:sp>
    </p:spTree>
    <p:extLst>
      <p:ext uri="{BB962C8B-B14F-4D97-AF65-F5344CB8AC3E}">
        <p14:creationId xmlns:p14="http://schemas.microsoft.com/office/powerpoint/2010/main" val="134855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the Automation </a:t>
            </a:r>
            <a:r>
              <a:rPr lang="en-US" err="1">
                <a:cs typeface="Calibri"/>
              </a:rPr>
              <a:t>Specturm</a:t>
            </a:r>
            <a:r>
              <a:rPr lang="en-US">
                <a:cs typeface="Calibri"/>
              </a:rPr>
              <a:t> FireEye uses to help guide internal thinking on identifying scenarios on if a human or machine approach should be used and at what degree.</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855C380-6B16-3F4F-BA73-17B65F9F401C}" type="slidenum">
              <a:rPr lang="en-US" smtClean="0"/>
              <a:t>7</a:t>
            </a:fld>
            <a:endParaRPr lang="en-US"/>
          </a:p>
        </p:txBody>
      </p:sp>
    </p:spTree>
    <p:extLst>
      <p:ext uri="{BB962C8B-B14F-4D97-AF65-F5344CB8AC3E}">
        <p14:creationId xmlns:p14="http://schemas.microsoft.com/office/powerpoint/2010/main" val="433722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55C380-6B16-3F4F-BA73-17B65F9F401C}" type="slidenum">
              <a:rPr lang="en-US" smtClean="0"/>
              <a:t>8</a:t>
            </a:fld>
            <a:endParaRPr lang="en-US"/>
          </a:p>
        </p:txBody>
      </p:sp>
    </p:spTree>
    <p:extLst>
      <p:ext uri="{BB962C8B-B14F-4D97-AF65-F5344CB8AC3E}">
        <p14:creationId xmlns:p14="http://schemas.microsoft.com/office/powerpoint/2010/main" val="214109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55C380-6B16-3F4F-BA73-17B65F9F401C}" type="slidenum">
              <a:rPr lang="en-US" smtClean="0"/>
              <a:t>9</a:t>
            </a:fld>
            <a:endParaRPr lang="en-US"/>
          </a:p>
        </p:txBody>
      </p:sp>
    </p:spTree>
    <p:extLst>
      <p:ext uri="{BB962C8B-B14F-4D97-AF65-F5344CB8AC3E}">
        <p14:creationId xmlns:p14="http://schemas.microsoft.com/office/powerpoint/2010/main" val="414772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Even a top cybersecurity company like FireEye was susceptible to an attack. </a:t>
            </a:r>
          </a:p>
          <a:p>
            <a:endParaRPr lang="en-US">
              <a:cs typeface="Calibri"/>
            </a:endParaRPr>
          </a:p>
          <a:p>
            <a:r>
              <a:rPr lang="en-US"/>
              <a:t>A ‘red team’ is usually externally hired by an </a:t>
            </a:r>
            <a:r>
              <a:rPr lang="en-US" err="1"/>
              <a:t>organisation</a:t>
            </a:r>
            <a:r>
              <a:rPr lang="en-US"/>
              <a:t> and has little or no inside knowledge of the cybersecurity in place. This ensures the attack that it performs will be completely realistic with the ‘red team’ performing the techniques that would be used in a real attack.</a:t>
            </a:r>
            <a:endParaRPr lang="en-US">
              <a:cs typeface="Calibri"/>
            </a:endParaRPr>
          </a:p>
          <a:p>
            <a:endParaRPr lang="en-US">
              <a:cs typeface="Calibri"/>
            </a:endParaRPr>
          </a:p>
          <a:p>
            <a:r>
              <a:rPr lang="en-US"/>
              <a:t>The attack used tools specifically designed to countermand FireEye's security protocols. The attack began with the injection of the SUNBURST backdoor trojan. This was transmitted through updates to the SolarWinds Orion software platform, where the updates had been hijacked and altered to include the malware (in something known as a supply-chain breach). </a:t>
            </a:r>
            <a:r>
              <a:rPr lang="en-US" err="1"/>
              <a:t>Utilising</a:t>
            </a:r>
            <a:r>
              <a:rPr lang="en-US"/>
              <a:t> this backdoor, the bad actors were able to access FireEye's internal servers and extract data and ‘red team’ tools used by FireEye.</a:t>
            </a:r>
            <a:endParaRPr lang="en-US">
              <a:cs typeface="Calibri"/>
            </a:endParaRPr>
          </a:p>
        </p:txBody>
      </p:sp>
      <p:sp>
        <p:nvSpPr>
          <p:cNvPr id="4" name="Slide Number Placeholder 3"/>
          <p:cNvSpPr>
            <a:spLocks noGrp="1"/>
          </p:cNvSpPr>
          <p:nvPr>
            <p:ph type="sldNum" sz="quarter" idx="5"/>
          </p:nvPr>
        </p:nvSpPr>
        <p:spPr/>
        <p:txBody>
          <a:bodyPr/>
          <a:lstStyle/>
          <a:p>
            <a:fld id="{5855C380-6B16-3F4F-BA73-17B65F9F401C}" type="slidenum">
              <a:rPr lang="en-US" smtClean="0"/>
              <a:t>11</a:t>
            </a:fld>
            <a:endParaRPr lang="en-US"/>
          </a:p>
        </p:txBody>
      </p:sp>
    </p:spTree>
    <p:extLst>
      <p:ext uri="{BB962C8B-B14F-4D97-AF65-F5344CB8AC3E}">
        <p14:creationId xmlns:p14="http://schemas.microsoft.com/office/powerpoint/2010/main" val="32826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33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5834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147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9181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62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3150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1251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3914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10/4/2022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8180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10/4/2022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72530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7129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10/4/2022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1367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E268116-E2A7-4F98-8812-192B4975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3999" y="4550229"/>
            <a:ext cx="10909073" cy="1057655"/>
          </a:xfrm>
        </p:spPr>
        <p:txBody>
          <a:bodyPr>
            <a:normAutofit/>
          </a:bodyPr>
          <a:lstStyle/>
          <a:p>
            <a:r>
              <a:rPr lang="en-US" sz="6000" b="1">
                <a:cs typeface="Calibri Light"/>
              </a:rPr>
              <a:t>FireEye</a:t>
            </a:r>
          </a:p>
        </p:txBody>
      </p:sp>
      <p:sp>
        <p:nvSpPr>
          <p:cNvPr id="3" name="Subtitle 2"/>
          <p:cNvSpPr>
            <a:spLocks noGrp="1"/>
          </p:cNvSpPr>
          <p:nvPr>
            <p:ph type="subTitle" idx="1"/>
          </p:nvPr>
        </p:nvSpPr>
        <p:spPr>
          <a:xfrm>
            <a:off x="633999" y="5727515"/>
            <a:ext cx="10925101" cy="515477"/>
          </a:xfrm>
        </p:spPr>
        <p:txBody>
          <a:bodyPr vert="horz" lIns="91440" tIns="45720" rIns="91440" bIns="45720" rtlCol="0">
            <a:normAutofit/>
          </a:bodyPr>
          <a:lstStyle/>
          <a:p>
            <a:r>
              <a:rPr lang="en-US" sz="1600">
                <a:solidFill>
                  <a:schemeClr val="tx1">
                    <a:lumMod val="85000"/>
                    <a:lumOff val="15000"/>
                  </a:schemeClr>
                </a:solidFill>
                <a:cs typeface="Calibri"/>
              </a:rPr>
              <a:t>Group 2:</a:t>
            </a:r>
            <a:r>
              <a:rPr lang="en-US" sz="1600">
                <a:solidFill>
                  <a:schemeClr val="tx1">
                    <a:lumMod val="85000"/>
                    <a:lumOff val="15000"/>
                  </a:schemeClr>
                </a:solidFill>
                <a:ea typeface="+mj-lt"/>
                <a:cs typeface="+mj-lt"/>
              </a:rPr>
              <a:t>Kaustuv DUTTA, Zaki KHAN, Swati M.RADIA, Jada N. Simpson, Jeremiah WARREN         </a:t>
            </a:r>
            <a:endParaRPr lang="en-US" sz="1600">
              <a:solidFill>
                <a:schemeClr val="tx1">
                  <a:lumMod val="85000"/>
                  <a:lumOff val="15000"/>
                </a:schemeClr>
              </a:solidFill>
            </a:endParaRPr>
          </a:p>
          <a:p>
            <a:endParaRPr lang="en-US" sz="1600">
              <a:solidFill>
                <a:schemeClr val="tx1">
                  <a:lumMod val="85000"/>
                  <a:lumOff val="15000"/>
                </a:schemeClr>
              </a:solidFill>
            </a:endParaRPr>
          </a:p>
        </p:txBody>
      </p:sp>
      <p:pic>
        <p:nvPicPr>
          <p:cNvPr id="5" name="Picture 4" descr="Logo, company name&#10;&#10;Description automatically generated">
            <a:extLst>
              <a:ext uri="{FF2B5EF4-FFF2-40B4-BE49-F238E27FC236}">
                <a16:creationId xmlns:a16="http://schemas.microsoft.com/office/drawing/2014/main" id="{A25C37D8-8EB5-0A6D-365E-4189A81A8CF4}"/>
              </a:ext>
            </a:extLst>
          </p:cNvPr>
          <p:cNvPicPr>
            <a:picLocks noChangeAspect="1"/>
          </p:cNvPicPr>
          <p:nvPr/>
        </p:nvPicPr>
        <p:blipFill rotWithShape="1">
          <a:blip r:embed="rId3"/>
          <a:srcRect t="27612" r="-1" b="9225"/>
          <a:stretch/>
        </p:blipFill>
        <p:spPr>
          <a:xfrm>
            <a:off x="635457" y="640080"/>
            <a:ext cx="10916463" cy="3602736"/>
          </a:xfrm>
          <a:prstGeom prst="rect">
            <a:avLst/>
          </a:prstGeom>
        </p:spPr>
      </p:pic>
      <p:cxnSp>
        <p:nvCxnSpPr>
          <p:cNvPr id="12" name="Straight Connector 11">
            <a:extLst>
              <a:ext uri="{FF2B5EF4-FFF2-40B4-BE49-F238E27FC236}">
                <a16:creationId xmlns:a16="http://schemas.microsoft.com/office/drawing/2014/main" id="{73D8893D-DEBE-4F67-901F-166F75E9C6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BEFFA83-BC6D-4CD2-A2BA-98AD67423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AB5696BF-D495-4CAC-AA8A-4EBFF2C32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B1EB-E1CF-CF32-412E-EF095B0A7AFA}"/>
              </a:ext>
            </a:extLst>
          </p:cNvPr>
          <p:cNvSpPr>
            <a:spLocks noGrp="1"/>
          </p:cNvSpPr>
          <p:nvPr>
            <p:ph type="title"/>
          </p:nvPr>
        </p:nvSpPr>
        <p:spPr/>
        <p:txBody>
          <a:bodyPr/>
          <a:lstStyle/>
          <a:p>
            <a:r>
              <a:rPr lang="en-US" b="1">
                <a:cs typeface="Calibri Light"/>
              </a:rPr>
              <a:t>Quantitative Risk Analysis </a:t>
            </a:r>
            <a:endParaRPr lang="en-US" b="1"/>
          </a:p>
        </p:txBody>
      </p:sp>
      <p:graphicFrame>
        <p:nvGraphicFramePr>
          <p:cNvPr id="5" name="Content Placeholder 4">
            <a:extLst>
              <a:ext uri="{FF2B5EF4-FFF2-40B4-BE49-F238E27FC236}">
                <a16:creationId xmlns:a16="http://schemas.microsoft.com/office/drawing/2014/main" id="{A3E9F79D-CB32-3E86-E2BA-9E8C55A581B3}"/>
              </a:ext>
            </a:extLst>
          </p:cNvPr>
          <p:cNvGraphicFramePr>
            <a:graphicFrameLocks noGrp="1"/>
          </p:cNvGraphicFramePr>
          <p:nvPr>
            <p:ph idx="1"/>
            <p:extLst>
              <p:ext uri="{D42A27DB-BD31-4B8C-83A1-F6EECF244321}">
                <p14:modId xmlns:p14="http://schemas.microsoft.com/office/powerpoint/2010/main" val="3621163601"/>
              </p:ext>
            </p:extLst>
          </p:nvPr>
        </p:nvGraphicFramePr>
        <p:xfrm>
          <a:off x="1135811" y="2228490"/>
          <a:ext cx="9976661" cy="3469223"/>
        </p:xfrm>
        <a:graphic>
          <a:graphicData uri="http://schemas.openxmlformats.org/drawingml/2006/table">
            <a:tbl>
              <a:tblPr firstRow="1" firstCol="1" bandRow="1">
                <a:tableStyleId>{073A0DAA-6AF3-43AB-8588-CEC1D06C72B9}</a:tableStyleId>
              </a:tblPr>
              <a:tblGrid>
                <a:gridCol w="1748250">
                  <a:extLst>
                    <a:ext uri="{9D8B030D-6E8A-4147-A177-3AD203B41FA5}">
                      <a16:colId xmlns:a16="http://schemas.microsoft.com/office/drawing/2014/main" val="3893126126"/>
                    </a:ext>
                  </a:extLst>
                </a:gridCol>
                <a:gridCol w="1573614">
                  <a:extLst>
                    <a:ext uri="{9D8B030D-6E8A-4147-A177-3AD203B41FA5}">
                      <a16:colId xmlns:a16="http://schemas.microsoft.com/office/drawing/2014/main" val="2784431218"/>
                    </a:ext>
                  </a:extLst>
                </a:gridCol>
                <a:gridCol w="1456266">
                  <a:extLst>
                    <a:ext uri="{9D8B030D-6E8A-4147-A177-3AD203B41FA5}">
                      <a16:colId xmlns:a16="http://schemas.microsoft.com/office/drawing/2014/main" val="2730850299"/>
                    </a:ext>
                  </a:extLst>
                </a:gridCol>
                <a:gridCol w="1320798">
                  <a:extLst>
                    <a:ext uri="{9D8B030D-6E8A-4147-A177-3AD203B41FA5}">
                      <a16:colId xmlns:a16="http://schemas.microsoft.com/office/drawing/2014/main" val="13499839"/>
                    </a:ext>
                  </a:extLst>
                </a:gridCol>
                <a:gridCol w="1625600">
                  <a:extLst>
                    <a:ext uri="{9D8B030D-6E8A-4147-A177-3AD203B41FA5}">
                      <a16:colId xmlns:a16="http://schemas.microsoft.com/office/drawing/2014/main" val="2577934741"/>
                    </a:ext>
                  </a:extLst>
                </a:gridCol>
                <a:gridCol w="2252133">
                  <a:extLst>
                    <a:ext uri="{9D8B030D-6E8A-4147-A177-3AD203B41FA5}">
                      <a16:colId xmlns:a16="http://schemas.microsoft.com/office/drawing/2014/main" val="2737343442"/>
                    </a:ext>
                  </a:extLst>
                </a:gridCol>
              </a:tblGrid>
              <a:tr h="741287">
                <a:tc>
                  <a:txBody>
                    <a:bodyPr/>
                    <a:lstStyle/>
                    <a:p>
                      <a:pPr marL="0" marR="0" algn="ctr">
                        <a:spcBef>
                          <a:spcPts val="0"/>
                        </a:spcBef>
                        <a:spcAft>
                          <a:spcPts val="0"/>
                        </a:spcAft>
                      </a:pPr>
                      <a:r>
                        <a:rPr lang="en-US">
                          <a:effectLst/>
                        </a:rPr>
                        <a:t>Threats</a:t>
                      </a:r>
                    </a:p>
                  </a:txBody>
                  <a:tcPr marL="68580" marR="68580" marT="0" marB="0" anchor="ctr"/>
                </a:tc>
                <a:tc>
                  <a:txBody>
                    <a:bodyPr/>
                    <a:lstStyle/>
                    <a:p>
                      <a:pPr marL="0" marR="0" algn="ctr">
                        <a:spcBef>
                          <a:spcPts val="0"/>
                        </a:spcBef>
                        <a:spcAft>
                          <a:spcPts val="0"/>
                        </a:spcAft>
                      </a:pPr>
                      <a:r>
                        <a:rPr lang="en-US">
                          <a:effectLst/>
                        </a:rPr>
                        <a:t>Probability</a:t>
                      </a:r>
                    </a:p>
                  </a:txBody>
                  <a:tcPr marL="68580" marR="68580" marT="0" marB="0" anchor="ctr"/>
                </a:tc>
                <a:tc>
                  <a:txBody>
                    <a:bodyPr/>
                    <a:lstStyle/>
                    <a:p>
                      <a:pPr marL="0" marR="0" algn="ctr">
                        <a:spcBef>
                          <a:spcPts val="0"/>
                        </a:spcBef>
                        <a:spcAft>
                          <a:spcPts val="0"/>
                        </a:spcAft>
                      </a:pPr>
                      <a:r>
                        <a:rPr lang="en-US">
                          <a:effectLst/>
                        </a:rPr>
                        <a:t>Impact</a:t>
                      </a:r>
                    </a:p>
                  </a:txBody>
                  <a:tcPr marL="68580" marR="68580" marT="0" marB="0" anchor="ctr"/>
                </a:tc>
                <a:tc>
                  <a:txBody>
                    <a:bodyPr/>
                    <a:lstStyle/>
                    <a:p>
                      <a:pPr marL="0" marR="0" algn="ctr">
                        <a:spcBef>
                          <a:spcPts val="0"/>
                        </a:spcBef>
                        <a:spcAft>
                          <a:spcPts val="0"/>
                        </a:spcAft>
                      </a:pPr>
                      <a:r>
                        <a:rPr lang="en-US">
                          <a:effectLst/>
                        </a:rPr>
                        <a:t>P.I Score</a:t>
                      </a:r>
                    </a:p>
                  </a:txBody>
                  <a:tcPr marL="68580" marR="68580" marT="0" marB="0" anchor="ctr"/>
                </a:tc>
                <a:tc>
                  <a:txBody>
                    <a:bodyPr/>
                    <a:lstStyle/>
                    <a:p>
                      <a:pPr marL="0" marR="0" algn="ctr">
                        <a:spcBef>
                          <a:spcPts val="0"/>
                        </a:spcBef>
                        <a:spcAft>
                          <a:spcPts val="0"/>
                        </a:spcAft>
                      </a:pPr>
                      <a:r>
                        <a:rPr lang="en-US">
                          <a:effectLst/>
                        </a:rPr>
                        <a:t>Risk Ranking</a:t>
                      </a:r>
                    </a:p>
                  </a:txBody>
                  <a:tcPr marL="68580" marR="68580" marT="0" marB="0" anchor="ctr"/>
                </a:tc>
                <a:tc>
                  <a:txBody>
                    <a:bodyPr/>
                    <a:lstStyle/>
                    <a:p>
                      <a:pPr marL="0" marR="0" algn="ctr">
                        <a:spcBef>
                          <a:spcPts val="0"/>
                        </a:spcBef>
                        <a:spcAft>
                          <a:spcPts val="0"/>
                        </a:spcAft>
                      </a:pPr>
                      <a:r>
                        <a:rPr lang="en-US">
                          <a:effectLst/>
                        </a:rPr>
                        <a:t>Decision</a:t>
                      </a:r>
                    </a:p>
                  </a:txBody>
                  <a:tcPr marL="68580" marR="68580" marT="0" marB="0" anchor="ctr"/>
                </a:tc>
                <a:extLst>
                  <a:ext uri="{0D108BD9-81ED-4DB2-BD59-A6C34878D82A}">
                    <a16:rowId xmlns:a16="http://schemas.microsoft.com/office/drawing/2014/main" val="4143242880"/>
                  </a:ext>
                </a:extLst>
              </a:tr>
              <a:tr h="681984">
                <a:tc>
                  <a:txBody>
                    <a:bodyPr/>
                    <a:lstStyle/>
                    <a:p>
                      <a:pPr marL="0" marR="0" algn="ctr">
                        <a:spcBef>
                          <a:spcPts val="0"/>
                        </a:spcBef>
                        <a:spcAft>
                          <a:spcPts val="0"/>
                        </a:spcAft>
                      </a:pPr>
                      <a:r>
                        <a:rPr lang="en-US">
                          <a:effectLst/>
                        </a:rPr>
                        <a:t>Data Integrity </a:t>
                      </a:r>
                    </a:p>
                  </a:txBody>
                  <a:tcPr marL="68580" marR="68580" marT="0" marB="0" anchor="ctr"/>
                </a:tc>
                <a:tc>
                  <a:txBody>
                    <a:bodyPr/>
                    <a:lstStyle/>
                    <a:p>
                      <a:pPr marL="0" marR="0" algn="ctr">
                        <a:spcBef>
                          <a:spcPts val="0"/>
                        </a:spcBef>
                        <a:spcAft>
                          <a:spcPts val="0"/>
                        </a:spcAft>
                      </a:pPr>
                      <a:r>
                        <a:rPr lang="en-US">
                          <a:effectLst/>
                        </a:rPr>
                        <a:t>3</a:t>
                      </a:r>
                    </a:p>
                  </a:txBody>
                  <a:tcPr marL="68580" marR="68580" marT="0" marB="0" anchor="ctr"/>
                </a:tc>
                <a:tc>
                  <a:txBody>
                    <a:bodyPr/>
                    <a:lstStyle/>
                    <a:p>
                      <a:pPr marL="0" marR="0" algn="ctr">
                        <a:spcBef>
                          <a:spcPts val="0"/>
                        </a:spcBef>
                        <a:spcAft>
                          <a:spcPts val="0"/>
                        </a:spcAft>
                      </a:pPr>
                      <a:r>
                        <a:rPr lang="en-US">
                          <a:effectLst/>
                        </a:rPr>
                        <a:t>5</a:t>
                      </a:r>
                    </a:p>
                  </a:txBody>
                  <a:tcPr marL="68580" marR="68580" marT="0" marB="0" anchor="ctr"/>
                </a:tc>
                <a:tc>
                  <a:txBody>
                    <a:bodyPr/>
                    <a:lstStyle/>
                    <a:p>
                      <a:pPr marL="0" marR="0" algn="ctr">
                        <a:spcBef>
                          <a:spcPts val="0"/>
                        </a:spcBef>
                        <a:spcAft>
                          <a:spcPts val="0"/>
                        </a:spcAft>
                      </a:pPr>
                      <a:r>
                        <a:rPr lang="en-US">
                          <a:effectLst/>
                        </a:rPr>
                        <a:t>15</a:t>
                      </a:r>
                    </a:p>
                  </a:txBody>
                  <a:tcPr marL="68580" marR="68580" marT="0" marB="0" anchor="ctr"/>
                </a:tc>
                <a:tc>
                  <a:txBody>
                    <a:bodyPr/>
                    <a:lstStyle/>
                    <a:p>
                      <a:pPr marL="0" marR="0" algn="ctr">
                        <a:spcBef>
                          <a:spcPts val="0"/>
                        </a:spcBef>
                        <a:spcAft>
                          <a:spcPts val="0"/>
                        </a:spcAft>
                      </a:pPr>
                      <a:r>
                        <a:rPr lang="en-US">
                          <a:effectLst/>
                        </a:rPr>
                        <a:t>2</a:t>
                      </a:r>
                    </a:p>
                  </a:txBody>
                  <a:tcPr marL="68580" marR="68580" marT="0" marB="0" anchor="ctr"/>
                </a:tc>
                <a:tc>
                  <a:txBody>
                    <a:bodyPr/>
                    <a:lstStyle/>
                    <a:p>
                      <a:pPr marL="0" marR="0" algn="ctr">
                        <a:spcBef>
                          <a:spcPts val="0"/>
                        </a:spcBef>
                        <a:spcAft>
                          <a:spcPts val="0"/>
                        </a:spcAft>
                      </a:pPr>
                      <a:r>
                        <a:rPr lang="en-US">
                          <a:effectLst/>
                        </a:rPr>
                        <a:t>Risk Mitigation</a:t>
                      </a:r>
                    </a:p>
                  </a:txBody>
                  <a:tcPr marL="68580" marR="68580" marT="0" marB="0" anchor="ctr"/>
                </a:tc>
                <a:extLst>
                  <a:ext uri="{0D108BD9-81ED-4DB2-BD59-A6C34878D82A}">
                    <a16:rowId xmlns:a16="http://schemas.microsoft.com/office/drawing/2014/main" val="4255302593"/>
                  </a:ext>
                </a:extLst>
              </a:tr>
              <a:tr h="681984">
                <a:tc>
                  <a:txBody>
                    <a:bodyPr/>
                    <a:lstStyle/>
                    <a:p>
                      <a:pPr marL="0" marR="0" algn="ctr">
                        <a:spcBef>
                          <a:spcPts val="0"/>
                        </a:spcBef>
                        <a:spcAft>
                          <a:spcPts val="0"/>
                        </a:spcAft>
                      </a:pPr>
                      <a:r>
                        <a:rPr lang="en-US">
                          <a:effectLst/>
                        </a:rPr>
                        <a:t>Data Availability</a:t>
                      </a:r>
                    </a:p>
                  </a:txBody>
                  <a:tcPr marL="68580" marR="68580" marT="0" marB="0" anchor="ctr"/>
                </a:tc>
                <a:tc>
                  <a:txBody>
                    <a:bodyPr/>
                    <a:lstStyle/>
                    <a:p>
                      <a:pPr marL="0" marR="0" algn="ctr">
                        <a:spcBef>
                          <a:spcPts val="0"/>
                        </a:spcBef>
                        <a:spcAft>
                          <a:spcPts val="0"/>
                        </a:spcAft>
                      </a:pPr>
                      <a:r>
                        <a:rPr lang="en-US">
                          <a:effectLst/>
                        </a:rPr>
                        <a:t>3</a:t>
                      </a:r>
                    </a:p>
                  </a:txBody>
                  <a:tcPr marL="68580" marR="68580" marT="0" marB="0" anchor="ctr"/>
                </a:tc>
                <a:tc>
                  <a:txBody>
                    <a:bodyPr/>
                    <a:lstStyle/>
                    <a:p>
                      <a:pPr marL="0" marR="0" algn="ctr">
                        <a:spcBef>
                          <a:spcPts val="0"/>
                        </a:spcBef>
                        <a:spcAft>
                          <a:spcPts val="0"/>
                        </a:spcAft>
                      </a:pPr>
                      <a:r>
                        <a:rPr lang="en-US">
                          <a:effectLst/>
                        </a:rPr>
                        <a:t>5</a:t>
                      </a:r>
                    </a:p>
                  </a:txBody>
                  <a:tcPr marL="68580" marR="68580" marT="0" marB="0" anchor="ctr"/>
                </a:tc>
                <a:tc>
                  <a:txBody>
                    <a:bodyPr/>
                    <a:lstStyle/>
                    <a:p>
                      <a:pPr marL="0" marR="0" algn="ctr">
                        <a:spcBef>
                          <a:spcPts val="0"/>
                        </a:spcBef>
                        <a:spcAft>
                          <a:spcPts val="0"/>
                        </a:spcAft>
                      </a:pPr>
                      <a:r>
                        <a:rPr lang="en-US">
                          <a:effectLst/>
                        </a:rPr>
                        <a:t>15</a:t>
                      </a:r>
                    </a:p>
                  </a:txBody>
                  <a:tcPr marL="68580" marR="68580" marT="0" marB="0" anchor="ctr"/>
                </a:tc>
                <a:tc>
                  <a:txBody>
                    <a:bodyPr/>
                    <a:lstStyle/>
                    <a:p>
                      <a:pPr marL="0" marR="0" algn="ctr">
                        <a:spcBef>
                          <a:spcPts val="0"/>
                        </a:spcBef>
                        <a:spcAft>
                          <a:spcPts val="0"/>
                        </a:spcAft>
                      </a:pPr>
                      <a:r>
                        <a:rPr lang="en-US">
                          <a:effectLst/>
                        </a:rPr>
                        <a:t>3</a:t>
                      </a:r>
                    </a:p>
                  </a:txBody>
                  <a:tcPr marL="68580" marR="68580" marT="0" marB="0" anchor="ctr"/>
                </a:tc>
                <a:tc>
                  <a:txBody>
                    <a:bodyPr/>
                    <a:lstStyle/>
                    <a:p>
                      <a:pPr marL="0" marR="0" lvl="0" algn="ctr">
                        <a:spcBef>
                          <a:spcPts val="0"/>
                        </a:spcBef>
                        <a:spcAft>
                          <a:spcPts val="0"/>
                        </a:spcAft>
                        <a:buNone/>
                      </a:pPr>
                      <a:r>
                        <a:rPr lang="en-US" sz="1800" u="none" strike="noStrike" noProof="0">
                          <a:effectLst/>
                        </a:rPr>
                        <a:t>Risk Mitigation</a:t>
                      </a:r>
                      <a:endParaRPr lang="en-US"/>
                    </a:p>
                  </a:txBody>
                  <a:tcPr marL="68580" marR="68580" marT="0" marB="0" anchor="ctr"/>
                </a:tc>
                <a:extLst>
                  <a:ext uri="{0D108BD9-81ED-4DB2-BD59-A6C34878D82A}">
                    <a16:rowId xmlns:a16="http://schemas.microsoft.com/office/drawing/2014/main" val="1338031306"/>
                  </a:ext>
                </a:extLst>
              </a:tr>
              <a:tr h="681984">
                <a:tc>
                  <a:txBody>
                    <a:bodyPr/>
                    <a:lstStyle/>
                    <a:p>
                      <a:pPr marL="0" marR="0" algn="ctr">
                        <a:spcBef>
                          <a:spcPts val="0"/>
                        </a:spcBef>
                        <a:spcAft>
                          <a:spcPts val="0"/>
                        </a:spcAft>
                      </a:pPr>
                      <a:r>
                        <a:rPr lang="en-US">
                          <a:effectLst/>
                        </a:rPr>
                        <a:t>Novel Threats</a:t>
                      </a:r>
                    </a:p>
                  </a:txBody>
                  <a:tcPr marL="68580" marR="68580" marT="0" marB="0" anchor="ctr"/>
                </a:tc>
                <a:tc>
                  <a:txBody>
                    <a:bodyPr/>
                    <a:lstStyle/>
                    <a:p>
                      <a:pPr marL="0" marR="0" algn="ctr">
                        <a:spcBef>
                          <a:spcPts val="0"/>
                        </a:spcBef>
                        <a:spcAft>
                          <a:spcPts val="0"/>
                        </a:spcAft>
                      </a:pPr>
                      <a:r>
                        <a:rPr lang="en-US">
                          <a:effectLst/>
                        </a:rPr>
                        <a:t>2</a:t>
                      </a:r>
                    </a:p>
                  </a:txBody>
                  <a:tcPr marL="68580" marR="68580" marT="0" marB="0" anchor="ctr"/>
                </a:tc>
                <a:tc>
                  <a:txBody>
                    <a:bodyPr/>
                    <a:lstStyle/>
                    <a:p>
                      <a:pPr marL="0" marR="0" algn="ctr">
                        <a:spcBef>
                          <a:spcPts val="0"/>
                        </a:spcBef>
                        <a:spcAft>
                          <a:spcPts val="0"/>
                        </a:spcAft>
                      </a:pPr>
                      <a:r>
                        <a:rPr lang="en-US">
                          <a:effectLst/>
                        </a:rPr>
                        <a:t>5</a:t>
                      </a:r>
                    </a:p>
                  </a:txBody>
                  <a:tcPr marL="68580" marR="68580" marT="0" marB="0" anchor="ctr"/>
                </a:tc>
                <a:tc>
                  <a:txBody>
                    <a:bodyPr/>
                    <a:lstStyle/>
                    <a:p>
                      <a:pPr marL="0" marR="0" algn="ctr">
                        <a:spcBef>
                          <a:spcPts val="0"/>
                        </a:spcBef>
                        <a:spcAft>
                          <a:spcPts val="0"/>
                        </a:spcAft>
                      </a:pPr>
                      <a:r>
                        <a:rPr lang="en-US">
                          <a:effectLst/>
                        </a:rPr>
                        <a:t>10</a:t>
                      </a:r>
                    </a:p>
                  </a:txBody>
                  <a:tcPr marL="68580" marR="68580" marT="0" marB="0" anchor="ctr"/>
                </a:tc>
                <a:tc>
                  <a:txBody>
                    <a:bodyPr/>
                    <a:lstStyle/>
                    <a:p>
                      <a:pPr marL="0" marR="0" algn="ctr">
                        <a:spcBef>
                          <a:spcPts val="0"/>
                        </a:spcBef>
                        <a:spcAft>
                          <a:spcPts val="0"/>
                        </a:spcAft>
                      </a:pPr>
                      <a:r>
                        <a:rPr lang="en-US">
                          <a:effectLst/>
                        </a:rPr>
                        <a:t>1</a:t>
                      </a:r>
                    </a:p>
                  </a:txBody>
                  <a:tcPr marL="68580" marR="68580" marT="0" marB="0" anchor="ctr"/>
                </a:tc>
                <a:tc>
                  <a:txBody>
                    <a:bodyPr/>
                    <a:lstStyle/>
                    <a:p>
                      <a:pPr marL="0" marR="0" lvl="0" algn="ctr">
                        <a:spcBef>
                          <a:spcPts val="0"/>
                        </a:spcBef>
                        <a:spcAft>
                          <a:spcPts val="0"/>
                        </a:spcAft>
                        <a:buNone/>
                      </a:pPr>
                      <a:r>
                        <a:rPr lang="en-US" sz="1800" u="none" strike="noStrike" noProof="0">
                          <a:effectLst/>
                        </a:rPr>
                        <a:t>Risk Mitigation/Risk Acceptance</a:t>
                      </a:r>
                      <a:endParaRPr lang="en-US"/>
                    </a:p>
                  </a:txBody>
                  <a:tcPr marL="68580" marR="68580" marT="0" marB="0" anchor="ctr"/>
                </a:tc>
                <a:extLst>
                  <a:ext uri="{0D108BD9-81ED-4DB2-BD59-A6C34878D82A}">
                    <a16:rowId xmlns:a16="http://schemas.microsoft.com/office/drawing/2014/main" val="3280822970"/>
                  </a:ext>
                </a:extLst>
              </a:tr>
              <a:tr h="681984">
                <a:tc>
                  <a:txBody>
                    <a:bodyPr/>
                    <a:lstStyle/>
                    <a:p>
                      <a:pPr marL="0" lvl="0" algn="ctr">
                        <a:spcBef>
                          <a:spcPts val="0"/>
                        </a:spcBef>
                        <a:spcAft>
                          <a:spcPts val="0"/>
                        </a:spcAft>
                        <a:buNone/>
                      </a:pPr>
                      <a:r>
                        <a:rPr lang="en-US">
                          <a:effectLst/>
                        </a:rPr>
                        <a:t>Human</a:t>
                      </a:r>
                    </a:p>
                  </a:txBody>
                  <a:tcPr marL="68580" marR="68580" marT="0" marB="0" anchor="ctr"/>
                </a:tc>
                <a:tc>
                  <a:txBody>
                    <a:bodyPr/>
                    <a:lstStyle/>
                    <a:p>
                      <a:pPr marL="0" lvl="0" algn="ctr">
                        <a:spcBef>
                          <a:spcPts val="0"/>
                        </a:spcBef>
                        <a:spcAft>
                          <a:spcPts val="0"/>
                        </a:spcAft>
                        <a:buNone/>
                      </a:pPr>
                      <a:r>
                        <a:rPr lang="en-US">
                          <a:effectLst/>
                        </a:rPr>
                        <a:t>2</a:t>
                      </a:r>
                    </a:p>
                  </a:txBody>
                  <a:tcPr marL="68580" marR="68580" marT="0" marB="0" anchor="ctr"/>
                </a:tc>
                <a:tc>
                  <a:txBody>
                    <a:bodyPr/>
                    <a:lstStyle/>
                    <a:p>
                      <a:pPr marL="0" lvl="0" algn="ctr">
                        <a:spcBef>
                          <a:spcPts val="0"/>
                        </a:spcBef>
                        <a:spcAft>
                          <a:spcPts val="0"/>
                        </a:spcAft>
                        <a:buNone/>
                      </a:pPr>
                      <a:r>
                        <a:rPr lang="en-US">
                          <a:effectLst/>
                        </a:rPr>
                        <a:t>5</a:t>
                      </a:r>
                    </a:p>
                  </a:txBody>
                  <a:tcPr marL="68580" marR="68580" marT="0" marB="0" anchor="ctr"/>
                </a:tc>
                <a:tc>
                  <a:txBody>
                    <a:bodyPr/>
                    <a:lstStyle/>
                    <a:p>
                      <a:pPr marL="0" lvl="0" algn="ctr">
                        <a:spcBef>
                          <a:spcPts val="0"/>
                        </a:spcBef>
                        <a:spcAft>
                          <a:spcPts val="0"/>
                        </a:spcAft>
                        <a:buNone/>
                      </a:pPr>
                      <a:r>
                        <a:rPr lang="en-US">
                          <a:effectLst/>
                        </a:rPr>
                        <a:t>10</a:t>
                      </a:r>
                    </a:p>
                  </a:txBody>
                  <a:tcPr marL="68580" marR="68580" marT="0" marB="0" anchor="ctr"/>
                </a:tc>
                <a:tc>
                  <a:txBody>
                    <a:bodyPr/>
                    <a:lstStyle/>
                    <a:p>
                      <a:pPr marL="0" lvl="0" algn="ctr">
                        <a:spcBef>
                          <a:spcPts val="0"/>
                        </a:spcBef>
                        <a:spcAft>
                          <a:spcPts val="0"/>
                        </a:spcAft>
                        <a:buNone/>
                      </a:pPr>
                      <a:r>
                        <a:rPr lang="en-US">
                          <a:effectLst/>
                        </a:rPr>
                        <a:t>4</a:t>
                      </a:r>
                    </a:p>
                  </a:txBody>
                  <a:tcPr marL="68580" marR="68580" marT="0" marB="0" anchor="ctr"/>
                </a:tc>
                <a:tc>
                  <a:txBody>
                    <a:bodyPr/>
                    <a:lstStyle/>
                    <a:p>
                      <a:pPr marL="0" lvl="0" algn="ctr">
                        <a:spcBef>
                          <a:spcPts val="0"/>
                        </a:spcBef>
                        <a:spcAft>
                          <a:spcPts val="0"/>
                        </a:spcAft>
                        <a:buNone/>
                      </a:pPr>
                      <a:r>
                        <a:rPr lang="en-US" sz="1800" u="none" strike="noStrike" noProof="0">
                          <a:effectLst/>
                        </a:rPr>
                        <a:t>Risk Acceptance</a:t>
                      </a:r>
                      <a:endParaRPr lang="en-US"/>
                    </a:p>
                  </a:txBody>
                  <a:tcPr marL="68580" marR="68580" marT="0" marB="0" anchor="ctr"/>
                </a:tc>
                <a:extLst>
                  <a:ext uri="{0D108BD9-81ED-4DB2-BD59-A6C34878D82A}">
                    <a16:rowId xmlns:a16="http://schemas.microsoft.com/office/drawing/2014/main" val="3980754218"/>
                  </a:ext>
                </a:extLst>
              </a:tr>
            </a:tbl>
          </a:graphicData>
        </a:graphic>
      </p:graphicFrame>
    </p:spTree>
    <p:extLst>
      <p:ext uri="{BB962C8B-B14F-4D97-AF65-F5344CB8AC3E}">
        <p14:creationId xmlns:p14="http://schemas.microsoft.com/office/powerpoint/2010/main" val="318472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5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10DF9-2841-1227-9B69-B347C255403C}"/>
              </a:ext>
            </a:extLst>
          </p:cNvPr>
          <p:cNvSpPr>
            <a:spLocks noGrp="1"/>
          </p:cNvSpPr>
          <p:nvPr>
            <p:ph type="title"/>
          </p:nvPr>
        </p:nvSpPr>
        <p:spPr>
          <a:xfrm>
            <a:off x="7859485" y="634946"/>
            <a:ext cx="3690257" cy="1450757"/>
          </a:xfrm>
        </p:spPr>
        <p:txBody>
          <a:bodyPr>
            <a:normAutofit/>
          </a:bodyPr>
          <a:lstStyle/>
          <a:p>
            <a:pPr algn="ctr"/>
            <a:r>
              <a:rPr lang="en-US" b="1">
                <a:cs typeface="Calibri Light"/>
              </a:rPr>
              <a:t>The Breach of 2020</a:t>
            </a:r>
            <a:endParaRPr lang="en-US" b="1"/>
          </a:p>
        </p:txBody>
      </p:sp>
      <p:pic>
        <p:nvPicPr>
          <p:cNvPr id="4" name="Picture 4" descr="A picture containing text, meter, device&#10;&#10;Description automatically generated">
            <a:extLst>
              <a:ext uri="{FF2B5EF4-FFF2-40B4-BE49-F238E27FC236}">
                <a16:creationId xmlns:a16="http://schemas.microsoft.com/office/drawing/2014/main" id="{6836219B-43E3-2E55-87B6-15E7073DF861}"/>
              </a:ext>
            </a:extLst>
          </p:cNvPr>
          <p:cNvPicPr>
            <a:picLocks noChangeAspect="1"/>
          </p:cNvPicPr>
          <p:nvPr/>
        </p:nvPicPr>
        <p:blipFill rotWithShape="1">
          <a:blip r:embed="rId3"/>
          <a:stretch/>
        </p:blipFill>
        <p:spPr>
          <a:xfrm>
            <a:off x="633999" y="1353902"/>
            <a:ext cx="6909801" cy="3886763"/>
          </a:xfrm>
          <a:prstGeom prst="rect">
            <a:avLst/>
          </a:prstGeom>
        </p:spPr>
      </p:pic>
      <p:cxnSp>
        <p:nvCxnSpPr>
          <p:cNvPr id="149" name="Straight Connector 58">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50" name="Content Placeholder 2">
            <a:extLst>
              <a:ext uri="{FF2B5EF4-FFF2-40B4-BE49-F238E27FC236}">
                <a16:creationId xmlns:a16="http://schemas.microsoft.com/office/drawing/2014/main" id="{27B27E07-41B3-4F3A-23FA-20477C9F1A61}"/>
              </a:ext>
            </a:extLst>
          </p:cNvPr>
          <p:cNvSpPr>
            <a:spLocks noGrp="1"/>
          </p:cNvSpPr>
          <p:nvPr>
            <p:ph idx="1"/>
          </p:nvPr>
        </p:nvSpPr>
        <p:spPr>
          <a:xfrm>
            <a:off x="7859485" y="2198914"/>
            <a:ext cx="3690257" cy="3670180"/>
          </a:xfrm>
        </p:spPr>
        <p:txBody>
          <a:bodyPr vert="horz" lIns="91440" tIns="45720" rIns="91440" bIns="45720" rtlCol="0" anchor="t">
            <a:normAutofit/>
          </a:bodyPr>
          <a:lstStyle/>
          <a:p>
            <a:pPr>
              <a:buFont typeface="Arial" panose="020B0604020202020204" pitchFamily="34" charset="0"/>
              <a:buChar char="•"/>
            </a:pPr>
            <a:r>
              <a:rPr lang="en-US" sz="1400"/>
              <a:t>Hack was suspected to be caused by a Nation-State (Russia)</a:t>
            </a:r>
          </a:p>
          <a:p>
            <a:pPr>
              <a:buFont typeface="Arial" panose="020B0604020202020204" pitchFamily="34" charset="0"/>
              <a:buChar char="•"/>
            </a:pPr>
            <a:r>
              <a:rPr lang="en-US" sz="1400">
                <a:cs typeface="Calibri"/>
              </a:rPr>
              <a:t>Attack carried out through a backdoor trojan </a:t>
            </a:r>
            <a:endParaRPr lang="en-US" sz="1400"/>
          </a:p>
          <a:p>
            <a:pPr>
              <a:buFont typeface="Arial" panose="020B0604020202020204" pitchFamily="34" charset="0"/>
              <a:buChar char="•"/>
            </a:pPr>
            <a:r>
              <a:rPr lang="en-US" sz="1400"/>
              <a:t>Hackers stole </a:t>
            </a:r>
            <a:r>
              <a:rPr lang="en-US" sz="1400" err="1"/>
              <a:t>RedTeam</a:t>
            </a:r>
            <a:r>
              <a:rPr lang="en-US" sz="1400"/>
              <a:t> tools</a:t>
            </a:r>
          </a:p>
          <a:p>
            <a:pPr lvl="1">
              <a:buFont typeface="Arial" panose="020B0604020202020204" pitchFamily="34" charset="0"/>
              <a:buChar char="•"/>
            </a:pPr>
            <a:r>
              <a:rPr lang="en-US" sz="1400"/>
              <a:t>Used to simulate attacks on corporations, so that defenses can be built.</a:t>
            </a:r>
          </a:p>
          <a:p>
            <a:pPr lvl="1">
              <a:buFont typeface="Arial" panose="020B0604020202020204" pitchFamily="34" charset="0"/>
              <a:buChar char="•"/>
            </a:pPr>
            <a:r>
              <a:rPr lang="en-US" sz="1400">
                <a:cs typeface="Calibri"/>
              </a:rPr>
              <a:t>Using tools and techniques that a hacker would use</a:t>
            </a:r>
          </a:p>
          <a:p>
            <a:pPr lvl="1">
              <a:buFont typeface="Arial" panose="020B0604020202020204" pitchFamily="34" charset="0"/>
              <a:buChar char="•"/>
            </a:pPr>
            <a:r>
              <a:rPr lang="en-US" sz="1400"/>
              <a:t>Did not contain zero-day exploits</a:t>
            </a:r>
          </a:p>
          <a:p>
            <a:pPr>
              <a:buFont typeface="Arial" panose="020B0604020202020204" pitchFamily="34" charset="0"/>
              <a:buChar char="•"/>
            </a:pPr>
            <a:r>
              <a:rPr lang="en-US" sz="1400"/>
              <a:t>Ramifications:</a:t>
            </a:r>
            <a:endParaRPr lang="en-US" sz="1400">
              <a:cs typeface="Calibri"/>
            </a:endParaRPr>
          </a:p>
          <a:p>
            <a:pPr marL="486410" lvl="1" indent="-285750">
              <a:buFont typeface="Arial" panose="020B0604020202020204" pitchFamily="34" charset="0"/>
              <a:buChar char="•"/>
            </a:pPr>
            <a:r>
              <a:rPr lang="en-US" sz="1400"/>
              <a:t>Persistent advanced threats </a:t>
            </a:r>
            <a:endParaRPr lang="en-US" sz="1400">
              <a:cs typeface="Calibri"/>
            </a:endParaRPr>
          </a:p>
          <a:p>
            <a:pPr marL="486410" lvl="1" indent="-285750">
              <a:buFont typeface="Arial" panose="020B0604020202020204" pitchFamily="34" charset="0"/>
              <a:buChar char="•"/>
            </a:pPr>
            <a:r>
              <a:rPr lang="en-US" sz="1400"/>
              <a:t>Hackers can enhance their capabilities and see how companies are building their defenses</a:t>
            </a:r>
            <a:endParaRPr lang="en-US" sz="1400">
              <a:cs typeface="Calibri"/>
            </a:endParaRPr>
          </a:p>
        </p:txBody>
      </p:sp>
      <p:sp>
        <p:nvSpPr>
          <p:cNvPr id="151" name="Rectangle 60">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Rectangle 62">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7749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4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4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9" name="Straight Connector 4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0" name="Rectangle 48">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1AA9B-603D-E241-6114-CEFF34BC98C4}"/>
              </a:ext>
            </a:extLst>
          </p:cNvPr>
          <p:cNvSpPr>
            <a:spLocks noGrp="1"/>
          </p:cNvSpPr>
          <p:nvPr>
            <p:ph type="title" idx="4294967295"/>
          </p:nvPr>
        </p:nvSpPr>
        <p:spPr>
          <a:xfrm>
            <a:off x="6730000" y="639097"/>
            <a:ext cx="4813072" cy="3686015"/>
          </a:xfrm>
        </p:spPr>
        <p:txBody>
          <a:bodyPr vert="horz" lIns="91440" tIns="45720" rIns="91440" bIns="45720" rtlCol="0" anchor="b">
            <a:normAutofit/>
          </a:bodyPr>
          <a:lstStyle/>
          <a:p>
            <a:r>
              <a:rPr lang="en-US" sz="5000" b="1">
                <a:solidFill>
                  <a:schemeClr val="tx1">
                    <a:lumMod val="85000"/>
                    <a:lumOff val="15000"/>
                  </a:schemeClr>
                </a:solidFill>
              </a:rPr>
              <a:t>What is your opinion on the future use of AI/ML for cybersecurity?</a:t>
            </a:r>
          </a:p>
        </p:txBody>
      </p:sp>
      <p:pic>
        <p:nvPicPr>
          <p:cNvPr id="6" name="Graphic 5" descr="Person with Idea">
            <a:extLst>
              <a:ext uri="{FF2B5EF4-FFF2-40B4-BE49-F238E27FC236}">
                <a16:creationId xmlns:a16="http://schemas.microsoft.com/office/drawing/2014/main" id="{A66A1BC8-0B23-1CCA-BC96-3E8289FE52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921" y="640081"/>
            <a:ext cx="5054156" cy="5054156"/>
          </a:xfrm>
          <a:prstGeom prst="rect">
            <a:avLst/>
          </a:prstGeom>
        </p:spPr>
      </p:pic>
      <p:cxnSp>
        <p:nvCxnSpPr>
          <p:cNvPr id="61" name="Straight Connector 50">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2" name="Rectangle 52">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54">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305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3D47BC-7972-1861-DC16-8202C393B024}"/>
              </a:ext>
            </a:extLst>
          </p:cNvPr>
          <p:cNvSpPr>
            <a:spLocks noGrp="1"/>
          </p:cNvSpPr>
          <p:nvPr>
            <p:ph type="title"/>
          </p:nvPr>
        </p:nvSpPr>
        <p:spPr>
          <a:xfrm>
            <a:off x="492370" y="605896"/>
            <a:ext cx="3084844" cy="5646208"/>
          </a:xfrm>
        </p:spPr>
        <p:txBody>
          <a:bodyPr anchor="ctr">
            <a:normAutofit/>
          </a:bodyPr>
          <a:lstStyle/>
          <a:p>
            <a:pPr algn="ctr"/>
            <a:r>
              <a:rPr lang="en-US" sz="6000" b="1">
                <a:solidFill>
                  <a:srgbClr val="FFFFFF"/>
                </a:solidFill>
              </a:rPr>
              <a:t>Current Trends</a:t>
            </a:r>
            <a:br>
              <a:rPr lang="en-US" sz="6000" b="1">
                <a:solidFill>
                  <a:srgbClr val="FFFFFF"/>
                </a:solidFill>
              </a:rPr>
            </a:br>
            <a:endParaRPr lang="en-US" sz="6000" b="1">
              <a:solidFill>
                <a:srgbClr val="FFFFFF"/>
              </a:solidFill>
            </a:endParaRPr>
          </a:p>
        </p:txBody>
      </p:sp>
      <p:sp>
        <p:nvSpPr>
          <p:cNvPr id="64" name="Rectangle 6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Content Placeholder 2">
            <a:extLst>
              <a:ext uri="{FF2B5EF4-FFF2-40B4-BE49-F238E27FC236}">
                <a16:creationId xmlns:a16="http://schemas.microsoft.com/office/drawing/2014/main" id="{3CE606A8-31DD-788D-2349-BC1920E3C11E}"/>
              </a:ext>
            </a:extLst>
          </p:cNvPr>
          <p:cNvSpPr>
            <a:spLocks noGrp="1"/>
          </p:cNvSpPr>
          <p:nvPr>
            <p:ph idx="1"/>
          </p:nvPr>
        </p:nvSpPr>
        <p:spPr>
          <a:xfrm>
            <a:off x="4497601" y="347104"/>
            <a:ext cx="7290681" cy="6163792"/>
          </a:xfrm>
        </p:spPr>
        <p:txBody>
          <a:bodyPr vert="horz" lIns="91440" tIns="45720" rIns="91440" bIns="45720" rtlCol="0" anchor="ctr">
            <a:normAutofit lnSpcReduction="10000"/>
          </a:bodyPr>
          <a:lstStyle/>
          <a:p>
            <a:pPr marL="0" indent="0">
              <a:buNone/>
            </a:pPr>
            <a:endParaRPr lang="en-US" b="1">
              <a:cs typeface="Calibri"/>
            </a:endParaRPr>
          </a:p>
          <a:p>
            <a:pPr marL="0" indent="0">
              <a:buNone/>
            </a:pPr>
            <a:r>
              <a:rPr lang="en-US" b="1">
                <a:cs typeface="Calibri"/>
              </a:rPr>
              <a:t>FireEye</a:t>
            </a:r>
            <a:endParaRPr lang="en-US" sz="1400">
              <a:cs typeface="Calibri"/>
            </a:endParaRPr>
          </a:p>
          <a:p>
            <a:pPr>
              <a:buFont typeface="Arial" panose="020B0604020202020204" pitchFamily="34" charset="0"/>
              <a:buChar char="•"/>
            </a:pPr>
            <a:r>
              <a:rPr lang="en-US" sz="1500">
                <a:cs typeface="Calibri"/>
              </a:rPr>
              <a:t>FireEye, acquired by STG and now known as Trellix, continues to invest in AI and ML learning (including deep learning neural networks)</a:t>
            </a:r>
          </a:p>
          <a:p>
            <a:pPr>
              <a:buFont typeface="Arial" panose="020B0604020202020204" pitchFamily="34" charset="0"/>
              <a:buChar char="•"/>
            </a:pPr>
            <a:r>
              <a:rPr lang="en-US" sz="1500">
                <a:cs typeface="Calibri"/>
              </a:rPr>
              <a:t>New AI/ML-based products like </a:t>
            </a:r>
            <a:r>
              <a:rPr lang="en-US" sz="1500" err="1">
                <a:cs typeface="Calibri"/>
              </a:rPr>
              <a:t>Trellix</a:t>
            </a:r>
            <a:r>
              <a:rPr lang="en-US" sz="1500">
                <a:cs typeface="Calibri"/>
              </a:rPr>
              <a:t> Insights: “highly proactive threat intelligence solution predicts and prioritizes threats and prescribes countermeasures, so you can get ahead of adversaries.”</a:t>
            </a:r>
          </a:p>
          <a:p>
            <a:pPr>
              <a:buFont typeface="Arial" panose="020B0604020202020204" pitchFamily="34" charset="0"/>
              <a:buChar char="•"/>
            </a:pPr>
            <a:r>
              <a:rPr lang="en-US" sz="1500">
                <a:cs typeface="Calibri"/>
              </a:rPr>
              <a:t>Continue to develop and refine Security Analytics tools for automated threat detection </a:t>
            </a:r>
          </a:p>
          <a:p>
            <a:pPr marL="0" indent="0">
              <a:buNone/>
            </a:pPr>
            <a:r>
              <a:rPr lang="en-US" b="1">
                <a:cs typeface="Calibri"/>
              </a:rPr>
              <a:t>Cybersecurity Industry Trends</a:t>
            </a:r>
          </a:p>
          <a:p>
            <a:pPr>
              <a:buFont typeface="Arial" panose="020B0604020202020204" pitchFamily="34" charset="0"/>
              <a:buChar char="•"/>
            </a:pPr>
            <a:r>
              <a:rPr lang="en-US" sz="1500">
                <a:cs typeface="Calibri"/>
              </a:rPr>
              <a:t>Cybersecurity companies invest in AI/ML solutions to protect their clients</a:t>
            </a:r>
          </a:p>
          <a:p>
            <a:pPr>
              <a:buFont typeface="Arial" panose="020B0604020202020204" pitchFamily="34" charset="0"/>
              <a:buChar char="•"/>
            </a:pPr>
            <a:r>
              <a:rPr lang="en-US" sz="1500">
                <a:cs typeface="Calibri"/>
              </a:rPr>
              <a:t>Investments in AI/ML free up time for SMEs to work on complex tasks </a:t>
            </a:r>
          </a:p>
          <a:p>
            <a:pPr>
              <a:buFont typeface="Arial" panose="020B0604020202020204" pitchFamily="34" charset="0"/>
              <a:buChar char="•"/>
            </a:pPr>
            <a:r>
              <a:rPr lang="en-US" sz="1500">
                <a:cs typeface="Calibri"/>
              </a:rPr>
              <a:t>AI in the cybersecurity market is projected to reach USD 38.2 billion by 2026 up from USD 8.8 billion in 2019</a:t>
            </a:r>
          </a:p>
          <a:p>
            <a:pPr>
              <a:buFont typeface="Arial" panose="020B0604020202020204" pitchFamily="34" charset="0"/>
              <a:buChar char="•"/>
            </a:pPr>
            <a:r>
              <a:rPr lang="en-US" sz="1500">
                <a:cs typeface="Calibri"/>
              </a:rPr>
              <a:t>Consolidating multiple security products through XDR (extended detection response) platforms with AI/ML incorporated into the platform</a:t>
            </a:r>
          </a:p>
          <a:p>
            <a:pPr marL="0" indent="0">
              <a:buNone/>
            </a:pPr>
            <a:r>
              <a:rPr lang="en-US" b="1">
                <a:cs typeface="Calibri"/>
              </a:rPr>
              <a:t>AI/ML</a:t>
            </a:r>
          </a:p>
          <a:p>
            <a:pPr>
              <a:buFont typeface="Arial" panose="020B0604020202020204" pitchFamily="34" charset="0"/>
              <a:buChar char="•"/>
            </a:pPr>
            <a:r>
              <a:rPr lang="en-US" sz="1500">
                <a:cs typeface="Calibri"/>
              </a:rPr>
              <a:t>Increase in AI/ML adoption, spreading into all sectors</a:t>
            </a:r>
          </a:p>
          <a:p>
            <a:pPr>
              <a:buFont typeface="Arial" panose="020B0604020202020204" pitchFamily="34" charset="0"/>
              <a:buChar char="•"/>
            </a:pPr>
            <a:r>
              <a:rPr lang="en-US" sz="1500">
                <a:cs typeface="Calibri"/>
              </a:rPr>
              <a:t> 91% of leading businesses have ongoing investments in artificial intelligence</a:t>
            </a:r>
          </a:p>
          <a:p>
            <a:pPr>
              <a:buFont typeface="Arial" panose="020B0604020202020204" pitchFamily="34" charset="0"/>
              <a:buChar char="•"/>
            </a:pPr>
            <a:r>
              <a:rPr lang="en-US" sz="1500">
                <a:cs typeface="Calibri"/>
              </a:rPr>
              <a:t>AI in decision-making. How much will organizations rely on AI/ML for decision-making?</a:t>
            </a:r>
          </a:p>
          <a:p>
            <a:endParaRPr lang="en-US" sz="1400">
              <a:cs typeface="Calibri"/>
            </a:endParaRPr>
          </a:p>
        </p:txBody>
      </p:sp>
    </p:spTree>
    <p:extLst>
      <p:ext uri="{BB962C8B-B14F-4D97-AF65-F5344CB8AC3E}">
        <p14:creationId xmlns:p14="http://schemas.microsoft.com/office/powerpoint/2010/main" val="309597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42">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44">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3" name="Straight Connector 46">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4" name="Rectangle 48">
            <a:extLst>
              <a:ext uri="{FF2B5EF4-FFF2-40B4-BE49-F238E27FC236}">
                <a16:creationId xmlns:a16="http://schemas.microsoft.com/office/drawing/2014/main" id="{01C6F51C-53CC-4D4B-98DA-C143852FC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2"/>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1AA9B-603D-E241-6114-CEFF34BC98C4}"/>
              </a:ext>
            </a:extLst>
          </p:cNvPr>
          <p:cNvSpPr>
            <a:spLocks noGrp="1"/>
          </p:cNvSpPr>
          <p:nvPr>
            <p:ph type="title" idx="4294967295"/>
          </p:nvPr>
        </p:nvSpPr>
        <p:spPr>
          <a:xfrm>
            <a:off x="7534655" y="639097"/>
            <a:ext cx="4008415" cy="3686015"/>
          </a:xfrm>
        </p:spPr>
        <p:txBody>
          <a:bodyPr vert="horz" lIns="91440" tIns="45720" rIns="91440" bIns="45720" rtlCol="0" anchor="b">
            <a:normAutofit/>
          </a:bodyPr>
          <a:lstStyle/>
          <a:p>
            <a:r>
              <a:rPr lang="en-US" sz="3800">
                <a:solidFill>
                  <a:schemeClr val="tx1">
                    <a:lumMod val="85000"/>
                    <a:lumOff val="15000"/>
                  </a:schemeClr>
                </a:solidFill>
              </a:rPr>
              <a:t>Do you believe that companies should take a Human + AI approach or just an AI? Why or why not?</a:t>
            </a:r>
          </a:p>
        </p:txBody>
      </p:sp>
      <p:pic>
        <p:nvPicPr>
          <p:cNvPr id="3" name="Picture 3" descr="A cat with yellow eyes&#10;&#10;Description automatically generated with medium confidence">
            <a:extLst>
              <a:ext uri="{FF2B5EF4-FFF2-40B4-BE49-F238E27FC236}">
                <a16:creationId xmlns:a16="http://schemas.microsoft.com/office/drawing/2014/main" id="{0272CCDA-BE46-93E9-1BF4-E70BE2CA050A}"/>
              </a:ext>
            </a:extLst>
          </p:cNvPr>
          <p:cNvPicPr>
            <a:picLocks noChangeAspect="1"/>
          </p:cNvPicPr>
          <p:nvPr/>
        </p:nvPicPr>
        <p:blipFill>
          <a:blip r:embed="rId2"/>
          <a:stretch>
            <a:fillRect/>
          </a:stretch>
        </p:blipFill>
        <p:spPr>
          <a:xfrm>
            <a:off x="646740" y="1039942"/>
            <a:ext cx="3039446" cy="4206845"/>
          </a:xfrm>
          <a:prstGeom prst="rect">
            <a:avLst/>
          </a:prstGeom>
        </p:spPr>
      </p:pic>
      <p:pic>
        <p:nvPicPr>
          <p:cNvPr id="6" name="Graphic 5" descr="Person with Idea">
            <a:extLst>
              <a:ext uri="{FF2B5EF4-FFF2-40B4-BE49-F238E27FC236}">
                <a16:creationId xmlns:a16="http://schemas.microsoft.com/office/drawing/2014/main" id="{A66A1BC8-0B23-1CCA-BC96-3E8289FE52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1754" y="1619230"/>
            <a:ext cx="3048269" cy="3048269"/>
          </a:xfrm>
          <a:prstGeom prst="rect">
            <a:avLst/>
          </a:prstGeom>
        </p:spPr>
      </p:pic>
      <p:cxnSp>
        <p:nvCxnSpPr>
          <p:cNvPr id="85" name="Straight Connector 50">
            <a:extLst>
              <a:ext uri="{FF2B5EF4-FFF2-40B4-BE49-F238E27FC236}">
                <a16:creationId xmlns:a16="http://schemas.microsoft.com/office/drawing/2014/main" id="{613AFA59-28DC-4A81-8ADB-6EE5C63222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16799" y="4343400"/>
            <a:ext cx="329184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6" name="Rectangle 52">
            <a:extLst>
              <a:ext uri="{FF2B5EF4-FFF2-40B4-BE49-F238E27FC236}">
                <a16:creationId xmlns:a16="http://schemas.microsoft.com/office/drawing/2014/main" id="{1702822D-7587-488C-BCDE-6366C82D9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54">
            <a:extLst>
              <a:ext uri="{FF2B5EF4-FFF2-40B4-BE49-F238E27FC236}">
                <a16:creationId xmlns:a16="http://schemas.microsoft.com/office/drawing/2014/main" id="{2336503F-9C9C-424B-B606-FD55CB6EC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7655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9D61-7073-8EE7-34E6-2AE9BD35EED1}"/>
              </a:ext>
            </a:extLst>
          </p:cNvPr>
          <p:cNvSpPr>
            <a:spLocks noGrp="1"/>
          </p:cNvSpPr>
          <p:nvPr>
            <p:ph type="title"/>
          </p:nvPr>
        </p:nvSpPr>
        <p:spPr>
          <a:xfrm>
            <a:off x="1097280" y="-190917"/>
            <a:ext cx="10058400" cy="1450757"/>
          </a:xfrm>
        </p:spPr>
        <p:txBody>
          <a:bodyPr/>
          <a:lstStyle/>
          <a:p>
            <a:pPr algn="ctr"/>
            <a:r>
              <a:rPr lang="en-US" b="1">
                <a:cs typeface="Calibri Light"/>
              </a:rPr>
              <a:t>Our Thoughts</a:t>
            </a:r>
            <a:endParaRPr lang="en-US" b="1"/>
          </a:p>
        </p:txBody>
      </p:sp>
      <p:sp>
        <p:nvSpPr>
          <p:cNvPr id="3" name="Content Placeholder 2">
            <a:extLst>
              <a:ext uri="{FF2B5EF4-FFF2-40B4-BE49-F238E27FC236}">
                <a16:creationId xmlns:a16="http://schemas.microsoft.com/office/drawing/2014/main" id="{648E7567-E032-B18D-E3CB-7DAAE41C495A}"/>
              </a:ext>
            </a:extLst>
          </p:cNvPr>
          <p:cNvSpPr>
            <a:spLocks noGrp="1"/>
          </p:cNvSpPr>
          <p:nvPr>
            <p:ph idx="1"/>
          </p:nvPr>
        </p:nvSpPr>
        <p:spPr>
          <a:xfrm>
            <a:off x="660783" y="1815254"/>
            <a:ext cx="4623759" cy="4023360"/>
          </a:xfrm>
        </p:spPr>
        <p:txBody>
          <a:bodyPr vert="horz" lIns="91440" tIns="45720" rIns="91440" bIns="45720" rtlCol="0" anchor="t">
            <a:normAutofit fontScale="92500" lnSpcReduction="20000"/>
          </a:bodyPr>
          <a:lstStyle/>
          <a:p>
            <a:pPr>
              <a:buFont typeface="Arial" panose="020B0604020202020204" pitchFamily="34" charset="0"/>
              <a:buChar char="•"/>
            </a:pPr>
            <a:r>
              <a:rPr lang="en-US">
                <a:ea typeface="+mn-lt"/>
                <a:cs typeface="+mn-lt"/>
              </a:rPr>
              <a:t>The cyber threat environment is constantly changing</a:t>
            </a:r>
          </a:p>
          <a:p>
            <a:pPr>
              <a:buFont typeface="Arial" panose="020B0604020202020204" pitchFamily="34" charset="0"/>
              <a:buChar char="•"/>
            </a:pPr>
            <a:r>
              <a:rPr lang="en-US">
                <a:cs typeface="Calibri"/>
              </a:rPr>
              <a:t>Hackers are now using AI tools to target and attack their victims</a:t>
            </a:r>
          </a:p>
          <a:p>
            <a:pPr>
              <a:buFont typeface="Arial" panose="020B0604020202020204" pitchFamily="34" charset="0"/>
              <a:buChar char="•"/>
            </a:pPr>
            <a:r>
              <a:rPr lang="en-US">
                <a:cs typeface="Calibri"/>
              </a:rPr>
              <a:t>New Technologies (a/k/a New Attack Vectors for Hackers):</a:t>
            </a:r>
          </a:p>
          <a:p>
            <a:pPr marL="486410" lvl="1" indent="-285750">
              <a:buFont typeface="Arial" panose="020B0604020202020204" pitchFamily="34" charset="0"/>
              <a:buChar char="•"/>
            </a:pPr>
            <a:r>
              <a:rPr lang="en-US">
                <a:cs typeface="Calibri"/>
              </a:rPr>
              <a:t>IoT</a:t>
            </a:r>
          </a:p>
          <a:p>
            <a:pPr marL="486410" lvl="1" indent="-285750">
              <a:buFont typeface="Arial" panose="020B0604020202020204" pitchFamily="34" charset="0"/>
              <a:buChar char="•"/>
            </a:pPr>
            <a:r>
              <a:rPr lang="en-US">
                <a:cs typeface="Calibri"/>
              </a:rPr>
              <a:t>Blockchain</a:t>
            </a:r>
          </a:p>
          <a:p>
            <a:pPr marL="486410" lvl="1" indent="-285750">
              <a:buFont typeface="Arial" panose="020B0604020202020204" pitchFamily="34" charset="0"/>
              <a:buChar char="•"/>
            </a:pPr>
            <a:r>
              <a:rPr lang="en-US">
                <a:cs typeface="Calibri"/>
              </a:rPr>
              <a:t>5G</a:t>
            </a:r>
          </a:p>
          <a:p>
            <a:pPr marL="486410" lvl="1" indent="-285750">
              <a:buFont typeface="Arial" panose="020B0604020202020204" pitchFamily="34" charset="0"/>
              <a:buChar char="•"/>
            </a:pPr>
            <a:r>
              <a:rPr lang="en-US">
                <a:cs typeface="Calibri"/>
              </a:rPr>
              <a:t>Cloud Computing</a:t>
            </a:r>
          </a:p>
          <a:p>
            <a:pPr>
              <a:buFont typeface="Arial" panose="020B0604020202020204" pitchFamily="34" charset="0"/>
              <a:buChar char="•"/>
            </a:pPr>
            <a:r>
              <a:rPr lang="en-US">
                <a:cs typeface="Calibri"/>
              </a:rPr>
              <a:t>FireEye and other cybersecurity companies must continue to enhance their capabilities and must continuously innovate to protect their clients</a:t>
            </a:r>
          </a:p>
          <a:p>
            <a:pPr>
              <a:buFont typeface="Arial" panose="020B0604020202020204" pitchFamily="34" charset="0"/>
              <a:buChar char="•"/>
            </a:pPr>
            <a:endParaRPr lang="en-US">
              <a:cs typeface="Calibri"/>
            </a:endParaRPr>
          </a:p>
          <a:p>
            <a:pPr marL="0" indent="0">
              <a:buNone/>
            </a:pPr>
            <a:endParaRPr lang="en-US">
              <a:cs typeface="Calibri"/>
            </a:endParaRPr>
          </a:p>
          <a:p>
            <a:endParaRPr lang="en-US">
              <a:cs typeface="Calibri"/>
            </a:endParaRPr>
          </a:p>
        </p:txBody>
      </p:sp>
      <p:pic>
        <p:nvPicPr>
          <p:cNvPr id="4" name="Picture 4" descr="Text&#10;&#10;Description automatically generated">
            <a:extLst>
              <a:ext uri="{FF2B5EF4-FFF2-40B4-BE49-F238E27FC236}">
                <a16:creationId xmlns:a16="http://schemas.microsoft.com/office/drawing/2014/main" id="{8AD51606-28A3-D21F-BA84-03A21D9192A5}"/>
              </a:ext>
            </a:extLst>
          </p:cNvPr>
          <p:cNvPicPr>
            <a:picLocks noChangeAspect="1"/>
          </p:cNvPicPr>
          <p:nvPr/>
        </p:nvPicPr>
        <p:blipFill>
          <a:blip r:embed="rId3"/>
          <a:stretch>
            <a:fillRect/>
          </a:stretch>
        </p:blipFill>
        <p:spPr>
          <a:xfrm>
            <a:off x="5543909" y="2333260"/>
            <a:ext cx="5834332" cy="2967857"/>
          </a:xfrm>
          <a:prstGeom prst="rect">
            <a:avLst/>
          </a:prstGeom>
        </p:spPr>
      </p:pic>
    </p:spTree>
    <p:extLst>
      <p:ext uri="{BB962C8B-B14F-4D97-AF65-F5344CB8AC3E}">
        <p14:creationId xmlns:p14="http://schemas.microsoft.com/office/powerpoint/2010/main" val="3229494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577090-CE88-5FBA-6CDA-8380CA934DDD}"/>
              </a:ext>
            </a:extLst>
          </p:cNvPr>
          <p:cNvSpPr txBox="1">
            <a:spLocks/>
          </p:cNvSpPr>
          <p:nvPr/>
        </p:nvSpPr>
        <p:spPr>
          <a:xfrm>
            <a:off x="1068525" y="815498"/>
            <a:ext cx="10058400" cy="1450757"/>
          </a:xfrm>
          <a:prstGeom prst="rect">
            <a:avLst/>
          </a:prstGeom>
        </p:spPr>
        <p:txBody>
          <a:bodyPr lIns="91440" tIns="45720" rIns="91440" bIns="45720" anchor="t"/>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a:latin typeface="WordVisi_MSFontService"/>
              </a:rPr>
              <a:t>Do you think AI is inherently good or evil?</a:t>
            </a:r>
            <a:endParaRPr lang="en-US" b="1">
              <a:cs typeface="Calibri Light"/>
            </a:endParaRPr>
          </a:p>
        </p:txBody>
      </p:sp>
      <p:pic>
        <p:nvPicPr>
          <p:cNvPr id="8" name="Picture 8" descr="Text&#10;&#10;Description automatically generated">
            <a:extLst>
              <a:ext uri="{FF2B5EF4-FFF2-40B4-BE49-F238E27FC236}">
                <a16:creationId xmlns:a16="http://schemas.microsoft.com/office/drawing/2014/main" id="{E62FC8D7-0303-AB86-84A6-BCEFB2BCDBBB}"/>
              </a:ext>
            </a:extLst>
          </p:cNvPr>
          <p:cNvPicPr>
            <a:picLocks noChangeAspect="1"/>
          </p:cNvPicPr>
          <p:nvPr/>
        </p:nvPicPr>
        <p:blipFill>
          <a:blip r:embed="rId2"/>
          <a:stretch>
            <a:fillRect/>
          </a:stretch>
        </p:blipFill>
        <p:spPr>
          <a:xfrm>
            <a:off x="3775494" y="2262079"/>
            <a:ext cx="4669766" cy="3872220"/>
          </a:xfrm>
          <a:prstGeom prst="rect">
            <a:avLst/>
          </a:prstGeom>
        </p:spPr>
      </p:pic>
    </p:spTree>
    <p:extLst>
      <p:ext uri="{BB962C8B-B14F-4D97-AF65-F5344CB8AC3E}">
        <p14:creationId xmlns:p14="http://schemas.microsoft.com/office/powerpoint/2010/main" val="4171828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7F39E-DE81-F8E2-E390-FC1AE59B3967}"/>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a:solidFill>
                  <a:schemeClr val="tx1">
                    <a:lumMod val="85000"/>
                    <a:lumOff val="15000"/>
                  </a:schemeClr>
                </a:solidFill>
              </a:rPr>
              <a:t>Thank You</a:t>
            </a:r>
          </a:p>
        </p:txBody>
      </p:sp>
      <p:sp>
        <p:nvSpPr>
          <p:cNvPr id="37" name="Rectangle 3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571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3C5C6F-C023-4D09-E2E6-427D043500EA}"/>
              </a:ext>
            </a:extLst>
          </p:cNvPr>
          <p:cNvSpPr>
            <a:spLocks noGrp="1"/>
          </p:cNvSpPr>
          <p:nvPr>
            <p:ph type="title"/>
          </p:nvPr>
        </p:nvSpPr>
        <p:spPr>
          <a:xfrm>
            <a:off x="492370" y="516835"/>
            <a:ext cx="3084844" cy="2103875"/>
          </a:xfrm>
        </p:spPr>
        <p:txBody>
          <a:bodyPr>
            <a:normAutofit/>
          </a:bodyPr>
          <a:lstStyle/>
          <a:p>
            <a:r>
              <a:rPr lang="en-US" sz="3600" b="1">
                <a:solidFill>
                  <a:srgbClr val="FFFFFF"/>
                </a:solidFill>
                <a:cs typeface="Calibri Light"/>
              </a:rPr>
              <a:t>What is FireEye?</a:t>
            </a:r>
            <a:endParaRPr lang="en-US" sz="3600" b="1">
              <a:solidFill>
                <a:srgbClr val="FFFFFF"/>
              </a:solidFill>
            </a:endParaRPr>
          </a:p>
        </p:txBody>
      </p:sp>
      <p:sp>
        <p:nvSpPr>
          <p:cNvPr id="3" name="Content Placeholder 2">
            <a:extLst>
              <a:ext uri="{FF2B5EF4-FFF2-40B4-BE49-F238E27FC236}">
                <a16:creationId xmlns:a16="http://schemas.microsoft.com/office/drawing/2014/main" id="{6E0EBABE-DE77-A1DE-F9E8-F6BDA51AE19B}"/>
              </a:ext>
            </a:extLst>
          </p:cNvPr>
          <p:cNvSpPr>
            <a:spLocks noGrp="1"/>
          </p:cNvSpPr>
          <p:nvPr>
            <p:ph idx="1"/>
          </p:nvPr>
        </p:nvSpPr>
        <p:spPr>
          <a:xfrm>
            <a:off x="492371" y="2653800"/>
            <a:ext cx="3084844" cy="3335519"/>
          </a:xfrm>
        </p:spPr>
        <p:txBody>
          <a:bodyPr vert="horz" lIns="91440" tIns="45720" rIns="91440" bIns="45720" rtlCol="0">
            <a:normAutofit/>
          </a:bodyPr>
          <a:lstStyle/>
          <a:p>
            <a:pPr marL="0" indent="0">
              <a:buNone/>
            </a:pPr>
            <a:r>
              <a:rPr lang="en-US" sz="1500" b="1">
                <a:solidFill>
                  <a:srgbClr val="FFFFFF"/>
                </a:solidFill>
                <a:cs typeface="Calibri"/>
              </a:rPr>
              <a:t>FireEye prides itself on being an intelligence-led security company.</a:t>
            </a:r>
          </a:p>
          <a:p>
            <a:pPr marL="0" indent="0">
              <a:buNone/>
            </a:pPr>
            <a:r>
              <a:rPr lang="en-US" sz="1500">
                <a:solidFill>
                  <a:srgbClr val="FFFFFF"/>
                </a:solidFill>
                <a:cs typeface="Calibri"/>
              </a:rPr>
              <a:t>FireEye provides Products &amp; Security Consulting in the following areas:</a:t>
            </a:r>
          </a:p>
          <a:p>
            <a:pPr>
              <a:buFont typeface="Arial" panose="020B0604020202020204" pitchFamily="34" charset="0"/>
              <a:buChar char="•"/>
            </a:pPr>
            <a:r>
              <a:rPr lang="en-US" sz="1500">
                <a:solidFill>
                  <a:srgbClr val="FFFFFF"/>
                </a:solidFill>
                <a:cs typeface="Calibri"/>
              </a:rPr>
              <a:t>Enterprise Security</a:t>
            </a:r>
          </a:p>
          <a:p>
            <a:pPr>
              <a:buFont typeface="Arial" panose="020B0604020202020204" pitchFamily="34" charset="0"/>
              <a:buChar char="•"/>
            </a:pPr>
            <a:r>
              <a:rPr lang="en-US" sz="1500">
                <a:solidFill>
                  <a:srgbClr val="FFFFFF"/>
                </a:solidFill>
                <a:cs typeface="Calibri"/>
              </a:rPr>
              <a:t>FireEye Expertise</a:t>
            </a:r>
          </a:p>
          <a:p>
            <a:pPr>
              <a:buFont typeface="Arial" panose="020B0604020202020204" pitchFamily="34" charset="0"/>
              <a:buChar char="•"/>
            </a:pPr>
            <a:r>
              <a:rPr lang="en-US" sz="1500">
                <a:solidFill>
                  <a:srgbClr val="FFFFFF"/>
                </a:solidFill>
                <a:cs typeface="Calibri"/>
              </a:rPr>
              <a:t>Vertical Markets</a:t>
            </a:r>
          </a:p>
          <a:p>
            <a:pPr>
              <a:buFont typeface="Arial" panose="020B0604020202020204" pitchFamily="34" charset="0"/>
              <a:buChar char="•"/>
            </a:pPr>
            <a:r>
              <a:rPr lang="en-US" sz="1500">
                <a:solidFill>
                  <a:srgbClr val="FFFFFF"/>
                </a:solidFill>
                <a:cs typeface="Calibri"/>
              </a:rPr>
              <a:t>Security Services</a:t>
            </a:r>
          </a:p>
          <a:p>
            <a:pPr marL="0" indent="0">
              <a:buNone/>
            </a:pPr>
            <a:endParaRPr lang="en-US" sz="1500" b="1">
              <a:solidFill>
                <a:srgbClr val="FFFFFF"/>
              </a:solidFill>
              <a:cs typeface="Calibri"/>
            </a:endParaRPr>
          </a:p>
          <a:p>
            <a:pPr marL="0" indent="0">
              <a:buNone/>
            </a:pPr>
            <a:endParaRPr lang="en-US" sz="1500" b="1">
              <a:solidFill>
                <a:srgbClr val="FFFFFF"/>
              </a:solidFill>
              <a:cs typeface="Calibri"/>
            </a:endParaRPr>
          </a:p>
          <a:p>
            <a:pPr marL="0" indent="0">
              <a:buNone/>
            </a:pPr>
            <a:endParaRPr lang="en-US" sz="1500">
              <a:solidFill>
                <a:srgbClr val="FFFFFF"/>
              </a:solidFill>
              <a:cs typeface="Calibri"/>
            </a:endParaRPr>
          </a:p>
        </p:txBody>
      </p:sp>
      <p:sp>
        <p:nvSpPr>
          <p:cNvPr id="34" name="Rectangle 14">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picture containing text, mammal, cat, indoor&#10;&#10;Description automatically generated">
            <a:extLst>
              <a:ext uri="{FF2B5EF4-FFF2-40B4-BE49-F238E27FC236}">
                <a16:creationId xmlns:a16="http://schemas.microsoft.com/office/drawing/2014/main" id="{B8AC8A06-BC93-BA0C-3A9B-04DF0D6AB4E5}"/>
              </a:ext>
            </a:extLst>
          </p:cNvPr>
          <p:cNvPicPr>
            <a:picLocks noChangeAspect="1"/>
          </p:cNvPicPr>
          <p:nvPr/>
        </p:nvPicPr>
        <p:blipFill>
          <a:blip r:embed="rId3"/>
          <a:stretch>
            <a:fillRect/>
          </a:stretch>
        </p:blipFill>
        <p:spPr>
          <a:xfrm>
            <a:off x="6870580" y="1508275"/>
            <a:ext cx="4589972" cy="3410131"/>
          </a:xfrm>
          <a:prstGeom prst="rect">
            <a:avLst/>
          </a:prstGeom>
        </p:spPr>
      </p:pic>
      <p:pic>
        <p:nvPicPr>
          <p:cNvPr id="5" name="Picture 6" descr="Icon&#10;&#10;Description automatically generated">
            <a:extLst>
              <a:ext uri="{FF2B5EF4-FFF2-40B4-BE49-F238E27FC236}">
                <a16:creationId xmlns:a16="http://schemas.microsoft.com/office/drawing/2014/main" id="{52FE4380-8BEC-5A08-D4A2-A2F47C23FAAB}"/>
              </a:ext>
            </a:extLst>
          </p:cNvPr>
          <p:cNvPicPr>
            <a:picLocks noChangeAspect="1"/>
          </p:cNvPicPr>
          <p:nvPr/>
        </p:nvPicPr>
        <p:blipFill>
          <a:blip r:embed="rId4"/>
          <a:stretch>
            <a:fillRect/>
          </a:stretch>
        </p:blipFill>
        <p:spPr>
          <a:xfrm>
            <a:off x="4389678" y="1565514"/>
            <a:ext cx="1486079" cy="1728519"/>
          </a:xfrm>
          <a:prstGeom prst="rect">
            <a:avLst/>
          </a:prstGeom>
        </p:spPr>
      </p:pic>
      <p:pic>
        <p:nvPicPr>
          <p:cNvPr id="7" name="Picture 7" descr="A picture containing text, clock, clipart&#10;&#10;Description automatically generated">
            <a:extLst>
              <a:ext uri="{FF2B5EF4-FFF2-40B4-BE49-F238E27FC236}">
                <a16:creationId xmlns:a16="http://schemas.microsoft.com/office/drawing/2014/main" id="{398D3A1F-52C8-B64D-857B-574AD7C4CB30}"/>
              </a:ext>
            </a:extLst>
          </p:cNvPr>
          <p:cNvPicPr>
            <a:picLocks noChangeAspect="1"/>
          </p:cNvPicPr>
          <p:nvPr/>
        </p:nvPicPr>
        <p:blipFill>
          <a:blip r:embed="rId5"/>
          <a:stretch>
            <a:fillRect/>
          </a:stretch>
        </p:blipFill>
        <p:spPr>
          <a:xfrm>
            <a:off x="4385184" y="5049328"/>
            <a:ext cx="1451935" cy="1604514"/>
          </a:xfrm>
          <a:prstGeom prst="rect">
            <a:avLst/>
          </a:prstGeom>
        </p:spPr>
      </p:pic>
      <p:pic>
        <p:nvPicPr>
          <p:cNvPr id="8" name="Picture 8" descr="Icon&#10;&#10;Description automatically generated">
            <a:extLst>
              <a:ext uri="{FF2B5EF4-FFF2-40B4-BE49-F238E27FC236}">
                <a16:creationId xmlns:a16="http://schemas.microsoft.com/office/drawing/2014/main" id="{67B54DBA-966C-4A44-4926-F64D1E665F0E}"/>
              </a:ext>
            </a:extLst>
          </p:cNvPr>
          <p:cNvPicPr>
            <a:picLocks noChangeAspect="1"/>
          </p:cNvPicPr>
          <p:nvPr/>
        </p:nvPicPr>
        <p:blipFill>
          <a:blip r:embed="rId6"/>
          <a:stretch>
            <a:fillRect/>
          </a:stretch>
        </p:blipFill>
        <p:spPr>
          <a:xfrm>
            <a:off x="4266301" y="3424687"/>
            <a:ext cx="1675322" cy="1547005"/>
          </a:xfrm>
          <a:prstGeom prst="rect">
            <a:avLst/>
          </a:prstGeom>
        </p:spPr>
      </p:pic>
      <p:pic>
        <p:nvPicPr>
          <p:cNvPr id="9" name="Picture 9" descr="Graphical user interface, diagram&#10;&#10;Description automatically generated">
            <a:extLst>
              <a:ext uri="{FF2B5EF4-FFF2-40B4-BE49-F238E27FC236}">
                <a16:creationId xmlns:a16="http://schemas.microsoft.com/office/drawing/2014/main" id="{B112224C-09FB-B03F-8618-30403CEB653E}"/>
              </a:ext>
            </a:extLst>
          </p:cNvPr>
          <p:cNvPicPr>
            <a:picLocks noChangeAspect="1"/>
          </p:cNvPicPr>
          <p:nvPr/>
        </p:nvPicPr>
        <p:blipFill>
          <a:blip r:embed="rId7"/>
          <a:stretch>
            <a:fillRect/>
          </a:stretch>
        </p:blipFill>
        <p:spPr>
          <a:xfrm>
            <a:off x="4248330" y="108640"/>
            <a:ext cx="1826285" cy="1522383"/>
          </a:xfrm>
          <a:prstGeom prst="rect">
            <a:avLst/>
          </a:prstGeom>
        </p:spPr>
      </p:pic>
    </p:spTree>
    <p:extLst>
      <p:ext uri="{BB962C8B-B14F-4D97-AF65-F5344CB8AC3E}">
        <p14:creationId xmlns:p14="http://schemas.microsoft.com/office/powerpoint/2010/main" val="38974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7">
            <a:extLst>
              <a:ext uri="{FF2B5EF4-FFF2-40B4-BE49-F238E27FC236}">
                <a16:creationId xmlns:a16="http://schemas.microsoft.com/office/drawing/2014/main" id="{7EE378F3-9642-471B-8215-AA3288422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 name="Rectangle 29">
            <a:extLst>
              <a:ext uri="{FF2B5EF4-FFF2-40B4-BE49-F238E27FC236}">
                <a16:creationId xmlns:a16="http://schemas.microsoft.com/office/drawing/2014/main" id="{26405F82-F7FB-4124-AE2B-3D69A007C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78BEB1-0DB8-FC25-6603-52568A40BB9B}"/>
              </a:ext>
            </a:extLst>
          </p:cNvPr>
          <p:cNvSpPr>
            <a:spLocks noGrp="1"/>
          </p:cNvSpPr>
          <p:nvPr>
            <p:ph type="title"/>
          </p:nvPr>
        </p:nvSpPr>
        <p:spPr>
          <a:xfrm>
            <a:off x="1097280" y="516835"/>
            <a:ext cx="5977937" cy="793805"/>
          </a:xfrm>
        </p:spPr>
        <p:txBody>
          <a:bodyPr anchor="t">
            <a:normAutofit/>
          </a:bodyPr>
          <a:lstStyle/>
          <a:p>
            <a:r>
              <a:rPr lang="en-US" sz="4000" b="1">
                <a:solidFill>
                  <a:srgbClr val="FFFFFF"/>
                </a:solidFill>
                <a:cs typeface="Calibri Light"/>
              </a:rPr>
              <a:t>Snapshot of FireEye in 2020</a:t>
            </a:r>
            <a:endParaRPr lang="en-US" sz="4000" b="1">
              <a:solidFill>
                <a:srgbClr val="FFFFFF"/>
              </a:solidFill>
            </a:endParaRPr>
          </a:p>
        </p:txBody>
      </p:sp>
      <p:sp>
        <p:nvSpPr>
          <p:cNvPr id="3" name="Content Placeholder 2">
            <a:extLst>
              <a:ext uri="{FF2B5EF4-FFF2-40B4-BE49-F238E27FC236}">
                <a16:creationId xmlns:a16="http://schemas.microsoft.com/office/drawing/2014/main" id="{D29A05CC-8BA5-B363-C230-9CD71E225C35}"/>
              </a:ext>
            </a:extLst>
          </p:cNvPr>
          <p:cNvSpPr>
            <a:spLocks noGrp="1"/>
          </p:cNvSpPr>
          <p:nvPr>
            <p:ph idx="1"/>
          </p:nvPr>
        </p:nvSpPr>
        <p:spPr>
          <a:xfrm>
            <a:off x="1097279" y="1310640"/>
            <a:ext cx="5977938" cy="4578331"/>
          </a:xfrm>
        </p:spPr>
        <p:txBody>
          <a:bodyPr vert="horz" lIns="0" tIns="45720" rIns="0" bIns="45720" rtlCol="0">
            <a:normAutofit/>
          </a:bodyPr>
          <a:lstStyle/>
          <a:p>
            <a:r>
              <a:rPr lang="en-US" sz="3000" b="1">
                <a:solidFill>
                  <a:srgbClr val="FFFFFF"/>
                </a:solidFill>
                <a:cs typeface="Calibri" panose="020F0502020204030204"/>
              </a:rPr>
              <a:t>Client List</a:t>
            </a:r>
          </a:p>
          <a:p>
            <a:pPr>
              <a:buFont typeface="Arial" panose="020B0604020202020204" pitchFamily="34" charset="0"/>
              <a:buChar char="•"/>
            </a:pPr>
            <a:r>
              <a:rPr lang="en-US" sz="1800">
                <a:solidFill>
                  <a:srgbClr val="FFFFFF"/>
                </a:solidFill>
                <a:cs typeface="Calibri" panose="020F0502020204030204"/>
              </a:rPr>
              <a:t>Most of FireEye’s client are US-based</a:t>
            </a:r>
          </a:p>
          <a:p>
            <a:pPr>
              <a:buFont typeface="Arial" panose="020B0604020202020204" pitchFamily="34" charset="0"/>
              <a:buChar char="•"/>
            </a:pPr>
            <a:r>
              <a:rPr lang="en-US" sz="1800">
                <a:solidFill>
                  <a:srgbClr val="FFFFFF"/>
                </a:solidFill>
                <a:cs typeface="Calibri" panose="020F0502020204030204"/>
              </a:rPr>
              <a:t>Top 3 Industries using FireEye: Information Technology and Services, Computer Software, and Financial Services</a:t>
            </a:r>
          </a:p>
          <a:p>
            <a:r>
              <a:rPr lang="en-US" sz="3000" b="1">
                <a:solidFill>
                  <a:srgbClr val="FFFFFF"/>
                </a:solidFill>
                <a:cs typeface="Calibri" panose="020F0502020204030204"/>
              </a:rPr>
              <a:t>Investing in AI:</a:t>
            </a:r>
          </a:p>
          <a:p>
            <a:pPr>
              <a:buFont typeface="Arial" panose="020B0604020202020204" pitchFamily="34" charset="0"/>
              <a:buChar char="•"/>
            </a:pPr>
            <a:r>
              <a:rPr lang="en-US" sz="1800" err="1">
                <a:solidFill>
                  <a:srgbClr val="FFFFFF"/>
                </a:solidFill>
                <a:cs typeface="Calibri" panose="020F0502020204030204"/>
              </a:rPr>
              <a:t>MalwareGuard</a:t>
            </a:r>
            <a:r>
              <a:rPr lang="en-US" sz="1800">
                <a:solidFill>
                  <a:srgbClr val="FFFFFF"/>
                </a:solidFill>
                <a:cs typeface="Calibri" panose="020F0502020204030204"/>
              </a:rPr>
              <a:t>, part of FireEye’s Endpoint Security suite, won first prize in the U.S. Navy’s Artificial Intelligence Applications for Autonomous Cyber Security Challenge</a:t>
            </a:r>
          </a:p>
          <a:p>
            <a:pPr>
              <a:buFont typeface="Arial" panose="020B0604020202020204" pitchFamily="34" charset="0"/>
              <a:buChar char="•"/>
            </a:pPr>
            <a:r>
              <a:rPr lang="en-US" sz="1800">
                <a:solidFill>
                  <a:srgbClr val="FFFFFF"/>
                </a:solidFill>
                <a:cs typeface="Calibri" panose="020F0502020204030204"/>
              </a:rPr>
              <a:t>FireEye purchased Respond Software, a cybersecurity investigations company centered around AI products</a:t>
            </a:r>
          </a:p>
          <a:p>
            <a:pPr>
              <a:buFont typeface="Arial" panose="020B0604020202020204" pitchFamily="34" charset="0"/>
              <a:buChar char="•"/>
            </a:pPr>
            <a:r>
              <a:rPr lang="en-US" sz="1800">
                <a:solidFill>
                  <a:srgbClr val="FFFFFF"/>
                </a:solidFill>
                <a:cs typeface="Calibri" panose="020F0502020204030204"/>
              </a:rPr>
              <a:t>Received $400 million strategic investment to support strategic growth initiatives</a:t>
            </a:r>
          </a:p>
        </p:txBody>
      </p:sp>
      <p:sp>
        <p:nvSpPr>
          <p:cNvPr id="33" name="Rectangle 31">
            <a:extLst>
              <a:ext uri="{FF2B5EF4-FFF2-40B4-BE49-F238E27FC236}">
                <a16:creationId xmlns:a16="http://schemas.microsoft.com/office/drawing/2014/main" id="{AAAE29FD-C3A6-46E4-BF94-132A4C4EE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Chart, waterfall chart">
            <a:extLst>
              <a:ext uri="{FF2B5EF4-FFF2-40B4-BE49-F238E27FC236}">
                <a16:creationId xmlns:a16="http://schemas.microsoft.com/office/drawing/2014/main" id="{ED8A1902-F32B-6ED7-C089-95F63026F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426" y="1073757"/>
            <a:ext cx="3531349" cy="2474630"/>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0110B9-F6BC-D42A-7D53-E879981B18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7546" y="3975752"/>
            <a:ext cx="2143125" cy="2143125"/>
          </a:xfrm>
          <a:prstGeom prst="rect">
            <a:avLst/>
          </a:prstGeom>
        </p:spPr>
      </p:pic>
    </p:spTree>
    <p:extLst>
      <p:ext uri="{BB962C8B-B14F-4D97-AF65-F5344CB8AC3E}">
        <p14:creationId xmlns:p14="http://schemas.microsoft.com/office/powerpoint/2010/main" val="27269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1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1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E2D42A6-8829-4CC6-2A89-B45BAEB902BD}"/>
              </a:ext>
            </a:extLst>
          </p:cNvPr>
          <p:cNvSpPr>
            <a:spLocks noGrp="1"/>
          </p:cNvSpPr>
          <p:nvPr>
            <p:ph type="title"/>
          </p:nvPr>
        </p:nvSpPr>
        <p:spPr>
          <a:xfrm>
            <a:off x="243649" y="457686"/>
            <a:ext cx="3084844" cy="2103875"/>
          </a:xfrm>
        </p:spPr>
        <p:txBody>
          <a:bodyPr vert="horz" lIns="91440" tIns="45720" rIns="91440" bIns="45720" rtlCol="0" anchor="t">
            <a:normAutofit/>
          </a:bodyPr>
          <a:lstStyle/>
          <a:p>
            <a:pPr algn="ctr"/>
            <a:r>
              <a:rPr lang="en-US" sz="3600" b="1">
                <a:solidFill>
                  <a:srgbClr val="FFFFFF"/>
                </a:solidFill>
              </a:rPr>
              <a:t>AI/ML: Introduction</a:t>
            </a:r>
          </a:p>
        </p:txBody>
      </p:sp>
      <p:sp>
        <p:nvSpPr>
          <p:cNvPr id="3" name="Content Placeholder 2">
            <a:extLst>
              <a:ext uri="{FF2B5EF4-FFF2-40B4-BE49-F238E27FC236}">
                <a16:creationId xmlns:a16="http://schemas.microsoft.com/office/drawing/2014/main" id="{7B77FDD7-E403-54DF-FE8E-158385AB9908}"/>
              </a:ext>
            </a:extLst>
          </p:cNvPr>
          <p:cNvSpPr>
            <a:spLocks noGrp="1"/>
          </p:cNvSpPr>
          <p:nvPr>
            <p:ph type="body" sz="half" idx="4294967295"/>
          </p:nvPr>
        </p:nvSpPr>
        <p:spPr>
          <a:xfrm>
            <a:off x="296921" y="1684366"/>
            <a:ext cx="3477825" cy="4854457"/>
          </a:xfrm>
        </p:spPr>
        <p:txBody>
          <a:bodyPr vert="horz" lIns="0" tIns="45720" rIns="0" bIns="45720" rtlCol="0">
            <a:normAutofit/>
          </a:bodyPr>
          <a:lstStyle/>
          <a:p>
            <a:pPr>
              <a:buFont typeface="Arial" panose="020B0604020202020204" pitchFamily="34" charset="0"/>
              <a:buChar char="•"/>
            </a:pPr>
            <a:r>
              <a:rPr lang="en-US">
                <a:solidFill>
                  <a:srgbClr val="FFFFFF"/>
                </a:solidFill>
              </a:rPr>
              <a:t>Machine refers to computer (software and algorithms)</a:t>
            </a:r>
          </a:p>
          <a:p>
            <a:pPr>
              <a:buFont typeface="Arial" panose="020B0604020202020204" pitchFamily="34" charset="0"/>
              <a:buChar char="•"/>
            </a:pPr>
            <a:r>
              <a:rPr lang="en-US">
                <a:solidFill>
                  <a:srgbClr val="FFFFFF"/>
                </a:solidFill>
              </a:rPr>
              <a:t>These machines learn by using data to acquire, update, or refine their outputs</a:t>
            </a:r>
          </a:p>
          <a:p>
            <a:pPr>
              <a:buFont typeface="Arial" panose="020B0604020202020204" pitchFamily="34" charset="0"/>
              <a:buChar char="•"/>
            </a:pPr>
            <a:r>
              <a:rPr lang="en-US">
                <a:solidFill>
                  <a:srgbClr val="FFFFFF"/>
                </a:solidFill>
              </a:rPr>
              <a:t>Machine learning uses models or algorithms to find patterns in data that are not otherwise easily identified</a:t>
            </a:r>
          </a:p>
          <a:p>
            <a:pPr>
              <a:buFont typeface="Arial" panose="020B0604020202020204" pitchFamily="34" charset="0"/>
              <a:buChar char="•"/>
            </a:pPr>
            <a:r>
              <a:rPr lang="en-US">
                <a:solidFill>
                  <a:srgbClr val="FFFFFF"/>
                </a:solidFill>
              </a:rPr>
              <a:t>FireEye used the Cosine Similarity algorithm to determine whether threat clusters were part of an existing entity or a new entity</a:t>
            </a:r>
          </a:p>
          <a:p>
            <a:endParaRPr lang="en-US" sz="1500">
              <a:solidFill>
                <a:srgbClr val="FFFFFF"/>
              </a:solidFill>
            </a:endParaRPr>
          </a:p>
        </p:txBody>
      </p:sp>
      <p:sp>
        <p:nvSpPr>
          <p:cNvPr id="35" name="Rectangle 1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Diagram&#10;&#10;Description automatically generated">
            <a:extLst>
              <a:ext uri="{FF2B5EF4-FFF2-40B4-BE49-F238E27FC236}">
                <a16:creationId xmlns:a16="http://schemas.microsoft.com/office/drawing/2014/main" id="{3F709E64-9803-0D61-CCBB-F3E6FEB1F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017" y="2000009"/>
            <a:ext cx="6798082" cy="2857982"/>
          </a:xfrm>
          <a:prstGeom prst="rect">
            <a:avLst/>
          </a:prstGeom>
        </p:spPr>
      </p:pic>
    </p:spTree>
    <p:extLst>
      <p:ext uri="{BB962C8B-B14F-4D97-AF65-F5344CB8AC3E}">
        <p14:creationId xmlns:p14="http://schemas.microsoft.com/office/powerpoint/2010/main" val="303676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68FA-FCFE-716F-D2C7-160A391C4D9C}"/>
              </a:ext>
            </a:extLst>
          </p:cNvPr>
          <p:cNvSpPr>
            <a:spLocks noGrp="1"/>
          </p:cNvSpPr>
          <p:nvPr>
            <p:ph type="title"/>
          </p:nvPr>
        </p:nvSpPr>
        <p:spPr/>
        <p:txBody>
          <a:bodyPr>
            <a:normAutofit/>
          </a:bodyPr>
          <a:lstStyle/>
          <a:p>
            <a:pPr algn="ctr"/>
            <a:r>
              <a:rPr lang="en-US" b="1"/>
              <a:t>AI/ML for Cybersecurity</a:t>
            </a:r>
            <a:endParaRPr lang="en-US" b="1">
              <a:cs typeface="Calibri Light" panose="020F0302020204030204"/>
            </a:endParaRPr>
          </a:p>
        </p:txBody>
      </p:sp>
      <p:sp>
        <p:nvSpPr>
          <p:cNvPr id="5" name="Text Placeholder 4">
            <a:extLst>
              <a:ext uri="{FF2B5EF4-FFF2-40B4-BE49-F238E27FC236}">
                <a16:creationId xmlns:a16="http://schemas.microsoft.com/office/drawing/2014/main" id="{778BC452-5771-7B9E-661E-EF7574E8F51F}"/>
              </a:ext>
            </a:extLst>
          </p:cNvPr>
          <p:cNvSpPr>
            <a:spLocks noGrp="1"/>
          </p:cNvSpPr>
          <p:nvPr>
            <p:ph type="body" idx="1"/>
          </p:nvPr>
        </p:nvSpPr>
        <p:spPr/>
        <p:txBody>
          <a:bodyPr/>
          <a:lstStyle/>
          <a:p>
            <a:r>
              <a:rPr lang="en-US">
                <a:cs typeface="Calibri"/>
              </a:rPr>
              <a:t>AI/ML Limitations</a:t>
            </a:r>
          </a:p>
        </p:txBody>
      </p:sp>
      <p:sp>
        <p:nvSpPr>
          <p:cNvPr id="8" name="Content Placeholder 7">
            <a:extLst>
              <a:ext uri="{FF2B5EF4-FFF2-40B4-BE49-F238E27FC236}">
                <a16:creationId xmlns:a16="http://schemas.microsoft.com/office/drawing/2014/main" id="{58483401-4C58-B4A3-3D5F-45D6B2A84E87}"/>
              </a:ext>
            </a:extLst>
          </p:cNvPr>
          <p:cNvSpPr>
            <a:spLocks noGrp="1"/>
          </p:cNvSpPr>
          <p:nvPr>
            <p:ph sz="half" idx="2"/>
          </p:nvPr>
        </p:nvSpPr>
        <p:spPr>
          <a:xfrm>
            <a:off x="816294" y="2582334"/>
            <a:ext cx="5157787" cy="3684588"/>
          </a:xfrm>
          <a:ln>
            <a:noFill/>
          </a:ln>
        </p:spPr>
        <p:style>
          <a:lnRef idx="2">
            <a:schemeClr val="accent2"/>
          </a:lnRef>
          <a:fillRef idx="1">
            <a:schemeClr val="lt1"/>
          </a:fillRef>
          <a:effectRef idx="0">
            <a:schemeClr val="accent2"/>
          </a:effectRef>
          <a:fontRef idx="minor">
            <a:schemeClr val="dk1"/>
          </a:fontRef>
        </p:style>
        <p:txBody>
          <a:bodyPr vert="horz" lIns="0" tIns="45720" rIns="0" bIns="45720" rtlCol="0" anchor="t">
            <a:normAutofit lnSpcReduction="10000"/>
          </a:bodyPr>
          <a:lstStyle/>
          <a:p>
            <a:pPr>
              <a:buFont typeface="Arial"/>
              <a:buChar char="•"/>
            </a:pPr>
            <a:r>
              <a:rPr lang="en-US"/>
              <a:t> Unable</a:t>
            </a:r>
            <a:r>
              <a:rPr lang="en-US">
                <a:ea typeface="+mn-lt"/>
                <a:cs typeface="+mn-lt"/>
              </a:rPr>
              <a:t> to make decisions in case of anomalies </a:t>
            </a:r>
            <a:endParaRPr lang="en-US">
              <a:cs typeface="Calibri" panose="020F0502020204030204"/>
            </a:endParaRPr>
          </a:p>
          <a:p>
            <a:pPr>
              <a:buFont typeface="Arial"/>
              <a:buChar char="•"/>
            </a:pPr>
            <a:r>
              <a:rPr lang="en-US">
                <a:ea typeface="+mn-lt"/>
                <a:cs typeface="+mn-lt"/>
              </a:rPr>
              <a:t> False positives </a:t>
            </a:r>
          </a:p>
          <a:p>
            <a:pPr>
              <a:buFont typeface="Arial"/>
              <a:buChar char="•"/>
            </a:pPr>
            <a:r>
              <a:rPr lang="en-US">
                <a:ea typeface="+mn-lt"/>
                <a:cs typeface="+mn-lt"/>
              </a:rPr>
              <a:t> Prioritize incident response.</a:t>
            </a:r>
            <a:endParaRPr lang="en-US">
              <a:cs typeface="Calibri" panose="020F0502020204030204"/>
            </a:endParaRPr>
          </a:p>
          <a:p>
            <a:pPr>
              <a:buFont typeface="Arial"/>
              <a:buChar char="•"/>
            </a:pPr>
            <a:r>
              <a:rPr lang="en-US">
                <a:ea typeface="+mn-lt"/>
                <a:cs typeface="+mn-lt"/>
              </a:rPr>
              <a:t> Unable to adapt to threat landscape</a:t>
            </a:r>
            <a:endParaRPr lang="en-US">
              <a:cs typeface="Calibri"/>
            </a:endParaRPr>
          </a:p>
          <a:p>
            <a:pPr>
              <a:buFont typeface="Arial"/>
              <a:buChar char="•"/>
            </a:pPr>
            <a:r>
              <a:rPr lang="en-US">
                <a:cs typeface="Calibri"/>
              </a:rPr>
              <a:t> Humans are needed to monitor alerts provided by AI and determine genuine attacks. </a:t>
            </a:r>
            <a:endParaRPr lang="en-US">
              <a:ea typeface="+mn-lt"/>
              <a:cs typeface="+mn-lt"/>
            </a:endParaRPr>
          </a:p>
          <a:p>
            <a:pPr>
              <a:buFont typeface="Arial"/>
              <a:buChar char="•"/>
            </a:pPr>
            <a:r>
              <a:rPr lang="en-US">
                <a:cs typeface="Calibri"/>
              </a:rPr>
              <a:t> Ability to patch known or detected errors and vulnerabilities.</a:t>
            </a:r>
            <a:endParaRPr lang="en-US">
              <a:ea typeface="+mn-lt"/>
              <a:cs typeface="+mn-lt"/>
            </a:endParaRPr>
          </a:p>
          <a:p>
            <a:pPr>
              <a:buFont typeface="Arial"/>
              <a:buChar char="•"/>
            </a:pPr>
            <a:r>
              <a:rPr lang="en-US">
                <a:cs typeface="Calibri"/>
              </a:rPr>
              <a:t> Ability to understand implicit and explicit concepts</a:t>
            </a:r>
          </a:p>
          <a:p>
            <a:pPr>
              <a:buFont typeface="Arial"/>
              <a:buChar char="•"/>
            </a:pPr>
            <a:endParaRPr lang="en-US">
              <a:cs typeface="Calibri"/>
            </a:endParaRPr>
          </a:p>
          <a:p>
            <a:pPr>
              <a:buFont typeface="Arial"/>
              <a:buChar char="•"/>
            </a:pPr>
            <a:endParaRPr lang="en-US">
              <a:cs typeface="Calibri"/>
            </a:endParaRPr>
          </a:p>
          <a:p>
            <a:pPr>
              <a:buFont typeface="Arial"/>
              <a:buChar char="•"/>
            </a:pPr>
            <a:endParaRPr lang="en-US">
              <a:cs typeface="Calibri"/>
            </a:endParaRPr>
          </a:p>
        </p:txBody>
      </p:sp>
      <p:sp>
        <p:nvSpPr>
          <p:cNvPr id="4" name="Content Placeholder 3">
            <a:extLst>
              <a:ext uri="{FF2B5EF4-FFF2-40B4-BE49-F238E27FC236}">
                <a16:creationId xmlns:a16="http://schemas.microsoft.com/office/drawing/2014/main" id="{F02DA540-0981-8196-5C18-0AE8837E84B8}"/>
              </a:ext>
            </a:extLst>
          </p:cNvPr>
          <p:cNvSpPr>
            <a:spLocks noGrp="1"/>
          </p:cNvSpPr>
          <p:nvPr>
            <p:ph sz="quarter" idx="4"/>
          </p:nvPr>
        </p:nvSpPr>
        <p:spPr>
          <a:xfrm>
            <a:off x="6217920" y="2582334"/>
            <a:ext cx="4937760" cy="3683000"/>
          </a:xfrm>
          <a:ln>
            <a:noFill/>
          </a:ln>
        </p:spPr>
        <p:style>
          <a:lnRef idx="2">
            <a:schemeClr val="accent2"/>
          </a:lnRef>
          <a:fillRef idx="1">
            <a:schemeClr val="lt1"/>
          </a:fillRef>
          <a:effectRef idx="0">
            <a:schemeClr val="accent2"/>
          </a:effectRef>
          <a:fontRef idx="minor">
            <a:schemeClr val="dk1"/>
          </a:fontRef>
        </p:style>
        <p:txBody>
          <a:bodyPr vert="horz" lIns="0" tIns="45720" rIns="0" bIns="45720" rtlCol="0" anchor="t">
            <a:normAutofit lnSpcReduction="10000"/>
          </a:bodyPr>
          <a:lstStyle/>
          <a:p>
            <a:pPr>
              <a:buFont typeface="Arial" panose="020F0502020204030204" pitchFamily="34" charset="0"/>
              <a:buChar char="•"/>
            </a:pPr>
            <a:r>
              <a:rPr lang="en-US" sz="2200"/>
              <a:t> Faster Implementation</a:t>
            </a:r>
            <a:endParaRPr lang="en-US" sz="2200">
              <a:cs typeface="Calibri"/>
            </a:endParaRPr>
          </a:p>
          <a:p>
            <a:pPr>
              <a:buFont typeface="Arial"/>
              <a:buChar char="•"/>
            </a:pPr>
            <a:r>
              <a:rPr lang="en-US"/>
              <a:t> Able to determine potential problems, but unable to </a:t>
            </a:r>
            <a:endParaRPr lang="en-US">
              <a:cs typeface="Calibri"/>
            </a:endParaRPr>
          </a:p>
          <a:p>
            <a:pPr>
              <a:buFont typeface="Arial"/>
              <a:buChar char="•"/>
            </a:pPr>
            <a:r>
              <a:rPr lang="en-US"/>
              <a:t> Ability to monitor 24/7</a:t>
            </a:r>
            <a:endParaRPr lang="en-US">
              <a:cs typeface="Calibri"/>
            </a:endParaRPr>
          </a:p>
          <a:p>
            <a:pPr>
              <a:buFont typeface="Arial"/>
              <a:buChar char="•"/>
            </a:pPr>
            <a:r>
              <a:rPr lang="en-US"/>
              <a:t> Analyze data for patterns, notice irregularities </a:t>
            </a:r>
            <a:endParaRPr lang="en-US">
              <a:cs typeface="Calibri"/>
            </a:endParaRPr>
          </a:p>
          <a:p>
            <a:pPr>
              <a:buFont typeface="Arial"/>
              <a:buChar char="•"/>
            </a:pPr>
            <a:r>
              <a:rPr lang="en-US"/>
              <a:t> Lack of human error (Assuming Correct Models)</a:t>
            </a:r>
            <a:endParaRPr lang="en-US">
              <a:cs typeface="Calibri"/>
            </a:endParaRPr>
          </a:p>
          <a:p>
            <a:pPr>
              <a:buFont typeface="Arial"/>
              <a:buChar char="•"/>
            </a:pPr>
            <a:r>
              <a:rPr lang="en-US">
                <a:ea typeface="+mn-lt"/>
                <a:cs typeface="+mn-lt"/>
              </a:rPr>
              <a:t> Frees up time for human analysts</a:t>
            </a:r>
          </a:p>
          <a:p>
            <a:pPr>
              <a:buFont typeface="Arial"/>
              <a:buChar char="•"/>
            </a:pPr>
            <a:endParaRPr lang="en-US">
              <a:cs typeface="Calibri" panose="020F0502020204030204"/>
            </a:endParaRPr>
          </a:p>
        </p:txBody>
      </p:sp>
      <p:sp>
        <p:nvSpPr>
          <p:cNvPr id="7" name="Text Placeholder 6">
            <a:extLst>
              <a:ext uri="{FF2B5EF4-FFF2-40B4-BE49-F238E27FC236}">
                <a16:creationId xmlns:a16="http://schemas.microsoft.com/office/drawing/2014/main" id="{02E17A3E-84E0-FB6C-2576-130EDFFBFA59}"/>
              </a:ext>
            </a:extLst>
          </p:cNvPr>
          <p:cNvSpPr>
            <a:spLocks noGrp="1"/>
          </p:cNvSpPr>
          <p:nvPr>
            <p:ph type="body" sz="quarter" idx="3"/>
          </p:nvPr>
        </p:nvSpPr>
        <p:spPr/>
        <p:txBody>
          <a:bodyPr/>
          <a:lstStyle/>
          <a:p>
            <a:r>
              <a:rPr lang="en-US">
                <a:cs typeface="Calibri"/>
              </a:rPr>
              <a:t>AI/ML Capabilities</a:t>
            </a:r>
            <a:endParaRPr lang="en-US" err="1"/>
          </a:p>
        </p:txBody>
      </p:sp>
    </p:spTree>
    <p:extLst>
      <p:ext uri="{BB962C8B-B14F-4D97-AF65-F5344CB8AC3E}">
        <p14:creationId xmlns:p14="http://schemas.microsoft.com/office/powerpoint/2010/main" val="27118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8">
            <a:extLst>
              <a:ext uri="{FF2B5EF4-FFF2-40B4-BE49-F238E27FC236}">
                <a16:creationId xmlns:a16="http://schemas.microsoft.com/office/drawing/2014/main" id="{7C2DC10F-CD76-43DC-9E0B-CB291F740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0">
            <a:extLst>
              <a:ext uri="{FF2B5EF4-FFF2-40B4-BE49-F238E27FC236}">
                <a16:creationId xmlns:a16="http://schemas.microsoft.com/office/drawing/2014/main" id="{1C18170A-08B7-4230-A012-B24C20E3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2">
            <a:extLst>
              <a:ext uri="{FF2B5EF4-FFF2-40B4-BE49-F238E27FC236}">
                <a16:creationId xmlns:a16="http://schemas.microsoft.com/office/drawing/2014/main" id="{52188B95-E375-4977-9E9C-E28CE956F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cat sitting on a chair&#10;&#10;Description automatically generated with medium confidence">
            <a:extLst>
              <a:ext uri="{FF2B5EF4-FFF2-40B4-BE49-F238E27FC236}">
                <a16:creationId xmlns:a16="http://schemas.microsoft.com/office/drawing/2014/main" id="{075CD5E2-46F3-80A2-CFAE-DA9F910E6B4D}"/>
              </a:ext>
            </a:extLst>
          </p:cNvPr>
          <p:cNvPicPr>
            <a:picLocks noChangeAspect="1"/>
          </p:cNvPicPr>
          <p:nvPr/>
        </p:nvPicPr>
        <p:blipFill>
          <a:blip r:embed="rId2"/>
          <a:stretch>
            <a:fillRect/>
          </a:stretch>
        </p:blipFill>
        <p:spPr>
          <a:xfrm>
            <a:off x="856324" y="581098"/>
            <a:ext cx="3575647" cy="2476136"/>
          </a:xfrm>
          <a:prstGeom prst="rect">
            <a:avLst/>
          </a:prstGeom>
        </p:spPr>
      </p:pic>
      <p:cxnSp>
        <p:nvCxnSpPr>
          <p:cNvPr id="37" name="Straight Connector 36">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Robot">
            <a:extLst>
              <a:ext uri="{FF2B5EF4-FFF2-40B4-BE49-F238E27FC236}">
                <a16:creationId xmlns:a16="http://schemas.microsoft.com/office/drawing/2014/main" id="{C51D16B1-4661-202F-F344-4CB6F18805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06079" y="3218101"/>
            <a:ext cx="2476136" cy="2476136"/>
          </a:xfrm>
          <a:prstGeom prst="rect">
            <a:avLst/>
          </a:prstGeom>
        </p:spPr>
      </p:pic>
      <p:sp>
        <p:nvSpPr>
          <p:cNvPr id="5" name="Title 1">
            <a:extLst>
              <a:ext uri="{FF2B5EF4-FFF2-40B4-BE49-F238E27FC236}">
                <a16:creationId xmlns:a16="http://schemas.microsoft.com/office/drawing/2014/main" id="{771AB376-2E2E-B4A0-973A-D320A491AE7D}"/>
              </a:ext>
            </a:extLst>
          </p:cNvPr>
          <p:cNvSpPr txBox="1">
            <a:spLocks/>
          </p:cNvSpPr>
          <p:nvPr/>
        </p:nvSpPr>
        <p:spPr>
          <a:xfrm>
            <a:off x="5144679" y="2198914"/>
            <a:ext cx="6405063" cy="3670180"/>
          </a:xfrm>
          <a:prstGeom prst="rect">
            <a:avLst/>
          </a:prstGeom>
        </p:spPr>
        <p:txBody>
          <a:bodyPr vert="horz" lIns="0" tIns="45720" rIns="0" bIns="45720" rtlCol="0">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Aft>
                <a:spcPts val="600"/>
              </a:spcAft>
              <a:buClr>
                <a:schemeClr val="accent1"/>
              </a:buClr>
              <a:buFont typeface="Calibri" panose="020F0502020204030204" pitchFamily="34" charset="0"/>
            </a:pPr>
            <a:r>
              <a:rPr lang="en-US" b="1">
                <a:latin typeface="+mn-lt"/>
                <a:ea typeface="+mn-ea"/>
                <a:cs typeface="+mn-cs"/>
              </a:rPr>
              <a:t>How does FireEye make use of AI?</a:t>
            </a:r>
          </a:p>
        </p:txBody>
      </p:sp>
      <p:sp>
        <p:nvSpPr>
          <p:cNvPr id="39" name="Rectangle 38">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3445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5B154-1C0E-21FF-9145-9692DAAEC99A}"/>
              </a:ext>
            </a:extLst>
          </p:cNvPr>
          <p:cNvSpPr>
            <a:spLocks noGrp="1"/>
          </p:cNvSpPr>
          <p:nvPr>
            <p:ph type="title"/>
          </p:nvPr>
        </p:nvSpPr>
        <p:spPr/>
        <p:txBody>
          <a:bodyPr/>
          <a:lstStyle/>
          <a:p>
            <a:pPr algn="ctr"/>
            <a:r>
              <a:rPr lang="en-US" b="1"/>
              <a:t>FireEye's Use of AI</a:t>
            </a:r>
          </a:p>
        </p:txBody>
      </p:sp>
      <p:sp>
        <p:nvSpPr>
          <p:cNvPr id="6" name="Content Placeholder 5">
            <a:extLst>
              <a:ext uri="{FF2B5EF4-FFF2-40B4-BE49-F238E27FC236}">
                <a16:creationId xmlns:a16="http://schemas.microsoft.com/office/drawing/2014/main" id="{AAAB316B-8CE5-0CA2-0474-B022C2506351}"/>
              </a:ext>
            </a:extLst>
          </p:cNvPr>
          <p:cNvSpPr>
            <a:spLocks noGrp="1"/>
          </p:cNvSpPr>
          <p:nvPr>
            <p:ph idx="1"/>
          </p:nvPr>
        </p:nvSpPr>
        <p:spPr/>
        <p:txBody>
          <a:bodyPr/>
          <a:lstStyle/>
          <a:p>
            <a:endParaRPr lang="en-US"/>
          </a:p>
        </p:txBody>
      </p:sp>
      <p:pic>
        <p:nvPicPr>
          <p:cNvPr id="4" name="Picture 4" descr="Diagram, timeline&#10;&#10;Description automatically generated">
            <a:extLst>
              <a:ext uri="{FF2B5EF4-FFF2-40B4-BE49-F238E27FC236}">
                <a16:creationId xmlns:a16="http://schemas.microsoft.com/office/drawing/2014/main" id="{926E914E-C81F-845F-F683-7EA0E24B0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754" y="2175744"/>
            <a:ext cx="9829451" cy="2506511"/>
          </a:xfrm>
          <a:prstGeom prst="rect">
            <a:avLst/>
          </a:prstGeom>
        </p:spPr>
      </p:pic>
    </p:spTree>
    <p:extLst>
      <p:ext uri="{BB962C8B-B14F-4D97-AF65-F5344CB8AC3E}">
        <p14:creationId xmlns:p14="http://schemas.microsoft.com/office/powerpoint/2010/main" val="390308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5D1D-23C0-766F-283C-A71622FB9027}"/>
              </a:ext>
            </a:extLst>
          </p:cNvPr>
          <p:cNvSpPr>
            <a:spLocks noGrp="1"/>
          </p:cNvSpPr>
          <p:nvPr>
            <p:ph type="title"/>
          </p:nvPr>
        </p:nvSpPr>
        <p:spPr>
          <a:xfrm>
            <a:off x="1097280" y="70943"/>
            <a:ext cx="10058400" cy="1450757"/>
          </a:xfrm>
        </p:spPr>
        <p:txBody>
          <a:bodyPr>
            <a:normAutofit fontScale="90000"/>
          </a:bodyPr>
          <a:lstStyle/>
          <a:p>
            <a:pPr algn="ctr"/>
            <a:br>
              <a:rPr lang="en-US" b="1">
                <a:cs typeface="Calibri Light"/>
              </a:rPr>
            </a:br>
            <a:br>
              <a:rPr lang="en-US" b="1">
                <a:cs typeface="Calibri Light"/>
              </a:rPr>
            </a:br>
            <a:br>
              <a:rPr lang="en-US" b="1">
                <a:cs typeface="Calibri Light"/>
              </a:rPr>
            </a:br>
            <a:r>
              <a:rPr lang="en-US" b="1">
                <a:cs typeface="Calibri Light"/>
              </a:rPr>
              <a:t>Human + AI Approach</a:t>
            </a:r>
            <a:br>
              <a:rPr lang="en-US" b="1">
                <a:cs typeface="Calibri Light"/>
              </a:rPr>
            </a:br>
            <a:r>
              <a:rPr lang="en-US" b="1">
                <a:cs typeface="Calibri Light"/>
              </a:rPr>
              <a:t>Risk Analysis</a:t>
            </a:r>
            <a:endParaRPr lang="en-US"/>
          </a:p>
        </p:txBody>
      </p:sp>
      <p:pic>
        <p:nvPicPr>
          <p:cNvPr id="3" name="Picture 4" descr="A picture containing text, cat, mammal, domestic cat&#10;&#10;Description automatically generated">
            <a:extLst>
              <a:ext uri="{FF2B5EF4-FFF2-40B4-BE49-F238E27FC236}">
                <a16:creationId xmlns:a16="http://schemas.microsoft.com/office/drawing/2014/main" id="{FD40779A-B869-0554-1B9C-221BB1965E07}"/>
              </a:ext>
            </a:extLst>
          </p:cNvPr>
          <p:cNvPicPr>
            <a:picLocks noChangeAspect="1"/>
          </p:cNvPicPr>
          <p:nvPr/>
        </p:nvPicPr>
        <p:blipFill>
          <a:blip r:embed="rId3"/>
          <a:stretch>
            <a:fillRect/>
          </a:stretch>
        </p:blipFill>
        <p:spPr>
          <a:xfrm>
            <a:off x="225695" y="84263"/>
            <a:ext cx="1368030" cy="1476278"/>
          </a:xfrm>
          <a:prstGeom prst="rect">
            <a:avLst/>
          </a:prstGeom>
        </p:spPr>
      </p:pic>
      <p:graphicFrame>
        <p:nvGraphicFramePr>
          <p:cNvPr id="5" name="Table 5">
            <a:extLst>
              <a:ext uri="{FF2B5EF4-FFF2-40B4-BE49-F238E27FC236}">
                <a16:creationId xmlns:a16="http://schemas.microsoft.com/office/drawing/2014/main" id="{2D33802E-BF14-3268-AA18-4946D8361F07}"/>
              </a:ext>
            </a:extLst>
          </p:cNvPr>
          <p:cNvGraphicFramePr>
            <a:graphicFrameLocks noGrp="1"/>
          </p:cNvGraphicFramePr>
          <p:nvPr>
            <p:extLst>
              <p:ext uri="{D42A27DB-BD31-4B8C-83A1-F6EECF244321}">
                <p14:modId xmlns:p14="http://schemas.microsoft.com/office/powerpoint/2010/main" val="3665813289"/>
              </p:ext>
            </p:extLst>
          </p:nvPr>
        </p:nvGraphicFramePr>
        <p:xfrm>
          <a:off x="559567" y="1944451"/>
          <a:ext cx="2529727" cy="4389120"/>
        </p:xfrm>
        <a:graphic>
          <a:graphicData uri="http://schemas.openxmlformats.org/drawingml/2006/table">
            <a:tbl>
              <a:tblPr firstRow="1" bandRow="1">
                <a:tableStyleId>{0660B408-B3CF-4A94-85FC-2B1E0A45F4A2}</a:tableStyleId>
              </a:tblPr>
              <a:tblGrid>
                <a:gridCol w="2529727">
                  <a:extLst>
                    <a:ext uri="{9D8B030D-6E8A-4147-A177-3AD203B41FA5}">
                      <a16:colId xmlns:a16="http://schemas.microsoft.com/office/drawing/2014/main" val="2109996537"/>
                    </a:ext>
                  </a:extLst>
                </a:gridCol>
              </a:tblGrid>
              <a:tr h="296849">
                <a:tc>
                  <a:txBody>
                    <a:bodyPr/>
                    <a:lstStyle/>
                    <a:p>
                      <a:pPr marL="0" marR="0" lvl="0" indent="0" algn="ctr">
                        <a:lnSpc>
                          <a:spcPct val="100000"/>
                        </a:lnSpc>
                        <a:spcBef>
                          <a:spcPts val="0"/>
                        </a:spcBef>
                        <a:spcAft>
                          <a:spcPts val="0"/>
                        </a:spcAft>
                        <a:buNone/>
                      </a:pPr>
                      <a:r>
                        <a:rPr lang="en-US" sz="1800" u="none" strike="noStrike" noProof="0"/>
                        <a:t>Assets</a:t>
                      </a:r>
                    </a:p>
                  </a:txBody>
                  <a:tcPr/>
                </a:tc>
                <a:extLst>
                  <a:ext uri="{0D108BD9-81ED-4DB2-BD59-A6C34878D82A}">
                    <a16:rowId xmlns:a16="http://schemas.microsoft.com/office/drawing/2014/main" val="1445928428"/>
                  </a:ext>
                </a:extLst>
              </a:tr>
              <a:tr h="296849">
                <a:tc>
                  <a:txBody>
                    <a:bodyPr/>
                    <a:lstStyle/>
                    <a:p>
                      <a:pPr marL="0" lvl="0" indent="0">
                        <a:buNone/>
                      </a:pPr>
                      <a:r>
                        <a:rPr lang="en-US" sz="1800" u="none" strike="noStrike" noProof="0"/>
                        <a:t>Atomicity </a:t>
                      </a:r>
                      <a:endParaRPr lang="en-US"/>
                    </a:p>
                  </a:txBody>
                  <a:tcPr/>
                </a:tc>
                <a:extLst>
                  <a:ext uri="{0D108BD9-81ED-4DB2-BD59-A6C34878D82A}">
                    <a16:rowId xmlns:a16="http://schemas.microsoft.com/office/drawing/2014/main" val="278141892"/>
                  </a:ext>
                </a:extLst>
              </a:tr>
              <a:tr h="296849">
                <a:tc>
                  <a:txBody>
                    <a:bodyPr/>
                    <a:lstStyle/>
                    <a:p>
                      <a:pPr marL="0" lvl="0" indent="0">
                        <a:buNone/>
                      </a:pPr>
                      <a:r>
                        <a:rPr lang="en-US" sz="1800" u="none" strike="noStrike" noProof="0"/>
                        <a:t>Centralized data</a:t>
                      </a:r>
                      <a:endParaRPr lang="en-US"/>
                    </a:p>
                  </a:txBody>
                  <a:tcPr/>
                </a:tc>
                <a:extLst>
                  <a:ext uri="{0D108BD9-81ED-4DB2-BD59-A6C34878D82A}">
                    <a16:rowId xmlns:a16="http://schemas.microsoft.com/office/drawing/2014/main" val="670789836"/>
                  </a:ext>
                </a:extLst>
              </a:tr>
              <a:tr h="296849">
                <a:tc>
                  <a:txBody>
                    <a:bodyPr/>
                    <a:lstStyle/>
                    <a:p>
                      <a:pPr marL="0" lvl="0" indent="0">
                        <a:buNone/>
                      </a:pPr>
                      <a:r>
                        <a:rPr lang="en-US" sz="1800" u="none" strike="noStrike" noProof="0"/>
                        <a:t>SME’s</a:t>
                      </a:r>
                      <a:endParaRPr lang="en-US"/>
                    </a:p>
                  </a:txBody>
                  <a:tcPr/>
                </a:tc>
                <a:extLst>
                  <a:ext uri="{0D108BD9-81ED-4DB2-BD59-A6C34878D82A}">
                    <a16:rowId xmlns:a16="http://schemas.microsoft.com/office/drawing/2014/main" val="4236907429"/>
                  </a:ext>
                </a:extLst>
              </a:tr>
              <a:tr h="523021">
                <a:tc>
                  <a:txBody>
                    <a:bodyPr/>
                    <a:lstStyle/>
                    <a:p>
                      <a:pPr marL="0" lvl="0" indent="0">
                        <a:buNone/>
                      </a:pPr>
                      <a:r>
                        <a:rPr lang="en-US" sz="1800" u="none" strike="noStrike" noProof="0"/>
                        <a:t>Infrastructure and data management</a:t>
                      </a:r>
                      <a:endParaRPr lang="en-US"/>
                    </a:p>
                  </a:txBody>
                  <a:tcPr/>
                </a:tc>
                <a:extLst>
                  <a:ext uri="{0D108BD9-81ED-4DB2-BD59-A6C34878D82A}">
                    <a16:rowId xmlns:a16="http://schemas.microsoft.com/office/drawing/2014/main" val="3533150171"/>
                  </a:ext>
                </a:extLst>
              </a:tr>
              <a:tr h="523021">
                <a:tc>
                  <a:txBody>
                    <a:bodyPr/>
                    <a:lstStyle/>
                    <a:p>
                      <a:pPr marL="0" lvl="0" indent="0">
                        <a:buNone/>
                      </a:pPr>
                      <a:r>
                        <a:rPr lang="en-US" sz="1800" u="none" strike="noStrike" noProof="0"/>
                        <a:t>Remote systems sending in telemetry data</a:t>
                      </a:r>
                      <a:endParaRPr lang="en-US"/>
                    </a:p>
                  </a:txBody>
                  <a:tcPr/>
                </a:tc>
                <a:extLst>
                  <a:ext uri="{0D108BD9-81ED-4DB2-BD59-A6C34878D82A}">
                    <a16:rowId xmlns:a16="http://schemas.microsoft.com/office/drawing/2014/main" val="2784903525"/>
                  </a:ext>
                </a:extLst>
              </a:tr>
              <a:tr h="626533">
                <a:tc>
                  <a:txBody>
                    <a:bodyPr/>
                    <a:lstStyle/>
                    <a:p>
                      <a:pPr marL="0" lvl="0" indent="0">
                        <a:buNone/>
                      </a:pPr>
                      <a:r>
                        <a:rPr lang="en-US" sz="1800" u="none" strike="noStrike" noProof="0"/>
                        <a:t>Red team tools – help to penetrate the system</a:t>
                      </a:r>
                      <a:endParaRPr lang="en-US"/>
                    </a:p>
                  </a:txBody>
                  <a:tcPr/>
                </a:tc>
                <a:extLst>
                  <a:ext uri="{0D108BD9-81ED-4DB2-BD59-A6C34878D82A}">
                    <a16:rowId xmlns:a16="http://schemas.microsoft.com/office/drawing/2014/main" val="590049150"/>
                  </a:ext>
                </a:extLst>
              </a:tr>
              <a:tr h="523021">
                <a:tc>
                  <a:txBody>
                    <a:bodyPr/>
                    <a:lstStyle/>
                    <a:p>
                      <a:pPr marL="0" lvl="0" indent="0">
                        <a:buNone/>
                      </a:pPr>
                      <a:r>
                        <a:rPr lang="en-US" sz="1800" u="none" strike="noStrike" noProof="0"/>
                        <a:t>Blue team tools – help</a:t>
                      </a:r>
                      <a:endParaRPr lang="en-US"/>
                    </a:p>
                    <a:p>
                      <a:pPr marL="0" lvl="0" indent="0">
                        <a:buNone/>
                      </a:pPr>
                      <a:r>
                        <a:rPr lang="en-US" sz="1800" u="none" strike="noStrike" noProof="0"/>
                        <a:t>to prevent attacks</a:t>
                      </a:r>
                      <a:endParaRPr lang="en-US"/>
                    </a:p>
                  </a:txBody>
                  <a:tcPr/>
                </a:tc>
                <a:extLst>
                  <a:ext uri="{0D108BD9-81ED-4DB2-BD59-A6C34878D82A}">
                    <a16:rowId xmlns:a16="http://schemas.microsoft.com/office/drawing/2014/main" val="1461238065"/>
                  </a:ext>
                </a:extLst>
              </a:tr>
              <a:tr h="296849">
                <a:tc>
                  <a:txBody>
                    <a:bodyPr/>
                    <a:lstStyle/>
                    <a:p>
                      <a:pPr marL="0" lvl="0" indent="0">
                        <a:buNone/>
                      </a:pPr>
                      <a:r>
                        <a:rPr lang="en-US" sz="1800" u="none" strike="noStrike" noProof="0"/>
                        <a:t>Reputation</a:t>
                      </a:r>
                      <a:endParaRPr lang="en-US"/>
                    </a:p>
                  </a:txBody>
                  <a:tcPr/>
                </a:tc>
                <a:extLst>
                  <a:ext uri="{0D108BD9-81ED-4DB2-BD59-A6C34878D82A}">
                    <a16:rowId xmlns:a16="http://schemas.microsoft.com/office/drawing/2014/main" val="1576273294"/>
                  </a:ext>
                </a:extLst>
              </a:tr>
            </a:tbl>
          </a:graphicData>
        </a:graphic>
      </p:graphicFrame>
      <p:graphicFrame>
        <p:nvGraphicFramePr>
          <p:cNvPr id="6" name="Table 9">
            <a:extLst>
              <a:ext uri="{FF2B5EF4-FFF2-40B4-BE49-F238E27FC236}">
                <a16:creationId xmlns:a16="http://schemas.microsoft.com/office/drawing/2014/main" id="{1C5C61D1-9055-CB87-184A-6370624B89F0}"/>
              </a:ext>
            </a:extLst>
          </p:cNvPr>
          <p:cNvGraphicFramePr>
            <a:graphicFrameLocks noGrp="1"/>
          </p:cNvGraphicFramePr>
          <p:nvPr>
            <p:extLst>
              <p:ext uri="{D42A27DB-BD31-4B8C-83A1-F6EECF244321}">
                <p14:modId xmlns:p14="http://schemas.microsoft.com/office/powerpoint/2010/main" val="4260905122"/>
              </p:ext>
            </p:extLst>
          </p:nvPr>
        </p:nvGraphicFramePr>
        <p:xfrm>
          <a:off x="3276888" y="1930075"/>
          <a:ext cx="2631332" cy="2021840"/>
        </p:xfrm>
        <a:graphic>
          <a:graphicData uri="http://schemas.openxmlformats.org/drawingml/2006/table">
            <a:tbl>
              <a:tblPr firstRow="1" bandRow="1">
                <a:tableStyleId>{0660B408-B3CF-4A94-85FC-2B1E0A45F4A2}</a:tableStyleId>
              </a:tblPr>
              <a:tblGrid>
                <a:gridCol w="2631332">
                  <a:extLst>
                    <a:ext uri="{9D8B030D-6E8A-4147-A177-3AD203B41FA5}">
                      <a16:colId xmlns:a16="http://schemas.microsoft.com/office/drawing/2014/main" val="157887267"/>
                    </a:ext>
                  </a:extLst>
                </a:gridCol>
              </a:tblGrid>
              <a:tr h="370840">
                <a:tc>
                  <a:txBody>
                    <a:bodyPr/>
                    <a:lstStyle/>
                    <a:p>
                      <a:pPr lvl="0" algn="ctr">
                        <a:buNone/>
                      </a:pPr>
                      <a:r>
                        <a:rPr lang="en-US" sz="1800" u="none" strike="noStrike" noProof="0"/>
                        <a:t>Vulnerabilities</a:t>
                      </a:r>
                      <a:endParaRPr lang="en-US"/>
                    </a:p>
                  </a:txBody>
                  <a:tcPr/>
                </a:tc>
                <a:extLst>
                  <a:ext uri="{0D108BD9-81ED-4DB2-BD59-A6C34878D82A}">
                    <a16:rowId xmlns:a16="http://schemas.microsoft.com/office/drawing/2014/main" val="1268302342"/>
                  </a:ext>
                </a:extLst>
              </a:tr>
              <a:tr h="626533">
                <a:tc>
                  <a:txBody>
                    <a:bodyPr/>
                    <a:lstStyle/>
                    <a:p>
                      <a:pPr lvl="0">
                        <a:buNone/>
                      </a:pPr>
                      <a:r>
                        <a:rPr lang="en-US" sz="1800" u="none" strike="noStrike" noProof="0"/>
                        <a:t>Continuous need to train the model</a:t>
                      </a:r>
                      <a:endParaRPr lang="en-US"/>
                    </a:p>
                  </a:txBody>
                  <a:tcPr/>
                </a:tc>
                <a:extLst>
                  <a:ext uri="{0D108BD9-81ED-4DB2-BD59-A6C34878D82A}">
                    <a16:rowId xmlns:a16="http://schemas.microsoft.com/office/drawing/2014/main" val="2099515971"/>
                  </a:ext>
                </a:extLst>
              </a:tr>
              <a:tr h="370840">
                <a:tc>
                  <a:txBody>
                    <a:bodyPr/>
                    <a:lstStyle/>
                    <a:p>
                      <a:pPr lvl="0">
                        <a:buNone/>
                      </a:pPr>
                      <a:r>
                        <a:rPr lang="en-US" sz="1800" u="none" strike="noStrike" noProof="0"/>
                        <a:t>Need for labelled data</a:t>
                      </a:r>
                      <a:endParaRPr lang="en-US"/>
                    </a:p>
                  </a:txBody>
                  <a:tcPr/>
                </a:tc>
                <a:extLst>
                  <a:ext uri="{0D108BD9-81ED-4DB2-BD59-A6C34878D82A}">
                    <a16:rowId xmlns:a16="http://schemas.microsoft.com/office/drawing/2014/main" val="2856863571"/>
                  </a:ext>
                </a:extLst>
              </a:tr>
              <a:tr h="370840">
                <a:tc>
                  <a:txBody>
                    <a:bodyPr/>
                    <a:lstStyle/>
                    <a:p>
                      <a:pPr lvl="0">
                        <a:buNone/>
                      </a:pPr>
                      <a:r>
                        <a:rPr lang="en-US" sz="1800" u="none" strike="noStrike" noProof="0"/>
                        <a:t>Solutions are built iteratively</a:t>
                      </a:r>
                      <a:endParaRPr lang="en-US"/>
                    </a:p>
                  </a:txBody>
                  <a:tcPr/>
                </a:tc>
                <a:extLst>
                  <a:ext uri="{0D108BD9-81ED-4DB2-BD59-A6C34878D82A}">
                    <a16:rowId xmlns:a16="http://schemas.microsoft.com/office/drawing/2014/main" val="102403819"/>
                  </a:ext>
                </a:extLst>
              </a:tr>
            </a:tbl>
          </a:graphicData>
        </a:graphic>
      </p:graphicFrame>
      <p:graphicFrame>
        <p:nvGraphicFramePr>
          <p:cNvPr id="10" name="Table 10">
            <a:extLst>
              <a:ext uri="{FF2B5EF4-FFF2-40B4-BE49-F238E27FC236}">
                <a16:creationId xmlns:a16="http://schemas.microsoft.com/office/drawing/2014/main" id="{9A93554F-E705-77A3-0E81-76CF67600A91}"/>
              </a:ext>
            </a:extLst>
          </p:cNvPr>
          <p:cNvGraphicFramePr>
            <a:graphicFrameLocks noGrp="1"/>
          </p:cNvGraphicFramePr>
          <p:nvPr>
            <p:extLst>
              <p:ext uri="{D42A27DB-BD31-4B8C-83A1-F6EECF244321}">
                <p14:modId xmlns:p14="http://schemas.microsoft.com/office/powerpoint/2010/main" val="2773516194"/>
              </p:ext>
            </p:extLst>
          </p:nvPr>
        </p:nvGraphicFramePr>
        <p:xfrm>
          <a:off x="6109228" y="1930075"/>
          <a:ext cx="2783734" cy="2941320"/>
        </p:xfrm>
        <a:graphic>
          <a:graphicData uri="http://schemas.openxmlformats.org/drawingml/2006/table">
            <a:tbl>
              <a:tblPr firstRow="1" bandRow="1">
                <a:tableStyleId>{0660B408-B3CF-4A94-85FC-2B1E0A45F4A2}</a:tableStyleId>
              </a:tblPr>
              <a:tblGrid>
                <a:gridCol w="2783734">
                  <a:extLst>
                    <a:ext uri="{9D8B030D-6E8A-4147-A177-3AD203B41FA5}">
                      <a16:colId xmlns:a16="http://schemas.microsoft.com/office/drawing/2014/main" val="2875365250"/>
                    </a:ext>
                  </a:extLst>
                </a:gridCol>
              </a:tblGrid>
              <a:tr h="370840">
                <a:tc>
                  <a:txBody>
                    <a:bodyPr/>
                    <a:lstStyle/>
                    <a:p>
                      <a:pPr algn="ctr"/>
                      <a:r>
                        <a:rPr lang="en-US"/>
                        <a:t>Threats</a:t>
                      </a:r>
                    </a:p>
                  </a:txBody>
                  <a:tcPr/>
                </a:tc>
                <a:extLst>
                  <a:ext uri="{0D108BD9-81ED-4DB2-BD59-A6C34878D82A}">
                    <a16:rowId xmlns:a16="http://schemas.microsoft.com/office/drawing/2014/main" val="3691489072"/>
                  </a:ext>
                </a:extLst>
              </a:tr>
              <a:tr h="370840">
                <a:tc>
                  <a:txBody>
                    <a:bodyPr/>
                    <a:lstStyle/>
                    <a:p>
                      <a:pPr lvl="0">
                        <a:buNone/>
                      </a:pPr>
                      <a:r>
                        <a:rPr lang="en-US" sz="1800" u="none" strike="noStrike" noProof="0"/>
                        <a:t>Data Integrity - Infiltrating the data used to train ML model</a:t>
                      </a:r>
                      <a:endParaRPr lang="en-US"/>
                    </a:p>
                  </a:txBody>
                  <a:tcPr/>
                </a:tc>
                <a:extLst>
                  <a:ext uri="{0D108BD9-81ED-4DB2-BD59-A6C34878D82A}">
                    <a16:rowId xmlns:a16="http://schemas.microsoft.com/office/drawing/2014/main" val="1893052063"/>
                  </a:ext>
                </a:extLst>
              </a:tr>
              <a:tr h="370840">
                <a:tc>
                  <a:txBody>
                    <a:bodyPr/>
                    <a:lstStyle/>
                    <a:p>
                      <a:pPr lvl="0">
                        <a:buNone/>
                      </a:pPr>
                      <a:r>
                        <a:rPr lang="en-US" sz="1800" u="none" strike="noStrike" noProof="0"/>
                        <a:t>Availability of data( to train the model of a new attack variant)</a:t>
                      </a:r>
                      <a:endParaRPr lang="en-US"/>
                    </a:p>
                  </a:txBody>
                  <a:tcPr/>
                </a:tc>
                <a:extLst>
                  <a:ext uri="{0D108BD9-81ED-4DB2-BD59-A6C34878D82A}">
                    <a16:rowId xmlns:a16="http://schemas.microsoft.com/office/drawing/2014/main" val="406828195"/>
                  </a:ext>
                </a:extLst>
              </a:tr>
              <a:tr h="370840">
                <a:tc>
                  <a:txBody>
                    <a:bodyPr/>
                    <a:lstStyle/>
                    <a:p>
                      <a:pPr lvl="0">
                        <a:buNone/>
                      </a:pPr>
                      <a:r>
                        <a:rPr lang="en-US" sz="1800" u="none" strike="noStrike" noProof="0"/>
                        <a:t>Novel Threats</a:t>
                      </a:r>
                      <a:endParaRPr lang="en-US"/>
                    </a:p>
                  </a:txBody>
                  <a:tcPr/>
                </a:tc>
                <a:extLst>
                  <a:ext uri="{0D108BD9-81ED-4DB2-BD59-A6C34878D82A}">
                    <a16:rowId xmlns:a16="http://schemas.microsoft.com/office/drawing/2014/main" val="2261404092"/>
                  </a:ext>
                </a:extLst>
              </a:tr>
              <a:tr h="370840">
                <a:tc>
                  <a:txBody>
                    <a:bodyPr/>
                    <a:lstStyle/>
                    <a:p>
                      <a:pPr lvl="0">
                        <a:buNone/>
                      </a:pPr>
                      <a:r>
                        <a:rPr lang="en-US" sz="1800" u="none" strike="noStrike" noProof="0"/>
                        <a:t>Human element</a:t>
                      </a:r>
                      <a:endParaRPr lang="en-US"/>
                    </a:p>
                  </a:txBody>
                  <a:tcPr/>
                </a:tc>
                <a:extLst>
                  <a:ext uri="{0D108BD9-81ED-4DB2-BD59-A6C34878D82A}">
                    <a16:rowId xmlns:a16="http://schemas.microsoft.com/office/drawing/2014/main" val="2391704236"/>
                  </a:ext>
                </a:extLst>
              </a:tr>
            </a:tbl>
          </a:graphicData>
        </a:graphic>
      </p:graphicFrame>
      <p:graphicFrame>
        <p:nvGraphicFramePr>
          <p:cNvPr id="11" name="Table 11">
            <a:extLst>
              <a:ext uri="{FF2B5EF4-FFF2-40B4-BE49-F238E27FC236}">
                <a16:creationId xmlns:a16="http://schemas.microsoft.com/office/drawing/2014/main" id="{CB340CF0-6E57-A4AB-D82B-ABF2B22BDEB6}"/>
              </a:ext>
            </a:extLst>
          </p:cNvPr>
          <p:cNvGraphicFramePr>
            <a:graphicFrameLocks noGrp="1"/>
          </p:cNvGraphicFramePr>
          <p:nvPr>
            <p:extLst>
              <p:ext uri="{D42A27DB-BD31-4B8C-83A1-F6EECF244321}">
                <p14:modId xmlns:p14="http://schemas.microsoft.com/office/powerpoint/2010/main" val="1926306058"/>
              </p:ext>
            </p:extLst>
          </p:nvPr>
        </p:nvGraphicFramePr>
        <p:xfrm>
          <a:off x="9128472" y="1930074"/>
          <a:ext cx="2563597" cy="3388360"/>
        </p:xfrm>
        <a:graphic>
          <a:graphicData uri="http://schemas.openxmlformats.org/drawingml/2006/table">
            <a:tbl>
              <a:tblPr firstRow="1" bandRow="1">
                <a:tableStyleId>{0660B408-B3CF-4A94-85FC-2B1E0A45F4A2}</a:tableStyleId>
              </a:tblPr>
              <a:tblGrid>
                <a:gridCol w="2563597">
                  <a:extLst>
                    <a:ext uri="{9D8B030D-6E8A-4147-A177-3AD203B41FA5}">
                      <a16:colId xmlns:a16="http://schemas.microsoft.com/office/drawing/2014/main" val="2621853620"/>
                    </a:ext>
                  </a:extLst>
                </a:gridCol>
              </a:tblGrid>
              <a:tr h="370840">
                <a:tc>
                  <a:txBody>
                    <a:bodyPr/>
                    <a:lstStyle/>
                    <a:p>
                      <a:pPr algn="ctr"/>
                      <a:r>
                        <a:rPr lang="en-US"/>
                        <a:t>Controls</a:t>
                      </a:r>
                    </a:p>
                  </a:txBody>
                  <a:tcPr/>
                </a:tc>
                <a:extLst>
                  <a:ext uri="{0D108BD9-81ED-4DB2-BD59-A6C34878D82A}">
                    <a16:rowId xmlns:a16="http://schemas.microsoft.com/office/drawing/2014/main" val="3129102557"/>
                  </a:ext>
                </a:extLst>
              </a:tr>
              <a:tr h="370840">
                <a:tc>
                  <a:txBody>
                    <a:bodyPr/>
                    <a:lstStyle/>
                    <a:p>
                      <a:pPr lvl="0">
                        <a:buNone/>
                      </a:pPr>
                      <a:r>
                        <a:rPr lang="en-US" sz="1800" u="none" strike="noStrike" noProof="0"/>
                        <a:t>Agile approach (tools were designed quickly)</a:t>
                      </a:r>
                      <a:endParaRPr lang="en-US"/>
                    </a:p>
                  </a:txBody>
                  <a:tcPr/>
                </a:tc>
                <a:extLst>
                  <a:ext uri="{0D108BD9-81ED-4DB2-BD59-A6C34878D82A}">
                    <a16:rowId xmlns:a16="http://schemas.microsoft.com/office/drawing/2014/main" val="2976394360"/>
                  </a:ext>
                </a:extLst>
              </a:tr>
              <a:tr h="370840">
                <a:tc>
                  <a:txBody>
                    <a:bodyPr/>
                    <a:lstStyle/>
                    <a:p>
                      <a:pPr lvl="0">
                        <a:buNone/>
                      </a:pPr>
                      <a:r>
                        <a:rPr lang="en-US" sz="1800" u="none" strike="noStrike" noProof="0"/>
                        <a:t>Test-learn-improve (Continuous training ML model) </a:t>
                      </a:r>
                      <a:endParaRPr lang="en-US"/>
                    </a:p>
                  </a:txBody>
                  <a:tcPr/>
                </a:tc>
                <a:extLst>
                  <a:ext uri="{0D108BD9-81ED-4DB2-BD59-A6C34878D82A}">
                    <a16:rowId xmlns:a16="http://schemas.microsoft.com/office/drawing/2014/main" val="1144028286"/>
                  </a:ext>
                </a:extLst>
              </a:tr>
              <a:tr h="370840">
                <a:tc>
                  <a:txBody>
                    <a:bodyPr/>
                    <a:lstStyle/>
                    <a:p>
                      <a:pPr lvl="0">
                        <a:buNone/>
                      </a:pPr>
                      <a:r>
                        <a:rPr lang="en-US" sz="1800" u="none" strike="noStrike" noProof="0"/>
                        <a:t>Team's collaboration. (issues get highlighted and fixed quickly)</a:t>
                      </a:r>
                      <a:endParaRPr lang="en-US"/>
                    </a:p>
                  </a:txBody>
                  <a:tcPr/>
                </a:tc>
                <a:extLst>
                  <a:ext uri="{0D108BD9-81ED-4DB2-BD59-A6C34878D82A}">
                    <a16:rowId xmlns:a16="http://schemas.microsoft.com/office/drawing/2014/main" val="3461993210"/>
                  </a:ext>
                </a:extLst>
              </a:tr>
            </a:tbl>
          </a:graphicData>
        </a:graphic>
      </p:graphicFrame>
    </p:spTree>
    <p:extLst>
      <p:ext uri="{BB962C8B-B14F-4D97-AF65-F5344CB8AC3E}">
        <p14:creationId xmlns:p14="http://schemas.microsoft.com/office/powerpoint/2010/main" val="417407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4DA53-70EA-51B2-795A-AA39E76C260A}"/>
              </a:ext>
            </a:extLst>
          </p:cNvPr>
          <p:cNvSpPr>
            <a:spLocks noGrp="1"/>
          </p:cNvSpPr>
          <p:nvPr>
            <p:ph type="title"/>
          </p:nvPr>
        </p:nvSpPr>
        <p:spPr/>
        <p:txBody>
          <a:bodyPr/>
          <a:lstStyle/>
          <a:p>
            <a:r>
              <a:rPr lang="en-US" b="1">
                <a:cs typeface="Calibri Light"/>
              </a:rPr>
              <a:t>Qualitative Risk Analysis </a:t>
            </a:r>
            <a:endParaRPr lang="en-US" b="1"/>
          </a:p>
        </p:txBody>
      </p:sp>
      <p:sp>
        <p:nvSpPr>
          <p:cNvPr id="6" name="TextBox 5">
            <a:extLst>
              <a:ext uri="{FF2B5EF4-FFF2-40B4-BE49-F238E27FC236}">
                <a16:creationId xmlns:a16="http://schemas.microsoft.com/office/drawing/2014/main" id="{88F03B5D-7E82-BCAE-C1D4-6DEC2516D48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10" name="Content Placeholder 9">
            <a:extLst>
              <a:ext uri="{FF2B5EF4-FFF2-40B4-BE49-F238E27FC236}">
                <a16:creationId xmlns:a16="http://schemas.microsoft.com/office/drawing/2014/main" id="{89C9B577-A9AC-19AB-280E-48435DD808D0}"/>
              </a:ext>
            </a:extLst>
          </p:cNvPr>
          <p:cNvGraphicFramePr>
            <a:graphicFrameLocks noGrp="1"/>
          </p:cNvGraphicFramePr>
          <p:nvPr>
            <p:ph idx="1"/>
            <p:extLst>
              <p:ext uri="{D42A27DB-BD31-4B8C-83A1-F6EECF244321}">
                <p14:modId xmlns:p14="http://schemas.microsoft.com/office/powerpoint/2010/main" val="363412415"/>
              </p:ext>
            </p:extLst>
          </p:nvPr>
        </p:nvGraphicFramePr>
        <p:xfrm>
          <a:off x="877018" y="2041584"/>
          <a:ext cx="10549136" cy="3783412"/>
        </p:xfrm>
        <a:graphic>
          <a:graphicData uri="http://schemas.openxmlformats.org/drawingml/2006/table">
            <a:tbl>
              <a:tblPr firstRow="1" firstCol="1" bandRow="1">
                <a:tableStyleId>{5C22544A-7EE6-4342-B048-85BDC9FD1C3A}</a:tableStyleId>
              </a:tblPr>
              <a:tblGrid>
                <a:gridCol w="1656710">
                  <a:extLst>
                    <a:ext uri="{9D8B030D-6E8A-4147-A177-3AD203B41FA5}">
                      <a16:colId xmlns:a16="http://schemas.microsoft.com/office/drawing/2014/main" val="582045536"/>
                    </a:ext>
                  </a:extLst>
                </a:gridCol>
                <a:gridCol w="1451418">
                  <a:extLst>
                    <a:ext uri="{9D8B030D-6E8A-4147-A177-3AD203B41FA5}">
                      <a16:colId xmlns:a16="http://schemas.microsoft.com/office/drawing/2014/main" val="158309441"/>
                    </a:ext>
                  </a:extLst>
                </a:gridCol>
                <a:gridCol w="1451418">
                  <a:extLst>
                    <a:ext uri="{9D8B030D-6E8A-4147-A177-3AD203B41FA5}">
                      <a16:colId xmlns:a16="http://schemas.microsoft.com/office/drawing/2014/main" val="3387147425"/>
                    </a:ext>
                  </a:extLst>
                </a:gridCol>
                <a:gridCol w="1294404">
                  <a:extLst>
                    <a:ext uri="{9D8B030D-6E8A-4147-A177-3AD203B41FA5}">
                      <a16:colId xmlns:a16="http://schemas.microsoft.com/office/drawing/2014/main" val="1608509307"/>
                    </a:ext>
                  </a:extLst>
                </a:gridCol>
                <a:gridCol w="1467254">
                  <a:extLst>
                    <a:ext uri="{9D8B030D-6E8A-4147-A177-3AD203B41FA5}">
                      <a16:colId xmlns:a16="http://schemas.microsoft.com/office/drawing/2014/main" val="2781992622"/>
                    </a:ext>
                  </a:extLst>
                </a:gridCol>
                <a:gridCol w="1323431">
                  <a:extLst>
                    <a:ext uri="{9D8B030D-6E8A-4147-A177-3AD203B41FA5}">
                      <a16:colId xmlns:a16="http://schemas.microsoft.com/office/drawing/2014/main" val="3803878439"/>
                    </a:ext>
                  </a:extLst>
                </a:gridCol>
                <a:gridCol w="1904501">
                  <a:extLst>
                    <a:ext uri="{9D8B030D-6E8A-4147-A177-3AD203B41FA5}">
                      <a16:colId xmlns:a16="http://schemas.microsoft.com/office/drawing/2014/main" val="353765166"/>
                    </a:ext>
                  </a:extLst>
                </a:gridCol>
              </a:tblGrid>
              <a:tr h="872554">
                <a:tc>
                  <a:txBody>
                    <a:bodyPr/>
                    <a:lstStyle/>
                    <a:p>
                      <a:pPr marL="0" marR="0" algn="ctr">
                        <a:spcBef>
                          <a:spcPts val="0"/>
                        </a:spcBef>
                        <a:spcAft>
                          <a:spcPts val="0"/>
                        </a:spcAft>
                      </a:pPr>
                      <a:r>
                        <a:rPr lang="en-US">
                          <a:effectLst/>
                        </a:rPr>
                        <a:t>Risk Assessment</a:t>
                      </a:r>
                    </a:p>
                  </a:txBody>
                  <a:tcPr marL="68580" marR="68580" marT="0" marB="0" anchor="ctr"/>
                </a:tc>
                <a:tc>
                  <a:txBody>
                    <a:bodyPr/>
                    <a:lstStyle/>
                    <a:p>
                      <a:pPr marL="0" marR="0" lvl="0" algn="ctr">
                        <a:spcBef>
                          <a:spcPts val="0"/>
                        </a:spcBef>
                        <a:spcAft>
                          <a:spcPts val="0"/>
                        </a:spcAft>
                        <a:buNone/>
                      </a:pPr>
                      <a:r>
                        <a:rPr lang="en-US">
                          <a:effectLst/>
                        </a:rPr>
                        <a:t>Probability of Attack</a:t>
                      </a:r>
                      <a:endParaRPr lang="en-US"/>
                    </a:p>
                  </a:txBody>
                  <a:tcPr marL="68580" marR="68580" marT="0" marB="0" anchor="ctr"/>
                </a:tc>
                <a:tc>
                  <a:txBody>
                    <a:bodyPr/>
                    <a:lstStyle/>
                    <a:p>
                      <a:pPr marL="0" marR="0" algn="ctr">
                        <a:spcBef>
                          <a:spcPts val="0"/>
                        </a:spcBef>
                        <a:spcAft>
                          <a:spcPts val="0"/>
                        </a:spcAft>
                      </a:pPr>
                      <a:r>
                        <a:rPr lang="en-US">
                          <a:effectLst/>
                        </a:rPr>
                        <a:t>Business</a:t>
                      </a:r>
                      <a:br>
                        <a:rPr lang="en-US">
                          <a:effectLst/>
                        </a:rPr>
                      </a:br>
                      <a:r>
                        <a:rPr lang="en-US">
                          <a:effectLst/>
                        </a:rPr>
                        <a:t>Impact</a:t>
                      </a:r>
                    </a:p>
                  </a:txBody>
                  <a:tcPr marL="68580" marR="68580" marT="0" marB="0" anchor="ctr"/>
                </a:tc>
                <a:tc>
                  <a:txBody>
                    <a:bodyPr/>
                    <a:lstStyle/>
                    <a:p>
                      <a:pPr marL="0" marR="0" algn="ctr">
                        <a:spcBef>
                          <a:spcPts val="0"/>
                        </a:spcBef>
                        <a:spcAft>
                          <a:spcPts val="0"/>
                        </a:spcAft>
                      </a:pPr>
                      <a:r>
                        <a:rPr lang="en-US">
                          <a:effectLst/>
                        </a:rPr>
                        <a:t>Cost to fix</a:t>
                      </a:r>
                    </a:p>
                  </a:txBody>
                  <a:tcPr marL="68580" marR="68580" marT="0" marB="0" anchor="ctr"/>
                </a:tc>
                <a:tc>
                  <a:txBody>
                    <a:bodyPr/>
                    <a:lstStyle/>
                    <a:p>
                      <a:pPr marL="0" marR="0" algn="ctr">
                        <a:spcBef>
                          <a:spcPts val="0"/>
                        </a:spcBef>
                        <a:spcAft>
                          <a:spcPts val="0"/>
                        </a:spcAft>
                      </a:pPr>
                      <a:r>
                        <a:rPr lang="en-US">
                          <a:effectLst/>
                        </a:rPr>
                        <a:t>Difficulty to fix</a:t>
                      </a:r>
                    </a:p>
                  </a:txBody>
                  <a:tcPr marL="68580" marR="68580" marT="0" marB="0" anchor="ctr"/>
                </a:tc>
                <a:tc>
                  <a:txBody>
                    <a:bodyPr/>
                    <a:lstStyle/>
                    <a:p>
                      <a:pPr marL="0" marR="0" algn="ctr">
                        <a:spcBef>
                          <a:spcPts val="0"/>
                        </a:spcBef>
                        <a:spcAft>
                          <a:spcPts val="0"/>
                        </a:spcAft>
                      </a:pPr>
                      <a:r>
                        <a:rPr lang="en-US">
                          <a:effectLst/>
                        </a:rPr>
                        <a:t>Risk Level</a:t>
                      </a:r>
                    </a:p>
                  </a:txBody>
                  <a:tcPr marL="68580" marR="68580" marT="0" marB="0" anchor="ctr"/>
                </a:tc>
                <a:tc>
                  <a:txBody>
                    <a:bodyPr/>
                    <a:lstStyle/>
                    <a:p>
                      <a:pPr marL="0" marR="0" algn="ctr">
                        <a:spcBef>
                          <a:spcPts val="0"/>
                        </a:spcBef>
                        <a:spcAft>
                          <a:spcPts val="0"/>
                        </a:spcAft>
                      </a:pPr>
                      <a:r>
                        <a:rPr lang="en-US">
                          <a:effectLst/>
                        </a:rPr>
                        <a:t>Decision</a:t>
                      </a:r>
                    </a:p>
                  </a:txBody>
                  <a:tcPr marL="68580" marR="68580" marT="0" marB="0" anchor="ctr"/>
                </a:tc>
                <a:extLst>
                  <a:ext uri="{0D108BD9-81ED-4DB2-BD59-A6C34878D82A}">
                    <a16:rowId xmlns:a16="http://schemas.microsoft.com/office/drawing/2014/main" val="3185697194"/>
                  </a:ext>
                </a:extLst>
              </a:tr>
              <a:tr h="592090">
                <a:tc>
                  <a:txBody>
                    <a:bodyPr/>
                    <a:lstStyle/>
                    <a:p>
                      <a:pPr marL="0" marR="0" algn="ctr">
                        <a:spcBef>
                          <a:spcPts val="0"/>
                        </a:spcBef>
                        <a:spcAft>
                          <a:spcPts val="0"/>
                        </a:spcAft>
                      </a:pPr>
                      <a:r>
                        <a:rPr lang="en-US">
                          <a:effectLst/>
                        </a:rPr>
                        <a:t>Data Integrity </a:t>
                      </a:r>
                    </a:p>
                  </a:txBody>
                  <a:tcPr marL="68580" marR="68580" marT="0" marB="0" anchor="ctr"/>
                </a:tc>
                <a:tc>
                  <a:txBody>
                    <a:bodyPr/>
                    <a:lstStyle/>
                    <a:p>
                      <a:pPr marL="0" marR="0" lvl="0" algn="ctr">
                        <a:spcBef>
                          <a:spcPts val="0"/>
                        </a:spcBef>
                        <a:spcAft>
                          <a:spcPts val="0"/>
                        </a:spcAft>
                        <a:buNone/>
                      </a:pPr>
                      <a:r>
                        <a:rPr lang="en-US">
                          <a:effectLst/>
                        </a:rPr>
                        <a:t>Medium</a:t>
                      </a:r>
                      <a:endParaRPr lang="en-US"/>
                    </a:p>
                  </a:txBody>
                  <a:tcPr marL="68580" marR="68580" marT="0" marB="0" anchor="ctr"/>
                </a:tc>
                <a:tc>
                  <a:txBody>
                    <a:bodyPr/>
                    <a:lstStyle/>
                    <a:p>
                      <a:pPr marL="0" marR="0" algn="ctr">
                        <a:spcBef>
                          <a:spcPts val="0"/>
                        </a:spcBef>
                        <a:spcAft>
                          <a:spcPts val="0"/>
                        </a:spcAft>
                      </a:pPr>
                      <a:r>
                        <a:rPr lang="en-US">
                          <a:effectLst/>
                        </a:rPr>
                        <a:t>High</a:t>
                      </a:r>
                    </a:p>
                  </a:txBody>
                  <a:tcPr marL="68580" marR="68580" marT="0" marB="0" anchor="ctr"/>
                </a:tc>
                <a:tc>
                  <a:txBody>
                    <a:bodyPr/>
                    <a:lstStyle/>
                    <a:p>
                      <a:pPr marL="0" marR="0" algn="ctr">
                        <a:spcBef>
                          <a:spcPts val="0"/>
                        </a:spcBef>
                        <a:spcAft>
                          <a:spcPts val="0"/>
                        </a:spcAft>
                      </a:pPr>
                      <a:r>
                        <a:rPr lang="en-US">
                          <a:effectLst/>
                        </a:rPr>
                        <a:t>Medium</a:t>
                      </a:r>
                    </a:p>
                  </a:txBody>
                  <a:tcPr marL="68580" marR="68580" marT="0" marB="0" anchor="ctr"/>
                </a:tc>
                <a:tc>
                  <a:txBody>
                    <a:bodyPr/>
                    <a:lstStyle/>
                    <a:p>
                      <a:pPr marL="0" marR="0" algn="ctr">
                        <a:spcBef>
                          <a:spcPts val="0"/>
                        </a:spcBef>
                        <a:spcAft>
                          <a:spcPts val="0"/>
                        </a:spcAft>
                      </a:pPr>
                      <a:r>
                        <a:rPr lang="en-US">
                          <a:effectLst/>
                        </a:rPr>
                        <a:t>High</a:t>
                      </a:r>
                    </a:p>
                  </a:txBody>
                  <a:tcPr marL="68580" marR="68580" marT="0" marB="0" anchor="ctr"/>
                </a:tc>
                <a:tc>
                  <a:txBody>
                    <a:bodyPr/>
                    <a:lstStyle/>
                    <a:p>
                      <a:pPr marL="0" marR="0" algn="ctr">
                        <a:spcBef>
                          <a:spcPts val="0"/>
                        </a:spcBef>
                        <a:spcAft>
                          <a:spcPts val="0"/>
                        </a:spcAft>
                      </a:pPr>
                      <a:r>
                        <a:rPr lang="en-US">
                          <a:effectLst/>
                        </a:rPr>
                        <a:t>Medium</a:t>
                      </a:r>
                    </a:p>
                  </a:txBody>
                  <a:tcPr marL="68580" marR="68580" marT="0" marB="0" anchor="ctr"/>
                </a:tc>
                <a:tc>
                  <a:txBody>
                    <a:bodyPr/>
                    <a:lstStyle/>
                    <a:p>
                      <a:pPr marL="0" marR="0" algn="ctr">
                        <a:spcBef>
                          <a:spcPts val="0"/>
                        </a:spcBef>
                        <a:spcAft>
                          <a:spcPts val="0"/>
                        </a:spcAft>
                      </a:pPr>
                      <a:r>
                        <a:rPr lang="en-US">
                          <a:effectLst/>
                        </a:rPr>
                        <a:t>Risk Mitigation</a:t>
                      </a:r>
                    </a:p>
                  </a:txBody>
                  <a:tcPr marL="68580" marR="68580" marT="0" marB="0" anchor="ctr"/>
                </a:tc>
                <a:extLst>
                  <a:ext uri="{0D108BD9-81ED-4DB2-BD59-A6C34878D82A}">
                    <a16:rowId xmlns:a16="http://schemas.microsoft.com/office/drawing/2014/main" val="2721818431"/>
                  </a:ext>
                </a:extLst>
              </a:tr>
              <a:tr h="747904">
                <a:tc>
                  <a:txBody>
                    <a:bodyPr/>
                    <a:lstStyle/>
                    <a:p>
                      <a:pPr marL="0" marR="0" algn="ctr">
                        <a:spcBef>
                          <a:spcPts val="0"/>
                        </a:spcBef>
                        <a:spcAft>
                          <a:spcPts val="0"/>
                        </a:spcAft>
                      </a:pPr>
                      <a:r>
                        <a:rPr lang="en-US">
                          <a:effectLst/>
                        </a:rPr>
                        <a:t>Data Availability</a:t>
                      </a:r>
                    </a:p>
                  </a:txBody>
                  <a:tcPr marL="68580" marR="68580" marT="0" marB="0" anchor="ctr"/>
                </a:tc>
                <a:tc>
                  <a:txBody>
                    <a:bodyPr/>
                    <a:lstStyle/>
                    <a:p>
                      <a:pPr marL="0" marR="0" lvl="0" algn="ctr">
                        <a:spcBef>
                          <a:spcPts val="0"/>
                        </a:spcBef>
                        <a:spcAft>
                          <a:spcPts val="0"/>
                        </a:spcAft>
                        <a:buNone/>
                      </a:pPr>
                      <a:r>
                        <a:rPr lang="en-US">
                          <a:effectLst/>
                        </a:rPr>
                        <a:t>Medium</a:t>
                      </a:r>
                      <a:endParaRPr lang="en-US"/>
                    </a:p>
                  </a:txBody>
                  <a:tcPr marL="68580" marR="68580" marT="0" marB="0" anchor="ctr"/>
                </a:tc>
                <a:tc>
                  <a:txBody>
                    <a:bodyPr/>
                    <a:lstStyle/>
                    <a:p>
                      <a:pPr marL="0" marR="0" algn="ctr">
                        <a:spcBef>
                          <a:spcPts val="0"/>
                        </a:spcBef>
                        <a:spcAft>
                          <a:spcPts val="0"/>
                        </a:spcAft>
                      </a:pPr>
                      <a:r>
                        <a:rPr lang="en-US">
                          <a:effectLst/>
                        </a:rPr>
                        <a:t>High</a:t>
                      </a:r>
                    </a:p>
                  </a:txBody>
                  <a:tcPr marL="68580" marR="68580" marT="0" marB="0" anchor="ctr"/>
                </a:tc>
                <a:tc>
                  <a:txBody>
                    <a:bodyPr/>
                    <a:lstStyle/>
                    <a:p>
                      <a:pPr marL="0" marR="0" algn="ctr">
                        <a:spcBef>
                          <a:spcPts val="0"/>
                        </a:spcBef>
                        <a:spcAft>
                          <a:spcPts val="0"/>
                        </a:spcAft>
                      </a:pPr>
                      <a:r>
                        <a:rPr lang="en-US">
                          <a:effectLst/>
                        </a:rPr>
                        <a:t>Low</a:t>
                      </a:r>
                    </a:p>
                  </a:txBody>
                  <a:tcPr marL="68580" marR="68580" marT="0" marB="0" anchor="ctr"/>
                </a:tc>
                <a:tc>
                  <a:txBody>
                    <a:bodyPr/>
                    <a:lstStyle/>
                    <a:p>
                      <a:pPr marL="0" marR="0" algn="ctr">
                        <a:spcBef>
                          <a:spcPts val="0"/>
                        </a:spcBef>
                        <a:spcAft>
                          <a:spcPts val="0"/>
                        </a:spcAft>
                      </a:pPr>
                      <a:r>
                        <a:rPr lang="en-US">
                          <a:effectLst/>
                        </a:rPr>
                        <a:t>Low</a:t>
                      </a:r>
                    </a:p>
                  </a:txBody>
                  <a:tcPr marL="68580" marR="68580" marT="0" marB="0" anchor="ctr"/>
                </a:tc>
                <a:tc>
                  <a:txBody>
                    <a:bodyPr/>
                    <a:lstStyle/>
                    <a:p>
                      <a:pPr marL="0" marR="0" algn="ctr">
                        <a:spcBef>
                          <a:spcPts val="0"/>
                        </a:spcBef>
                        <a:spcAft>
                          <a:spcPts val="0"/>
                        </a:spcAft>
                      </a:pPr>
                      <a:r>
                        <a:rPr lang="en-US">
                          <a:effectLst/>
                        </a:rPr>
                        <a:t>Low</a:t>
                      </a:r>
                    </a:p>
                  </a:txBody>
                  <a:tcPr marL="68580" marR="68580" marT="0" marB="0" anchor="ctr"/>
                </a:tc>
                <a:tc>
                  <a:txBody>
                    <a:bodyPr/>
                    <a:lstStyle/>
                    <a:p>
                      <a:pPr marL="0" marR="0" algn="ctr">
                        <a:spcBef>
                          <a:spcPts val="0"/>
                        </a:spcBef>
                        <a:spcAft>
                          <a:spcPts val="0"/>
                        </a:spcAft>
                      </a:pPr>
                      <a:r>
                        <a:rPr lang="en-US">
                          <a:effectLst/>
                        </a:rPr>
                        <a:t>Risk  Mitigation</a:t>
                      </a:r>
                    </a:p>
                  </a:txBody>
                  <a:tcPr marL="68580" marR="68580" marT="0" marB="0" anchor="ctr"/>
                </a:tc>
                <a:extLst>
                  <a:ext uri="{0D108BD9-81ED-4DB2-BD59-A6C34878D82A}">
                    <a16:rowId xmlns:a16="http://schemas.microsoft.com/office/drawing/2014/main" val="2761461458"/>
                  </a:ext>
                </a:extLst>
              </a:tr>
              <a:tr h="747904">
                <a:tc>
                  <a:txBody>
                    <a:bodyPr/>
                    <a:lstStyle/>
                    <a:p>
                      <a:pPr marL="0" marR="0" algn="ctr">
                        <a:spcBef>
                          <a:spcPts val="0"/>
                        </a:spcBef>
                        <a:spcAft>
                          <a:spcPts val="0"/>
                        </a:spcAft>
                      </a:pPr>
                      <a:r>
                        <a:rPr lang="en-US">
                          <a:effectLst/>
                        </a:rPr>
                        <a:t>Novel Threats</a:t>
                      </a:r>
                    </a:p>
                  </a:txBody>
                  <a:tcPr marL="68580" marR="68580" marT="0" marB="0" anchor="ctr"/>
                </a:tc>
                <a:tc>
                  <a:txBody>
                    <a:bodyPr/>
                    <a:lstStyle/>
                    <a:p>
                      <a:pPr marL="0" marR="0" lvl="0" algn="ctr">
                        <a:spcBef>
                          <a:spcPts val="0"/>
                        </a:spcBef>
                        <a:spcAft>
                          <a:spcPts val="0"/>
                        </a:spcAft>
                        <a:buNone/>
                      </a:pPr>
                      <a:r>
                        <a:rPr lang="en-US">
                          <a:effectLst/>
                        </a:rPr>
                        <a:t>Low</a:t>
                      </a:r>
                      <a:endParaRPr lang="en-US"/>
                    </a:p>
                  </a:txBody>
                  <a:tcPr marL="68580" marR="68580" marT="0" marB="0" anchor="ctr"/>
                </a:tc>
                <a:tc>
                  <a:txBody>
                    <a:bodyPr/>
                    <a:lstStyle/>
                    <a:p>
                      <a:pPr marL="0" marR="0" algn="ctr">
                        <a:spcBef>
                          <a:spcPts val="0"/>
                        </a:spcBef>
                        <a:spcAft>
                          <a:spcPts val="0"/>
                        </a:spcAft>
                      </a:pPr>
                      <a:r>
                        <a:rPr lang="en-US">
                          <a:effectLst/>
                        </a:rPr>
                        <a:t>High</a:t>
                      </a:r>
                    </a:p>
                  </a:txBody>
                  <a:tcPr marL="68580" marR="68580" marT="0" marB="0" anchor="ctr"/>
                </a:tc>
                <a:tc>
                  <a:txBody>
                    <a:bodyPr/>
                    <a:lstStyle/>
                    <a:p>
                      <a:pPr marL="0" marR="0" algn="ctr">
                        <a:spcBef>
                          <a:spcPts val="0"/>
                        </a:spcBef>
                        <a:spcAft>
                          <a:spcPts val="0"/>
                        </a:spcAft>
                      </a:pPr>
                      <a:r>
                        <a:rPr lang="en-US">
                          <a:effectLst/>
                        </a:rPr>
                        <a:t>Medium</a:t>
                      </a:r>
                    </a:p>
                  </a:txBody>
                  <a:tcPr marL="68580" marR="68580" marT="0" marB="0" anchor="ctr"/>
                </a:tc>
                <a:tc>
                  <a:txBody>
                    <a:bodyPr/>
                    <a:lstStyle/>
                    <a:p>
                      <a:pPr marL="0" marR="0" algn="ctr">
                        <a:spcBef>
                          <a:spcPts val="0"/>
                        </a:spcBef>
                        <a:spcAft>
                          <a:spcPts val="0"/>
                        </a:spcAft>
                      </a:pPr>
                      <a:r>
                        <a:rPr lang="en-US">
                          <a:effectLst/>
                        </a:rPr>
                        <a:t>Medium</a:t>
                      </a:r>
                    </a:p>
                  </a:txBody>
                  <a:tcPr marL="68580" marR="68580" marT="0" marB="0" anchor="ctr"/>
                </a:tc>
                <a:tc>
                  <a:txBody>
                    <a:bodyPr/>
                    <a:lstStyle/>
                    <a:p>
                      <a:pPr marL="0" marR="0" algn="ctr">
                        <a:spcBef>
                          <a:spcPts val="0"/>
                        </a:spcBef>
                        <a:spcAft>
                          <a:spcPts val="0"/>
                        </a:spcAft>
                      </a:pPr>
                      <a:r>
                        <a:rPr lang="en-US">
                          <a:effectLst/>
                        </a:rPr>
                        <a:t>High</a:t>
                      </a:r>
                    </a:p>
                  </a:txBody>
                  <a:tcPr marL="68580" marR="68580" marT="0" marB="0" anchor="ctr"/>
                </a:tc>
                <a:tc>
                  <a:txBody>
                    <a:bodyPr/>
                    <a:lstStyle/>
                    <a:p>
                      <a:pPr marL="0" marR="0" algn="ctr">
                        <a:spcBef>
                          <a:spcPts val="0"/>
                        </a:spcBef>
                        <a:spcAft>
                          <a:spcPts val="0"/>
                        </a:spcAft>
                      </a:pPr>
                      <a:r>
                        <a:rPr lang="en-US">
                          <a:effectLst/>
                        </a:rPr>
                        <a:t>Risk Mitigation/Risk Acceptance</a:t>
                      </a:r>
                    </a:p>
                  </a:txBody>
                  <a:tcPr marL="68580" marR="68580" marT="0" marB="0" anchor="ctr"/>
                </a:tc>
                <a:extLst>
                  <a:ext uri="{0D108BD9-81ED-4DB2-BD59-A6C34878D82A}">
                    <a16:rowId xmlns:a16="http://schemas.microsoft.com/office/drawing/2014/main" val="109147179"/>
                  </a:ext>
                </a:extLst>
              </a:tr>
              <a:tr h="747904">
                <a:tc>
                  <a:txBody>
                    <a:bodyPr/>
                    <a:lstStyle/>
                    <a:p>
                      <a:pPr marL="0" lvl="0" algn="ctr">
                        <a:spcBef>
                          <a:spcPts val="0"/>
                        </a:spcBef>
                        <a:spcAft>
                          <a:spcPts val="0"/>
                        </a:spcAft>
                        <a:buNone/>
                      </a:pPr>
                      <a:r>
                        <a:rPr lang="en-US">
                          <a:effectLst/>
                        </a:rPr>
                        <a:t>Human </a:t>
                      </a:r>
                    </a:p>
                  </a:txBody>
                  <a:tcPr marL="68580" marR="68580" marT="0" marB="0" anchor="ctr"/>
                </a:tc>
                <a:tc>
                  <a:txBody>
                    <a:bodyPr/>
                    <a:lstStyle/>
                    <a:p>
                      <a:pPr marL="0" lvl="0" algn="ctr">
                        <a:spcBef>
                          <a:spcPts val="0"/>
                        </a:spcBef>
                        <a:spcAft>
                          <a:spcPts val="0"/>
                        </a:spcAft>
                        <a:buNone/>
                      </a:pPr>
                      <a:r>
                        <a:rPr lang="en-US">
                          <a:effectLst/>
                        </a:rPr>
                        <a:t>Low</a:t>
                      </a:r>
                      <a:endParaRPr lang="en-US"/>
                    </a:p>
                  </a:txBody>
                  <a:tcPr marL="68580" marR="68580" marT="0" marB="0" anchor="ctr"/>
                </a:tc>
                <a:tc>
                  <a:txBody>
                    <a:bodyPr/>
                    <a:lstStyle/>
                    <a:p>
                      <a:pPr marL="0" lvl="0" algn="ctr">
                        <a:spcBef>
                          <a:spcPts val="0"/>
                        </a:spcBef>
                        <a:spcAft>
                          <a:spcPts val="0"/>
                        </a:spcAft>
                        <a:buNone/>
                      </a:pPr>
                      <a:r>
                        <a:rPr lang="en-US">
                          <a:effectLst/>
                        </a:rPr>
                        <a:t>High</a:t>
                      </a:r>
                    </a:p>
                  </a:txBody>
                  <a:tcPr marL="68580" marR="68580" marT="0" marB="0" anchor="ctr"/>
                </a:tc>
                <a:tc>
                  <a:txBody>
                    <a:bodyPr/>
                    <a:lstStyle/>
                    <a:p>
                      <a:pPr marL="0" lvl="0" algn="ctr">
                        <a:spcBef>
                          <a:spcPts val="0"/>
                        </a:spcBef>
                        <a:spcAft>
                          <a:spcPts val="0"/>
                        </a:spcAft>
                        <a:buNone/>
                      </a:pPr>
                      <a:r>
                        <a:rPr lang="en-US">
                          <a:effectLst/>
                        </a:rPr>
                        <a:t>Low</a:t>
                      </a:r>
                    </a:p>
                  </a:txBody>
                  <a:tcPr marL="68580" marR="68580" marT="0" marB="0" anchor="ctr"/>
                </a:tc>
                <a:tc>
                  <a:txBody>
                    <a:bodyPr/>
                    <a:lstStyle/>
                    <a:p>
                      <a:pPr marL="0" lvl="0" algn="ctr">
                        <a:spcBef>
                          <a:spcPts val="0"/>
                        </a:spcBef>
                        <a:spcAft>
                          <a:spcPts val="0"/>
                        </a:spcAft>
                        <a:buNone/>
                      </a:pPr>
                      <a:r>
                        <a:rPr lang="en-US">
                          <a:effectLst/>
                        </a:rPr>
                        <a:t>Low</a:t>
                      </a:r>
                    </a:p>
                  </a:txBody>
                  <a:tcPr marL="68580" marR="68580" marT="0" marB="0" anchor="ctr"/>
                </a:tc>
                <a:tc>
                  <a:txBody>
                    <a:bodyPr/>
                    <a:lstStyle/>
                    <a:p>
                      <a:pPr marL="0" lvl="0" algn="ctr">
                        <a:spcBef>
                          <a:spcPts val="0"/>
                        </a:spcBef>
                        <a:spcAft>
                          <a:spcPts val="0"/>
                        </a:spcAft>
                        <a:buNone/>
                      </a:pPr>
                      <a:r>
                        <a:rPr lang="en-US">
                          <a:effectLst/>
                        </a:rPr>
                        <a:t>Medium</a:t>
                      </a:r>
                    </a:p>
                  </a:txBody>
                  <a:tcPr marL="68580" marR="68580" marT="0" marB="0" anchor="ctr"/>
                </a:tc>
                <a:tc>
                  <a:txBody>
                    <a:bodyPr/>
                    <a:lstStyle/>
                    <a:p>
                      <a:pPr marL="0" lvl="0" algn="ctr">
                        <a:spcBef>
                          <a:spcPts val="0"/>
                        </a:spcBef>
                        <a:spcAft>
                          <a:spcPts val="0"/>
                        </a:spcAft>
                        <a:buNone/>
                      </a:pPr>
                      <a:r>
                        <a:rPr lang="en-US">
                          <a:effectLst/>
                        </a:rPr>
                        <a:t>Risk Acceptance</a:t>
                      </a:r>
                    </a:p>
                  </a:txBody>
                  <a:tcPr marL="68580" marR="68580" marT="0" marB="0" anchor="ctr"/>
                </a:tc>
                <a:extLst>
                  <a:ext uri="{0D108BD9-81ED-4DB2-BD59-A6C34878D82A}">
                    <a16:rowId xmlns:a16="http://schemas.microsoft.com/office/drawing/2014/main" val="2568062218"/>
                  </a:ext>
                </a:extLst>
              </a:tr>
            </a:tbl>
          </a:graphicData>
        </a:graphic>
      </p:graphicFrame>
    </p:spTree>
    <p:extLst>
      <p:ext uri="{BB962C8B-B14F-4D97-AF65-F5344CB8AC3E}">
        <p14:creationId xmlns:p14="http://schemas.microsoft.com/office/powerpoint/2010/main" val="3477718627"/>
      </p:ext>
    </p:extLst>
  </p:cSld>
  <p:clrMapOvr>
    <a:masterClrMapping/>
  </p:clrMapOvr>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CCDDEA"/>
      </a:lt2>
      <a:accent1>
        <a:srgbClr val="000000"/>
      </a:accent1>
      <a:accent2>
        <a:srgbClr val="D82435"/>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96122031F67246B7B8AE1F8748EA30" ma:contentTypeVersion="4" ma:contentTypeDescription="Create a new document." ma:contentTypeScope="" ma:versionID="6f971d8b3d11500a6d3fc37abc5d92af">
  <xsd:schema xmlns:xsd="http://www.w3.org/2001/XMLSchema" xmlns:xs="http://www.w3.org/2001/XMLSchema" xmlns:p="http://schemas.microsoft.com/office/2006/metadata/properties" xmlns:ns2="0ac0d402-5c15-4719-bb75-5072c15e49a3" targetNamespace="http://schemas.microsoft.com/office/2006/metadata/properties" ma:root="true" ma:fieldsID="2ab3a91c5a3bfd492b8880f734d4bf26" ns2:_="">
    <xsd:import namespace="0ac0d402-5c15-4719-bb75-5072c15e49a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0d402-5c15-4719-bb75-5072c15e49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00B724-769C-4948-AB35-0F7B3C266657}">
  <ds:schemaRefs>
    <ds:schemaRef ds:uri="0ac0d402-5c15-4719-bb75-5072c15e49a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E6B37656-3E34-4A50-9995-4B3FB4870E01}">
  <ds:schemaRefs>
    <ds:schemaRef ds:uri="http://schemas.microsoft.com/sharepoint/v3/contenttype/forms"/>
  </ds:schemaRefs>
</ds:datastoreItem>
</file>

<file path=customXml/itemProps3.xml><?xml version="1.0" encoding="utf-8"?>
<ds:datastoreItem xmlns:ds="http://schemas.openxmlformats.org/officeDocument/2006/customXml" ds:itemID="{916EFC13-CF9D-4AEE-A247-96130F830DDC}">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TM02900769[[fn=Retrospect]]</Template>
  <Application>Microsoft Office PowerPoint</Application>
  <PresentationFormat>Widescreen</PresentationFormat>
  <Slides>17</Slides>
  <Notes>11</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Retrospect</vt:lpstr>
      <vt:lpstr>FireEye</vt:lpstr>
      <vt:lpstr>What is FireEye?</vt:lpstr>
      <vt:lpstr>Snapshot of FireEye in 2020</vt:lpstr>
      <vt:lpstr>AI/ML: Introduction</vt:lpstr>
      <vt:lpstr>AI/ML for Cybersecurity</vt:lpstr>
      <vt:lpstr>PowerPoint Presentation</vt:lpstr>
      <vt:lpstr>FireEye's Use of AI</vt:lpstr>
      <vt:lpstr>   Human + AI Approach Risk Analysis</vt:lpstr>
      <vt:lpstr>Qualitative Risk Analysis </vt:lpstr>
      <vt:lpstr>Quantitative Risk Analysis </vt:lpstr>
      <vt:lpstr>The Breach of 2020</vt:lpstr>
      <vt:lpstr>What is your opinion on the future use of AI/ML for cybersecurity?</vt:lpstr>
      <vt:lpstr>Current Trends </vt:lpstr>
      <vt:lpstr>Do you believe that companies should take a Human + AI approach or just an AI? Why or why not?</vt:lpstr>
      <vt:lpstr>Our Thoughts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2022-09-14T22:05:18Z</dcterms:created>
  <dcterms:modified xsi:type="dcterms:W3CDTF">2022-10-04T20:27:36Z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0x010100EA96122031F67246B7B8AE1F8748EA30</vt:lpwstr>
  </property>
</Properties>
</file>