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6" r:id="rId6"/>
    <p:sldId id="260" r:id="rId7"/>
    <p:sldId id="261" r:id="rId8"/>
    <p:sldId id="262" r:id="rId9"/>
    <p:sldId id="264" r:id="rId10"/>
    <p:sldId id="265"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2672D1-3424-45B7-9D9B-ED165EACF3F2}" type="datetimeFigureOut">
              <a:rPr lang="en-IN" smtClean="0"/>
              <a:pPr/>
              <a:t>24-09-2018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813390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672D1-3424-45B7-9D9B-ED165EACF3F2}" type="datetimeFigureOut">
              <a:rPr lang="en-IN" smtClean="0"/>
              <a:pPr/>
              <a:t>24-09-2018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128876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672D1-3424-45B7-9D9B-ED165EACF3F2}" type="datetimeFigureOut">
              <a:rPr lang="en-IN" smtClean="0"/>
              <a:pPr/>
              <a:t>24-09-2018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684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672D1-3424-45B7-9D9B-ED165EACF3F2}" type="datetimeFigureOut">
              <a:rPr lang="en-IN" smtClean="0"/>
              <a:pPr/>
              <a:t>24-09-2018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1292893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672D1-3424-45B7-9D9B-ED165EACF3F2}" type="datetimeFigureOut">
              <a:rPr lang="en-IN" smtClean="0"/>
              <a:pPr/>
              <a:t>24-09-2018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0241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672D1-3424-45B7-9D9B-ED165EACF3F2}" type="datetimeFigureOut">
              <a:rPr lang="en-IN" smtClean="0"/>
              <a:pPr/>
              <a:t>24-09-2018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3006732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2672D1-3424-45B7-9D9B-ED165EACF3F2}" type="datetimeFigureOut">
              <a:rPr lang="en-IN" smtClean="0"/>
              <a:pPr/>
              <a:t>24-09-2018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3202248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2672D1-3424-45B7-9D9B-ED165EACF3F2}" type="datetimeFigureOut">
              <a:rPr lang="en-IN" smtClean="0"/>
              <a:pPr/>
              <a:t>24-09-2018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1225487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2672D1-3424-45B7-9D9B-ED165EACF3F2}" type="datetimeFigureOut">
              <a:rPr lang="en-IN" smtClean="0"/>
              <a:pPr/>
              <a:t>24-09-2018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2193644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672D1-3424-45B7-9D9B-ED165EACF3F2}" type="datetimeFigureOut">
              <a:rPr lang="en-IN" smtClean="0"/>
              <a:pPr/>
              <a:t>24-09-2018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247766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2672D1-3424-45B7-9D9B-ED165EACF3F2}" type="datetimeFigureOut">
              <a:rPr lang="en-IN" smtClean="0"/>
              <a:pPr/>
              <a:t>24-09-2018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2840934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2672D1-3424-45B7-9D9B-ED165EACF3F2}" type="datetimeFigureOut">
              <a:rPr lang="en-IN" smtClean="0"/>
              <a:pPr/>
              <a:t>24-09-2018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123718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2672D1-3424-45B7-9D9B-ED165EACF3F2}" type="datetimeFigureOut">
              <a:rPr lang="en-IN" smtClean="0"/>
              <a:pPr/>
              <a:t>24-09-2018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4564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672D1-3424-45B7-9D9B-ED165EACF3F2}" type="datetimeFigureOut">
              <a:rPr lang="en-IN" smtClean="0"/>
              <a:pPr/>
              <a:t>24-09-2018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123111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2672D1-3424-45B7-9D9B-ED165EACF3F2}" type="datetimeFigureOut">
              <a:rPr lang="en-IN" smtClean="0"/>
              <a:pPr/>
              <a:t>24-09-2018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123336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25825-D80B-43E3-AC10-0E368D6CC15F}" type="slidenum">
              <a:rPr lang="en-IN" smtClean="0"/>
              <a:pPr/>
              <a:t>‹#›</a:t>
            </a:fld>
            <a:endParaRPr lang="en-IN"/>
          </a:p>
        </p:txBody>
      </p:sp>
      <p:sp>
        <p:nvSpPr>
          <p:cNvPr id="5" name="Date Placeholder 4"/>
          <p:cNvSpPr>
            <a:spLocks noGrp="1"/>
          </p:cNvSpPr>
          <p:nvPr>
            <p:ph type="dt" sz="half" idx="10"/>
          </p:nvPr>
        </p:nvSpPr>
        <p:spPr/>
        <p:txBody>
          <a:bodyPr/>
          <a:lstStyle/>
          <a:p>
            <a:fld id="{922672D1-3424-45B7-9D9B-ED165EACF3F2}" type="datetimeFigureOut">
              <a:rPr lang="en-IN" smtClean="0"/>
              <a:pPr/>
              <a:t>24-09-2018</a:t>
            </a:fld>
            <a:endParaRPr lang="en-IN"/>
          </a:p>
        </p:txBody>
      </p:sp>
    </p:spTree>
    <p:extLst>
      <p:ext uri="{BB962C8B-B14F-4D97-AF65-F5344CB8AC3E}">
        <p14:creationId xmlns:p14="http://schemas.microsoft.com/office/powerpoint/2010/main" val="346547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2672D1-3424-45B7-9D9B-ED165EACF3F2}" type="datetimeFigureOut">
              <a:rPr lang="en-IN" smtClean="0"/>
              <a:pPr/>
              <a:t>24-09-2018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325825-D80B-43E3-AC10-0E368D6CC15F}" type="slidenum">
              <a:rPr lang="en-IN" smtClean="0"/>
              <a:pPr/>
              <a:t>‹#›</a:t>
            </a:fld>
            <a:endParaRPr lang="en-IN"/>
          </a:p>
        </p:txBody>
      </p:sp>
    </p:spTree>
    <p:extLst>
      <p:ext uri="{BB962C8B-B14F-4D97-AF65-F5344CB8AC3E}">
        <p14:creationId xmlns:p14="http://schemas.microsoft.com/office/powerpoint/2010/main" val="4194964928"/>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s.helsinki.fi/group/goa/viewing/leikkaus/inters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s.helsinki.fi/group/goa/viewing/leikkaus/trivia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2530" y="1863305"/>
            <a:ext cx="8403464" cy="2194026"/>
          </a:xfrm>
        </p:spPr>
        <p:txBody>
          <a:bodyPr/>
          <a:lstStyle/>
          <a:p>
            <a:pPr algn="ctr"/>
            <a:br>
              <a:rPr lang="en-IN" dirty="0"/>
            </a:br>
            <a:br>
              <a:rPr lang="en-IN" dirty="0"/>
            </a:br>
            <a:r>
              <a:rPr lang="en-IN" dirty="0"/>
              <a:t>Cohen–Sutherland Algorithm</a:t>
            </a:r>
            <a:endParaRPr lang="en-IN" u="sng" dirty="0"/>
          </a:p>
        </p:txBody>
      </p:sp>
      <p:sp>
        <p:nvSpPr>
          <p:cNvPr id="3" name="Subtitle 2"/>
          <p:cNvSpPr>
            <a:spLocks noGrp="1"/>
          </p:cNvSpPr>
          <p:nvPr>
            <p:ph type="subTitle" idx="1"/>
          </p:nvPr>
        </p:nvSpPr>
        <p:spPr>
          <a:xfrm>
            <a:off x="1596981" y="3950898"/>
            <a:ext cx="7598535" cy="3031173"/>
          </a:xfrm>
        </p:spPr>
        <p:txBody>
          <a:bodyPr/>
          <a:lstStyle/>
          <a:p>
            <a:pPr algn="ctr"/>
            <a:endParaRPr lang="en-US" dirty="0"/>
          </a:p>
          <a:p>
            <a:pPr algn="ctr"/>
            <a:r>
              <a:rPr lang="en-US" b="1" dirty="0">
                <a:solidFill>
                  <a:schemeClr val="tx1"/>
                </a:solidFill>
              </a:rPr>
              <a:t>CG ALA</a:t>
            </a:r>
          </a:p>
          <a:p>
            <a:pPr algn="ctr"/>
            <a:r>
              <a:rPr lang="en-US" b="1" dirty="0">
                <a:solidFill>
                  <a:schemeClr val="tx1"/>
                </a:solidFill>
              </a:rPr>
              <a:t>SY IT-1, BATCH C</a:t>
            </a:r>
          </a:p>
          <a:p>
            <a:pPr algn="ctr"/>
            <a:r>
              <a:rPr lang="en-US" b="1" dirty="0">
                <a:solidFill>
                  <a:schemeClr val="tx1"/>
                </a:solidFill>
              </a:rPr>
              <a:t>DEVANGINI </a:t>
            </a:r>
            <a:r>
              <a:rPr lang="en-US" b="1">
                <a:solidFill>
                  <a:schemeClr val="tx1"/>
                </a:solidFill>
              </a:rPr>
              <a:t>KATHAD           160410116049</a:t>
            </a:r>
            <a:endParaRPr lang="en-US" b="1" dirty="0">
              <a:solidFill>
                <a:schemeClr val="tx1"/>
              </a:solidFill>
            </a:endParaRPr>
          </a:p>
          <a:p>
            <a:pPr algn="ctr"/>
            <a:r>
              <a:rPr lang="en-US" b="1" dirty="0">
                <a:solidFill>
                  <a:schemeClr val="tx1"/>
                </a:solidFill>
              </a:rPr>
              <a:t>KAUSTUBH WADE              160410116050</a:t>
            </a:r>
          </a:p>
          <a:p>
            <a:pPr algn="ctr"/>
            <a:r>
              <a:rPr lang="en-US" b="1" dirty="0">
                <a:solidFill>
                  <a:schemeClr val="tx1"/>
                </a:solidFill>
              </a:rPr>
              <a:t>NAISARGI KOTHARI            160410116051</a:t>
            </a:r>
          </a:p>
          <a:p>
            <a:pPr algn="ctr"/>
            <a:endParaRPr lang="en-IN" b="1" dirty="0">
              <a:solidFill>
                <a:schemeClr val="tx1"/>
              </a:solidFill>
            </a:endParaRPr>
          </a:p>
        </p:txBody>
      </p:sp>
      <p:pic>
        <p:nvPicPr>
          <p:cNvPr id="4" name="Picture 2" descr="D:\NAISARGI DOCS\The_SVIT_Official_Logo.jpg"/>
          <p:cNvPicPr>
            <a:picLocks noChangeAspect="1" noChangeArrowheads="1"/>
          </p:cNvPicPr>
          <p:nvPr/>
        </p:nvPicPr>
        <p:blipFill>
          <a:blip r:embed="rId2" cstate="print"/>
          <a:srcRect/>
          <a:stretch>
            <a:fillRect/>
          </a:stretch>
        </p:blipFill>
        <p:spPr bwMode="auto">
          <a:xfrm>
            <a:off x="4641011" y="229439"/>
            <a:ext cx="1865103" cy="1920121"/>
          </a:xfrm>
          <a:prstGeom prst="rect">
            <a:avLst/>
          </a:prstGeom>
          <a:noFill/>
        </p:spPr>
      </p:pic>
    </p:spTree>
    <p:extLst>
      <p:ext uri="{BB962C8B-B14F-4D97-AF65-F5344CB8AC3E}">
        <p14:creationId xmlns:p14="http://schemas.microsoft.com/office/powerpoint/2010/main" val="42211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LineClipping2.png"/>
          <p:cNvPicPr>
            <a:picLocks noGrp="1" noChangeAspect="1"/>
          </p:cNvPicPr>
          <p:nvPr>
            <p:ph idx="1"/>
          </p:nvPr>
        </p:nvPicPr>
        <p:blipFill>
          <a:blip r:embed="rId2" cstate="print"/>
          <a:stretch>
            <a:fillRect/>
          </a:stretch>
        </p:blipFill>
        <p:spPr>
          <a:xfrm>
            <a:off x="743363" y="500333"/>
            <a:ext cx="8346592" cy="577107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9419"/>
          </a:xfrm>
        </p:spPr>
        <p:txBody>
          <a:bodyPr/>
          <a:lstStyle/>
          <a:p>
            <a:pPr algn="ctr"/>
            <a:r>
              <a:rPr lang="en-US" u="sng" dirty="0"/>
              <a:t>ALGORITHM</a:t>
            </a:r>
            <a:endParaRPr lang="en-IN" u="sng" dirty="0"/>
          </a:p>
        </p:txBody>
      </p:sp>
      <p:sp>
        <p:nvSpPr>
          <p:cNvPr id="3" name="Content Placeholder 2"/>
          <p:cNvSpPr>
            <a:spLocks noGrp="1"/>
          </p:cNvSpPr>
          <p:nvPr>
            <p:ph idx="1"/>
          </p:nvPr>
        </p:nvSpPr>
        <p:spPr/>
        <p:txBody>
          <a:bodyPr>
            <a:normAutofit fontScale="92500" lnSpcReduction="20000"/>
          </a:bodyPr>
          <a:lstStyle/>
          <a:p>
            <a:pPr>
              <a:buFont typeface="+mj-lt"/>
              <a:buAutoNum type="arabicPeriod"/>
            </a:pPr>
            <a:r>
              <a:rPr lang="en-IN" dirty="0"/>
              <a:t>Given a line segment with endpoint  and </a:t>
            </a:r>
          </a:p>
          <a:p>
            <a:pPr>
              <a:buFont typeface="+mj-lt"/>
              <a:buAutoNum type="arabicPeriod"/>
            </a:pPr>
            <a:r>
              <a:rPr lang="en-IN" dirty="0"/>
              <a:t>Compute the 4-bit codes for each </a:t>
            </a:r>
            <a:r>
              <a:rPr lang="en-IN" dirty="0" err="1"/>
              <a:t>endpoint.If</a:t>
            </a:r>
            <a:r>
              <a:rPr lang="en-IN" dirty="0"/>
              <a:t> both codes are </a:t>
            </a:r>
            <a:r>
              <a:rPr lang="en-IN" b="1" dirty="0"/>
              <a:t>0000</a:t>
            </a:r>
            <a:r>
              <a:rPr lang="en-IN" dirty="0"/>
              <a:t>,(bitwise OR of the codes yields 0000 ) line lies completely </a:t>
            </a:r>
            <a:r>
              <a:rPr lang="en-IN" b="1" dirty="0"/>
              <a:t>inside</a:t>
            </a:r>
            <a:r>
              <a:rPr lang="en-IN" dirty="0"/>
              <a:t> the window: pass the endpoints to the draw routine.</a:t>
            </a:r>
          </a:p>
          <a:p>
            <a:pPr>
              <a:buFont typeface="+mj-lt"/>
              <a:buAutoNum type="arabicPeriod"/>
            </a:pPr>
            <a:r>
              <a:rPr lang="en-IN" dirty="0"/>
              <a:t>If both codes have a 1 in the same bit position (bitwise AND of the codes is </a:t>
            </a:r>
            <a:r>
              <a:rPr lang="en-IN" b="1" dirty="0"/>
              <a:t>not</a:t>
            </a:r>
            <a:r>
              <a:rPr lang="en-IN" dirty="0"/>
              <a:t> 0000), the line lies </a:t>
            </a:r>
            <a:r>
              <a:rPr lang="en-IN" b="1" dirty="0"/>
              <a:t>outside </a:t>
            </a:r>
            <a:r>
              <a:rPr lang="en-IN" dirty="0"/>
              <a:t>the window. It can be trivially rejected.</a:t>
            </a:r>
          </a:p>
          <a:p>
            <a:pPr>
              <a:buFont typeface="+mj-lt"/>
              <a:buAutoNum type="arabicPeriod"/>
            </a:pPr>
            <a:r>
              <a:rPr lang="en-IN" dirty="0"/>
              <a:t>If a line cannot be trivially accepted or rejected, at least one of the two endpoints must lie outside the window and the line segment crosses a window edge. This line must be </a:t>
            </a:r>
            <a:r>
              <a:rPr lang="en-IN" b="1" dirty="0"/>
              <a:t>clipped</a:t>
            </a:r>
            <a:r>
              <a:rPr lang="en-IN" dirty="0"/>
              <a:t> at the window edge before being passed to the drawing routine.</a:t>
            </a:r>
            <a:br>
              <a:rPr lang="en-IN" dirty="0"/>
            </a:br>
            <a:endParaRPr lang="en-IN" dirty="0"/>
          </a:p>
          <a:p>
            <a:pPr>
              <a:buFont typeface="+mj-lt"/>
              <a:buAutoNum type="arabicPeriod"/>
            </a:pPr>
            <a:r>
              <a:rPr lang="en-IN" dirty="0"/>
              <a:t>Examine one of the endpoints, say . Read  's 4-bit code in order: </a:t>
            </a:r>
            <a:r>
              <a:rPr lang="en-IN" b="1" dirty="0"/>
              <a:t>Left</a:t>
            </a:r>
            <a:r>
              <a:rPr lang="en-IN" dirty="0"/>
              <a:t>-to-</a:t>
            </a:r>
            <a:r>
              <a:rPr lang="en-IN" b="1" dirty="0"/>
              <a:t>Right</a:t>
            </a:r>
            <a:r>
              <a:rPr lang="en-IN" dirty="0"/>
              <a:t>, </a:t>
            </a:r>
            <a:r>
              <a:rPr lang="en-IN" b="1" dirty="0"/>
              <a:t>Bottom</a:t>
            </a:r>
            <a:r>
              <a:rPr lang="en-IN" dirty="0"/>
              <a:t>-to-</a:t>
            </a:r>
            <a:r>
              <a:rPr lang="en-IN" b="1" dirty="0"/>
              <a:t>Top</a:t>
            </a:r>
            <a:r>
              <a:rPr lang="en-IN" dirty="0"/>
              <a:t>.</a:t>
            </a:r>
          </a:p>
          <a:p>
            <a:pPr>
              <a:buFont typeface="+mj-lt"/>
              <a:buAutoNum type="arabicPeriod"/>
            </a:pPr>
            <a:r>
              <a:rPr lang="en-IN" dirty="0"/>
              <a:t>When a set bit (1) is found, compute the </a:t>
            </a:r>
            <a:r>
              <a:rPr lang="en-IN" b="1" dirty="0">
                <a:hlinkClick r:id="rId2"/>
              </a:rPr>
              <a:t>intersection</a:t>
            </a:r>
            <a:r>
              <a:rPr lang="en-IN" dirty="0"/>
              <a:t> </a:t>
            </a:r>
            <a:r>
              <a:rPr lang="en-IN" b="1" dirty="0"/>
              <a:t>I</a:t>
            </a:r>
            <a:r>
              <a:rPr lang="en-IN" dirty="0"/>
              <a:t> of the corresponding window edge with the line from  to . Replace  with </a:t>
            </a:r>
            <a:r>
              <a:rPr lang="en-IN" b="1" dirty="0"/>
              <a:t>I</a:t>
            </a:r>
            <a:r>
              <a:rPr lang="en-IN" dirty="0"/>
              <a:t> and repeat the algorithm.</a:t>
            </a:r>
          </a:p>
          <a:p>
            <a:pPr>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478" y="2268749"/>
            <a:ext cx="8596668" cy="1768414"/>
          </a:xfrm>
        </p:spPr>
        <p:txBody>
          <a:bodyPr>
            <a:noAutofit/>
          </a:bodyPr>
          <a:lstStyle/>
          <a:p>
            <a:pPr algn="ctr"/>
            <a:r>
              <a:rPr lang="en-US" sz="9600" dirty="0"/>
              <a:t>THANK YOU</a:t>
            </a:r>
            <a:endParaRPr lang="en-IN"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Cohen-Sutherland Line Clipping</a:t>
            </a:r>
            <a:br>
              <a:rPr lang="en-IN" b="1" dirty="0"/>
            </a:br>
            <a:endParaRPr lang="en-IN" dirty="0"/>
          </a:p>
        </p:txBody>
      </p:sp>
      <p:sp>
        <p:nvSpPr>
          <p:cNvPr id="3" name="Content Placeholder 2"/>
          <p:cNvSpPr>
            <a:spLocks noGrp="1"/>
          </p:cNvSpPr>
          <p:nvPr>
            <p:ph idx="1"/>
          </p:nvPr>
        </p:nvSpPr>
        <p:spPr/>
        <p:txBody>
          <a:bodyPr>
            <a:normAutofit/>
          </a:bodyPr>
          <a:lstStyle/>
          <a:p>
            <a:r>
              <a:rPr lang="en-IN" sz="2400" dirty="0"/>
              <a:t>The Cohen-Sutherland line clipping algorithm quickly detects and dispenses with two common and trivial cases. To clip a line, we need to consider only its endpoints. If both endpoints of a line lie inside the window, the entire line lies inside the window. It is </a:t>
            </a:r>
            <a:r>
              <a:rPr lang="en-IN" sz="2400" b="1" dirty="0">
                <a:hlinkClick r:id="rId2"/>
              </a:rPr>
              <a:t>trivially accepted</a:t>
            </a:r>
            <a:r>
              <a:rPr lang="en-IN" sz="2400" dirty="0"/>
              <a:t> and needs no clipping. On the other hand, if both endpoints of a line lie entirely to one side of the window, the line must lie entirely outside of the window. It is </a:t>
            </a:r>
            <a:r>
              <a:rPr lang="en-IN" sz="2400" b="1" dirty="0">
                <a:hlinkClick r:id="rId2"/>
              </a:rPr>
              <a:t>trivially rejected</a:t>
            </a:r>
            <a:r>
              <a:rPr lang="en-IN" sz="2400" dirty="0"/>
              <a:t> and needs to be neither clipped nor displayed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Inside-Outside Window Codes</a:t>
            </a:r>
            <a:br>
              <a:rPr lang="en-IN" b="1" dirty="0"/>
            </a:br>
            <a:endParaRPr lang="en-IN" dirty="0"/>
          </a:p>
        </p:txBody>
      </p:sp>
      <p:sp>
        <p:nvSpPr>
          <p:cNvPr id="3" name="Content Placeholder 2"/>
          <p:cNvSpPr>
            <a:spLocks noGrp="1"/>
          </p:cNvSpPr>
          <p:nvPr>
            <p:ph idx="1"/>
          </p:nvPr>
        </p:nvSpPr>
        <p:spPr>
          <a:xfrm>
            <a:off x="677334" y="1552755"/>
            <a:ext cx="3687632" cy="4488607"/>
          </a:xfrm>
        </p:spPr>
        <p:txBody>
          <a:bodyPr>
            <a:normAutofit/>
          </a:bodyPr>
          <a:lstStyle/>
          <a:p>
            <a:r>
              <a:rPr lang="en-IN" sz="2000" dirty="0"/>
              <a:t>To determine whether endpoints are inside or outside a window, the algorithm sets up a </a:t>
            </a:r>
            <a:r>
              <a:rPr lang="en-IN" sz="2000" b="1" dirty="0"/>
              <a:t>half-space code</a:t>
            </a:r>
            <a:r>
              <a:rPr lang="en-IN" sz="2000" dirty="0"/>
              <a:t> for each endpoint. Each edge of the window defines an infinite line that divides the whole space into two half-spaces, the </a:t>
            </a:r>
            <a:r>
              <a:rPr lang="en-IN" sz="2000" b="1" dirty="0"/>
              <a:t>inside half-space</a:t>
            </a:r>
            <a:r>
              <a:rPr lang="en-IN" sz="2000" dirty="0"/>
              <a:t> and the </a:t>
            </a:r>
            <a:r>
              <a:rPr lang="en-IN" sz="2000" b="1" dirty="0"/>
              <a:t>outside half-space</a:t>
            </a:r>
            <a:r>
              <a:rPr lang="en-IN" sz="2000" dirty="0"/>
              <a:t>, as shown below.</a:t>
            </a:r>
          </a:p>
        </p:txBody>
      </p:sp>
      <p:pic>
        <p:nvPicPr>
          <p:cNvPr id="1026" name="Picture 2" descr="https://www.cs.helsinki.fi/group/goa/viewing/leikkaus/inside1.gif"/>
          <p:cNvPicPr>
            <a:picLocks noChangeAspect="1" noChangeArrowheads="1"/>
          </p:cNvPicPr>
          <p:nvPr/>
        </p:nvPicPr>
        <p:blipFill>
          <a:blip r:embed="rId2" cstate="print"/>
          <a:srcRect/>
          <a:stretch>
            <a:fillRect/>
          </a:stretch>
        </p:blipFill>
        <p:spPr bwMode="auto">
          <a:xfrm>
            <a:off x="4479847" y="1509623"/>
            <a:ext cx="5794694" cy="442535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57201"/>
            <a:ext cx="4584779" cy="5584162"/>
          </a:xfrm>
        </p:spPr>
        <p:txBody>
          <a:bodyPr/>
          <a:lstStyle/>
          <a:p>
            <a:r>
              <a:rPr lang="en-IN" dirty="0"/>
              <a:t>As you proceed around the window, extending each edge and defining an inside half-space and an outside half-space, nine regions are created - the eight "outside" regions and the one "</a:t>
            </a:r>
            <a:r>
              <a:rPr lang="en-IN" dirty="0" err="1"/>
              <a:t>inside"region</a:t>
            </a:r>
            <a:r>
              <a:rPr lang="en-IN" dirty="0"/>
              <a:t>. Each of the nine regions associated with the window is assigned a 4-bit code to identify the region. Each bit in the code is set to either a </a:t>
            </a:r>
            <a:r>
              <a:rPr lang="en-IN" b="1" dirty="0"/>
              <a:t>1</a:t>
            </a:r>
            <a:r>
              <a:rPr lang="en-IN" dirty="0"/>
              <a:t>(true) or a </a:t>
            </a:r>
            <a:r>
              <a:rPr lang="en-IN" b="1" dirty="0"/>
              <a:t>0</a:t>
            </a:r>
            <a:r>
              <a:rPr lang="en-IN" dirty="0"/>
              <a:t>(false). If the region is to the </a:t>
            </a:r>
            <a:r>
              <a:rPr lang="en-IN" b="1" dirty="0"/>
              <a:t>left</a:t>
            </a:r>
            <a:r>
              <a:rPr lang="en-IN" dirty="0"/>
              <a:t> of the window, the </a:t>
            </a:r>
            <a:r>
              <a:rPr lang="en-IN" b="1" dirty="0"/>
              <a:t>first</a:t>
            </a:r>
            <a:r>
              <a:rPr lang="en-IN" dirty="0"/>
              <a:t> bit of the code is set to 1. If the region is to the </a:t>
            </a:r>
            <a:r>
              <a:rPr lang="en-IN" b="1" dirty="0"/>
              <a:t>top</a:t>
            </a:r>
            <a:r>
              <a:rPr lang="en-IN" dirty="0"/>
              <a:t> of the window, the </a:t>
            </a:r>
            <a:r>
              <a:rPr lang="en-IN" b="1" dirty="0"/>
              <a:t>second</a:t>
            </a:r>
            <a:r>
              <a:rPr lang="en-IN" dirty="0"/>
              <a:t> bit of the code is set to 1. If to the </a:t>
            </a:r>
            <a:r>
              <a:rPr lang="en-IN" b="1" dirty="0"/>
              <a:t>right</a:t>
            </a:r>
            <a:r>
              <a:rPr lang="en-IN" dirty="0"/>
              <a:t>, the </a:t>
            </a:r>
            <a:r>
              <a:rPr lang="en-IN" b="1" dirty="0"/>
              <a:t>third</a:t>
            </a:r>
            <a:r>
              <a:rPr lang="en-IN" dirty="0"/>
              <a:t> bit is set, and if to the </a:t>
            </a:r>
            <a:r>
              <a:rPr lang="en-IN" b="1" dirty="0"/>
              <a:t>bottom</a:t>
            </a:r>
            <a:r>
              <a:rPr lang="en-IN" dirty="0"/>
              <a:t>, the </a:t>
            </a:r>
            <a:r>
              <a:rPr lang="en-IN" b="1" dirty="0"/>
              <a:t>fourth</a:t>
            </a:r>
            <a:r>
              <a:rPr lang="en-IN" dirty="0"/>
              <a:t> bit is set. The 4 bits in the code then identify each of the nine regions as shown below.</a:t>
            </a:r>
          </a:p>
        </p:txBody>
      </p:sp>
      <p:pic>
        <p:nvPicPr>
          <p:cNvPr id="25602" name="Picture 2" descr="https://www.cs.helsinki.fi/group/goa/viewing/leikkaus/region1.gif"/>
          <p:cNvPicPr>
            <a:picLocks noChangeAspect="1" noChangeArrowheads="1"/>
          </p:cNvPicPr>
          <p:nvPr/>
        </p:nvPicPr>
        <p:blipFill>
          <a:blip r:embed="rId2" cstate="print"/>
          <a:srcRect/>
          <a:stretch>
            <a:fillRect/>
          </a:stretch>
        </p:blipFill>
        <p:spPr bwMode="auto">
          <a:xfrm>
            <a:off x="5417687" y="1856115"/>
            <a:ext cx="4362450" cy="332835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LineClipping1.png"/>
          <p:cNvPicPr>
            <a:picLocks noGrp="1" noChangeAspect="1"/>
          </p:cNvPicPr>
          <p:nvPr>
            <p:ph idx="1"/>
          </p:nvPr>
        </p:nvPicPr>
        <p:blipFill>
          <a:blip r:embed="rId2" cstate="print"/>
          <a:stretch>
            <a:fillRect/>
          </a:stretch>
        </p:blipFill>
        <p:spPr>
          <a:xfrm>
            <a:off x="547308" y="759125"/>
            <a:ext cx="8010095" cy="544300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03849"/>
            <a:ext cx="8596668" cy="5437513"/>
          </a:xfrm>
        </p:spPr>
        <p:txBody>
          <a:bodyPr/>
          <a:lstStyle/>
          <a:p>
            <a:r>
              <a:rPr lang="en-IN" dirty="0"/>
              <a:t>For any endpoint </a:t>
            </a:r>
            <a:r>
              <a:rPr lang="en-IN" b="1" dirty="0"/>
              <a:t>( x , y )</a:t>
            </a:r>
            <a:r>
              <a:rPr lang="en-IN" dirty="0"/>
              <a:t> of a line, the code can be determined that identifies which region the endpoint lies. The code's bits are set according to the following conditions:</a:t>
            </a:r>
          </a:p>
          <a:p>
            <a:endParaRPr lang="en-IN" dirty="0"/>
          </a:p>
        </p:txBody>
      </p:sp>
      <p:pic>
        <p:nvPicPr>
          <p:cNvPr id="26626" name="Picture 2" descr="https://www.cs.helsinki.fi/group/goa/viewing/leikkaus/bit.gif"/>
          <p:cNvPicPr>
            <a:picLocks noChangeAspect="1" noChangeArrowheads="1"/>
          </p:cNvPicPr>
          <p:nvPr/>
        </p:nvPicPr>
        <p:blipFill>
          <a:blip r:embed="rId2" cstate="print"/>
          <a:srcRect/>
          <a:stretch>
            <a:fillRect/>
          </a:stretch>
        </p:blipFill>
        <p:spPr bwMode="auto">
          <a:xfrm>
            <a:off x="655908" y="2468593"/>
            <a:ext cx="9308058" cy="241395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24619"/>
            <a:ext cx="8596668" cy="5316743"/>
          </a:xfrm>
        </p:spPr>
        <p:txBody>
          <a:bodyPr>
            <a:normAutofit/>
          </a:bodyPr>
          <a:lstStyle/>
          <a:p>
            <a:r>
              <a:rPr lang="en-IN" dirty="0"/>
              <a:t>The sequence for reading the codes' bits is </a:t>
            </a:r>
            <a:r>
              <a:rPr lang="en-IN" b="1" dirty="0"/>
              <a:t>LRBT</a:t>
            </a:r>
            <a:r>
              <a:rPr lang="en-IN" dirty="0"/>
              <a:t> (Left, Right, Bottom, Top).</a:t>
            </a:r>
          </a:p>
          <a:p>
            <a:endParaRPr lang="en-IN" dirty="0"/>
          </a:p>
          <a:p>
            <a:r>
              <a:rPr lang="en-IN" dirty="0"/>
              <a:t>Once the codes for each endpoint of a line are determined, the logical </a:t>
            </a:r>
            <a:r>
              <a:rPr lang="en-IN" b="1" dirty="0"/>
              <a:t>AND</a:t>
            </a:r>
            <a:r>
              <a:rPr lang="en-IN" dirty="0"/>
              <a:t> operation of the codes determines if the line is completely outside of the window. If the logical AND of the endpoint codes is </a:t>
            </a:r>
            <a:r>
              <a:rPr lang="en-IN" b="1" dirty="0"/>
              <a:t>not zero</a:t>
            </a:r>
            <a:r>
              <a:rPr lang="en-IN" dirty="0"/>
              <a:t>, the line can be </a:t>
            </a:r>
            <a:r>
              <a:rPr lang="en-IN" dirty="0" err="1"/>
              <a:t>trivally</a:t>
            </a:r>
            <a:r>
              <a:rPr lang="en-IN" dirty="0"/>
              <a:t> rejected. For example, if an endpoint had a code of 1001 while the other endpoint had a code of 1010, the logical AND would be 1000 which indicates the line segment lies outside of the window. On the other hand, if the endpoints had codes of 1001 and 0110, the logical AND would be 0000, and the line could not be </a:t>
            </a:r>
            <a:r>
              <a:rPr lang="en-IN" dirty="0" err="1"/>
              <a:t>trivally</a:t>
            </a:r>
            <a:r>
              <a:rPr lang="en-IN" dirty="0"/>
              <a:t> rejected.</a:t>
            </a:r>
          </a:p>
          <a:p>
            <a:endParaRPr lang="en-IN" dirty="0"/>
          </a:p>
          <a:p>
            <a:r>
              <a:rPr lang="en-IN" dirty="0"/>
              <a:t>The logical </a:t>
            </a:r>
            <a:r>
              <a:rPr lang="en-IN" b="1" dirty="0"/>
              <a:t>OR</a:t>
            </a:r>
            <a:r>
              <a:rPr lang="en-IN" dirty="0"/>
              <a:t> of the endpoint codes determines if the line is completely inside the window. If the logical OR is </a:t>
            </a:r>
            <a:r>
              <a:rPr lang="en-IN" b="1" dirty="0"/>
              <a:t>zero</a:t>
            </a:r>
            <a:r>
              <a:rPr lang="en-IN" dirty="0"/>
              <a:t>, the line can be </a:t>
            </a:r>
            <a:r>
              <a:rPr lang="en-IN" dirty="0" err="1"/>
              <a:t>trivally</a:t>
            </a:r>
            <a:r>
              <a:rPr lang="en-IN" dirty="0"/>
              <a:t> accepted. For example, if the endpoint codes are 0000 and 0000, the logical OR is 0000 - the line can be </a:t>
            </a:r>
            <a:r>
              <a:rPr lang="en-IN" dirty="0" err="1"/>
              <a:t>trivally</a:t>
            </a:r>
            <a:r>
              <a:rPr lang="en-IN" dirty="0"/>
              <a:t> accepted. If the endpoint codes are 0000 and 0110, the logical OR is 0110 and the line can not be </a:t>
            </a:r>
            <a:r>
              <a:rPr lang="en-IN" dirty="0" err="1"/>
              <a:t>trivally</a:t>
            </a:r>
            <a:r>
              <a:rPr lang="en-IN" dirty="0"/>
              <a:t> accepted.</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45389"/>
            <a:ext cx="8596668" cy="5195973"/>
          </a:xfrm>
        </p:spPr>
        <p:txBody>
          <a:bodyPr/>
          <a:lstStyle/>
          <a:p>
            <a:r>
              <a:rPr lang="en-IN" sz="2400" dirty="0"/>
              <a:t>The Cohen-Sutherland algorithm uses a divide-and-conquer strategy. The line segment's endpoints are tested to see if the line can be </a:t>
            </a:r>
            <a:r>
              <a:rPr lang="en-IN" sz="2400" dirty="0" err="1"/>
              <a:t>trivally</a:t>
            </a:r>
            <a:r>
              <a:rPr lang="en-IN" sz="2400" dirty="0"/>
              <a:t> accepted or rejected. If the line cannot be </a:t>
            </a:r>
            <a:r>
              <a:rPr lang="en-IN" sz="2400" dirty="0" err="1"/>
              <a:t>trivally</a:t>
            </a:r>
            <a:r>
              <a:rPr lang="en-IN" sz="2400" dirty="0"/>
              <a:t> accepted or rejected, an intersection of the line with a window edge is determined and the trivial reject/accept test is repeated. This process is continued until the line is accepted.</a:t>
            </a:r>
          </a:p>
          <a:p>
            <a:r>
              <a:rPr lang="en-IN" sz="2400" dirty="0"/>
              <a:t>To perform the trivial acceptance and rejection tests, we extend the edges of the window to divide the plane of the window into the nine regions. Each end point of the line segment is then assigned the code of the region in which it lies</a:t>
            </a:r>
            <a:r>
              <a:rPr lang="en-IN" dirty="0"/>
              <a: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88521"/>
            <a:ext cx="8596668" cy="5152841"/>
          </a:xfrm>
        </p:spPr>
        <p:txBody>
          <a:bodyPr>
            <a:normAutofit lnSpcReduction="10000"/>
          </a:bodyPr>
          <a:lstStyle/>
          <a:p>
            <a:pPr fontAlgn="base"/>
            <a:r>
              <a:rPr lang="en-IN" sz="2400" dirty="0"/>
              <a:t>There are three possible cases for any given line.</a:t>
            </a:r>
          </a:p>
          <a:p>
            <a:pPr fontAlgn="base"/>
            <a:r>
              <a:rPr lang="en-IN" sz="2400" b="1" dirty="0"/>
              <a:t>Completely inside the given rectangle : </a:t>
            </a:r>
            <a:r>
              <a:rPr lang="en-IN" sz="2400" dirty="0"/>
              <a:t>Bitwise OR of region of two end points of line is 0 (Both points are inside the rectangle)</a:t>
            </a:r>
          </a:p>
          <a:p>
            <a:pPr fontAlgn="base"/>
            <a:r>
              <a:rPr lang="en-IN" sz="2400" b="1" dirty="0"/>
              <a:t>Completely outside the given rectangle : </a:t>
            </a:r>
            <a:r>
              <a:rPr lang="en-IN" sz="2400" dirty="0"/>
              <a:t>Both endpoints share at least one outside region which implies that the line does not cross the visible region. (bitwise AND of endpoints != 0).</a:t>
            </a:r>
          </a:p>
          <a:p>
            <a:pPr fontAlgn="base"/>
            <a:r>
              <a:rPr lang="en-IN" sz="2400" b="1" dirty="0"/>
              <a:t>Partially inside the window : </a:t>
            </a:r>
            <a:r>
              <a:rPr lang="en-IN" sz="2400" dirty="0"/>
              <a:t>Both endpoints are in different regions. In this case, the algorithm finds one of the two points that is outside the rectangular region. The intersection of the line from outside point and rectangular window becomes new corner point and the algorithm repeats</a:t>
            </a: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430</TotalTime>
  <Words>308</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  Cohen–Sutherland Algorithm</vt:lpstr>
      <vt:lpstr>Cohen-Sutherland Line Clipping </vt:lpstr>
      <vt:lpstr>Inside-Outside Window Codes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PRESSURE SENSORS</dc:title>
  <dc:creator>SUNIL</dc:creator>
  <cp:lastModifiedBy>Test</cp:lastModifiedBy>
  <cp:revision>56</cp:revision>
  <dcterms:created xsi:type="dcterms:W3CDTF">2016-12-27T16:03:56Z</dcterms:created>
  <dcterms:modified xsi:type="dcterms:W3CDTF">2018-09-24T01:52:56Z</dcterms:modified>
</cp:coreProperties>
</file>