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336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588628" y="0"/>
            <a:ext cx="4275402" cy="336788"/>
          </a:xfrm>
          <a:prstGeom prst="rect">
            <a:avLst/>
          </a:prstGeom>
        </p:spPr>
        <p:txBody>
          <a:bodyPr vert="horz" lIns="91440" tIns="45720" rIns="91440" bIns="45720" rtlCol="0"/>
          <a:lstStyle>
            <a:lvl1pPr algn="r">
              <a:defRPr sz="1200"/>
            </a:lvl1pPr>
          </a:lstStyle>
          <a:p>
            <a:fld id="{02D8C126-B8E7-4744-8F50-7DAC8C20A67E}" type="datetimeFigureOut">
              <a:rPr lang="en-IN" smtClean="0"/>
              <a:pPr/>
              <a:t>06-10-2018</a:t>
            </a:fld>
            <a:endParaRPr lang="en-IN"/>
          </a:p>
        </p:txBody>
      </p:sp>
      <p:sp>
        <p:nvSpPr>
          <p:cNvPr id="4" name="Footer Placeholder 3"/>
          <p:cNvSpPr>
            <a:spLocks noGrp="1"/>
          </p:cNvSpPr>
          <p:nvPr>
            <p:ph type="ftr" sz="quarter" idx="2"/>
          </p:nvPr>
        </p:nvSpPr>
        <p:spPr>
          <a:xfrm>
            <a:off x="0" y="6397806"/>
            <a:ext cx="4275402" cy="3367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588628" y="6397806"/>
            <a:ext cx="4275402" cy="336788"/>
          </a:xfrm>
          <a:prstGeom prst="rect">
            <a:avLst/>
          </a:prstGeom>
        </p:spPr>
        <p:txBody>
          <a:bodyPr vert="horz" lIns="91440" tIns="45720" rIns="91440" bIns="45720" rtlCol="0" anchor="b"/>
          <a:lstStyle>
            <a:lvl1pPr algn="r">
              <a:defRPr sz="1200"/>
            </a:lvl1pPr>
          </a:lstStyle>
          <a:p>
            <a:fld id="{1A65A17F-2F86-468B-B9AF-5BFB313DD23D}"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81339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8876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68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92893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024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30067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3202248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2548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19364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47766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284093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718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456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111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672D1-3424-45B7-9D9B-ED165EACF3F2}" type="datetimeFigureOut">
              <a:rPr lang="en-IN" smtClean="0"/>
              <a:pPr/>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Tree>
    <p:extLst>
      <p:ext uri="{BB962C8B-B14F-4D97-AF65-F5344CB8AC3E}">
        <p14:creationId xmlns:p14="http://schemas.microsoft.com/office/powerpoint/2010/main" val="1233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25825-D80B-43E3-AC10-0E368D6CC15F}" type="slidenum">
              <a:rPr lang="en-IN" smtClean="0"/>
              <a:pPr/>
              <a:t>‹#›</a:t>
            </a:fld>
            <a:endParaRPr lang="en-IN"/>
          </a:p>
        </p:txBody>
      </p:sp>
      <p:sp>
        <p:nvSpPr>
          <p:cNvPr id="5" name="Date Placeholder 4"/>
          <p:cNvSpPr>
            <a:spLocks noGrp="1"/>
          </p:cNvSpPr>
          <p:nvPr>
            <p:ph type="dt" sz="half" idx="10"/>
          </p:nvPr>
        </p:nvSpPr>
        <p:spPr/>
        <p:txBody>
          <a:bodyPr/>
          <a:lstStyle/>
          <a:p>
            <a:fld id="{922672D1-3424-45B7-9D9B-ED165EACF3F2}" type="datetimeFigureOut">
              <a:rPr lang="en-IN" smtClean="0"/>
              <a:pPr/>
              <a:t>06-10-2018</a:t>
            </a:fld>
            <a:endParaRPr lang="en-IN"/>
          </a:p>
        </p:txBody>
      </p:sp>
    </p:spTree>
    <p:extLst>
      <p:ext uri="{BB962C8B-B14F-4D97-AF65-F5344CB8AC3E}">
        <p14:creationId xmlns:p14="http://schemas.microsoft.com/office/powerpoint/2010/main" val="346547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2672D1-3424-45B7-9D9B-ED165EACF3F2}" type="datetimeFigureOut">
              <a:rPr lang="en-IN" smtClean="0"/>
              <a:pPr/>
              <a:t>06-10-2018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325825-D80B-43E3-AC10-0E368D6CC15F}" type="slidenum">
              <a:rPr lang="en-IN" smtClean="0"/>
              <a:pPr/>
              <a:t>‹#›</a:t>
            </a:fld>
            <a:endParaRPr lang="en-IN"/>
          </a:p>
        </p:txBody>
      </p:sp>
    </p:spTree>
    <p:extLst>
      <p:ext uri="{BB962C8B-B14F-4D97-AF65-F5344CB8AC3E}">
        <p14:creationId xmlns:p14="http://schemas.microsoft.com/office/powerpoint/2010/main" val="419496492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http://www.wakecomp.com/josh/encrypt.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530" y="1863305"/>
            <a:ext cx="8403464" cy="1397480"/>
          </a:xfrm>
        </p:spPr>
        <p:txBody>
          <a:bodyPr/>
          <a:lstStyle/>
          <a:p>
            <a:pPr algn="ctr"/>
            <a:r>
              <a:rPr lang="en-IN" dirty="0"/>
              <a:t>Cyber Security</a:t>
            </a:r>
            <a:endParaRPr lang="en-IN" u="sng" dirty="0"/>
          </a:p>
        </p:txBody>
      </p:sp>
      <p:sp>
        <p:nvSpPr>
          <p:cNvPr id="3" name="Subtitle 2"/>
          <p:cNvSpPr>
            <a:spLocks noGrp="1"/>
          </p:cNvSpPr>
          <p:nvPr>
            <p:ph type="subTitle" idx="1"/>
          </p:nvPr>
        </p:nvSpPr>
        <p:spPr>
          <a:xfrm>
            <a:off x="1596981" y="3234906"/>
            <a:ext cx="7598535" cy="3485071"/>
          </a:xfrm>
        </p:spPr>
        <p:txBody>
          <a:bodyPr/>
          <a:lstStyle/>
          <a:p>
            <a:pPr algn="ctr"/>
            <a:endParaRPr lang="en-US" dirty="0"/>
          </a:p>
          <a:p>
            <a:pPr algn="ctr"/>
            <a:r>
              <a:rPr lang="en-US" b="1" dirty="0">
                <a:solidFill>
                  <a:schemeClr val="tx1"/>
                </a:solidFill>
              </a:rPr>
              <a:t>TY IT-1, BATCH C</a:t>
            </a:r>
          </a:p>
          <a:p>
            <a:pPr algn="ctr"/>
            <a:r>
              <a:rPr lang="en-US" b="1" dirty="0">
                <a:solidFill>
                  <a:schemeClr val="tx1"/>
                </a:solidFill>
              </a:rPr>
              <a:t>KAUSTUBH WADE              160410116050</a:t>
            </a:r>
          </a:p>
          <a:p>
            <a:pPr algn="ctr"/>
            <a:r>
              <a:rPr lang="en-US" b="1" dirty="0">
                <a:solidFill>
                  <a:schemeClr val="tx1"/>
                </a:solidFill>
              </a:rPr>
              <a:t>NAISARGI KOTHARI            160410116051</a:t>
            </a:r>
          </a:p>
          <a:p>
            <a:pPr algn="ctr"/>
            <a:r>
              <a:rPr lang="en-US" b="1" dirty="0">
                <a:solidFill>
                  <a:schemeClr val="tx1"/>
                </a:solidFill>
              </a:rPr>
              <a:t>KARANSINH MATROJA        160410116055</a:t>
            </a:r>
          </a:p>
          <a:p>
            <a:pPr algn="ctr"/>
            <a:r>
              <a:rPr lang="en-US" b="1" dirty="0">
                <a:solidFill>
                  <a:schemeClr val="tx1"/>
                </a:solidFill>
              </a:rPr>
              <a:t>JEET MEGHPARA                160410116056</a:t>
            </a:r>
          </a:p>
          <a:p>
            <a:pPr algn="ctr"/>
            <a:endParaRPr lang="en-US" b="1" dirty="0">
              <a:solidFill>
                <a:schemeClr val="tx1"/>
              </a:solidFill>
            </a:endParaRPr>
          </a:p>
          <a:p>
            <a:pPr algn="ctr"/>
            <a:endParaRPr lang="en-IN" b="1" dirty="0">
              <a:solidFill>
                <a:schemeClr val="tx1"/>
              </a:solidFill>
            </a:endParaRPr>
          </a:p>
        </p:txBody>
      </p:sp>
      <p:pic>
        <p:nvPicPr>
          <p:cNvPr id="4" name="Picture 2" descr="D:\NAISARGI DOCS\The_SVIT_Official_Logo.jpg"/>
          <p:cNvPicPr>
            <a:picLocks noChangeAspect="1" noChangeArrowheads="1"/>
          </p:cNvPicPr>
          <p:nvPr/>
        </p:nvPicPr>
        <p:blipFill>
          <a:blip r:embed="rId2" cstate="print"/>
          <a:srcRect/>
          <a:stretch>
            <a:fillRect/>
          </a:stretch>
        </p:blipFill>
        <p:spPr bwMode="auto">
          <a:xfrm>
            <a:off x="4641011" y="229439"/>
            <a:ext cx="1865103" cy="1920121"/>
          </a:xfrm>
          <a:prstGeom prst="rect">
            <a:avLst/>
          </a:prstGeom>
          <a:noFill/>
        </p:spPr>
      </p:pic>
    </p:spTree>
    <p:extLst>
      <p:ext uri="{BB962C8B-B14F-4D97-AF65-F5344CB8AC3E}">
        <p14:creationId xmlns:p14="http://schemas.microsoft.com/office/powerpoint/2010/main" val="42211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vs. Security</a:t>
            </a:r>
            <a:endParaRPr lang="en-IN" dirty="0"/>
          </a:p>
        </p:txBody>
      </p:sp>
      <p:sp>
        <p:nvSpPr>
          <p:cNvPr id="3" name="Content Placeholder 2"/>
          <p:cNvSpPr>
            <a:spLocks noGrp="1"/>
          </p:cNvSpPr>
          <p:nvPr>
            <p:ph idx="1"/>
          </p:nvPr>
        </p:nvSpPr>
        <p:spPr/>
        <p:txBody>
          <a:bodyPr/>
          <a:lstStyle/>
          <a:p>
            <a:pPr>
              <a:spcBef>
                <a:spcPct val="50000"/>
              </a:spcBef>
              <a:buFontTx/>
              <a:buChar char="•"/>
            </a:pPr>
            <a:r>
              <a:rPr lang="en-US" dirty="0">
                <a:cs typeface="Times New Roman" charset="0"/>
              </a:rPr>
              <a:t>When considering security it is important to realize that it is impossible to obtain perfect security.  Security is not an absolute.  Instead security should be considered a balance between protection and availability.  </a:t>
            </a:r>
          </a:p>
          <a:p>
            <a:pPr>
              <a:spcBef>
                <a:spcPct val="50000"/>
              </a:spcBef>
              <a:buFontTx/>
              <a:buChar char="•"/>
            </a:pPr>
            <a:r>
              <a:rPr lang="en-US" dirty="0">
                <a:cs typeface="Times New Roman" charset="0"/>
              </a:rPr>
              <a:t> It is possible to have unrestricted access to a system, so that the system is available to anyone, anywhere, anytime, through any means. However, this kind of random access poses a danger to the integrity of information. </a:t>
            </a:r>
          </a:p>
          <a:p>
            <a:pPr>
              <a:spcBef>
                <a:spcPct val="50000"/>
              </a:spcBef>
              <a:buFontTx/>
              <a:buChar char="•"/>
            </a:pPr>
            <a:r>
              <a:rPr lang="en-US" dirty="0">
                <a:cs typeface="Times New Roman" charset="0"/>
              </a:rPr>
              <a:t> On the other hand complete security of an information system would not allow anyone access at any given time.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6709"/>
            <a:ext cx="8596668" cy="4764653"/>
          </a:xfrm>
        </p:spPr>
        <p:txBody>
          <a:bodyPr/>
          <a:lstStyle/>
          <a:p>
            <a:r>
              <a:rPr lang="en-US" dirty="0"/>
              <a:t>Balancing Security and Access- Too much security might make access hard to get and people will stop using the system. On the other hand, a too easy access protocol, might be a security hole for the network. A balance must be achieved between those two major “players”</a:t>
            </a:r>
          </a:p>
          <a:p>
            <a:endParaRPr lang="en-IN" dirty="0"/>
          </a:p>
        </p:txBody>
      </p:sp>
      <p:pic>
        <p:nvPicPr>
          <p:cNvPr id="4" name="Picture 3" descr="BS00717_"/>
          <p:cNvPicPr>
            <a:picLocks noChangeAspect="1" noChangeArrowheads="1"/>
          </p:cNvPicPr>
          <p:nvPr/>
        </p:nvPicPr>
        <p:blipFill>
          <a:blip r:embed="rId2" cstate="print"/>
          <a:srcRect/>
          <a:stretch>
            <a:fillRect/>
          </a:stretch>
        </p:blipFill>
        <p:spPr bwMode="auto">
          <a:xfrm>
            <a:off x="2952631" y="2582173"/>
            <a:ext cx="3911600" cy="34686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endParaRPr lang="en-IN" dirty="0"/>
          </a:p>
        </p:txBody>
      </p:sp>
      <p:sp>
        <p:nvSpPr>
          <p:cNvPr id="3" name="Content Placeholder 2"/>
          <p:cNvSpPr>
            <a:spLocks noGrp="1"/>
          </p:cNvSpPr>
          <p:nvPr>
            <p:ph idx="1"/>
          </p:nvPr>
        </p:nvSpPr>
        <p:spPr>
          <a:xfrm>
            <a:off x="677334" y="1380227"/>
            <a:ext cx="8596668" cy="4661136"/>
          </a:xfrm>
        </p:spPr>
        <p:txBody>
          <a:bodyPr/>
          <a:lstStyle/>
          <a:p>
            <a:r>
              <a:rPr lang="en-US" dirty="0">
                <a:solidFill>
                  <a:schemeClr val="tx1"/>
                </a:solidFill>
                <a:latin typeface="Verdana" pitchFamily="34" charset="0"/>
                <a:cs typeface="Arial" charset="0"/>
              </a:rPr>
              <a:t>The root of the word encryption—</a:t>
            </a:r>
            <a:r>
              <a:rPr lang="en-US" i="1" dirty="0">
                <a:solidFill>
                  <a:schemeClr val="tx1"/>
                </a:solidFill>
                <a:latin typeface="Verdana" pitchFamily="34" charset="0"/>
                <a:cs typeface="Arial" charset="0"/>
              </a:rPr>
              <a:t>crypt</a:t>
            </a:r>
            <a:r>
              <a:rPr lang="en-US" dirty="0">
                <a:solidFill>
                  <a:schemeClr val="tx1"/>
                </a:solidFill>
                <a:latin typeface="Verdana" pitchFamily="34" charset="0"/>
                <a:cs typeface="Arial" charset="0"/>
              </a:rPr>
              <a:t>—comes from the Greek word </a:t>
            </a:r>
            <a:r>
              <a:rPr lang="en-US" i="1" dirty="0" err="1">
                <a:solidFill>
                  <a:schemeClr val="tx1"/>
                </a:solidFill>
                <a:latin typeface="Verdana" pitchFamily="34" charset="0"/>
                <a:cs typeface="Arial" charset="0"/>
              </a:rPr>
              <a:t>kryptos</a:t>
            </a:r>
            <a:r>
              <a:rPr lang="en-US" dirty="0">
                <a:solidFill>
                  <a:schemeClr val="tx1"/>
                </a:solidFill>
                <a:latin typeface="Verdana" pitchFamily="34" charset="0"/>
                <a:cs typeface="Arial" charset="0"/>
              </a:rPr>
              <a:t>, meaning hidden or secret.</a:t>
            </a:r>
            <a:endParaRPr lang="en-US" dirty="0">
              <a:solidFill>
                <a:schemeClr val="tx1"/>
              </a:solidFill>
              <a:latin typeface="Verdana" pitchFamily="34" charset="0"/>
              <a:cs typeface="Times New Roman" charset="0"/>
            </a:endParaRPr>
          </a:p>
          <a:p>
            <a:r>
              <a:rPr lang="en-US" b="1" dirty="0">
                <a:solidFill>
                  <a:schemeClr val="tx1"/>
                </a:solidFill>
                <a:latin typeface="Verdana" pitchFamily="34" charset="0"/>
                <a:cs typeface="Arial" charset="0"/>
              </a:rPr>
              <a:t>Encryption</a:t>
            </a:r>
            <a:r>
              <a:rPr lang="en-US" dirty="0">
                <a:solidFill>
                  <a:schemeClr val="tx1"/>
                </a:solidFill>
                <a:latin typeface="Verdana" pitchFamily="34" charset="0"/>
                <a:cs typeface="Arial" charset="0"/>
              </a:rPr>
              <a:t> is the process of converting messages, information, or data into a form unreadable by anyone except the intended recipient.  As shown in the figure below, Encrypted data must be deciphered, or decrypted, before it can be read by the recipient.</a:t>
            </a:r>
            <a:endParaRPr lang="en-US" dirty="0">
              <a:solidFill>
                <a:schemeClr val="tx1"/>
              </a:solidFill>
              <a:latin typeface="Verdana" pitchFamily="34" charset="0"/>
              <a:cs typeface="Times New Roman" charset="0"/>
            </a:endParaRPr>
          </a:p>
          <a:p>
            <a:endParaRPr lang="en-IN" dirty="0"/>
          </a:p>
        </p:txBody>
      </p:sp>
      <p:pic>
        <p:nvPicPr>
          <p:cNvPr id="4" name="Picture 4" descr="Encryption and Decryption"/>
          <p:cNvPicPr>
            <a:picLocks noChangeAspect="1" noChangeArrowheads="1"/>
          </p:cNvPicPr>
          <p:nvPr/>
        </p:nvPicPr>
        <p:blipFill>
          <a:blip r:embed="rId2" r:link="rId3" cstate="print"/>
          <a:srcRect/>
          <a:stretch>
            <a:fillRect/>
          </a:stretch>
        </p:blipFill>
        <p:spPr bwMode="auto">
          <a:xfrm>
            <a:off x="2172419" y="3812875"/>
            <a:ext cx="5410200" cy="15525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Encryption Algorithms</a:t>
            </a:r>
            <a:endParaRPr lang="en-IN" dirty="0"/>
          </a:p>
        </p:txBody>
      </p:sp>
      <p:sp>
        <p:nvSpPr>
          <p:cNvPr id="3" name="Content Placeholder 2"/>
          <p:cNvSpPr>
            <a:spLocks noGrp="1"/>
          </p:cNvSpPr>
          <p:nvPr>
            <p:ph idx="1"/>
          </p:nvPr>
        </p:nvSpPr>
        <p:spPr/>
        <p:txBody>
          <a:bodyPr/>
          <a:lstStyle/>
          <a:p>
            <a:r>
              <a:rPr lang="en-US" sz="4800" dirty="0"/>
              <a:t>Private Key Encryption</a:t>
            </a:r>
          </a:p>
          <a:p>
            <a:r>
              <a:rPr lang="en-US" sz="4800" dirty="0"/>
              <a:t>Public Key Encryption</a:t>
            </a:r>
          </a:p>
          <a:p>
            <a:r>
              <a:rPr lang="en-US" sz="4800" dirty="0"/>
              <a:t>Quantum Cryptography</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Private Key</a:t>
            </a:r>
            <a:r>
              <a:rPr lang="en-US" dirty="0"/>
              <a:t> Algorithms</a:t>
            </a:r>
            <a:endParaRPr lang="en-IN" dirty="0"/>
          </a:p>
        </p:txBody>
      </p:sp>
      <p:sp>
        <p:nvSpPr>
          <p:cNvPr id="3" name="Content Placeholder 2"/>
          <p:cNvSpPr>
            <a:spLocks noGrp="1"/>
          </p:cNvSpPr>
          <p:nvPr>
            <p:ph idx="1"/>
          </p:nvPr>
        </p:nvSpPr>
        <p:spPr/>
        <p:txBody>
          <a:bodyPr>
            <a:normAutofit lnSpcReduction="10000"/>
          </a:bodyPr>
          <a:lstStyle/>
          <a:p>
            <a:r>
              <a:rPr lang="en-US" sz="3600" dirty="0">
                <a:solidFill>
                  <a:schemeClr val="tx1"/>
                </a:solidFill>
                <a:latin typeface="Verdana" pitchFamily="34" charset="0"/>
                <a:cs typeface="Times New Roman" charset="0"/>
              </a:rPr>
              <a:t>Private key encryption algorithms use a single key for both encryption and decryption.  In order to communicate using this class of ciphers, the key must be known to both sender and receiver of the message. </a:t>
            </a:r>
            <a:endParaRPr lang="en-US" sz="3600" dirty="0">
              <a:solidFill>
                <a:schemeClr val="tx1"/>
              </a:solidFill>
              <a:latin typeface="Verdana" pitchFamily="34"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charset="0"/>
              </a:rPr>
              <a:t>Public Key</a:t>
            </a:r>
            <a:r>
              <a:rPr lang="en-US" dirty="0"/>
              <a:t> Algorithms</a:t>
            </a:r>
            <a:endParaRPr lang="en-IN" dirty="0"/>
          </a:p>
        </p:txBody>
      </p:sp>
      <p:sp>
        <p:nvSpPr>
          <p:cNvPr id="3" name="Content Placeholder 2"/>
          <p:cNvSpPr>
            <a:spLocks noGrp="1"/>
          </p:cNvSpPr>
          <p:nvPr>
            <p:ph idx="1"/>
          </p:nvPr>
        </p:nvSpPr>
        <p:spPr/>
        <p:txBody>
          <a:bodyPr/>
          <a:lstStyle/>
          <a:p>
            <a:r>
              <a:rPr lang="en-US" sz="2800" dirty="0">
                <a:solidFill>
                  <a:schemeClr val="tx1"/>
                </a:solidFill>
                <a:latin typeface="Verdana" pitchFamily="34" charset="0"/>
                <a:cs typeface="Arial" charset="0"/>
              </a:rPr>
              <a:t>Public key methods require two unique keys per user; one called the public key, and the other called the private key.  </a:t>
            </a:r>
          </a:p>
          <a:p>
            <a:endParaRPr lang="en-US" sz="2800" dirty="0">
              <a:solidFill>
                <a:schemeClr val="tx1"/>
              </a:solidFill>
              <a:latin typeface="Verdana" pitchFamily="34" charset="0"/>
              <a:cs typeface="Arial" charset="0"/>
            </a:endParaRPr>
          </a:p>
          <a:p>
            <a:r>
              <a:rPr lang="en-US" sz="2800" dirty="0">
                <a:solidFill>
                  <a:schemeClr val="tx1"/>
                </a:solidFill>
                <a:latin typeface="Verdana" pitchFamily="34" charset="0"/>
                <a:cs typeface="Arial" charset="0"/>
              </a:rPr>
              <a:t>The private key is mathematically linked to the public key.  While public keys are published, private keys are never exchanged and always kept secret.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Cryptography</a:t>
            </a:r>
            <a:endParaRPr lang="en-IN" dirty="0"/>
          </a:p>
        </p:txBody>
      </p:sp>
      <p:sp>
        <p:nvSpPr>
          <p:cNvPr id="3" name="Content Placeholder 2"/>
          <p:cNvSpPr>
            <a:spLocks noGrp="1"/>
          </p:cNvSpPr>
          <p:nvPr>
            <p:ph idx="1"/>
          </p:nvPr>
        </p:nvSpPr>
        <p:spPr/>
        <p:txBody>
          <a:bodyPr/>
          <a:lstStyle/>
          <a:p>
            <a:pPr>
              <a:spcBef>
                <a:spcPct val="20000"/>
              </a:spcBef>
              <a:buClr>
                <a:schemeClr val="tx2"/>
              </a:buClr>
              <a:buSzPct val="90000"/>
              <a:buFont typeface="Symbol" pitchFamily="18" charset="2"/>
              <a:buChar char="¨"/>
            </a:pPr>
            <a:r>
              <a:rPr lang="en-US" sz="3200" dirty="0">
                <a:solidFill>
                  <a:schemeClr val="tx1"/>
                </a:solidFill>
                <a:latin typeface="Verdana" pitchFamily="34" charset="0"/>
                <a:cs typeface="Times New Roman" charset="0"/>
              </a:rPr>
              <a:t>Method of secure key exchange over an insecure channel based on the nature of photons</a:t>
            </a:r>
            <a:r>
              <a:rPr lang="en-US" sz="3200" dirty="0">
                <a:solidFill>
                  <a:schemeClr val="tx1"/>
                </a:solidFill>
                <a:latin typeface="Verdana" pitchFamily="34" charset="0"/>
              </a:rPr>
              <a:t> </a:t>
            </a:r>
          </a:p>
          <a:p>
            <a:pPr>
              <a:spcBef>
                <a:spcPct val="20000"/>
              </a:spcBef>
              <a:buClr>
                <a:schemeClr val="tx2"/>
              </a:buClr>
              <a:buSzPct val="90000"/>
              <a:buFont typeface="Symbol" pitchFamily="18" charset="2"/>
              <a:buChar char="¨"/>
            </a:pPr>
            <a:r>
              <a:rPr lang="en-US" sz="3200" dirty="0">
                <a:solidFill>
                  <a:schemeClr val="tx1"/>
                </a:solidFill>
                <a:latin typeface="Verdana" pitchFamily="34" charset="0"/>
                <a:cs typeface="Times New Roman" charset="0"/>
              </a:rPr>
              <a:t>Polarized photons are transmitted between sender and receiver to create a random string of numbers, the quantum cryptographic key</a:t>
            </a:r>
            <a:endParaRPr lang="en-US" sz="3200" dirty="0">
              <a:solidFill>
                <a:schemeClr val="tx1"/>
              </a:solidFill>
              <a:latin typeface="Verdana" pitchFamily="34"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Biometrics Devices</a:t>
            </a:r>
            <a:endParaRPr lang="en-IN" dirty="0"/>
          </a:p>
        </p:txBody>
      </p:sp>
      <p:sp>
        <p:nvSpPr>
          <p:cNvPr id="3" name="Content Placeholder 2"/>
          <p:cNvSpPr>
            <a:spLocks noGrp="1"/>
          </p:cNvSpPr>
          <p:nvPr>
            <p:ph idx="1"/>
          </p:nvPr>
        </p:nvSpPr>
        <p:spPr>
          <a:xfrm>
            <a:off x="677334" y="1621767"/>
            <a:ext cx="4731428" cy="4419596"/>
          </a:xfrm>
        </p:spPr>
        <p:txBody>
          <a:bodyPr/>
          <a:lstStyle/>
          <a:p>
            <a:r>
              <a:rPr lang="en-US" sz="2800" dirty="0">
                <a:latin typeface="Arial" charset="0"/>
              </a:rPr>
              <a:t>The iris of your eye is the colored part that surrounds your black pupil, the black part. Every iris is different. If a scan of a user’s iris matches the one in the security system’s memory, access is allowed.</a:t>
            </a:r>
            <a:endParaRPr lang="en-US" sz="2800" dirty="0"/>
          </a:p>
          <a:p>
            <a:endParaRPr lang="en-IN" dirty="0"/>
          </a:p>
        </p:txBody>
      </p:sp>
      <p:pic>
        <p:nvPicPr>
          <p:cNvPr id="4" name="Picture 9" descr="popup_eye"/>
          <p:cNvPicPr>
            <a:picLocks noChangeAspect="1" noChangeArrowheads="1"/>
          </p:cNvPicPr>
          <p:nvPr/>
        </p:nvPicPr>
        <p:blipFill>
          <a:blip r:embed="rId2" cstate="print"/>
          <a:srcRect/>
          <a:stretch>
            <a:fillRect/>
          </a:stretch>
        </p:blipFill>
        <p:spPr bwMode="auto">
          <a:xfrm>
            <a:off x="6061494" y="2498097"/>
            <a:ext cx="3429000" cy="23542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Biometrics Devices</a:t>
            </a:r>
            <a:endParaRPr lang="en-IN" dirty="0"/>
          </a:p>
        </p:txBody>
      </p:sp>
      <p:sp>
        <p:nvSpPr>
          <p:cNvPr id="3" name="Content Placeholder 2"/>
          <p:cNvSpPr>
            <a:spLocks noGrp="1"/>
          </p:cNvSpPr>
          <p:nvPr>
            <p:ph idx="1"/>
          </p:nvPr>
        </p:nvSpPr>
        <p:spPr>
          <a:xfrm>
            <a:off x="677334" y="1544129"/>
            <a:ext cx="4282855" cy="4497234"/>
          </a:xfrm>
        </p:spPr>
        <p:txBody>
          <a:bodyPr/>
          <a:lstStyle/>
          <a:p>
            <a:r>
              <a:rPr lang="en-US" sz="2400" dirty="0">
                <a:latin typeface="Arial" charset="0"/>
              </a:rPr>
              <a:t>Another biometric option is the fingerprint and its unique identifying characteristics. Placed on a special reading pad, a designated finger’s print is recognized by a computer. A similar biometric device scans a person’s whole hand</a:t>
            </a:r>
            <a:endParaRPr lang="en-US" sz="2400" dirty="0"/>
          </a:p>
          <a:p>
            <a:endParaRPr lang="en-IN" dirty="0"/>
          </a:p>
        </p:txBody>
      </p:sp>
      <p:pic>
        <p:nvPicPr>
          <p:cNvPr id="4" name="Picture 11" descr="popup_fingerprint"/>
          <p:cNvPicPr>
            <a:picLocks noChangeAspect="1" noChangeArrowheads="1"/>
          </p:cNvPicPr>
          <p:nvPr/>
        </p:nvPicPr>
        <p:blipFill>
          <a:blip r:embed="rId2" cstate="print"/>
          <a:srcRect/>
          <a:stretch>
            <a:fillRect/>
          </a:stretch>
        </p:blipFill>
        <p:spPr bwMode="auto">
          <a:xfrm>
            <a:off x="6108939" y="1800225"/>
            <a:ext cx="2286000" cy="3257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Biometrics Devices</a:t>
            </a:r>
            <a:endParaRPr lang="en-IN" dirty="0"/>
          </a:p>
        </p:txBody>
      </p:sp>
      <p:sp>
        <p:nvSpPr>
          <p:cNvPr id="3" name="Content Placeholder 2"/>
          <p:cNvSpPr>
            <a:spLocks noGrp="1"/>
          </p:cNvSpPr>
          <p:nvPr>
            <p:ph idx="1"/>
          </p:nvPr>
        </p:nvSpPr>
        <p:spPr>
          <a:xfrm>
            <a:off x="677334" y="1639019"/>
            <a:ext cx="4593406" cy="4402343"/>
          </a:xfrm>
        </p:spPr>
        <p:txBody>
          <a:bodyPr/>
          <a:lstStyle/>
          <a:p>
            <a:r>
              <a:rPr lang="en-US" sz="2400" dirty="0">
                <a:latin typeface="Arial" charset="0"/>
              </a:rPr>
              <a:t>Another trait unique to every individual is his or her voice. The user speaks a specified word or sentence to gain access to a secured computer. Distinct patterns, tones, and other qualities in the voice must match the authorized user’s voice in the computer’s security system.</a:t>
            </a:r>
            <a:endParaRPr lang="en-US" sz="2400" dirty="0"/>
          </a:p>
          <a:p>
            <a:endParaRPr lang="en-IN" dirty="0"/>
          </a:p>
        </p:txBody>
      </p:sp>
      <p:pic>
        <p:nvPicPr>
          <p:cNvPr id="4" name="Picture 10" descr="popup_voice"/>
          <p:cNvPicPr>
            <a:picLocks noChangeAspect="1" noChangeArrowheads="1"/>
          </p:cNvPicPr>
          <p:nvPr/>
        </p:nvPicPr>
        <p:blipFill>
          <a:blip r:embed="rId2" cstate="print"/>
          <a:srcRect/>
          <a:stretch>
            <a:fillRect/>
          </a:stretch>
        </p:blipFill>
        <p:spPr bwMode="auto">
          <a:xfrm>
            <a:off x="5807734" y="2795708"/>
            <a:ext cx="3429000" cy="21256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6672"/>
          </a:xfrm>
        </p:spPr>
        <p:txBody>
          <a:bodyPr/>
          <a:lstStyle/>
          <a:p>
            <a:r>
              <a:rPr lang="en-US" dirty="0"/>
              <a:t>What is Cyber Security?</a:t>
            </a:r>
            <a:endParaRPr lang="en-IN" dirty="0"/>
          </a:p>
        </p:txBody>
      </p:sp>
      <p:sp>
        <p:nvSpPr>
          <p:cNvPr id="3" name="Content Placeholder 2"/>
          <p:cNvSpPr>
            <a:spLocks noGrp="1"/>
          </p:cNvSpPr>
          <p:nvPr>
            <p:ph idx="1"/>
          </p:nvPr>
        </p:nvSpPr>
        <p:spPr/>
        <p:txBody>
          <a:bodyPr/>
          <a:lstStyle/>
          <a:p>
            <a:r>
              <a:rPr lang="en-US" dirty="0">
                <a:solidFill>
                  <a:schemeClr val="tx2"/>
                </a:solidFill>
              </a:rPr>
              <a:t>Cyber Security </a:t>
            </a:r>
            <a:r>
              <a:rPr lang="en-IN" dirty="0">
                <a:solidFill>
                  <a:schemeClr val="tx2"/>
                </a:solidFill>
              </a:rPr>
              <a:t>is the protection of computer systems from theft or damage to their hardware, software or electronic data, as well as from disruption or misdirection of the services they provide.</a:t>
            </a:r>
          </a:p>
          <a:p>
            <a:r>
              <a:rPr lang="en-IN" dirty="0">
                <a:solidFill>
                  <a:schemeClr val="tx2"/>
                </a:solidFill>
              </a:rPr>
              <a:t>The field is of growing importance due to increasing reliance on computer systems, the Internet and wireless networks such as Bluetooth and Wi-Fi, and due to the growth of "smart" devices, including </a:t>
            </a:r>
            <a:r>
              <a:rPr lang="en-IN" dirty="0" err="1">
                <a:solidFill>
                  <a:schemeClr val="tx2"/>
                </a:solidFill>
              </a:rPr>
              <a:t>smartphones</a:t>
            </a:r>
            <a:r>
              <a:rPr lang="en-IN" dirty="0">
                <a:solidFill>
                  <a:schemeClr val="tx2"/>
                </a:solidFill>
              </a:rPr>
              <a:t>, televisions and the various tiny devices that constitute the Internet of Things. Due to its complexity, both in terms of politics and technology, it is also one of the major challenges of contemporary world.</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961" y="2484407"/>
            <a:ext cx="8596668" cy="2717321"/>
          </a:xfrm>
        </p:spPr>
        <p:txBody>
          <a:bodyPr>
            <a:normAutofit/>
          </a:bodyPr>
          <a:lstStyle/>
          <a:p>
            <a:pPr algn="ctr"/>
            <a:r>
              <a:rPr lang="en-US" sz="9600" dirty="0"/>
              <a:t>THANK YOU!</a:t>
            </a:r>
            <a:endParaRPr lang="en-IN"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Cyberspace?</a:t>
            </a:r>
            <a:endParaRPr lang="en-IN" dirty="0"/>
          </a:p>
        </p:txBody>
      </p:sp>
      <p:sp>
        <p:nvSpPr>
          <p:cNvPr id="3" name="Content Placeholder 2"/>
          <p:cNvSpPr>
            <a:spLocks noGrp="1"/>
          </p:cNvSpPr>
          <p:nvPr>
            <p:ph idx="1"/>
          </p:nvPr>
        </p:nvSpPr>
        <p:spPr>
          <a:xfrm>
            <a:off x="677334" y="1518249"/>
            <a:ext cx="5274892" cy="4523113"/>
          </a:xfrm>
        </p:spPr>
        <p:txBody>
          <a:bodyPr/>
          <a:lstStyle/>
          <a:p>
            <a:r>
              <a:rPr lang="en-US" sz="2000" dirty="0">
                <a:solidFill>
                  <a:schemeClr val="tx1"/>
                </a:solidFill>
                <a:latin typeface="Verdana" pitchFamily="34" charset="0"/>
                <a:cs typeface="Arial" charset="0"/>
              </a:rPr>
              <a:t>Cyberspace is a worldwide network of computers and the equipment that connects them, which by its very design is free and open to the public (the Internet)</a:t>
            </a:r>
          </a:p>
          <a:p>
            <a:pPr lvl="0"/>
            <a:r>
              <a:rPr lang="en-US" sz="2000" dirty="0">
                <a:solidFill>
                  <a:schemeClr val="tx1"/>
                </a:solidFill>
                <a:latin typeface="Verdana" pitchFamily="34" charset="0"/>
                <a:cs typeface="Arial" charset="0"/>
              </a:rPr>
              <a:t>We've become increasingly reliant on the net, and it's being used right now to transfer everything from friendly emails to hypersensitive data.</a:t>
            </a:r>
          </a:p>
          <a:p>
            <a:endParaRPr lang="en-US" dirty="0">
              <a:solidFill>
                <a:srgbClr val="FFFFFF"/>
              </a:solidFill>
              <a:latin typeface="Verdana" pitchFamily="34" charset="0"/>
              <a:cs typeface="Arial" charset="0"/>
            </a:endParaRPr>
          </a:p>
        </p:txBody>
      </p:sp>
      <p:pic>
        <p:nvPicPr>
          <p:cNvPr id="4" name="Picture 37" descr="hacking"/>
          <p:cNvPicPr>
            <a:picLocks noChangeAspect="1" noChangeArrowheads="1"/>
          </p:cNvPicPr>
          <p:nvPr/>
        </p:nvPicPr>
        <p:blipFill>
          <a:blip r:embed="rId2" cstate="print"/>
          <a:srcRect/>
          <a:stretch>
            <a:fillRect/>
          </a:stretch>
        </p:blipFill>
        <p:spPr bwMode="auto">
          <a:xfrm>
            <a:off x="6620774" y="2382299"/>
            <a:ext cx="2514600" cy="1920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attacks are we talking about?</a:t>
            </a:r>
            <a:endParaRPr lang="en-IN" dirty="0"/>
          </a:p>
        </p:txBody>
      </p:sp>
      <p:sp>
        <p:nvSpPr>
          <p:cNvPr id="3" name="Content Placeholder 2"/>
          <p:cNvSpPr>
            <a:spLocks noGrp="1"/>
          </p:cNvSpPr>
          <p:nvPr>
            <p:ph idx="1"/>
          </p:nvPr>
        </p:nvSpPr>
        <p:spPr/>
        <p:txBody>
          <a:bodyPr/>
          <a:lstStyle/>
          <a:p>
            <a:pPr>
              <a:spcBef>
                <a:spcPct val="50000"/>
              </a:spcBef>
            </a:pPr>
            <a:r>
              <a:rPr lang="en-US" sz="2000" dirty="0">
                <a:solidFill>
                  <a:schemeClr val="tx1"/>
                </a:solidFill>
                <a:latin typeface="Verdana" pitchFamily="34" charset="0"/>
                <a:cs typeface="Arial" charset="0"/>
              </a:rPr>
              <a:t>The attackers are mostly malicious pranksters, looking to access personal and business machines or disrupt net service with virus programs proliferated via email, usually just to prove they can. </a:t>
            </a:r>
          </a:p>
          <a:p>
            <a:pPr>
              <a:spcBef>
                <a:spcPct val="50000"/>
              </a:spcBef>
            </a:pPr>
            <a:r>
              <a:rPr lang="en-US" sz="2000" dirty="0">
                <a:solidFill>
                  <a:schemeClr val="tx1"/>
                </a:solidFill>
                <a:latin typeface="Verdana" pitchFamily="34" charset="0"/>
                <a:cs typeface="Arial" charset="0"/>
              </a:rPr>
              <a:t>However, there are also more serious attackers out there whose goals could range from mining valuable data (your credit card or bank information, design secrets, research secrets, etc) to even disrupting critical systems like the stock market, power grids, air-traffic controllers programs, and the most dangerous-our nuclear weapons.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Threats?</a:t>
            </a:r>
            <a:endParaRPr lang="en-IN" dirty="0"/>
          </a:p>
        </p:txBody>
      </p:sp>
      <p:sp>
        <p:nvSpPr>
          <p:cNvPr id="3" name="Content Placeholder 2"/>
          <p:cNvSpPr>
            <a:spLocks noGrp="1"/>
          </p:cNvSpPr>
          <p:nvPr>
            <p:ph idx="1"/>
          </p:nvPr>
        </p:nvSpPr>
        <p:spPr/>
        <p:txBody>
          <a:bodyPr/>
          <a:lstStyle/>
          <a:p>
            <a:pPr marL="457200" indent="-457200">
              <a:spcBef>
                <a:spcPct val="50000"/>
              </a:spcBef>
            </a:pPr>
            <a:r>
              <a:rPr lang="en-US"/>
              <a:t>A </a:t>
            </a:r>
            <a:r>
              <a:rPr lang="en-US" b="1"/>
              <a:t>threat</a:t>
            </a:r>
            <a:r>
              <a:rPr lang="en-US"/>
              <a:t>, in the context of </a:t>
            </a:r>
            <a:r>
              <a:rPr lang="en-US" b="1"/>
              <a:t>computer security</a:t>
            </a:r>
            <a:r>
              <a:rPr lang="en-US"/>
              <a:t>, refers to anything that has the potential to cause serious harm to a </a:t>
            </a:r>
            <a:r>
              <a:rPr lang="en-US" b="1"/>
              <a:t>computer</a:t>
            </a:r>
            <a:r>
              <a:rPr lang="en-US"/>
              <a:t> system.</a:t>
            </a:r>
            <a:endParaRPr lang="en-US">
              <a:solidFill>
                <a:schemeClr val="tx1"/>
              </a:solidFill>
              <a:latin typeface="Verdana" pitchFamily="34" charset="0"/>
              <a:cs typeface="Arial" charset="0"/>
            </a:endParaRPr>
          </a:p>
          <a:p>
            <a:pPr marL="457200" indent="-457200">
              <a:spcBef>
                <a:spcPct val="50000"/>
              </a:spcBef>
            </a:pPr>
            <a:r>
              <a:rPr lang="en-US" dirty="0">
                <a:solidFill>
                  <a:schemeClr val="tx1"/>
                </a:solidFill>
                <a:latin typeface="Verdana" pitchFamily="34" charset="0"/>
                <a:cs typeface="Arial" charset="0"/>
              </a:rPr>
              <a:t>At this point it is difficult to quantify since computer intrusions occur daily originating from several sources. The origination of these intrusions and the intent of the intruders is often not obvious.</a:t>
            </a:r>
            <a:br>
              <a:rPr lang="en-US" dirty="0">
                <a:solidFill>
                  <a:schemeClr val="tx1"/>
                </a:solidFill>
                <a:latin typeface="Verdana" pitchFamily="34" charset="0"/>
                <a:cs typeface="Arial" charset="0"/>
              </a:rPr>
            </a:br>
            <a:endParaRPr lang="en-US" dirty="0">
              <a:solidFill>
                <a:schemeClr val="tx1"/>
              </a:solidFill>
              <a:latin typeface="Verdana" pitchFamily="34" charset="0"/>
              <a:cs typeface="Arial" charset="0"/>
            </a:endParaRPr>
          </a:p>
          <a:p>
            <a:pPr marL="457200" indent="-457200">
              <a:spcBef>
                <a:spcPct val="50000"/>
              </a:spcBef>
            </a:pPr>
            <a:r>
              <a:rPr lang="en-US" b="1" dirty="0">
                <a:solidFill>
                  <a:schemeClr val="tx1"/>
                </a:solidFill>
                <a:latin typeface="Verdana" pitchFamily="34" charset="0"/>
                <a:cs typeface="Arial" charset="0"/>
              </a:rPr>
              <a:t>These threats come in the form of:</a:t>
            </a:r>
          </a:p>
          <a:p>
            <a:pPr marL="457200" indent="-457200">
              <a:spcBef>
                <a:spcPct val="50000"/>
              </a:spcBef>
              <a:buFontTx/>
              <a:buAutoNum type="arabicPeriod"/>
            </a:pPr>
            <a:r>
              <a:rPr lang="en-US" dirty="0">
                <a:solidFill>
                  <a:schemeClr val="tx1"/>
                </a:solidFill>
                <a:latin typeface="Verdana" pitchFamily="34" charset="0"/>
                <a:cs typeface="Arial" charset="0"/>
              </a:rPr>
              <a:t>Computer Intrusion (hacking-passive or active) </a:t>
            </a:r>
          </a:p>
          <a:p>
            <a:pPr marL="457200" indent="-457200">
              <a:spcBef>
                <a:spcPct val="50000"/>
              </a:spcBef>
              <a:buFontTx/>
              <a:buAutoNum type="arabicPeriod"/>
            </a:pPr>
            <a:r>
              <a:rPr lang="en-US" dirty="0">
                <a:solidFill>
                  <a:schemeClr val="tx1"/>
                </a:solidFill>
                <a:latin typeface="Verdana" pitchFamily="34" charset="0"/>
                <a:cs typeface="Arial" charset="0"/>
              </a:rPr>
              <a:t>Denial of service attacks (DOS) </a:t>
            </a:r>
          </a:p>
          <a:p>
            <a:pPr marL="457200" indent="-457200">
              <a:spcBef>
                <a:spcPct val="50000"/>
              </a:spcBef>
              <a:buFontTx/>
              <a:buAutoNum type="arabicPeriod"/>
            </a:pPr>
            <a:r>
              <a:rPr lang="en-US" dirty="0">
                <a:solidFill>
                  <a:schemeClr val="tx1"/>
                </a:solidFill>
                <a:latin typeface="Verdana" pitchFamily="34" charset="0"/>
                <a:cs typeface="Arial" charset="0"/>
              </a:rPr>
              <a:t>Virus &amp; Worms deployment.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Security Risks</a:t>
            </a:r>
            <a:endParaRPr lang="en-IN" dirty="0"/>
          </a:p>
        </p:txBody>
      </p:sp>
      <p:sp>
        <p:nvSpPr>
          <p:cNvPr id="3" name="Content Placeholder 2"/>
          <p:cNvSpPr>
            <a:spLocks noGrp="1"/>
          </p:cNvSpPr>
          <p:nvPr>
            <p:ph idx="1"/>
          </p:nvPr>
        </p:nvSpPr>
        <p:spPr>
          <a:xfrm>
            <a:off x="677334" y="2160589"/>
            <a:ext cx="3748017" cy="3880773"/>
          </a:xfrm>
        </p:spPr>
        <p:txBody>
          <a:bodyPr/>
          <a:lstStyle/>
          <a:p>
            <a:r>
              <a:rPr lang="en-US" dirty="0">
                <a:solidFill>
                  <a:schemeClr val="tx1"/>
                </a:solidFill>
                <a:latin typeface="Verdana" pitchFamily="34" charset="0"/>
                <a:ea typeface="Arial Unicode MS" pitchFamily="34" charset="-128"/>
                <a:cs typeface="Arial Unicode MS" pitchFamily="34" charset="-128"/>
              </a:rPr>
              <a:t>The British security consulting firm mi2g calculates that the number of malicious hacking attacks worldwide jumped from about 8,000 in 2000 to 31,000 in 2001, and projects attacks to exceed 60,000 in 2004.</a:t>
            </a:r>
          </a:p>
          <a:p>
            <a:endParaRPr lang="en-IN" dirty="0"/>
          </a:p>
        </p:txBody>
      </p:sp>
      <p:graphicFrame>
        <p:nvGraphicFramePr>
          <p:cNvPr id="100357" name="Object 5"/>
          <p:cNvGraphicFramePr>
            <a:graphicFrameLocks noChangeAspect="1"/>
          </p:cNvGraphicFramePr>
          <p:nvPr/>
        </p:nvGraphicFramePr>
        <p:xfrm>
          <a:off x="4491487" y="2284561"/>
          <a:ext cx="6096000" cy="3276600"/>
        </p:xfrm>
        <a:graphic>
          <a:graphicData uri="http://schemas.openxmlformats.org/presentationml/2006/ole">
            <mc:AlternateContent xmlns:mc="http://schemas.openxmlformats.org/markup-compatibility/2006">
              <mc:Choice xmlns:v="urn:schemas-microsoft-com:vml" Requires="v">
                <p:oleObj spid="_x0000_s1031" name="Chart" r:id="rId3" imgW="6095928" imgH="4061448" progId="MSGraph.Chart.8">
                  <p:embed followColorScheme="full"/>
                </p:oleObj>
              </mc:Choice>
              <mc:Fallback>
                <p:oleObj name="Chart" r:id="rId3" imgW="6095928" imgH="4061448"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487" y="2284561"/>
                        <a:ext cx="6096000"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03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rPr>
              <a:t> </a:t>
            </a:r>
            <a:r>
              <a:rPr lang="en-US" dirty="0">
                <a:latin typeface="Verdana" pitchFamily="34" charset="0"/>
              </a:rPr>
              <a:t>Denial of Service Attacks</a:t>
            </a:r>
            <a:endParaRPr lang="en-IN" dirty="0"/>
          </a:p>
        </p:txBody>
      </p:sp>
      <p:sp>
        <p:nvSpPr>
          <p:cNvPr id="3" name="Content Placeholder 2"/>
          <p:cNvSpPr>
            <a:spLocks noGrp="1"/>
          </p:cNvSpPr>
          <p:nvPr>
            <p:ph idx="1"/>
          </p:nvPr>
        </p:nvSpPr>
        <p:spPr>
          <a:xfrm>
            <a:off x="677334" y="1509623"/>
            <a:ext cx="4317360" cy="4531739"/>
          </a:xfrm>
        </p:spPr>
        <p:txBody>
          <a:bodyPr/>
          <a:lstStyle/>
          <a:p>
            <a:r>
              <a:rPr lang="en-US" dirty="0">
                <a:solidFill>
                  <a:schemeClr val="tx1"/>
                </a:solidFill>
                <a:latin typeface="Verdana" pitchFamily="34" charset="0"/>
              </a:rPr>
              <a:t>In a denial of service attack, a hacker compromises a system and uses that system to attack the target computer, flooding it with more requests for services than the target can handle. In a distributed denial of service attack, hundreds of computers (known as a zombies) are compromised, loaded with DOS attack software and then remotely activated by the hacker. </a:t>
            </a:r>
          </a:p>
          <a:p>
            <a:endParaRPr lang="en-IN" dirty="0"/>
          </a:p>
        </p:txBody>
      </p:sp>
      <p:grpSp>
        <p:nvGrpSpPr>
          <p:cNvPr id="4" name="Group 3"/>
          <p:cNvGrpSpPr>
            <a:grpSpLocks/>
          </p:cNvGrpSpPr>
          <p:nvPr/>
        </p:nvGrpSpPr>
        <p:grpSpPr bwMode="auto">
          <a:xfrm>
            <a:off x="4830793" y="2363637"/>
            <a:ext cx="5614358" cy="3485072"/>
            <a:chOff x="478" y="1344"/>
            <a:chExt cx="4802" cy="2976"/>
          </a:xfrm>
        </p:grpSpPr>
        <p:pic>
          <p:nvPicPr>
            <p:cNvPr id="5" name="Picture 4" descr="j0230312"/>
            <p:cNvPicPr>
              <a:picLocks noChangeAspect="1" noChangeArrowheads="1"/>
            </p:cNvPicPr>
            <p:nvPr/>
          </p:nvPicPr>
          <p:blipFill>
            <a:blip r:embed="rId2" cstate="print"/>
            <a:srcRect/>
            <a:stretch>
              <a:fillRect/>
            </a:stretch>
          </p:blipFill>
          <p:spPr bwMode="auto">
            <a:xfrm>
              <a:off x="1006" y="2078"/>
              <a:ext cx="371" cy="864"/>
            </a:xfrm>
            <a:prstGeom prst="rect">
              <a:avLst/>
            </a:prstGeom>
            <a:noFill/>
            <a:ln w="9525">
              <a:noFill/>
              <a:miter lim="800000"/>
              <a:headEnd/>
              <a:tailEnd/>
            </a:ln>
          </p:spPr>
        </p:pic>
        <p:pic>
          <p:nvPicPr>
            <p:cNvPr id="6" name="Picture 5" descr="j0230337"/>
            <p:cNvPicPr>
              <a:picLocks noChangeAspect="1" noChangeArrowheads="1"/>
            </p:cNvPicPr>
            <p:nvPr/>
          </p:nvPicPr>
          <p:blipFill>
            <a:blip r:embed="rId3" cstate="print"/>
            <a:srcRect/>
            <a:stretch>
              <a:fillRect/>
            </a:stretch>
          </p:blipFill>
          <p:spPr bwMode="auto">
            <a:xfrm>
              <a:off x="670" y="1344"/>
              <a:ext cx="466" cy="768"/>
            </a:xfrm>
            <a:prstGeom prst="rect">
              <a:avLst/>
            </a:prstGeom>
            <a:noFill/>
            <a:ln w="9525">
              <a:noFill/>
              <a:miter lim="800000"/>
              <a:headEnd/>
              <a:tailEnd/>
            </a:ln>
          </p:spPr>
        </p:pic>
        <p:pic>
          <p:nvPicPr>
            <p:cNvPr id="7" name="Picture 6" descr="j0223570"/>
            <p:cNvPicPr>
              <a:picLocks noChangeAspect="1" noChangeArrowheads="1"/>
            </p:cNvPicPr>
            <p:nvPr/>
          </p:nvPicPr>
          <p:blipFill>
            <a:blip r:embed="rId4" cstate="print"/>
            <a:srcRect/>
            <a:stretch>
              <a:fillRect/>
            </a:stretch>
          </p:blipFill>
          <p:spPr bwMode="auto">
            <a:xfrm>
              <a:off x="4606" y="1358"/>
              <a:ext cx="674" cy="960"/>
            </a:xfrm>
            <a:prstGeom prst="rect">
              <a:avLst/>
            </a:prstGeom>
            <a:noFill/>
            <a:ln w="9525">
              <a:noFill/>
              <a:miter lim="800000"/>
              <a:headEnd/>
              <a:tailEnd/>
            </a:ln>
          </p:spPr>
        </p:pic>
        <p:pic>
          <p:nvPicPr>
            <p:cNvPr id="8" name="Picture 7" descr="j0223562"/>
            <p:cNvPicPr>
              <a:picLocks noChangeAspect="1" noChangeArrowheads="1"/>
            </p:cNvPicPr>
            <p:nvPr/>
          </p:nvPicPr>
          <p:blipFill>
            <a:blip r:embed="rId5" cstate="print"/>
            <a:srcRect/>
            <a:stretch>
              <a:fillRect/>
            </a:stretch>
          </p:blipFill>
          <p:spPr bwMode="auto">
            <a:xfrm>
              <a:off x="2686" y="2318"/>
              <a:ext cx="916" cy="1033"/>
            </a:xfrm>
            <a:prstGeom prst="rect">
              <a:avLst/>
            </a:prstGeom>
            <a:noFill/>
            <a:ln w="9525">
              <a:noFill/>
              <a:miter lim="800000"/>
              <a:headEnd/>
              <a:tailEnd/>
            </a:ln>
          </p:spPr>
        </p:pic>
        <p:pic>
          <p:nvPicPr>
            <p:cNvPr id="9" name="Picture 8" descr="j0223560"/>
            <p:cNvPicPr>
              <a:picLocks noChangeAspect="1" noChangeArrowheads="1"/>
            </p:cNvPicPr>
            <p:nvPr/>
          </p:nvPicPr>
          <p:blipFill>
            <a:blip r:embed="rId6" cstate="print"/>
            <a:srcRect/>
            <a:stretch>
              <a:fillRect/>
            </a:stretch>
          </p:blipFill>
          <p:spPr bwMode="auto">
            <a:xfrm>
              <a:off x="3886" y="3422"/>
              <a:ext cx="804" cy="898"/>
            </a:xfrm>
            <a:prstGeom prst="rect">
              <a:avLst/>
            </a:prstGeom>
            <a:noFill/>
            <a:ln w="9525">
              <a:noFill/>
              <a:miter lim="800000"/>
              <a:headEnd/>
              <a:tailEnd/>
            </a:ln>
          </p:spPr>
        </p:pic>
        <p:grpSp>
          <p:nvGrpSpPr>
            <p:cNvPr id="10" name="Group 9"/>
            <p:cNvGrpSpPr>
              <a:grpSpLocks/>
            </p:cNvGrpSpPr>
            <p:nvPr/>
          </p:nvGrpSpPr>
          <p:grpSpPr bwMode="auto">
            <a:xfrm>
              <a:off x="478" y="3518"/>
              <a:ext cx="1248" cy="676"/>
              <a:chOff x="1928" y="3893"/>
              <a:chExt cx="2488" cy="1507"/>
            </a:xfrm>
          </p:grpSpPr>
          <p:sp>
            <p:nvSpPr>
              <p:cNvPr id="21" name="Freeform 10"/>
              <p:cNvSpPr>
                <a:spLocks/>
              </p:cNvSpPr>
              <p:nvPr/>
            </p:nvSpPr>
            <p:spPr bwMode="auto">
              <a:xfrm>
                <a:off x="3664" y="3924"/>
                <a:ext cx="705" cy="1414"/>
              </a:xfrm>
              <a:custGeom>
                <a:avLst/>
                <a:gdLst>
                  <a:gd name="T0" fmla="*/ 555 w 705"/>
                  <a:gd name="T1" fmla="*/ 1 h 1414"/>
                  <a:gd name="T2" fmla="*/ 486 w 705"/>
                  <a:gd name="T3" fmla="*/ 5 h 1414"/>
                  <a:gd name="T4" fmla="*/ 387 w 705"/>
                  <a:gd name="T5" fmla="*/ 14 h 1414"/>
                  <a:gd name="T6" fmla="*/ 283 w 705"/>
                  <a:gd name="T7" fmla="*/ 26 h 1414"/>
                  <a:gd name="T8" fmla="*/ 200 w 705"/>
                  <a:gd name="T9" fmla="*/ 42 h 1414"/>
                  <a:gd name="T10" fmla="*/ 155 w 705"/>
                  <a:gd name="T11" fmla="*/ 71 h 1414"/>
                  <a:gd name="T12" fmla="*/ 136 w 705"/>
                  <a:gd name="T13" fmla="*/ 137 h 1414"/>
                  <a:gd name="T14" fmla="*/ 138 w 705"/>
                  <a:gd name="T15" fmla="*/ 189 h 1414"/>
                  <a:gd name="T16" fmla="*/ 136 w 705"/>
                  <a:gd name="T17" fmla="*/ 297 h 1414"/>
                  <a:gd name="T18" fmla="*/ 134 w 705"/>
                  <a:gd name="T19" fmla="*/ 647 h 1414"/>
                  <a:gd name="T20" fmla="*/ 157 w 705"/>
                  <a:gd name="T21" fmla="*/ 863 h 1414"/>
                  <a:gd name="T22" fmla="*/ 203 w 705"/>
                  <a:gd name="T23" fmla="*/ 867 h 1414"/>
                  <a:gd name="T24" fmla="*/ 240 w 705"/>
                  <a:gd name="T25" fmla="*/ 864 h 1414"/>
                  <a:gd name="T26" fmla="*/ 247 w 705"/>
                  <a:gd name="T27" fmla="*/ 864 h 1414"/>
                  <a:gd name="T28" fmla="*/ 244 w 705"/>
                  <a:gd name="T29" fmla="*/ 882 h 1414"/>
                  <a:gd name="T30" fmla="*/ 260 w 705"/>
                  <a:gd name="T31" fmla="*/ 901 h 1414"/>
                  <a:gd name="T32" fmla="*/ 302 w 705"/>
                  <a:gd name="T33" fmla="*/ 903 h 1414"/>
                  <a:gd name="T34" fmla="*/ 355 w 705"/>
                  <a:gd name="T35" fmla="*/ 900 h 1414"/>
                  <a:gd name="T36" fmla="*/ 419 w 705"/>
                  <a:gd name="T37" fmla="*/ 896 h 1414"/>
                  <a:gd name="T38" fmla="*/ 475 w 705"/>
                  <a:gd name="T39" fmla="*/ 894 h 1414"/>
                  <a:gd name="T40" fmla="*/ 513 w 705"/>
                  <a:gd name="T41" fmla="*/ 891 h 1414"/>
                  <a:gd name="T42" fmla="*/ 530 w 705"/>
                  <a:gd name="T43" fmla="*/ 978 h 1414"/>
                  <a:gd name="T44" fmla="*/ 34 w 705"/>
                  <a:gd name="T45" fmla="*/ 1308 h 1414"/>
                  <a:gd name="T46" fmla="*/ 43 w 705"/>
                  <a:gd name="T47" fmla="*/ 1364 h 1414"/>
                  <a:gd name="T48" fmla="*/ 119 w 705"/>
                  <a:gd name="T49" fmla="*/ 1414 h 1414"/>
                  <a:gd name="T50" fmla="*/ 235 w 705"/>
                  <a:gd name="T51" fmla="*/ 1407 h 1414"/>
                  <a:gd name="T52" fmla="*/ 347 w 705"/>
                  <a:gd name="T53" fmla="*/ 1397 h 1414"/>
                  <a:gd name="T54" fmla="*/ 458 w 705"/>
                  <a:gd name="T55" fmla="*/ 1386 h 1414"/>
                  <a:gd name="T56" fmla="*/ 554 w 705"/>
                  <a:gd name="T57" fmla="*/ 1377 h 1414"/>
                  <a:gd name="T58" fmla="*/ 616 w 705"/>
                  <a:gd name="T59" fmla="*/ 1372 h 1414"/>
                  <a:gd name="T60" fmla="*/ 625 w 705"/>
                  <a:gd name="T61" fmla="*/ 1346 h 1414"/>
                  <a:gd name="T62" fmla="*/ 606 w 705"/>
                  <a:gd name="T63" fmla="*/ 1200 h 1414"/>
                  <a:gd name="T64" fmla="*/ 622 w 705"/>
                  <a:gd name="T65" fmla="*/ 1163 h 1414"/>
                  <a:gd name="T66" fmla="*/ 653 w 705"/>
                  <a:gd name="T67" fmla="*/ 1112 h 1414"/>
                  <a:gd name="T68" fmla="*/ 669 w 705"/>
                  <a:gd name="T69" fmla="*/ 1072 h 1414"/>
                  <a:gd name="T70" fmla="*/ 688 w 705"/>
                  <a:gd name="T71" fmla="*/ 1021 h 1414"/>
                  <a:gd name="T72" fmla="*/ 704 w 705"/>
                  <a:gd name="T73" fmla="*/ 978 h 1414"/>
                  <a:gd name="T74" fmla="*/ 696 w 705"/>
                  <a:gd name="T75" fmla="*/ 938 h 1414"/>
                  <a:gd name="T76" fmla="*/ 664 w 705"/>
                  <a:gd name="T77" fmla="*/ 847 h 1414"/>
                  <a:gd name="T78" fmla="*/ 634 w 705"/>
                  <a:gd name="T79" fmla="*/ 783 h 1414"/>
                  <a:gd name="T80" fmla="*/ 624 w 705"/>
                  <a:gd name="T81" fmla="*/ 504 h 1414"/>
                  <a:gd name="T82" fmla="*/ 639 w 705"/>
                  <a:gd name="T83" fmla="*/ 325 h 1414"/>
                  <a:gd name="T84" fmla="*/ 605 w 705"/>
                  <a:gd name="T85" fmla="*/ 204 h 1414"/>
                  <a:gd name="T86" fmla="*/ 578 w 705"/>
                  <a:gd name="T87" fmla="*/ 100 h 1414"/>
                  <a:gd name="T88" fmla="*/ 568 w 705"/>
                  <a:gd name="T89" fmla="*/ 11 h 14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5"/>
                  <a:gd name="T136" fmla="*/ 0 h 1414"/>
                  <a:gd name="T137" fmla="*/ 705 w 705"/>
                  <a:gd name="T138" fmla="*/ 1414 h 14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5" h="1414">
                    <a:moveTo>
                      <a:pt x="570" y="0"/>
                    </a:moveTo>
                    <a:lnTo>
                      <a:pt x="566" y="0"/>
                    </a:lnTo>
                    <a:lnTo>
                      <a:pt x="555" y="1"/>
                    </a:lnTo>
                    <a:lnTo>
                      <a:pt x="537" y="2"/>
                    </a:lnTo>
                    <a:lnTo>
                      <a:pt x="514" y="3"/>
                    </a:lnTo>
                    <a:lnTo>
                      <a:pt x="486" y="5"/>
                    </a:lnTo>
                    <a:lnTo>
                      <a:pt x="456" y="7"/>
                    </a:lnTo>
                    <a:lnTo>
                      <a:pt x="423" y="10"/>
                    </a:lnTo>
                    <a:lnTo>
                      <a:pt x="387" y="14"/>
                    </a:lnTo>
                    <a:lnTo>
                      <a:pt x="352" y="17"/>
                    </a:lnTo>
                    <a:lnTo>
                      <a:pt x="317" y="21"/>
                    </a:lnTo>
                    <a:lnTo>
                      <a:pt x="283" y="26"/>
                    </a:lnTo>
                    <a:lnTo>
                      <a:pt x="253" y="30"/>
                    </a:lnTo>
                    <a:lnTo>
                      <a:pt x="225" y="36"/>
                    </a:lnTo>
                    <a:lnTo>
                      <a:pt x="200" y="42"/>
                    </a:lnTo>
                    <a:lnTo>
                      <a:pt x="183" y="48"/>
                    </a:lnTo>
                    <a:lnTo>
                      <a:pt x="170" y="54"/>
                    </a:lnTo>
                    <a:lnTo>
                      <a:pt x="155" y="71"/>
                    </a:lnTo>
                    <a:lnTo>
                      <a:pt x="145" y="91"/>
                    </a:lnTo>
                    <a:lnTo>
                      <a:pt x="138" y="114"/>
                    </a:lnTo>
                    <a:lnTo>
                      <a:pt x="136" y="137"/>
                    </a:lnTo>
                    <a:lnTo>
                      <a:pt x="136" y="160"/>
                    </a:lnTo>
                    <a:lnTo>
                      <a:pt x="137" y="178"/>
                    </a:lnTo>
                    <a:lnTo>
                      <a:pt x="138" y="189"/>
                    </a:lnTo>
                    <a:lnTo>
                      <a:pt x="138" y="194"/>
                    </a:lnTo>
                    <a:lnTo>
                      <a:pt x="137" y="222"/>
                    </a:lnTo>
                    <a:lnTo>
                      <a:pt x="136" y="297"/>
                    </a:lnTo>
                    <a:lnTo>
                      <a:pt x="134" y="404"/>
                    </a:lnTo>
                    <a:lnTo>
                      <a:pt x="133" y="525"/>
                    </a:lnTo>
                    <a:lnTo>
                      <a:pt x="134" y="647"/>
                    </a:lnTo>
                    <a:lnTo>
                      <a:pt x="138" y="755"/>
                    </a:lnTo>
                    <a:lnTo>
                      <a:pt x="145" y="831"/>
                    </a:lnTo>
                    <a:lnTo>
                      <a:pt x="157" y="863"/>
                    </a:lnTo>
                    <a:lnTo>
                      <a:pt x="172" y="866"/>
                    </a:lnTo>
                    <a:lnTo>
                      <a:pt x="188" y="867"/>
                    </a:lnTo>
                    <a:lnTo>
                      <a:pt x="203" y="867"/>
                    </a:lnTo>
                    <a:lnTo>
                      <a:pt x="218" y="866"/>
                    </a:lnTo>
                    <a:lnTo>
                      <a:pt x="230" y="866"/>
                    </a:lnTo>
                    <a:lnTo>
                      <a:pt x="240" y="864"/>
                    </a:lnTo>
                    <a:lnTo>
                      <a:pt x="246" y="863"/>
                    </a:lnTo>
                    <a:lnTo>
                      <a:pt x="249" y="863"/>
                    </a:lnTo>
                    <a:lnTo>
                      <a:pt x="247" y="864"/>
                    </a:lnTo>
                    <a:lnTo>
                      <a:pt x="246" y="869"/>
                    </a:lnTo>
                    <a:lnTo>
                      <a:pt x="244" y="876"/>
                    </a:lnTo>
                    <a:lnTo>
                      <a:pt x="244" y="882"/>
                    </a:lnTo>
                    <a:lnTo>
                      <a:pt x="245" y="890"/>
                    </a:lnTo>
                    <a:lnTo>
                      <a:pt x="250" y="896"/>
                    </a:lnTo>
                    <a:lnTo>
                      <a:pt x="260" y="901"/>
                    </a:lnTo>
                    <a:lnTo>
                      <a:pt x="277" y="903"/>
                    </a:lnTo>
                    <a:lnTo>
                      <a:pt x="288" y="903"/>
                    </a:lnTo>
                    <a:lnTo>
                      <a:pt x="302" y="903"/>
                    </a:lnTo>
                    <a:lnTo>
                      <a:pt x="319" y="901"/>
                    </a:lnTo>
                    <a:lnTo>
                      <a:pt x="336" y="901"/>
                    </a:lnTo>
                    <a:lnTo>
                      <a:pt x="355" y="900"/>
                    </a:lnTo>
                    <a:lnTo>
                      <a:pt x="377" y="899"/>
                    </a:lnTo>
                    <a:lnTo>
                      <a:pt x="397" y="897"/>
                    </a:lnTo>
                    <a:lnTo>
                      <a:pt x="419" y="896"/>
                    </a:lnTo>
                    <a:lnTo>
                      <a:pt x="438" y="896"/>
                    </a:lnTo>
                    <a:lnTo>
                      <a:pt x="457" y="895"/>
                    </a:lnTo>
                    <a:lnTo>
                      <a:pt x="475" y="894"/>
                    </a:lnTo>
                    <a:lnTo>
                      <a:pt x="490" y="892"/>
                    </a:lnTo>
                    <a:lnTo>
                      <a:pt x="504" y="892"/>
                    </a:lnTo>
                    <a:lnTo>
                      <a:pt x="513" y="891"/>
                    </a:lnTo>
                    <a:lnTo>
                      <a:pt x="519" y="891"/>
                    </a:lnTo>
                    <a:lnTo>
                      <a:pt x="522" y="891"/>
                    </a:lnTo>
                    <a:lnTo>
                      <a:pt x="530" y="978"/>
                    </a:lnTo>
                    <a:lnTo>
                      <a:pt x="0" y="1006"/>
                    </a:lnTo>
                    <a:lnTo>
                      <a:pt x="35" y="1303"/>
                    </a:lnTo>
                    <a:lnTo>
                      <a:pt x="34" y="1308"/>
                    </a:lnTo>
                    <a:lnTo>
                      <a:pt x="34" y="1322"/>
                    </a:lnTo>
                    <a:lnTo>
                      <a:pt x="36" y="1343"/>
                    </a:lnTo>
                    <a:lnTo>
                      <a:pt x="43" y="1364"/>
                    </a:lnTo>
                    <a:lnTo>
                      <a:pt x="58" y="1386"/>
                    </a:lnTo>
                    <a:lnTo>
                      <a:pt x="82" y="1404"/>
                    </a:lnTo>
                    <a:lnTo>
                      <a:pt x="119" y="1414"/>
                    </a:lnTo>
                    <a:lnTo>
                      <a:pt x="170" y="1414"/>
                    </a:lnTo>
                    <a:lnTo>
                      <a:pt x="200" y="1411"/>
                    </a:lnTo>
                    <a:lnTo>
                      <a:pt x="235" y="1407"/>
                    </a:lnTo>
                    <a:lnTo>
                      <a:pt x="270" y="1404"/>
                    </a:lnTo>
                    <a:lnTo>
                      <a:pt x="308" y="1401"/>
                    </a:lnTo>
                    <a:lnTo>
                      <a:pt x="347" y="1397"/>
                    </a:lnTo>
                    <a:lnTo>
                      <a:pt x="385" y="1393"/>
                    </a:lnTo>
                    <a:lnTo>
                      <a:pt x="422" y="1390"/>
                    </a:lnTo>
                    <a:lnTo>
                      <a:pt x="458" y="1386"/>
                    </a:lnTo>
                    <a:lnTo>
                      <a:pt x="493" y="1383"/>
                    </a:lnTo>
                    <a:lnTo>
                      <a:pt x="525" y="1381"/>
                    </a:lnTo>
                    <a:lnTo>
                      <a:pt x="554" y="1377"/>
                    </a:lnTo>
                    <a:lnTo>
                      <a:pt x="579" y="1376"/>
                    </a:lnTo>
                    <a:lnTo>
                      <a:pt x="599" y="1373"/>
                    </a:lnTo>
                    <a:lnTo>
                      <a:pt x="616" y="1372"/>
                    </a:lnTo>
                    <a:lnTo>
                      <a:pt x="625" y="1371"/>
                    </a:lnTo>
                    <a:lnTo>
                      <a:pt x="629" y="1371"/>
                    </a:lnTo>
                    <a:lnTo>
                      <a:pt x="625" y="1346"/>
                    </a:lnTo>
                    <a:lnTo>
                      <a:pt x="617" y="1290"/>
                    </a:lnTo>
                    <a:lnTo>
                      <a:pt x="610" y="1233"/>
                    </a:lnTo>
                    <a:lnTo>
                      <a:pt x="606" y="1200"/>
                    </a:lnTo>
                    <a:lnTo>
                      <a:pt x="608" y="1191"/>
                    </a:lnTo>
                    <a:lnTo>
                      <a:pt x="613" y="1179"/>
                    </a:lnTo>
                    <a:lnTo>
                      <a:pt x="622" y="1163"/>
                    </a:lnTo>
                    <a:lnTo>
                      <a:pt x="633" y="1147"/>
                    </a:lnTo>
                    <a:lnTo>
                      <a:pt x="643" y="1129"/>
                    </a:lnTo>
                    <a:lnTo>
                      <a:pt x="653" y="1112"/>
                    </a:lnTo>
                    <a:lnTo>
                      <a:pt x="660" y="1097"/>
                    </a:lnTo>
                    <a:lnTo>
                      <a:pt x="666" y="1084"/>
                    </a:lnTo>
                    <a:lnTo>
                      <a:pt x="669" y="1072"/>
                    </a:lnTo>
                    <a:lnTo>
                      <a:pt x="674" y="1056"/>
                    </a:lnTo>
                    <a:lnTo>
                      <a:pt x="681" y="1040"/>
                    </a:lnTo>
                    <a:lnTo>
                      <a:pt x="688" y="1021"/>
                    </a:lnTo>
                    <a:lnTo>
                      <a:pt x="695" y="1004"/>
                    </a:lnTo>
                    <a:lnTo>
                      <a:pt x="700" y="989"/>
                    </a:lnTo>
                    <a:lnTo>
                      <a:pt x="704" y="978"/>
                    </a:lnTo>
                    <a:lnTo>
                      <a:pt x="705" y="970"/>
                    </a:lnTo>
                    <a:lnTo>
                      <a:pt x="702" y="960"/>
                    </a:lnTo>
                    <a:lnTo>
                      <a:pt x="696" y="938"/>
                    </a:lnTo>
                    <a:lnTo>
                      <a:pt x="687" y="910"/>
                    </a:lnTo>
                    <a:lnTo>
                      <a:pt x="677" y="878"/>
                    </a:lnTo>
                    <a:lnTo>
                      <a:pt x="664" y="847"/>
                    </a:lnTo>
                    <a:lnTo>
                      <a:pt x="653" y="817"/>
                    </a:lnTo>
                    <a:lnTo>
                      <a:pt x="643" y="796"/>
                    </a:lnTo>
                    <a:lnTo>
                      <a:pt x="634" y="783"/>
                    </a:lnTo>
                    <a:lnTo>
                      <a:pt x="622" y="728"/>
                    </a:lnTo>
                    <a:lnTo>
                      <a:pt x="620" y="620"/>
                    </a:lnTo>
                    <a:lnTo>
                      <a:pt x="624" y="504"/>
                    </a:lnTo>
                    <a:lnTo>
                      <a:pt x="634" y="431"/>
                    </a:lnTo>
                    <a:lnTo>
                      <a:pt x="640" y="384"/>
                    </a:lnTo>
                    <a:lnTo>
                      <a:pt x="639" y="325"/>
                    </a:lnTo>
                    <a:lnTo>
                      <a:pt x="629" y="269"/>
                    </a:lnTo>
                    <a:lnTo>
                      <a:pt x="613" y="226"/>
                    </a:lnTo>
                    <a:lnTo>
                      <a:pt x="605" y="204"/>
                    </a:lnTo>
                    <a:lnTo>
                      <a:pt x="594" y="174"/>
                    </a:lnTo>
                    <a:lnTo>
                      <a:pt x="586" y="138"/>
                    </a:lnTo>
                    <a:lnTo>
                      <a:pt x="578" y="100"/>
                    </a:lnTo>
                    <a:lnTo>
                      <a:pt x="572" y="64"/>
                    </a:lnTo>
                    <a:lnTo>
                      <a:pt x="568" y="34"/>
                    </a:lnTo>
                    <a:lnTo>
                      <a:pt x="568" y="11"/>
                    </a:lnTo>
                    <a:lnTo>
                      <a:pt x="570" y="0"/>
                    </a:lnTo>
                    <a:close/>
                  </a:path>
                </a:pathLst>
              </a:custGeom>
              <a:solidFill>
                <a:srgbClr val="FFFFFF"/>
              </a:solidFill>
              <a:ln w="9525">
                <a:solidFill>
                  <a:schemeClr val="tx1"/>
                </a:solidFill>
                <a:round/>
                <a:headEnd/>
                <a:tailEnd/>
              </a:ln>
            </p:spPr>
            <p:txBody>
              <a:bodyPr/>
              <a:lstStyle/>
              <a:p>
                <a:endParaRPr lang="en-US"/>
              </a:p>
            </p:txBody>
          </p:sp>
          <p:sp>
            <p:nvSpPr>
              <p:cNvPr id="22" name="Freeform 11"/>
              <p:cNvSpPr>
                <a:spLocks/>
              </p:cNvSpPr>
              <p:nvPr/>
            </p:nvSpPr>
            <p:spPr bwMode="auto">
              <a:xfrm>
                <a:off x="3775" y="4880"/>
                <a:ext cx="166" cy="79"/>
              </a:xfrm>
              <a:custGeom>
                <a:avLst/>
                <a:gdLst>
                  <a:gd name="T0" fmla="*/ 6 w 166"/>
                  <a:gd name="T1" fmla="*/ 0 h 79"/>
                  <a:gd name="T2" fmla="*/ 9 w 166"/>
                  <a:gd name="T3" fmla="*/ 0 h 79"/>
                  <a:gd name="T4" fmla="*/ 17 w 166"/>
                  <a:gd name="T5" fmla="*/ 0 h 79"/>
                  <a:gd name="T6" fmla="*/ 26 w 166"/>
                  <a:gd name="T7" fmla="*/ 3 h 79"/>
                  <a:gd name="T8" fmla="*/ 31 w 166"/>
                  <a:gd name="T9" fmla="*/ 8 h 79"/>
                  <a:gd name="T10" fmla="*/ 35 w 166"/>
                  <a:gd name="T11" fmla="*/ 11 h 79"/>
                  <a:gd name="T12" fmla="*/ 40 w 166"/>
                  <a:gd name="T13" fmla="*/ 11 h 79"/>
                  <a:gd name="T14" fmla="*/ 46 w 166"/>
                  <a:gd name="T15" fmla="*/ 11 h 79"/>
                  <a:gd name="T16" fmla="*/ 55 w 166"/>
                  <a:gd name="T17" fmla="*/ 14 h 79"/>
                  <a:gd name="T18" fmla="*/ 63 w 166"/>
                  <a:gd name="T19" fmla="*/ 19 h 79"/>
                  <a:gd name="T20" fmla="*/ 68 w 166"/>
                  <a:gd name="T21" fmla="*/ 25 h 79"/>
                  <a:gd name="T22" fmla="*/ 73 w 166"/>
                  <a:gd name="T23" fmla="*/ 29 h 79"/>
                  <a:gd name="T24" fmla="*/ 82 w 166"/>
                  <a:gd name="T25" fmla="*/ 33 h 79"/>
                  <a:gd name="T26" fmla="*/ 92 w 166"/>
                  <a:gd name="T27" fmla="*/ 34 h 79"/>
                  <a:gd name="T28" fmla="*/ 98 w 166"/>
                  <a:gd name="T29" fmla="*/ 34 h 79"/>
                  <a:gd name="T30" fmla="*/ 105 w 166"/>
                  <a:gd name="T31" fmla="*/ 34 h 79"/>
                  <a:gd name="T32" fmla="*/ 114 w 166"/>
                  <a:gd name="T33" fmla="*/ 38 h 79"/>
                  <a:gd name="T34" fmla="*/ 122 w 166"/>
                  <a:gd name="T35" fmla="*/ 42 h 79"/>
                  <a:gd name="T36" fmla="*/ 131 w 166"/>
                  <a:gd name="T37" fmla="*/ 42 h 79"/>
                  <a:gd name="T38" fmla="*/ 138 w 166"/>
                  <a:gd name="T39" fmla="*/ 43 h 79"/>
                  <a:gd name="T40" fmla="*/ 144 w 166"/>
                  <a:gd name="T41" fmla="*/ 47 h 79"/>
                  <a:gd name="T42" fmla="*/ 149 w 166"/>
                  <a:gd name="T43" fmla="*/ 51 h 79"/>
                  <a:gd name="T44" fmla="*/ 156 w 166"/>
                  <a:gd name="T45" fmla="*/ 51 h 79"/>
                  <a:gd name="T46" fmla="*/ 161 w 166"/>
                  <a:gd name="T47" fmla="*/ 51 h 79"/>
                  <a:gd name="T48" fmla="*/ 166 w 166"/>
                  <a:gd name="T49" fmla="*/ 52 h 79"/>
                  <a:gd name="T50" fmla="*/ 166 w 166"/>
                  <a:gd name="T51" fmla="*/ 55 h 79"/>
                  <a:gd name="T52" fmla="*/ 163 w 166"/>
                  <a:gd name="T53" fmla="*/ 60 h 79"/>
                  <a:gd name="T54" fmla="*/ 158 w 166"/>
                  <a:gd name="T55" fmla="*/ 65 h 79"/>
                  <a:gd name="T56" fmla="*/ 152 w 166"/>
                  <a:gd name="T57" fmla="*/ 70 h 79"/>
                  <a:gd name="T58" fmla="*/ 144 w 166"/>
                  <a:gd name="T59" fmla="*/ 75 h 79"/>
                  <a:gd name="T60" fmla="*/ 136 w 166"/>
                  <a:gd name="T61" fmla="*/ 78 h 79"/>
                  <a:gd name="T62" fmla="*/ 129 w 166"/>
                  <a:gd name="T63" fmla="*/ 79 h 79"/>
                  <a:gd name="T64" fmla="*/ 124 w 166"/>
                  <a:gd name="T65" fmla="*/ 75 h 79"/>
                  <a:gd name="T66" fmla="*/ 116 w 166"/>
                  <a:gd name="T67" fmla="*/ 67 h 79"/>
                  <a:gd name="T68" fmla="*/ 109 w 166"/>
                  <a:gd name="T69" fmla="*/ 65 h 79"/>
                  <a:gd name="T70" fmla="*/ 101 w 166"/>
                  <a:gd name="T71" fmla="*/ 65 h 79"/>
                  <a:gd name="T72" fmla="*/ 92 w 166"/>
                  <a:gd name="T73" fmla="*/ 64 h 79"/>
                  <a:gd name="T74" fmla="*/ 83 w 166"/>
                  <a:gd name="T75" fmla="*/ 61 h 79"/>
                  <a:gd name="T76" fmla="*/ 77 w 166"/>
                  <a:gd name="T77" fmla="*/ 60 h 79"/>
                  <a:gd name="T78" fmla="*/ 72 w 166"/>
                  <a:gd name="T79" fmla="*/ 57 h 79"/>
                  <a:gd name="T80" fmla="*/ 67 w 166"/>
                  <a:gd name="T81" fmla="*/ 53 h 79"/>
                  <a:gd name="T82" fmla="*/ 59 w 166"/>
                  <a:gd name="T83" fmla="*/ 51 h 79"/>
                  <a:gd name="T84" fmla="*/ 51 w 166"/>
                  <a:gd name="T85" fmla="*/ 51 h 79"/>
                  <a:gd name="T86" fmla="*/ 42 w 166"/>
                  <a:gd name="T87" fmla="*/ 51 h 79"/>
                  <a:gd name="T88" fmla="*/ 35 w 166"/>
                  <a:gd name="T89" fmla="*/ 46 h 79"/>
                  <a:gd name="T90" fmla="*/ 27 w 166"/>
                  <a:gd name="T91" fmla="*/ 39 h 79"/>
                  <a:gd name="T92" fmla="*/ 18 w 166"/>
                  <a:gd name="T93" fmla="*/ 37 h 79"/>
                  <a:gd name="T94" fmla="*/ 9 w 166"/>
                  <a:gd name="T95" fmla="*/ 36 h 79"/>
                  <a:gd name="T96" fmla="*/ 3 w 166"/>
                  <a:gd name="T97" fmla="*/ 32 h 79"/>
                  <a:gd name="T98" fmla="*/ 0 w 166"/>
                  <a:gd name="T99" fmla="*/ 24 h 79"/>
                  <a:gd name="T100" fmla="*/ 2 w 166"/>
                  <a:gd name="T101" fmla="*/ 13 h 79"/>
                  <a:gd name="T102" fmla="*/ 4 w 166"/>
                  <a:gd name="T103" fmla="*/ 4 h 79"/>
                  <a:gd name="T104" fmla="*/ 6 w 166"/>
                  <a:gd name="T105" fmla="*/ 0 h 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6"/>
                  <a:gd name="T160" fmla="*/ 0 h 79"/>
                  <a:gd name="T161" fmla="*/ 166 w 166"/>
                  <a:gd name="T162" fmla="*/ 79 h 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6" h="79">
                    <a:moveTo>
                      <a:pt x="6" y="0"/>
                    </a:moveTo>
                    <a:lnTo>
                      <a:pt x="9" y="0"/>
                    </a:lnTo>
                    <a:lnTo>
                      <a:pt x="17" y="0"/>
                    </a:lnTo>
                    <a:lnTo>
                      <a:pt x="26" y="3"/>
                    </a:lnTo>
                    <a:lnTo>
                      <a:pt x="31" y="8"/>
                    </a:lnTo>
                    <a:lnTo>
                      <a:pt x="35" y="11"/>
                    </a:lnTo>
                    <a:lnTo>
                      <a:pt x="40" y="11"/>
                    </a:lnTo>
                    <a:lnTo>
                      <a:pt x="46" y="11"/>
                    </a:lnTo>
                    <a:lnTo>
                      <a:pt x="55" y="14"/>
                    </a:lnTo>
                    <a:lnTo>
                      <a:pt x="63" y="19"/>
                    </a:lnTo>
                    <a:lnTo>
                      <a:pt x="68" y="25"/>
                    </a:lnTo>
                    <a:lnTo>
                      <a:pt x="73" y="29"/>
                    </a:lnTo>
                    <a:lnTo>
                      <a:pt x="82" y="33"/>
                    </a:lnTo>
                    <a:lnTo>
                      <a:pt x="92" y="34"/>
                    </a:lnTo>
                    <a:lnTo>
                      <a:pt x="98" y="34"/>
                    </a:lnTo>
                    <a:lnTo>
                      <a:pt x="105" y="34"/>
                    </a:lnTo>
                    <a:lnTo>
                      <a:pt x="114" y="38"/>
                    </a:lnTo>
                    <a:lnTo>
                      <a:pt x="122" y="42"/>
                    </a:lnTo>
                    <a:lnTo>
                      <a:pt x="131" y="42"/>
                    </a:lnTo>
                    <a:lnTo>
                      <a:pt x="138" y="43"/>
                    </a:lnTo>
                    <a:lnTo>
                      <a:pt x="144" y="47"/>
                    </a:lnTo>
                    <a:lnTo>
                      <a:pt x="149" y="51"/>
                    </a:lnTo>
                    <a:lnTo>
                      <a:pt x="156" y="51"/>
                    </a:lnTo>
                    <a:lnTo>
                      <a:pt x="161" y="51"/>
                    </a:lnTo>
                    <a:lnTo>
                      <a:pt x="166" y="52"/>
                    </a:lnTo>
                    <a:lnTo>
                      <a:pt x="166" y="55"/>
                    </a:lnTo>
                    <a:lnTo>
                      <a:pt x="163" y="60"/>
                    </a:lnTo>
                    <a:lnTo>
                      <a:pt x="158" y="65"/>
                    </a:lnTo>
                    <a:lnTo>
                      <a:pt x="152" y="70"/>
                    </a:lnTo>
                    <a:lnTo>
                      <a:pt x="144" y="75"/>
                    </a:lnTo>
                    <a:lnTo>
                      <a:pt x="136" y="78"/>
                    </a:lnTo>
                    <a:lnTo>
                      <a:pt x="129" y="79"/>
                    </a:lnTo>
                    <a:lnTo>
                      <a:pt x="124" y="75"/>
                    </a:lnTo>
                    <a:lnTo>
                      <a:pt x="116" y="67"/>
                    </a:lnTo>
                    <a:lnTo>
                      <a:pt x="109" y="65"/>
                    </a:lnTo>
                    <a:lnTo>
                      <a:pt x="101" y="65"/>
                    </a:lnTo>
                    <a:lnTo>
                      <a:pt x="92" y="64"/>
                    </a:lnTo>
                    <a:lnTo>
                      <a:pt x="83" y="61"/>
                    </a:lnTo>
                    <a:lnTo>
                      <a:pt x="77" y="60"/>
                    </a:lnTo>
                    <a:lnTo>
                      <a:pt x="72" y="57"/>
                    </a:lnTo>
                    <a:lnTo>
                      <a:pt x="67" y="53"/>
                    </a:lnTo>
                    <a:lnTo>
                      <a:pt x="59" y="51"/>
                    </a:lnTo>
                    <a:lnTo>
                      <a:pt x="51" y="51"/>
                    </a:lnTo>
                    <a:lnTo>
                      <a:pt x="42" y="51"/>
                    </a:lnTo>
                    <a:lnTo>
                      <a:pt x="35" y="46"/>
                    </a:lnTo>
                    <a:lnTo>
                      <a:pt x="27" y="39"/>
                    </a:lnTo>
                    <a:lnTo>
                      <a:pt x="18" y="37"/>
                    </a:lnTo>
                    <a:lnTo>
                      <a:pt x="9" y="36"/>
                    </a:lnTo>
                    <a:lnTo>
                      <a:pt x="3" y="32"/>
                    </a:lnTo>
                    <a:lnTo>
                      <a:pt x="0" y="24"/>
                    </a:lnTo>
                    <a:lnTo>
                      <a:pt x="2" y="13"/>
                    </a:lnTo>
                    <a:lnTo>
                      <a:pt x="4" y="4"/>
                    </a:lnTo>
                    <a:lnTo>
                      <a:pt x="6" y="0"/>
                    </a:lnTo>
                    <a:close/>
                  </a:path>
                </a:pathLst>
              </a:custGeom>
              <a:solidFill>
                <a:srgbClr val="000000"/>
              </a:solidFill>
              <a:ln w="9525">
                <a:solidFill>
                  <a:schemeClr val="tx1"/>
                </a:solidFill>
                <a:round/>
                <a:headEnd/>
                <a:tailEnd/>
              </a:ln>
            </p:spPr>
            <p:txBody>
              <a:bodyPr/>
              <a:lstStyle/>
              <a:p>
                <a:endParaRPr lang="en-US"/>
              </a:p>
            </p:txBody>
          </p:sp>
          <p:sp>
            <p:nvSpPr>
              <p:cNvPr id="23" name="Freeform 12"/>
              <p:cNvSpPr>
                <a:spLocks/>
              </p:cNvSpPr>
              <p:nvPr/>
            </p:nvSpPr>
            <p:spPr bwMode="auto">
              <a:xfrm>
                <a:off x="1928" y="3893"/>
                <a:ext cx="1343" cy="1507"/>
              </a:xfrm>
              <a:custGeom>
                <a:avLst/>
                <a:gdLst>
                  <a:gd name="T0" fmla="*/ 1240 w 1343"/>
                  <a:gd name="T1" fmla="*/ 850 h 1507"/>
                  <a:gd name="T2" fmla="*/ 1211 w 1343"/>
                  <a:gd name="T3" fmla="*/ 836 h 1507"/>
                  <a:gd name="T4" fmla="*/ 1129 w 1343"/>
                  <a:gd name="T5" fmla="*/ 820 h 1507"/>
                  <a:gd name="T6" fmla="*/ 1095 w 1343"/>
                  <a:gd name="T7" fmla="*/ 797 h 1507"/>
                  <a:gd name="T8" fmla="*/ 1114 w 1343"/>
                  <a:gd name="T9" fmla="*/ 771 h 1507"/>
                  <a:gd name="T10" fmla="*/ 1175 w 1343"/>
                  <a:gd name="T11" fmla="*/ 787 h 1507"/>
                  <a:gd name="T12" fmla="*/ 1229 w 1343"/>
                  <a:gd name="T13" fmla="*/ 794 h 1507"/>
                  <a:gd name="T14" fmla="*/ 1276 w 1343"/>
                  <a:gd name="T15" fmla="*/ 814 h 1507"/>
                  <a:gd name="T16" fmla="*/ 1290 w 1343"/>
                  <a:gd name="T17" fmla="*/ 810 h 1507"/>
                  <a:gd name="T18" fmla="*/ 1325 w 1343"/>
                  <a:gd name="T19" fmla="*/ 661 h 1507"/>
                  <a:gd name="T20" fmla="*/ 1332 w 1343"/>
                  <a:gd name="T21" fmla="*/ 565 h 1507"/>
                  <a:gd name="T22" fmla="*/ 1292 w 1343"/>
                  <a:gd name="T23" fmla="*/ 557 h 1507"/>
                  <a:gd name="T24" fmla="*/ 1253 w 1343"/>
                  <a:gd name="T25" fmla="*/ 537 h 1507"/>
                  <a:gd name="T26" fmla="*/ 1192 w 1343"/>
                  <a:gd name="T27" fmla="*/ 561 h 1507"/>
                  <a:gd name="T28" fmla="*/ 1180 w 1343"/>
                  <a:gd name="T29" fmla="*/ 549 h 1507"/>
                  <a:gd name="T30" fmla="*/ 1194 w 1343"/>
                  <a:gd name="T31" fmla="*/ 497 h 1507"/>
                  <a:gd name="T32" fmla="*/ 1221 w 1343"/>
                  <a:gd name="T33" fmla="*/ 424 h 1507"/>
                  <a:gd name="T34" fmla="*/ 1217 w 1343"/>
                  <a:gd name="T35" fmla="*/ 379 h 1507"/>
                  <a:gd name="T36" fmla="*/ 1189 w 1343"/>
                  <a:gd name="T37" fmla="*/ 365 h 1507"/>
                  <a:gd name="T38" fmla="*/ 1183 w 1343"/>
                  <a:gd name="T39" fmla="*/ 329 h 1507"/>
                  <a:gd name="T40" fmla="*/ 1161 w 1343"/>
                  <a:gd name="T41" fmla="*/ 240 h 1507"/>
                  <a:gd name="T42" fmla="*/ 1150 w 1343"/>
                  <a:gd name="T43" fmla="*/ 184 h 1507"/>
                  <a:gd name="T44" fmla="*/ 1147 w 1343"/>
                  <a:gd name="T45" fmla="*/ 116 h 1507"/>
                  <a:gd name="T46" fmla="*/ 1121 w 1343"/>
                  <a:gd name="T47" fmla="*/ 93 h 1507"/>
                  <a:gd name="T48" fmla="*/ 1091 w 1343"/>
                  <a:gd name="T49" fmla="*/ 56 h 1507"/>
                  <a:gd name="T50" fmla="*/ 1057 w 1343"/>
                  <a:gd name="T51" fmla="*/ 29 h 1507"/>
                  <a:gd name="T52" fmla="*/ 991 w 1343"/>
                  <a:gd name="T53" fmla="*/ 12 h 1507"/>
                  <a:gd name="T54" fmla="*/ 887 w 1343"/>
                  <a:gd name="T55" fmla="*/ 0 h 1507"/>
                  <a:gd name="T56" fmla="*/ 795 w 1343"/>
                  <a:gd name="T57" fmla="*/ 9 h 1507"/>
                  <a:gd name="T58" fmla="*/ 719 w 1343"/>
                  <a:gd name="T59" fmla="*/ 31 h 1507"/>
                  <a:gd name="T60" fmla="*/ 649 w 1343"/>
                  <a:gd name="T61" fmla="*/ 60 h 1507"/>
                  <a:gd name="T62" fmla="*/ 587 w 1343"/>
                  <a:gd name="T63" fmla="*/ 127 h 1507"/>
                  <a:gd name="T64" fmla="*/ 528 w 1343"/>
                  <a:gd name="T65" fmla="*/ 310 h 1507"/>
                  <a:gd name="T66" fmla="*/ 546 w 1343"/>
                  <a:gd name="T67" fmla="*/ 491 h 1507"/>
                  <a:gd name="T68" fmla="*/ 577 w 1343"/>
                  <a:gd name="T69" fmla="*/ 583 h 1507"/>
                  <a:gd name="T70" fmla="*/ 552 w 1343"/>
                  <a:gd name="T71" fmla="*/ 658 h 1507"/>
                  <a:gd name="T72" fmla="*/ 518 w 1343"/>
                  <a:gd name="T73" fmla="*/ 683 h 1507"/>
                  <a:gd name="T74" fmla="*/ 444 w 1343"/>
                  <a:gd name="T75" fmla="*/ 672 h 1507"/>
                  <a:gd name="T76" fmla="*/ 366 w 1343"/>
                  <a:gd name="T77" fmla="*/ 661 h 1507"/>
                  <a:gd name="T78" fmla="*/ 263 w 1343"/>
                  <a:gd name="T79" fmla="*/ 693 h 1507"/>
                  <a:gd name="T80" fmla="*/ 211 w 1343"/>
                  <a:gd name="T81" fmla="*/ 766 h 1507"/>
                  <a:gd name="T82" fmla="*/ 170 w 1343"/>
                  <a:gd name="T83" fmla="*/ 839 h 1507"/>
                  <a:gd name="T84" fmla="*/ 148 w 1343"/>
                  <a:gd name="T85" fmla="*/ 906 h 1507"/>
                  <a:gd name="T86" fmla="*/ 122 w 1343"/>
                  <a:gd name="T87" fmla="*/ 986 h 1507"/>
                  <a:gd name="T88" fmla="*/ 81 w 1343"/>
                  <a:gd name="T89" fmla="*/ 1105 h 1507"/>
                  <a:gd name="T90" fmla="*/ 44 w 1343"/>
                  <a:gd name="T91" fmla="*/ 1199 h 1507"/>
                  <a:gd name="T92" fmla="*/ 14 w 1343"/>
                  <a:gd name="T93" fmla="*/ 1268 h 1507"/>
                  <a:gd name="T94" fmla="*/ 5 w 1343"/>
                  <a:gd name="T95" fmla="*/ 1441 h 1507"/>
                  <a:gd name="T96" fmla="*/ 34 w 1343"/>
                  <a:gd name="T97" fmla="*/ 1503 h 1507"/>
                  <a:gd name="T98" fmla="*/ 123 w 1343"/>
                  <a:gd name="T99" fmla="*/ 1506 h 1507"/>
                  <a:gd name="T100" fmla="*/ 272 w 1343"/>
                  <a:gd name="T101" fmla="*/ 1507 h 1507"/>
                  <a:gd name="T102" fmla="*/ 463 w 1343"/>
                  <a:gd name="T103" fmla="*/ 1505 h 1507"/>
                  <a:gd name="T104" fmla="*/ 681 w 1343"/>
                  <a:gd name="T105" fmla="*/ 1502 h 1507"/>
                  <a:gd name="T106" fmla="*/ 910 w 1343"/>
                  <a:gd name="T107" fmla="*/ 1498 h 1507"/>
                  <a:gd name="T108" fmla="*/ 1103 w 1343"/>
                  <a:gd name="T109" fmla="*/ 1432 h 1507"/>
                  <a:gd name="T110" fmla="*/ 1192 w 1343"/>
                  <a:gd name="T111" fmla="*/ 1128 h 1507"/>
                  <a:gd name="T112" fmla="*/ 1249 w 1343"/>
                  <a:gd name="T113" fmla="*/ 954 h 1507"/>
                  <a:gd name="T114" fmla="*/ 1276 w 1343"/>
                  <a:gd name="T115" fmla="*/ 864 h 15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43"/>
                  <a:gd name="T175" fmla="*/ 0 h 1507"/>
                  <a:gd name="T176" fmla="*/ 1343 w 1343"/>
                  <a:gd name="T177" fmla="*/ 1507 h 150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43" h="1507">
                    <a:moveTo>
                      <a:pt x="1276" y="864"/>
                    </a:moveTo>
                    <a:lnTo>
                      <a:pt x="1267" y="860"/>
                    </a:lnTo>
                    <a:lnTo>
                      <a:pt x="1257" y="857"/>
                    </a:lnTo>
                    <a:lnTo>
                      <a:pt x="1249" y="853"/>
                    </a:lnTo>
                    <a:lnTo>
                      <a:pt x="1240" y="850"/>
                    </a:lnTo>
                    <a:lnTo>
                      <a:pt x="1232" y="847"/>
                    </a:lnTo>
                    <a:lnTo>
                      <a:pt x="1226" y="843"/>
                    </a:lnTo>
                    <a:lnTo>
                      <a:pt x="1221" y="841"/>
                    </a:lnTo>
                    <a:lnTo>
                      <a:pt x="1217" y="838"/>
                    </a:lnTo>
                    <a:lnTo>
                      <a:pt x="1211" y="836"/>
                    </a:lnTo>
                    <a:lnTo>
                      <a:pt x="1198" y="832"/>
                    </a:lnTo>
                    <a:lnTo>
                      <a:pt x="1184" y="829"/>
                    </a:lnTo>
                    <a:lnTo>
                      <a:pt x="1166" y="827"/>
                    </a:lnTo>
                    <a:lnTo>
                      <a:pt x="1148" y="824"/>
                    </a:lnTo>
                    <a:lnTo>
                      <a:pt x="1129" y="820"/>
                    </a:lnTo>
                    <a:lnTo>
                      <a:pt x="1113" y="818"/>
                    </a:lnTo>
                    <a:lnTo>
                      <a:pt x="1098" y="814"/>
                    </a:lnTo>
                    <a:lnTo>
                      <a:pt x="1091" y="810"/>
                    </a:lnTo>
                    <a:lnTo>
                      <a:pt x="1093" y="804"/>
                    </a:lnTo>
                    <a:lnTo>
                      <a:pt x="1095" y="797"/>
                    </a:lnTo>
                    <a:lnTo>
                      <a:pt x="1098" y="795"/>
                    </a:lnTo>
                    <a:lnTo>
                      <a:pt x="1098" y="791"/>
                    </a:lnTo>
                    <a:lnTo>
                      <a:pt x="1099" y="785"/>
                    </a:lnTo>
                    <a:lnTo>
                      <a:pt x="1103" y="776"/>
                    </a:lnTo>
                    <a:lnTo>
                      <a:pt x="1114" y="771"/>
                    </a:lnTo>
                    <a:lnTo>
                      <a:pt x="1123" y="771"/>
                    </a:lnTo>
                    <a:lnTo>
                      <a:pt x="1133" y="773"/>
                    </a:lnTo>
                    <a:lnTo>
                      <a:pt x="1146" y="777"/>
                    </a:lnTo>
                    <a:lnTo>
                      <a:pt x="1160" y="782"/>
                    </a:lnTo>
                    <a:lnTo>
                      <a:pt x="1175" y="787"/>
                    </a:lnTo>
                    <a:lnTo>
                      <a:pt x="1189" y="791"/>
                    </a:lnTo>
                    <a:lnTo>
                      <a:pt x="1202" y="792"/>
                    </a:lnTo>
                    <a:lnTo>
                      <a:pt x="1213" y="791"/>
                    </a:lnTo>
                    <a:lnTo>
                      <a:pt x="1220" y="791"/>
                    </a:lnTo>
                    <a:lnTo>
                      <a:pt x="1229" y="794"/>
                    </a:lnTo>
                    <a:lnTo>
                      <a:pt x="1237" y="797"/>
                    </a:lnTo>
                    <a:lnTo>
                      <a:pt x="1248" y="803"/>
                    </a:lnTo>
                    <a:lnTo>
                      <a:pt x="1258" y="808"/>
                    </a:lnTo>
                    <a:lnTo>
                      <a:pt x="1267" y="811"/>
                    </a:lnTo>
                    <a:lnTo>
                      <a:pt x="1276" y="814"/>
                    </a:lnTo>
                    <a:lnTo>
                      <a:pt x="1281" y="814"/>
                    </a:lnTo>
                    <a:lnTo>
                      <a:pt x="1283" y="813"/>
                    </a:lnTo>
                    <a:lnTo>
                      <a:pt x="1286" y="811"/>
                    </a:lnTo>
                    <a:lnTo>
                      <a:pt x="1287" y="811"/>
                    </a:lnTo>
                    <a:lnTo>
                      <a:pt x="1290" y="810"/>
                    </a:lnTo>
                    <a:lnTo>
                      <a:pt x="1297" y="781"/>
                    </a:lnTo>
                    <a:lnTo>
                      <a:pt x="1305" y="750"/>
                    </a:lnTo>
                    <a:lnTo>
                      <a:pt x="1312" y="721"/>
                    </a:lnTo>
                    <a:lnTo>
                      <a:pt x="1319" y="691"/>
                    </a:lnTo>
                    <a:lnTo>
                      <a:pt x="1325" y="661"/>
                    </a:lnTo>
                    <a:lnTo>
                      <a:pt x="1332" y="631"/>
                    </a:lnTo>
                    <a:lnTo>
                      <a:pt x="1338" y="602"/>
                    </a:lnTo>
                    <a:lnTo>
                      <a:pt x="1343" y="571"/>
                    </a:lnTo>
                    <a:lnTo>
                      <a:pt x="1338" y="567"/>
                    </a:lnTo>
                    <a:lnTo>
                      <a:pt x="1332" y="565"/>
                    </a:lnTo>
                    <a:lnTo>
                      <a:pt x="1326" y="563"/>
                    </a:lnTo>
                    <a:lnTo>
                      <a:pt x="1320" y="561"/>
                    </a:lnTo>
                    <a:lnTo>
                      <a:pt x="1310" y="558"/>
                    </a:lnTo>
                    <a:lnTo>
                      <a:pt x="1300" y="557"/>
                    </a:lnTo>
                    <a:lnTo>
                      <a:pt x="1292" y="557"/>
                    </a:lnTo>
                    <a:lnTo>
                      <a:pt x="1288" y="557"/>
                    </a:lnTo>
                    <a:lnTo>
                      <a:pt x="1284" y="553"/>
                    </a:lnTo>
                    <a:lnTo>
                      <a:pt x="1277" y="547"/>
                    </a:lnTo>
                    <a:lnTo>
                      <a:pt x="1265" y="539"/>
                    </a:lnTo>
                    <a:lnTo>
                      <a:pt x="1253" y="537"/>
                    </a:lnTo>
                    <a:lnTo>
                      <a:pt x="1245" y="538"/>
                    </a:lnTo>
                    <a:lnTo>
                      <a:pt x="1234" y="542"/>
                    </a:lnTo>
                    <a:lnTo>
                      <a:pt x="1220" y="548"/>
                    </a:lnTo>
                    <a:lnTo>
                      <a:pt x="1206" y="555"/>
                    </a:lnTo>
                    <a:lnTo>
                      <a:pt x="1192" y="561"/>
                    </a:lnTo>
                    <a:lnTo>
                      <a:pt x="1180" y="567"/>
                    </a:lnTo>
                    <a:lnTo>
                      <a:pt x="1173" y="571"/>
                    </a:lnTo>
                    <a:lnTo>
                      <a:pt x="1170" y="572"/>
                    </a:lnTo>
                    <a:lnTo>
                      <a:pt x="1178" y="552"/>
                    </a:lnTo>
                    <a:lnTo>
                      <a:pt x="1180" y="549"/>
                    </a:lnTo>
                    <a:lnTo>
                      <a:pt x="1185" y="543"/>
                    </a:lnTo>
                    <a:lnTo>
                      <a:pt x="1192" y="534"/>
                    </a:lnTo>
                    <a:lnTo>
                      <a:pt x="1197" y="525"/>
                    </a:lnTo>
                    <a:lnTo>
                      <a:pt x="1197" y="513"/>
                    </a:lnTo>
                    <a:lnTo>
                      <a:pt x="1194" y="497"/>
                    </a:lnTo>
                    <a:lnTo>
                      <a:pt x="1194" y="481"/>
                    </a:lnTo>
                    <a:lnTo>
                      <a:pt x="1199" y="469"/>
                    </a:lnTo>
                    <a:lnTo>
                      <a:pt x="1211" y="454"/>
                    </a:lnTo>
                    <a:lnTo>
                      <a:pt x="1218" y="438"/>
                    </a:lnTo>
                    <a:lnTo>
                      <a:pt x="1221" y="424"/>
                    </a:lnTo>
                    <a:lnTo>
                      <a:pt x="1221" y="418"/>
                    </a:lnTo>
                    <a:lnTo>
                      <a:pt x="1222" y="415"/>
                    </a:lnTo>
                    <a:lnTo>
                      <a:pt x="1223" y="403"/>
                    </a:lnTo>
                    <a:lnTo>
                      <a:pt x="1222" y="391"/>
                    </a:lnTo>
                    <a:lnTo>
                      <a:pt x="1217" y="379"/>
                    </a:lnTo>
                    <a:lnTo>
                      <a:pt x="1212" y="375"/>
                    </a:lnTo>
                    <a:lnTo>
                      <a:pt x="1206" y="373"/>
                    </a:lnTo>
                    <a:lnTo>
                      <a:pt x="1201" y="370"/>
                    </a:lnTo>
                    <a:lnTo>
                      <a:pt x="1194" y="368"/>
                    </a:lnTo>
                    <a:lnTo>
                      <a:pt x="1189" y="365"/>
                    </a:lnTo>
                    <a:lnTo>
                      <a:pt x="1185" y="363"/>
                    </a:lnTo>
                    <a:lnTo>
                      <a:pt x="1184" y="360"/>
                    </a:lnTo>
                    <a:lnTo>
                      <a:pt x="1185" y="356"/>
                    </a:lnTo>
                    <a:lnTo>
                      <a:pt x="1187" y="345"/>
                    </a:lnTo>
                    <a:lnTo>
                      <a:pt x="1183" y="329"/>
                    </a:lnTo>
                    <a:lnTo>
                      <a:pt x="1176" y="314"/>
                    </a:lnTo>
                    <a:lnTo>
                      <a:pt x="1174" y="300"/>
                    </a:lnTo>
                    <a:lnTo>
                      <a:pt x="1173" y="284"/>
                    </a:lnTo>
                    <a:lnTo>
                      <a:pt x="1168" y="263"/>
                    </a:lnTo>
                    <a:lnTo>
                      <a:pt x="1161" y="240"/>
                    </a:lnTo>
                    <a:lnTo>
                      <a:pt x="1154" y="220"/>
                    </a:lnTo>
                    <a:lnTo>
                      <a:pt x="1146" y="207"/>
                    </a:lnTo>
                    <a:lnTo>
                      <a:pt x="1141" y="200"/>
                    </a:lnTo>
                    <a:lnTo>
                      <a:pt x="1142" y="193"/>
                    </a:lnTo>
                    <a:lnTo>
                      <a:pt x="1150" y="184"/>
                    </a:lnTo>
                    <a:lnTo>
                      <a:pt x="1157" y="171"/>
                    </a:lnTo>
                    <a:lnTo>
                      <a:pt x="1159" y="154"/>
                    </a:lnTo>
                    <a:lnTo>
                      <a:pt x="1156" y="137"/>
                    </a:lnTo>
                    <a:lnTo>
                      <a:pt x="1154" y="126"/>
                    </a:lnTo>
                    <a:lnTo>
                      <a:pt x="1147" y="116"/>
                    </a:lnTo>
                    <a:lnTo>
                      <a:pt x="1138" y="107"/>
                    </a:lnTo>
                    <a:lnTo>
                      <a:pt x="1129" y="101"/>
                    </a:lnTo>
                    <a:lnTo>
                      <a:pt x="1126" y="98"/>
                    </a:lnTo>
                    <a:lnTo>
                      <a:pt x="1124" y="97"/>
                    </a:lnTo>
                    <a:lnTo>
                      <a:pt x="1121" y="93"/>
                    </a:lnTo>
                    <a:lnTo>
                      <a:pt x="1117" y="87"/>
                    </a:lnTo>
                    <a:lnTo>
                      <a:pt x="1110" y="80"/>
                    </a:lnTo>
                    <a:lnTo>
                      <a:pt x="1104" y="73"/>
                    </a:lnTo>
                    <a:lnTo>
                      <a:pt x="1098" y="64"/>
                    </a:lnTo>
                    <a:lnTo>
                      <a:pt x="1091" y="56"/>
                    </a:lnTo>
                    <a:lnTo>
                      <a:pt x="1086" y="50"/>
                    </a:lnTo>
                    <a:lnTo>
                      <a:pt x="1081" y="45"/>
                    </a:lnTo>
                    <a:lnTo>
                      <a:pt x="1075" y="40"/>
                    </a:lnTo>
                    <a:lnTo>
                      <a:pt x="1067" y="34"/>
                    </a:lnTo>
                    <a:lnTo>
                      <a:pt x="1057" y="29"/>
                    </a:lnTo>
                    <a:lnTo>
                      <a:pt x="1047" y="26"/>
                    </a:lnTo>
                    <a:lnTo>
                      <a:pt x="1035" y="22"/>
                    </a:lnTo>
                    <a:lnTo>
                      <a:pt x="1021" y="18"/>
                    </a:lnTo>
                    <a:lnTo>
                      <a:pt x="1007" y="14"/>
                    </a:lnTo>
                    <a:lnTo>
                      <a:pt x="991" y="12"/>
                    </a:lnTo>
                    <a:lnTo>
                      <a:pt x="973" y="8"/>
                    </a:lnTo>
                    <a:lnTo>
                      <a:pt x="954" y="5"/>
                    </a:lnTo>
                    <a:lnTo>
                      <a:pt x="932" y="3"/>
                    </a:lnTo>
                    <a:lnTo>
                      <a:pt x="910" y="1"/>
                    </a:lnTo>
                    <a:lnTo>
                      <a:pt x="887" y="0"/>
                    </a:lnTo>
                    <a:lnTo>
                      <a:pt x="863" y="0"/>
                    </a:lnTo>
                    <a:lnTo>
                      <a:pt x="837" y="3"/>
                    </a:lnTo>
                    <a:lnTo>
                      <a:pt x="824" y="4"/>
                    </a:lnTo>
                    <a:lnTo>
                      <a:pt x="810" y="6"/>
                    </a:lnTo>
                    <a:lnTo>
                      <a:pt x="795" y="9"/>
                    </a:lnTo>
                    <a:lnTo>
                      <a:pt x="781" y="13"/>
                    </a:lnTo>
                    <a:lnTo>
                      <a:pt x="765" y="17"/>
                    </a:lnTo>
                    <a:lnTo>
                      <a:pt x="749" y="20"/>
                    </a:lnTo>
                    <a:lnTo>
                      <a:pt x="734" y="26"/>
                    </a:lnTo>
                    <a:lnTo>
                      <a:pt x="719" y="31"/>
                    </a:lnTo>
                    <a:lnTo>
                      <a:pt x="704" y="36"/>
                    </a:lnTo>
                    <a:lnTo>
                      <a:pt x="688" y="41"/>
                    </a:lnTo>
                    <a:lnTo>
                      <a:pt x="674" y="47"/>
                    </a:lnTo>
                    <a:lnTo>
                      <a:pt x="662" y="54"/>
                    </a:lnTo>
                    <a:lnTo>
                      <a:pt x="649" y="60"/>
                    </a:lnTo>
                    <a:lnTo>
                      <a:pt x="638" y="67"/>
                    </a:lnTo>
                    <a:lnTo>
                      <a:pt x="627" y="74"/>
                    </a:lnTo>
                    <a:lnTo>
                      <a:pt x="619" y="81"/>
                    </a:lnTo>
                    <a:lnTo>
                      <a:pt x="602" y="101"/>
                    </a:lnTo>
                    <a:lnTo>
                      <a:pt x="587" y="127"/>
                    </a:lnTo>
                    <a:lnTo>
                      <a:pt x="572" y="160"/>
                    </a:lnTo>
                    <a:lnTo>
                      <a:pt x="558" y="196"/>
                    </a:lnTo>
                    <a:lnTo>
                      <a:pt x="545" y="234"/>
                    </a:lnTo>
                    <a:lnTo>
                      <a:pt x="535" y="274"/>
                    </a:lnTo>
                    <a:lnTo>
                      <a:pt x="528" y="310"/>
                    </a:lnTo>
                    <a:lnTo>
                      <a:pt x="523" y="343"/>
                    </a:lnTo>
                    <a:lnTo>
                      <a:pt x="523" y="378"/>
                    </a:lnTo>
                    <a:lnTo>
                      <a:pt x="528" y="415"/>
                    </a:lnTo>
                    <a:lnTo>
                      <a:pt x="536" y="454"/>
                    </a:lnTo>
                    <a:lnTo>
                      <a:pt x="546" y="491"/>
                    </a:lnTo>
                    <a:lnTo>
                      <a:pt x="556" y="524"/>
                    </a:lnTo>
                    <a:lnTo>
                      <a:pt x="566" y="552"/>
                    </a:lnTo>
                    <a:lnTo>
                      <a:pt x="573" y="570"/>
                    </a:lnTo>
                    <a:lnTo>
                      <a:pt x="575" y="576"/>
                    </a:lnTo>
                    <a:lnTo>
                      <a:pt x="577" y="583"/>
                    </a:lnTo>
                    <a:lnTo>
                      <a:pt x="579" y="598"/>
                    </a:lnTo>
                    <a:lnTo>
                      <a:pt x="580" y="614"/>
                    </a:lnTo>
                    <a:lnTo>
                      <a:pt x="575" y="625"/>
                    </a:lnTo>
                    <a:lnTo>
                      <a:pt x="564" y="636"/>
                    </a:lnTo>
                    <a:lnTo>
                      <a:pt x="552" y="658"/>
                    </a:lnTo>
                    <a:lnTo>
                      <a:pt x="544" y="678"/>
                    </a:lnTo>
                    <a:lnTo>
                      <a:pt x="540" y="687"/>
                    </a:lnTo>
                    <a:lnTo>
                      <a:pt x="537" y="687"/>
                    </a:lnTo>
                    <a:lnTo>
                      <a:pt x="530" y="686"/>
                    </a:lnTo>
                    <a:lnTo>
                      <a:pt x="518" y="683"/>
                    </a:lnTo>
                    <a:lnTo>
                      <a:pt x="504" y="680"/>
                    </a:lnTo>
                    <a:lnTo>
                      <a:pt x="489" y="678"/>
                    </a:lnTo>
                    <a:lnTo>
                      <a:pt x="472" y="675"/>
                    </a:lnTo>
                    <a:lnTo>
                      <a:pt x="457" y="673"/>
                    </a:lnTo>
                    <a:lnTo>
                      <a:pt x="444" y="672"/>
                    </a:lnTo>
                    <a:lnTo>
                      <a:pt x="432" y="669"/>
                    </a:lnTo>
                    <a:lnTo>
                      <a:pt x="418" y="666"/>
                    </a:lnTo>
                    <a:lnTo>
                      <a:pt x="401" y="664"/>
                    </a:lnTo>
                    <a:lnTo>
                      <a:pt x="385" y="663"/>
                    </a:lnTo>
                    <a:lnTo>
                      <a:pt x="366" y="661"/>
                    </a:lnTo>
                    <a:lnTo>
                      <a:pt x="345" y="663"/>
                    </a:lnTo>
                    <a:lnTo>
                      <a:pt x="324" y="665"/>
                    </a:lnTo>
                    <a:lnTo>
                      <a:pt x="301" y="672"/>
                    </a:lnTo>
                    <a:lnTo>
                      <a:pt x="279" y="680"/>
                    </a:lnTo>
                    <a:lnTo>
                      <a:pt x="263" y="693"/>
                    </a:lnTo>
                    <a:lnTo>
                      <a:pt x="249" y="708"/>
                    </a:lnTo>
                    <a:lnTo>
                      <a:pt x="237" y="724"/>
                    </a:lnTo>
                    <a:lnTo>
                      <a:pt x="227" y="739"/>
                    </a:lnTo>
                    <a:lnTo>
                      <a:pt x="219" y="753"/>
                    </a:lnTo>
                    <a:lnTo>
                      <a:pt x="211" y="766"/>
                    </a:lnTo>
                    <a:lnTo>
                      <a:pt x="203" y="775"/>
                    </a:lnTo>
                    <a:lnTo>
                      <a:pt x="194" y="785"/>
                    </a:lnTo>
                    <a:lnTo>
                      <a:pt x="185" y="800"/>
                    </a:lnTo>
                    <a:lnTo>
                      <a:pt x="176" y="819"/>
                    </a:lnTo>
                    <a:lnTo>
                      <a:pt x="170" y="839"/>
                    </a:lnTo>
                    <a:lnTo>
                      <a:pt x="162" y="859"/>
                    </a:lnTo>
                    <a:lnTo>
                      <a:pt x="157" y="876"/>
                    </a:lnTo>
                    <a:lnTo>
                      <a:pt x="153" y="890"/>
                    </a:lnTo>
                    <a:lnTo>
                      <a:pt x="151" y="898"/>
                    </a:lnTo>
                    <a:lnTo>
                      <a:pt x="148" y="906"/>
                    </a:lnTo>
                    <a:lnTo>
                      <a:pt x="146" y="917"/>
                    </a:lnTo>
                    <a:lnTo>
                      <a:pt x="142" y="932"/>
                    </a:lnTo>
                    <a:lnTo>
                      <a:pt x="136" y="949"/>
                    </a:lnTo>
                    <a:lnTo>
                      <a:pt x="129" y="968"/>
                    </a:lnTo>
                    <a:lnTo>
                      <a:pt x="122" y="986"/>
                    </a:lnTo>
                    <a:lnTo>
                      <a:pt x="113" y="1002"/>
                    </a:lnTo>
                    <a:lnTo>
                      <a:pt x="104" y="1016"/>
                    </a:lnTo>
                    <a:lnTo>
                      <a:pt x="89" y="1044"/>
                    </a:lnTo>
                    <a:lnTo>
                      <a:pt x="82" y="1076"/>
                    </a:lnTo>
                    <a:lnTo>
                      <a:pt x="81" y="1105"/>
                    </a:lnTo>
                    <a:lnTo>
                      <a:pt x="80" y="1124"/>
                    </a:lnTo>
                    <a:lnTo>
                      <a:pt x="75" y="1140"/>
                    </a:lnTo>
                    <a:lnTo>
                      <a:pt x="66" y="1161"/>
                    </a:lnTo>
                    <a:lnTo>
                      <a:pt x="56" y="1183"/>
                    </a:lnTo>
                    <a:lnTo>
                      <a:pt x="44" y="1199"/>
                    </a:lnTo>
                    <a:lnTo>
                      <a:pt x="38" y="1207"/>
                    </a:lnTo>
                    <a:lnTo>
                      <a:pt x="31" y="1218"/>
                    </a:lnTo>
                    <a:lnTo>
                      <a:pt x="25" y="1232"/>
                    </a:lnTo>
                    <a:lnTo>
                      <a:pt x="19" y="1249"/>
                    </a:lnTo>
                    <a:lnTo>
                      <a:pt x="14" y="1268"/>
                    </a:lnTo>
                    <a:lnTo>
                      <a:pt x="9" y="1288"/>
                    </a:lnTo>
                    <a:lnTo>
                      <a:pt x="3" y="1311"/>
                    </a:lnTo>
                    <a:lnTo>
                      <a:pt x="0" y="1334"/>
                    </a:lnTo>
                    <a:lnTo>
                      <a:pt x="0" y="1388"/>
                    </a:lnTo>
                    <a:lnTo>
                      <a:pt x="5" y="1441"/>
                    </a:lnTo>
                    <a:lnTo>
                      <a:pt x="12" y="1484"/>
                    </a:lnTo>
                    <a:lnTo>
                      <a:pt x="16" y="1501"/>
                    </a:lnTo>
                    <a:lnTo>
                      <a:pt x="19" y="1502"/>
                    </a:lnTo>
                    <a:lnTo>
                      <a:pt x="25" y="1503"/>
                    </a:lnTo>
                    <a:lnTo>
                      <a:pt x="34" y="1503"/>
                    </a:lnTo>
                    <a:lnTo>
                      <a:pt x="47" y="1505"/>
                    </a:lnTo>
                    <a:lnTo>
                      <a:pt x="62" y="1505"/>
                    </a:lnTo>
                    <a:lnTo>
                      <a:pt x="80" y="1506"/>
                    </a:lnTo>
                    <a:lnTo>
                      <a:pt x="100" y="1506"/>
                    </a:lnTo>
                    <a:lnTo>
                      <a:pt x="123" y="1506"/>
                    </a:lnTo>
                    <a:lnTo>
                      <a:pt x="148" y="1507"/>
                    </a:lnTo>
                    <a:lnTo>
                      <a:pt x="176" y="1507"/>
                    </a:lnTo>
                    <a:lnTo>
                      <a:pt x="207" y="1507"/>
                    </a:lnTo>
                    <a:lnTo>
                      <a:pt x="239" y="1507"/>
                    </a:lnTo>
                    <a:lnTo>
                      <a:pt x="272" y="1507"/>
                    </a:lnTo>
                    <a:lnTo>
                      <a:pt x="307" y="1506"/>
                    </a:lnTo>
                    <a:lnTo>
                      <a:pt x="344" y="1506"/>
                    </a:lnTo>
                    <a:lnTo>
                      <a:pt x="382" y="1506"/>
                    </a:lnTo>
                    <a:lnTo>
                      <a:pt x="422" y="1506"/>
                    </a:lnTo>
                    <a:lnTo>
                      <a:pt x="463" y="1505"/>
                    </a:lnTo>
                    <a:lnTo>
                      <a:pt x="505" y="1505"/>
                    </a:lnTo>
                    <a:lnTo>
                      <a:pt x="547" y="1503"/>
                    </a:lnTo>
                    <a:lnTo>
                      <a:pt x="592" y="1503"/>
                    </a:lnTo>
                    <a:lnTo>
                      <a:pt x="636" y="1502"/>
                    </a:lnTo>
                    <a:lnTo>
                      <a:pt x="681" y="1502"/>
                    </a:lnTo>
                    <a:lnTo>
                      <a:pt x="727" y="1501"/>
                    </a:lnTo>
                    <a:lnTo>
                      <a:pt x="772" y="1501"/>
                    </a:lnTo>
                    <a:lnTo>
                      <a:pt x="818" y="1499"/>
                    </a:lnTo>
                    <a:lnTo>
                      <a:pt x="864" y="1498"/>
                    </a:lnTo>
                    <a:lnTo>
                      <a:pt x="910" y="1498"/>
                    </a:lnTo>
                    <a:lnTo>
                      <a:pt x="955" y="1497"/>
                    </a:lnTo>
                    <a:lnTo>
                      <a:pt x="1000" y="1496"/>
                    </a:lnTo>
                    <a:lnTo>
                      <a:pt x="1044" y="1496"/>
                    </a:lnTo>
                    <a:lnTo>
                      <a:pt x="1089" y="1494"/>
                    </a:lnTo>
                    <a:lnTo>
                      <a:pt x="1103" y="1432"/>
                    </a:lnTo>
                    <a:lnTo>
                      <a:pt x="1118" y="1371"/>
                    </a:lnTo>
                    <a:lnTo>
                      <a:pt x="1135" y="1310"/>
                    </a:lnTo>
                    <a:lnTo>
                      <a:pt x="1152" y="1249"/>
                    </a:lnTo>
                    <a:lnTo>
                      <a:pt x="1171" y="1189"/>
                    </a:lnTo>
                    <a:lnTo>
                      <a:pt x="1192" y="1128"/>
                    </a:lnTo>
                    <a:lnTo>
                      <a:pt x="1212" y="1068"/>
                    </a:lnTo>
                    <a:lnTo>
                      <a:pt x="1232" y="1009"/>
                    </a:lnTo>
                    <a:lnTo>
                      <a:pt x="1237" y="991"/>
                    </a:lnTo>
                    <a:lnTo>
                      <a:pt x="1244" y="972"/>
                    </a:lnTo>
                    <a:lnTo>
                      <a:pt x="1249" y="954"/>
                    </a:lnTo>
                    <a:lnTo>
                      <a:pt x="1255" y="936"/>
                    </a:lnTo>
                    <a:lnTo>
                      <a:pt x="1260" y="918"/>
                    </a:lnTo>
                    <a:lnTo>
                      <a:pt x="1265" y="899"/>
                    </a:lnTo>
                    <a:lnTo>
                      <a:pt x="1271" y="881"/>
                    </a:lnTo>
                    <a:lnTo>
                      <a:pt x="1276" y="864"/>
                    </a:lnTo>
                    <a:close/>
                  </a:path>
                </a:pathLst>
              </a:custGeom>
              <a:solidFill>
                <a:srgbClr val="000000"/>
              </a:solidFill>
              <a:ln w="9525">
                <a:solidFill>
                  <a:schemeClr val="tx1"/>
                </a:solidFill>
                <a:round/>
                <a:headEnd/>
                <a:tailEnd/>
              </a:ln>
            </p:spPr>
            <p:txBody>
              <a:bodyPr/>
              <a:lstStyle/>
              <a:p>
                <a:endParaRPr lang="en-US"/>
              </a:p>
            </p:txBody>
          </p:sp>
          <p:sp>
            <p:nvSpPr>
              <p:cNvPr id="24" name="Freeform 13"/>
              <p:cNvSpPr>
                <a:spLocks/>
              </p:cNvSpPr>
              <p:nvPr/>
            </p:nvSpPr>
            <p:spPr bwMode="auto">
              <a:xfrm>
                <a:off x="3017" y="4464"/>
                <a:ext cx="1276" cy="923"/>
              </a:xfrm>
              <a:custGeom>
                <a:avLst/>
                <a:gdLst>
                  <a:gd name="T0" fmla="*/ 1231 w 1276"/>
                  <a:gd name="T1" fmla="*/ 834 h 923"/>
                  <a:gd name="T2" fmla="*/ 1079 w 1276"/>
                  <a:gd name="T3" fmla="*/ 845 h 923"/>
                  <a:gd name="T4" fmla="*/ 896 w 1276"/>
                  <a:gd name="T5" fmla="*/ 855 h 923"/>
                  <a:gd name="T6" fmla="*/ 767 w 1276"/>
                  <a:gd name="T7" fmla="*/ 852 h 923"/>
                  <a:gd name="T8" fmla="*/ 714 w 1276"/>
                  <a:gd name="T9" fmla="*/ 820 h 923"/>
                  <a:gd name="T10" fmla="*/ 697 w 1276"/>
                  <a:gd name="T11" fmla="*/ 785 h 923"/>
                  <a:gd name="T12" fmla="*/ 675 w 1276"/>
                  <a:gd name="T13" fmla="*/ 786 h 923"/>
                  <a:gd name="T14" fmla="*/ 631 w 1276"/>
                  <a:gd name="T15" fmla="*/ 786 h 923"/>
                  <a:gd name="T16" fmla="*/ 625 w 1276"/>
                  <a:gd name="T17" fmla="*/ 702 h 923"/>
                  <a:gd name="T18" fmla="*/ 602 w 1276"/>
                  <a:gd name="T19" fmla="*/ 599 h 923"/>
                  <a:gd name="T20" fmla="*/ 612 w 1276"/>
                  <a:gd name="T21" fmla="*/ 590 h 923"/>
                  <a:gd name="T22" fmla="*/ 649 w 1276"/>
                  <a:gd name="T23" fmla="*/ 590 h 923"/>
                  <a:gd name="T24" fmla="*/ 676 w 1276"/>
                  <a:gd name="T25" fmla="*/ 623 h 923"/>
                  <a:gd name="T26" fmla="*/ 704 w 1276"/>
                  <a:gd name="T27" fmla="*/ 651 h 923"/>
                  <a:gd name="T28" fmla="*/ 733 w 1276"/>
                  <a:gd name="T29" fmla="*/ 658 h 923"/>
                  <a:gd name="T30" fmla="*/ 761 w 1276"/>
                  <a:gd name="T31" fmla="*/ 649 h 923"/>
                  <a:gd name="T32" fmla="*/ 789 w 1276"/>
                  <a:gd name="T33" fmla="*/ 650 h 923"/>
                  <a:gd name="T34" fmla="*/ 816 w 1276"/>
                  <a:gd name="T35" fmla="*/ 641 h 923"/>
                  <a:gd name="T36" fmla="*/ 870 w 1276"/>
                  <a:gd name="T37" fmla="*/ 700 h 923"/>
                  <a:gd name="T38" fmla="*/ 872 w 1276"/>
                  <a:gd name="T39" fmla="*/ 633 h 923"/>
                  <a:gd name="T40" fmla="*/ 868 w 1276"/>
                  <a:gd name="T41" fmla="*/ 586 h 923"/>
                  <a:gd name="T42" fmla="*/ 854 w 1276"/>
                  <a:gd name="T43" fmla="*/ 522 h 923"/>
                  <a:gd name="T44" fmla="*/ 835 w 1276"/>
                  <a:gd name="T45" fmla="*/ 485 h 923"/>
                  <a:gd name="T46" fmla="*/ 806 w 1276"/>
                  <a:gd name="T47" fmla="*/ 459 h 923"/>
                  <a:gd name="T48" fmla="*/ 783 w 1276"/>
                  <a:gd name="T49" fmla="*/ 444 h 923"/>
                  <a:gd name="T50" fmla="*/ 741 w 1276"/>
                  <a:gd name="T51" fmla="*/ 364 h 923"/>
                  <a:gd name="T52" fmla="*/ 697 w 1276"/>
                  <a:gd name="T53" fmla="*/ 318 h 923"/>
                  <a:gd name="T54" fmla="*/ 682 w 1276"/>
                  <a:gd name="T55" fmla="*/ 343 h 923"/>
                  <a:gd name="T56" fmla="*/ 686 w 1276"/>
                  <a:gd name="T57" fmla="*/ 383 h 923"/>
                  <a:gd name="T58" fmla="*/ 630 w 1276"/>
                  <a:gd name="T59" fmla="*/ 363 h 923"/>
                  <a:gd name="T60" fmla="*/ 582 w 1276"/>
                  <a:gd name="T61" fmla="*/ 342 h 923"/>
                  <a:gd name="T62" fmla="*/ 555 w 1276"/>
                  <a:gd name="T63" fmla="*/ 329 h 923"/>
                  <a:gd name="T64" fmla="*/ 544 w 1276"/>
                  <a:gd name="T65" fmla="*/ 315 h 923"/>
                  <a:gd name="T66" fmla="*/ 512 w 1276"/>
                  <a:gd name="T67" fmla="*/ 226 h 923"/>
                  <a:gd name="T68" fmla="*/ 481 w 1276"/>
                  <a:gd name="T69" fmla="*/ 202 h 923"/>
                  <a:gd name="T70" fmla="*/ 450 w 1276"/>
                  <a:gd name="T71" fmla="*/ 181 h 923"/>
                  <a:gd name="T72" fmla="*/ 401 w 1276"/>
                  <a:gd name="T73" fmla="*/ 144 h 923"/>
                  <a:gd name="T74" fmla="*/ 366 w 1276"/>
                  <a:gd name="T75" fmla="*/ 89 h 923"/>
                  <a:gd name="T76" fmla="*/ 330 w 1276"/>
                  <a:gd name="T77" fmla="*/ 61 h 923"/>
                  <a:gd name="T78" fmla="*/ 272 w 1276"/>
                  <a:gd name="T79" fmla="*/ 18 h 923"/>
                  <a:gd name="T80" fmla="*/ 256 w 1276"/>
                  <a:gd name="T81" fmla="*/ 3 h 923"/>
                  <a:gd name="T82" fmla="*/ 236 w 1276"/>
                  <a:gd name="T83" fmla="*/ 90 h 923"/>
                  <a:gd name="T84" fmla="*/ 208 w 1276"/>
                  <a:gd name="T85" fmla="*/ 210 h 923"/>
                  <a:gd name="T86" fmla="*/ 215 w 1276"/>
                  <a:gd name="T87" fmla="*/ 233 h 923"/>
                  <a:gd name="T88" fmla="*/ 227 w 1276"/>
                  <a:gd name="T89" fmla="*/ 244 h 923"/>
                  <a:gd name="T90" fmla="*/ 264 w 1276"/>
                  <a:gd name="T91" fmla="*/ 256 h 923"/>
                  <a:gd name="T92" fmla="*/ 287 w 1276"/>
                  <a:gd name="T93" fmla="*/ 284 h 923"/>
                  <a:gd name="T94" fmla="*/ 282 w 1276"/>
                  <a:gd name="T95" fmla="*/ 324 h 923"/>
                  <a:gd name="T96" fmla="*/ 268 w 1276"/>
                  <a:gd name="T97" fmla="*/ 324 h 923"/>
                  <a:gd name="T98" fmla="*/ 229 w 1276"/>
                  <a:gd name="T99" fmla="*/ 308 h 923"/>
                  <a:gd name="T100" fmla="*/ 193 w 1276"/>
                  <a:gd name="T101" fmla="*/ 295 h 923"/>
                  <a:gd name="T102" fmla="*/ 171 w 1276"/>
                  <a:gd name="T103" fmla="*/ 347 h 923"/>
                  <a:gd name="T104" fmla="*/ 148 w 1276"/>
                  <a:gd name="T105" fmla="*/ 420 h 923"/>
                  <a:gd name="T106" fmla="*/ 82 w 1276"/>
                  <a:gd name="T107" fmla="*/ 618 h 923"/>
                  <a:gd name="T108" fmla="*/ 14 w 1276"/>
                  <a:gd name="T109" fmla="*/ 861 h 923"/>
                  <a:gd name="T110" fmla="*/ 156 w 1276"/>
                  <a:gd name="T111" fmla="*/ 920 h 923"/>
                  <a:gd name="T112" fmla="*/ 337 w 1276"/>
                  <a:gd name="T113" fmla="*/ 916 h 923"/>
                  <a:gd name="T114" fmla="*/ 471 w 1276"/>
                  <a:gd name="T115" fmla="*/ 912 h 923"/>
                  <a:gd name="T116" fmla="*/ 545 w 1276"/>
                  <a:gd name="T117" fmla="*/ 909 h 923"/>
                  <a:gd name="T118" fmla="*/ 640 w 1276"/>
                  <a:gd name="T119" fmla="*/ 900 h 923"/>
                  <a:gd name="T120" fmla="*/ 870 w 1276"/>
                  <a:gd name="T121" fmla="*/ 876 h 923"/>
                  <a:gd name="T122" fmla="*/ 1119 w 1276"/>
                  <a:gd name="T123" fmla="*/ 848 h 923"/>
                  <a:gd name="T124" fmla="*/ 1268 w 1276"/>
                  <a:gd name="T125" fmla="*/ 832 h 9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6"/>
                  <a:gd name="T190" fmla="*/ 0 h 923"/>
                  <a:gd name="T191" fmla="*/ 1276 w 1276"/>
                  <a:gd name="T192" fmla="*/ 923 h 9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6" h="923">
                    <a:moveTo>
                      <a:pt x="1276" y="831"/>
                    </a:moveTo>
                    <a:lnTo>
                      <a:pt x="1271" y="831"/>
                    </a:lnTo>
                    <a:lnTo>
                      <a:pt x="1255" y="832"/>
                    </a:lnTo>
                    <a:lnTo>
                      <a:pt x="1231" y="834"/>
                    </a:lnTo>
                    <a:lnTo>
                      <a:pt x="1201" y="837"/>
                    </a:lnTo>
                    <a:lnTo>
                      <a:pt x="1164" y="839"/>
                    </a:lnTo>
                    <a:lnTo>
                      <a:pt x="1123" y="842"/>
                    </a:lnTo>
                    <a:lnTo>
                      <a:pt x="1079" y="845"/>
                    </a:lnTo>
                    <a:lnTo>
                      <a:pt x="1032" y="847"/>
                    </a:lnTo>
                    <a:lnTo>
                      <a:pt x="986" y="851"/>
                    </a:lnTo>
                    <a:lnTo>
                      <a:pt x="939" y="852"/>
                    </a:lnTo>
                    <a:lnTo>
                      <a:pt x="896" y="855"/>
                    </a:lnTo>
                    <a:lnTo>
                      <a:pt x="855" y="855"/>
                    </a:lnTo>
                    <a:lnTo>
                      <a:pt x="819" y="856"/>
                    </a:lnTo>
                    <a:lnTo>
                      <a:pt x="789" y="855"/>
                    </a:lnTo>
                    <a:lnTo>
                      <a:pt x="767" y="852"/>
                    </a:lnTo>
                    <a:lnTo>
                      <a:pt x="753" y="850"/>
                    </a:lnTo>
                    <a:lnTo>
                      <a:pt x="737" y="841"/>
                    </a:lnTo>
                    <a:lnTo>
                      <a:pt x="724" y="831"/>
                    </a:lnTo>
                    <a:lnTo>
                      <a:pt x="714" y="820"/>
                    </a:lnTo>
                    <a:lnTo>
                      <a:pt x="708" y="809"/>
                    </a:lnTo>
                    <a:lnTo>
                      <a:pt x="703" y="799"/>
                    </a:lnTo>
                    <a:lnTo>
                      <a:pt x="700" y="790"/>
                    </a:lnTo>
                    <a:lnTo>
                      <a:pt x="697" y="785"/>
                    </a:lnTo>
                    <a:lnTo>
                      <a:pt x="697" y="782"/>
                    </a:lnTo>
                    <a:lnTo>
                      <a:pt x="694" y="782"/>
                    </a:lnTo>
                    <a:lnTo>
                      <a:pt x="686" y="783"/>
                    </a:lnTo>
                    <a:lnTo>
                      <a:pt x="675" y="786"/>
                    </a:lnTo>
                    <a:lnTo>
                      <a:pt x="661" y="787"/>
                    </a:lnTo>
                    <a:lnTo>
                      <a:pt x="648" y="787"/>
                    </a:lnTo>
                    <a:lnTo>
                      <a:pt x="638" y="787"/>
                    </a:lnTo>
                    <a:lnTo>
                      <a:pt x="631" y="786"/>
                    </a:lnTo>
                    <a:lnTo>
                      <a:pt x="630" y="782"/>
                    </a:lnTo>
                    <a:lnTo>
                      <a:pt x="633" y="764"/>
                    </a:lnTo>
                    <a:lnTo>
                      <a:pt x="629" y="735"/>
                    </a:lnTo>
                    <a:lnTo>
                      <a:pt x="625" y="702"/>
                    </a:lnTo>
                    <a:lnTo>
                      <a:pt x="622" y="675"/>
                    </a:lnTo>
                    <a:lnTo>
                      <a:pt x="619" y="650"/>
                    </a:lnTo>
                    <a:lnTo>
                      <a:pt x="611" y="622"/>
                    </a:lnTo>
                    <a:lnTo>
                      <a:pt x="602" y="599"/>
                    </a:lnTo>
                    <a:lnTo>
                      <a:pt x="598" y="589"/>
                    </a:lnTo>
                    <a:lnTo>
                      <a:pt x="600" y="589"/>
                    </a:lnTo>
                    <a:lnTo>
                      <a:pt x="605" y="589"/>
                    </a:lnTo>
                    <a:lnTo>
                      <a:pt x="612" y="590"/>
                    </a:lnTo>
                    <a:lnTo>
                      <a:pt x="621" y="590"/>
                    </a:lnTo>
                    <a:lnTo>
                      <a:pt x="630" y="590"/>
                    </a:lnTo>
                    <a:lnTo>
                      <a:pt x="640" y="590"/>
                    </a:lnTo>
                    <a:lnTo>
                      <a:pt x="649" y="590"/>
                    </a:lnTo>
                    <a:lnTo>
                      <a:pt x="658" y="589"/>
                    </a:lnTo>
                    <a:lnTo>
                      <a:pt x="668" y="593"/>
                    </a:lnTo>
                    <a:lnTo>
                      <a:pt x="673" y="607"/>
                    </a:lnTo>
                    <a:lnTo>
                      <a:pt x="676" y="623"/>
                    </a:lnTo>
                    <a:lnTo>
                      <a:pt x="677" y="636"/>
                    </a:lnTo>
                    <a:lnTo>
                      <a:pt x="683" y="644"/>
                    </a:lnTo>
                    <a:lnTo>
                      <a:pt x="692" y="649"/>
                    </a:lnTo>
                    <a:lnTo>
                      <a:pt x="704" y="651"/>
                    </a:lnTo>
                    <a:lnTo>
                      <a:pt x="714" y="653"/>
                    </a:lnTo>
                    <a:lnTo>
                      <a:pt x="722" y="654"/>
                    </a:lnTo>
                    <a:lnTo>
                      <a:pt x="728" y="656"/>
                    </a:lnTo>
                    <a:lnTo>
                      <a:pt x="733" y="658"/>
                    </a:lnTo>
                    <a:lnTo>
                      <a:pt x="741" y="653"/>
                    </a:lnTo>
                    <a:lnTo>
                      <a:pt x="748" y="646"/>
                    </a:lnTo>
                    <a:lnTo>
                      <a:pt x="755" y="646"/>
                    </a:lnTo>
                    <a:lnTo>
                      <a:pt x="761" y="649"/>
                    </a:lnTo>
                    <a:lnTo>
                      <a:pt x="769" y="653"/>
                    </a:lnTo>
                    <a:lnTo>
                      <a:pt x="775" y="653"/>
                    </a:lnTo>
                    <a:lnTo>
                      <a:pt x="781" y="653"/>
                    </a:lnTo>
                    <a:lnTo>
                      <a:pt x="789" y="650"/>
                    </a:lnTo>
                    <a:lnTo>
                      <a:pt x="798" y="647"/>
                    </a:lnTo>
                    <a:lnTo>
                      <a:pt x="806" y="645"/>
                    </a:lnTo>
                    <a:lnTo>
                      <a:pt x="811" y="642"/>
                    </a:lnTo>
                    <a:lnTo>
                      <a:pt x="816" y="641"/>
                    </a:lnTo>
                    <a:lnTo>
                      <a:pt x="817" y="640"/>
                    </a:lnTo>
                    <a:lnTo>
                      <a:pt x="836" y="679"/>
                    </a:lnTo>
                    <a:lnTo>
                      <a:pt x="872" y="707"/>
                    </a:lnTo>
                    <a:lnTo>
                      <a:pt x="870" y="700"/>
                    </a:lnTo>
                    <a:lnTo>
                      <a:pt x="867" y="680"/>
                    </a:lnTo>
                    <a:lnTo>
                      <a:pt x="865" y="659"/>
                    </a:lnTo>
                    <a:lnTo>
                      <a:pt x="868" y="644"/>
                    </a:lnTo>
                    <a:lnTo>
                      <a:pt x="872" y="633"/>
                    </a:lnTo>
                    <a:lnTo>
                      <a:pt x="874" y="622"/>
                    </a:lnTo>
                    <a:lnTo>
                      <a:pt x="874" y="611"/>
                    </a:lnTo>
                    <a:lnTo>
                      <a:pt x="872" y="600"/>
                    </a:lnTo>
                    <a:lnTo>
                      <a:pt x="868" y="586"/>
                    </a:lnTo>
                    <a:lnTo>
                      <a:pt x="864" y="566"/>
                    </a:lnTo>
                    <a:lnTo>
                      <a:pt x="860" y="546"/>
                    </a:lnTo>
                    <a:lnTo>
                      <a:pt x="856" y="529"/>
                    </a:lnTo>
                    <a:lnTo>
                      <a:pt x="854" y="522"/>
                    </a:lnTo>
                    <a:lnTo>
                      <a:pt x="851" y="514"/>
                    </a:lnTo>
                    <a:lnTo>
                      <a:pt x="846" y="504"/>
                    </a:lnTo>
                    <a:lnTo>
                      <a:pt x="841" y="494"/>
                    </a:lnTo>
                    <a:lnTo>
                      <a:pt x="835" y="485"/>
                    </a:lnTo>
                    <a:lnTo>
                      <a:pt x="828" y="477"/>
                    </a:lnTo>
                    <a:lnTo>
                      <a:pt x="823" y="469"/>
                    </a:lnTo>
                    <a:lnTo>
                      <a:pt x="817" y="466"/>
                    </a:lnTo>
                    <a:lnTo>
                      <a:pt x="806" y="459"/>
                    </a:lnTo>
                    <a:lnTo>
                      <a:pt x="795" y="454"/>
                    </a:lnTo>
                    <a:lnTo>
                      <a:pt x="788" y="450"/>
                    </a:lnTo>
                    <a:lnTo>
                      <a:pt x="785" y="449"/>
                    </a:lnTo>
                    <a:lnTo>
                      <a:pt x="783" y="444"/>
                    </a:lnTo>
                    <a:lnTo>
                      <a:pt x="775" y="430"/>
                    </a:lnTo>
                    <a:lnTo>
                      <a:pt x="765" y="410"/>
                    </a:lnTo>
                    <a:lnTo>
                      <a:pt x="753" y="387"/>
                    </a:lnTo>
                    <a:lnTo>
                      <a:pt x="741" y="364"/>
                    </a:lnTo>
                    <a:lnTo>
                      <a:pt x="728" y="342"/>
                    </a:lnTo>
                    <a:lnTo>
                      <a:pt x="717" y="327"/>
                    </a:lnTo>
                    <a:lnTo>
                      <a:pt x="709" y="319"/>
                    </a:lnTo>
                    <a:lnTo>
                      <a:pt x="697" y="318"/>
                    </a:lnTo>
                    <a:lnTo>
                      <a:pt x="687" y="323"/>
                    </a:lnTo>
                    <a:lnTo>
                      <a:pt x="680" y="331"/>
                    </a:lnTo>
                    <a:lnTo>
                      <a:pt x="677" y="335"/>
                    </a:lnTo>
                    <a:lnTo>
                      <a:pt x="682" y="343"/>
                    </a:lnTo>
                    <a:lnTo>
                      <a:pt x="691" y="364"/>
                    </a:lnTo>
                    <a:lnTo>
                      <a:pt x="697" y="382"/>
                    </a:lnTo>
                    <a:lnTo>
                      <a:pt x="694" y="387"/>
                    </a:lnTo>
                    <a:lnTo>
                      <a:pt x="686" y="383"/>
                    </a:lnTo>
                    <a:lnTo>
                      <a:pt x="675" y="378"/>
                    </a:lnTo>
                    <a:lnTo>
                      <a:pt x="661" y="373"/>
                    </a:lnTo>
                    <a:lnTo>
                      <a:pt x="645" y="368"/>
                    </a:lnTo>
                    <a:lnTo>
                      <a:pt x="630" y="363"/>
                    </a:lnTo>
                    <a:lnTo>
                      <a:pt x="615" y="356"/>
                    </a:lnTo>
                    <a:lnTo>
                      <a:pt x="601" y="351"/>
                    </a:lnTo>
                    <a:lnTo>
                      <a:pt x="591" y="346"/>
                    </a:lnTo>
                    <a:lnTo>
                      <a:pt x="582" y="342"/>
                    </a:lnTo>
                    <a:lnTo>
                      <a:pt x="574" y="338"/>
                    </a:lnTo>
                    <a:lnTo>
                      <a:pt x="567" y="335"/>
                    </a:lnTo>
                    <a:lnTo>
                      <a:pt x="560" y="332"/>
                    </a:lnTo>
                    <a:lnTo>
                      <a:pt x="555" y="329"/>
                    </a:lnTo>
                    <a:lnTo>
                      <a:pt x="551" y="328"/>
                    </a:lnTo>
                    <a:lnTo>
                      <a:pt x="549" y="327"/>
                    </a:lnTo>
                    <a:lnTo>
                      <a:pt x="548" y="327"/>
                    </a:lnTo>
                    <a:lnTo>
                      <a:pt x="544" y="315"/>
                    </a:lnTo>
                    <a:lnTo>
                      <a:pt x="535" y="290"/>
                    </a:lnTo>
                    <a:lnTo>
                      <a:pt x="523" y="260"/>
                    </a:lnTo>
                    <a:lnTo>
                      <a:pt x="516" y="235"/>
                    </a:lnTo>
                    <a:lnTo>
                      <a:pt x="512" y="226"/>
                    </a:lnTo>
                    <a:lnTo>
                      <a:pt x="506" y="219"/>
                    </a:lnTo>
                    <a:lnTo>
                      <a:pt x="498" y="212"/>
                    </a:lnTo>
                    <a:lnTo>
                      <a:pt x="490" y="207"/>
                    </a:lnTo>
                    <a:lnTo>
                      <a:pt x="481" y="202"/>
                    </a:lnTo>
                    <a:lnTo>
                      <a:pt x="474" y="197"/>
                    </a:lnTo>
                    <a:lnTo>
                      <a:pt x="466" y="192"/>
                    </a:lnTo>
                    <a:lnTo>
                      <a:pt x="460" y="188"/>
                    </a:lnTo>
                    <a:lnTo>
                      <a:pt x="450" y="181"/>
                    </a:lnTo>
                    <a:lnTo>
                      <a:pt x="441" y="177"/>
                    </a:lnTo>
                    <a:lnTo>
                      <a:pt x="436" y="176"/>
                    </a:lnTo>
                    <a:lnTo>
                      <a:pt x="433" y="176"/>
                    </a:lnTo>
                    <a:lnTo>
                      <a:pt x="401" y="144"/>
                    </a:lnTo>
                    <a:lnTo>
                      <a:pt x="398" y="137"/>
                    </a:lnTo>
                    <a:lnTo>
                      <a:pt x="387" y="121"/>
                    </a:lnTo>
                    <a:lnTo>
                      <a:pt x="376" y="103"/>
                    </a:lnTo>
                    <a:lnTo>
                      <a:pt x="366" y="89"/>
                    </a:lnTo>
                    <a:lnTo>
                      <a:pt x="356" y="79"/>
                    </a:lnTo>
                    <a:lnTo>
                      <a:pt x="344" y="70"/>
                    </a:lnTo>
                    <a:lnTo>
                      <a:pt x="334" y="64"/>
                    </a:lnTo>
                    <a:lnTo>
                      <a:pt x="330" y="61"/>
                    </a:lnTo>
                    <a:lnTo>
                      <a:pt x="298" y="33"/>
                    </a:lnTo>
                    <a:lnTo>
                      <a:pt x="293" y="31"/>
                    </a:lnTo>
                    <a:lnTo>
                      <a:pt x="283" y="26"/>
                    </a:lnTo>
                    <a:lnTo>
                      <a:pt x="272" y="18"/>
                    </a:lnTo>
                    <a:lnTo>
                      <a:pt x="263" y="9"/>
                    </a:lnTo>
                    <a:lnTo>
                      <a:pt x="260" y="6"/>
                    </a:lnTo>
                    <a:lnTo>
                      <a:pt x="259" y="4"/>
                    </a:lnTo>
                    <a:lnTo>
                      <a:pt x="256" y="3"/>
                    </a:lnTo>
                    <a:lnTo>
                      <a:pt x="254" y="0"/>
                    </a:lnTo>
                    <a:lnTo>
                      <a:pt x="249" y="31"/>
                    </a:lnTo>
                    <a:lnTo>
                      <a:pt x="243" y="60"/>
                    </a:lnTo>
                    <a:lnTo>
                      <a:pt x="236" y="90"/>
                    </a:lnTo>
                    <a:lnTo>
                      <a:pt x="230" y="120"/>
                    </a:lnTo>
                    <a:lnTo>
                      <a:pt x="223" y="150"/>
                    </a:lnTo>
                    <a:lnTo>
                      <a:pt x="216" y="179"/>
                    </a:lnTo>
                    <a:lnTo>
                      <a:pt x="208" y="210"/>
                    </a:lnTo>
                    <a:lnTo>
                      <a:pt x="201" y="239"/>
                    </a:lnTo>
                    <a:lnTo>
                      <a:pt x="207" y="237"/>
                    </a:lnTo>
                    <a:lnTo>
                      <a:pt x="212" y="234"/>
                    </a:lnTo>
                    <a:lnTo>
                      <a:pt x="215" y="233"/>
                    </a:lnTo>
                    <a:lnTo>
                      <a:pt x="216" y="232"/>
                    </a:lnTo>
                    <a:lnTo>
                      <a:pt x="217" y="234"/>
                    </a:lnTo>
                    <a:lnTo>
                      <a:pt x="221" y="239"/>
                    </a:lnTo>
                    <a:lnTo>
                      <a:pt x="227" y="244"/>
                    </a:lnTo>
                    <a:lnTo>
                      <a:pt x="235" y="247"/>
                    </a:lnTo>
                    <a:lnTo>
                      <a:pt x="245" y="248"/>
                    </a:lnTo>
                    <a:lnTo>
                      <a:pt x="255" y="251"/>
                    </a:lnTo>
                    <a:lnTo>
                      <a:pt x="264" y="256"/>
                    </a:lnTo>
                    <a:lnTo>
                      <a:pt x="270" y="263"/>
                    </a:lnTo>
                    <a:lnTo>
                      <a:pt x="276" y="271"/>
                    </a:lnTo>
                    <a:lnTo>
                      <a:pt x="281" y="277"/>
                    </a:lnTo>
                    <a:lnTo>
                      <a:pt x="287" y="284"/>
                    </a:lnTo>
                    <a:lnTo>
                      <a:pt x="295" y="288"/>
                    </a:lnTo>
                    <a:lnTo>
                      <a:pt x="297" y="296"/>
                    </a:lnTo>
                    <a:lnTo>
                      <a:pt x="291" y="310"/>
                    </a:lnTo>
                    <a:lnTo>
                      <a:pt x="282" y="324"/>
                    </a:lnTo>
                    <a:lnTo>
                      <a:pt x="278" y="331"/>
                    </a:lnTo>
                    <a:lnTo>
                      <a:pt x="277" y="329"/>
                    </a:lnTo>
                    <a:lnTo>
                      <a:pt x="273" y="328"/>
                    </a:lnTo>
                    <a:lnTo>
                      <a:pt x="268" y="324"/>
                    </a:lnTo>
                    <a:lnTo>
                      <a:pt x="260" y="321"/>
                    </a:lnTo>
                    <a:lnTo>
                      <a:pt x="251" y="317"/>
                    </a:lnTo>
                    <a:lnTo>
                      <a:pt x="240" y="312"/>
                    </a:lnTo>
                    <a:lnTo>
                      <a:pt x="229" y="308"/>
                    </a:lnTo>
                    <a:lnTo>
                      <a:pt x="216" y="303"/>
                    </a:lnTo>
                    <a:lnTo>
                      <a:pt x="208" y="300"/>
                    </a:lnTo>
                    <a:lnTo>
                      <a:pt x="201" y="298"/>
                    </a:lnTo>
                    <a:lnTo>
                      <a:pt x="193" y="295"/>
                    </a:lnTo>
                    <a:lnTo>
                      <a:pt x="187" y="293"/>
                    </a:lnTo>
                    <a:lnTo>
                      <a:pt x="182" y="310"/>
                    </a:lnTo>
                    <a:lnTo>
                      <a:pt x="176" y="328"/>
                    </a:lnTo>
                    <a:lnTo>
                      <a:pt x="171" y="347"/>
                    </a:lnTo>
                    <a:lnTo>
                      <a:pt x="166" y="365"/>
                    </a:lnTo>
                    <a:lnTo>
                      <a:pt x="160" y="383"/>
                    </a:lnTo>
                    <a:lnTo>
                      <a:pt x="155" y="401"/>
                    </a:lnTo>
                    <a:lnTo>
                      <a:pt x="148" y="420"/>
                    </a:lnTo>
                    <a:lnTo>
                      <a:pt x="143" y="438"/>
                    </a:lnTo>
                    <a:lnTo>
                      <a:pt x="123" y="497"/>
                    </a:lnTo>
                    <a:lnTo>
                      <a:pt x="103" y="557"/>
                    </a:lnTo>
                    <a:lnTo>
                      <a:pt x="82" y="618"/>
                    </a:lnTo>
                    <a:lnTo>
                      <a:pt x="63" y="678"/>
                    </a:lnTo>
                    <a:lnTo>
                      <a:pt x="46" y="739"/>
                    </a:lnTo>
                    <a:lnTo>
                      <a:pt x="29" y="800"/>
                    </a:lnTo>
                    <a:lnTo>
                      <a:pt x="14" y="861"/>
                    </a:lnTo>
                    <a:lnTo>
                      <a:pt x="0" y="923"/>
                    </a:lnTo>
                    <a:lnTo>
                      <a:pt x="53" y="922"/>
                    </a:lnTo>
                    <a:lnTo>
                      <a:pt x="105" y="921"/>
                    </a:lnTo>
                    <a:lnTo>
                      <a:pt x="156" y="920"/>
                    </a:lnTo>
                    <a:lnTo>
                      <a:pt x="204" y="918"/>
                    </a:lnTo>
                    <a:lnTo>
                      <a:pt x="251" y="917"/>
                    </a:lnTo>
                    <a:lnTo>
                      <a:pt x="296" y="917"/>
                    </a:lnTo>
                    <a:lnTo>
                      <a:pt x="337" y="916"/>
                    </a:lnTo>
                    <a:lnTo>
                      <a:pt x="376" y="914"/>
                    </a:lnTo>
                    <a:lnTo>
                      <a:pt x="412" y="913"/>
                    </a:lnTo>
                    <a:lnTo>
                      <a:pt x="443" y="913"/>
                    </a:lnTo>
                    <a:lnTo>
                      <a:pt x="471" y="912"/>
                    </a:lnTo>
                    <a:lnTo>
                      <a:pt x="497" y="911"/>
                    </a:lnTo>
                    <a:lnTo>
                      <a:pt x="517" y="911"/>
                    </a:lnTo>
                    <a:lnTo>
                      <a:pt x="534" y="911"/>
                    </a:lnTo>
                    <a:lnTo>
                      <a:pt x="545" y="909"/>
                    </a:lnTo>
                    <a:lnTo>
                      <a:pt x="551" y="909"/>
                    </a:lnTo>
                    <a:lnTo>
                      <a:pt x="569" y="908"/>
                    </a:lnTo>
                    <a:lnTo>
                      <a:pt x="600" y="904"/>
                    </a:lnTo>
                    <a:lnTo>
                      <a:pt x="640" y="900"/>
                    </a:lnTo>
                    <a:lnTo>
                      <a:pt x="689" y="895"/>
                    </a:lnTo>
                    <a:lnTo>
                      <a:pt x="746" y="889"/>
                    </a:lnTo>
                    <a:lnTo>
                      <a:pt x="807" y="883"/>
                    </a:lnTo>
                    <a:lnTo>
                      <a:pt x="870" y="876"/>
                    </a:lnTo>
                    <a:lnTo>
                      <a:pt x="935" y="869"/>
                    </a:lnTo>
                    <a:lnTo>
                      <a:pt x="1000" y="861"/>
                    </a:lnTo>
                    <a:lnTo>
                      <a:pt x="1062" y="855"/>
                    </a:lnTo>
                    <a:lnTo>
                      <a:pt x="1119" y="848"/>
                    </a:lnTo>
                    <a:lnTo>
                      <a:pt x="1170" y="842"/>
                    </a:lnTo>
                    <a:lnTo>
                      <a:pt x="1213" y="837"/>
                    </a:lnTo>
                    <a:lnTo>
                      <a:pt x="1246" y="834"/>
                    </a:lnTo>
                    <a:lnTo>
                      <a:pt x="1268" y="832"/>
                    </a:lnTo>
                    <a:lnTo>
                      <a:pt x="1276" y="831"/>
                    </a:lnTo>
                    <a:close/>
                  </a:path>
                </a:pathLst>
              </a:custGeom>
              <a:solidFill>
                <a:srgbClr val="000000"/>
              </a:solidFill>
              <a:ln w="9525">
                <a:solidFill>
                  <a:schemeClr val="tx1"/>
                </a:solidFill>
                <a:round/>
                <a:headEnd/>
                <a:tailEnd/>
              </a:ln>
            </p:spPr>
            <p:txBody>
              <a:bodyPr/>
              <a:lstStyle/>
              <a:p>
                <a:endParaRPr lang="en-US"/>
              </a:p>
            </p:txBody>
          </p:sp>
          <p:sp>
            <p:nvSpPr>
              <p:cNvPr id="25" name="Freeform 14"/>
              <p:cNvSpPr>
                <a:spLocks/>
              </p:cNvSpPr>
              <p:nvPr/>
            </p:nvSpPr>
            <p:spPr bwMode="auto">
              <a:xfrm>
                <a:off x="3151" y="4487"/>
                <a:ext cx="32" cy="43"/>
              </a:xfrm>
              <a:custGeom>
                <a:avLst/>
                <a:gdLst>
                  <a:gd name="T0" fmla="*/ 0 w 32"/>
                  <a:gd name="T1" fmla="*/ 43 h 43"/>
                  <a:gd name="T2" fmla="*/ 4 w 32"/>
                  <a:gd name="T3" fmla="*/ 39 h 43"/>
                  <a:gd name="T4" fmla="*/ 13 w 32"/>
                  <a:gd name="T5" fmla="*/ 29 h 43"/>
                  <a:gd name="T6" fmla="*/ 23 w 32"/>
                  <a:gd name="T7" fmla="*/ 17 h 43"/>
                  <a:gd name="T8" fmla="*/ 31 w 32"/>
                  <a:gd name="T9" fmla="*/ 8 h 43"/>
                  <a:gd name="T10" fmla="*/ 32 w 32"/>
                  <a:gd name="T11" fmla="*/ 3 h 43"/>
                  <a:gd name="T12" fmla="*/ 30 w 32"/>
                  <a:gd name="T13" fmla="*/ 0 h 43"/>
                  <a:gd name="T14" fmla="*/ 25 w 32"/>
                  <a:gd name="T15" fmla="*/ 1 h 43"/>
                  <a:gd name="T16" fmla="*/ 18 w 32"/>
                  <a:gd name="T17" fmla="*/ 8 h 43"/>
                  <a:gd name="T18" fmla="*/ 12 w 32"/>
                  <a:gd name="T19" fmla="*/ 18 h 43"/>
                  <a:gd name="T20" fmla="*/ 6 w 32"/>
                  <a:gd name="T21" fmla="*/ 29 h 43"/>
                  <a:gd name="T22" fmla="*/ 2 w 32"/>
                  <a:gd name="T23" fmla="*/ 39 h 43"/>
                  <a:gd name="T24" fmla="*/ 0 w 32"/>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43"/>
                  <a:gd name="T41" fmla="*/ 32 w 32"/>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43">
                    <a:moveTo>
                      <a:pt x="0" y="43"/>
                    </a:moveTo>
                    <a:lnTo>
                      <a:pt x="4" y="39"/>
                    </a:lnTo>
                    <a:lnTo>
                      <a:pt x="13" y="29"/>
                    </a:lnTo>
                    <a:lnTo>
                      <a:pt x="23" y="17"/>
                    </a:lnTo>
                    <a:lnTo>
                      <a:pt x="31" y="8"/>
                    </a:lnTo>
                    <a:lnTo>
                      <a:pt x="32" y="3"/>
                    </a:lnTo>
                    <a:lnTo>
                      <a:pt x="30" y="0"/>
                    </a:lnTo>
                    <a:lnTo>
                      <a:pt x="25" y="1"/>
                    </a:lnTo>
                    <a:lnTo>
                      <a:pt x="18" y="8"/>
                    </a:lnTo>
                    <a:lnTo>
                      <a:pt x="12" y="18"/>
                    </a:lnTo>
                    <a:lnTo>
                      <a:pt x="6" y="29"/>
                    </a:lnTo>
                    <a:lnTo>
                      <a:pt x="2" y="39"/>
                    </a:lnTo>
                    <a:lnTo>
                      <a:pt x="0" y="43"/>
                    </a:lnTo>
                    <a:close/>
                  </a:path>
                </a:pathLst>
              </a:custGeom>
              <a:solidFill>
                <a:srgbClr val="000000"/>
              </a:solidFill>
              <a:ln w="9525">
                <a:solidFill>
                  <a:schemeClr val="tx1"/>
                </a:solidFill>
                <a:round/>
                <a:headEnd/>
                <a:tailEnd/>
              </a:ln>
            </p:spPr>
            <p:txBody>
              <a:bodyPr/>
              <a:lstStyle/>
              <a:p>
                <a:endParaRPr lang="en-US"/>
              </a:p>
            </p:txBody>
          </p:sp>
          <p:sp>
            <p:nvSpPr>
              <p:cNvPr id="26" name="Freeform 15"/>
              <p:cNvSpPr>
                <a:spLocks/>
              </p:cNvSpPr>
              <p:nvPr/>
            </p:nvSpPr>
            <p:spPr bwMode="auto">
              <a:xfrm>
                <a:off x="3120" y="4608"/>
                <a:ext cx="49" cy="44"/>
              </a:xfrm>
              <a:custGeom>
                <a:avLst/>
                <a:gdLst>
                  <a:gd name="T0" fmla="*/ 49 w 49"/>
                  <a:gd name="T1" fmla="*/ 0 h 44"/>
                  <a:gd name="T2" fmla="*/ 47 w 49"/>
                  <a:gd name="T3" fmla="*/ 5 h 44"/>
                  <a:gd name="T4" fmla="*/ 39 w 49"/>
                  <a:gd name="T5" fmla="*/ 15 h 44"/>
                  <a:gd name="T6" fmla="*/ 29 w 49"/>
                  <a:gd name="T7" fmla="*/ 28 h 44"/>
                  <a:gd name="T8" fmla="*/ 20 w 49"/>
                  <a:gd name="T9" fmla="*/ 35 h 44"/>
                  <a:gd name="T10" fmla="*/ 12 w 49"/>
                  <a:gd name="T11" fmla="*/ 39 h 44"/>
                  <a:gd name="T12" fmla="*/ 6 w 49"/>
                  <a:gd name="T13" fmla="*/ 42 h 44"/>
                  <a:gd name="T14" fmla="*/ 1 w 49"/>
                  <a:gd name="T15" fmla="*/ 43 h 44"/>
                  <a:gd name="T16" fmla="*/ 0 w 49"/>
                  <a:gd name="T17" fmla="*/ 44 h 44"/>
                  <a:gd name="T18" fmla="*/ 49 w 49"/>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44"/>
                  <a:gd name="T32" fmla="*/ 49 w 49"/>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44">
                    <a:moveTo>
                      <a:pt x="49" y="0"/>
                    </a:moveTo>
                    <a:lnTo>
                      <a:pt x="47" y="5"/>
                    </a:lnTo>
                    <a:lnTo>
                      <a:pt x="39" y="15"/>
                    </a:lnTo>
                    <a:lnTo>
                      <a:pt x="29" y="28"/>
                    </a:lnTo>
                    <a:lnTo>
                      <a:pt x="20" y="35"/>
                    </a:lnTo>
                    <a:lnTo>
                      <a:pt x="12" y="39"/>
                    </a:lnTo>
                    <a:lnTo>
                      <a:pt x="6" y="42"/>
                    </a:lnTo>
                    <a:lnTo>
                      <a:pt x="1" y="43"/>
                    </a:lnTo>
                    <a:lnTo>
                      <a:pt x="0" y="44"/>
                    </a:lnTo>
                    <a:lnTo>
                      <a:pt x="49" y="0"/>
                    </a:lnTo>
                    <a:close/>
                  </a:path>
                </a:pathLst>
              </a:custGeom>
              <a:solidFill>
                <a:srgbClr val="000000"/>
              </a:solidFill>
              <a:ln w="9525">
                <a:solidFill>
                  <a:schemeClr val="tx1"/>
                </a:solidFill>
                <a:round/>
                <a:headEnd/>
                <a:tailEnd/>
              </a:ln>
            </p:spPr>
            <p:txBody>
              <a:bodyPr/>
              <a:lstStyle/>
              <a:p>
                <a:endParaRPr lang="en-US"/>
              </a:p>
            </p:txBody>
          </p:sp>
          <p:sp>
            <p:nvSpPr>
              <p:cNvPr id="27" name="Freeform 16"/>
              <p:cNvSpPr>
                <a:spLocks/>
              </p:cNvSpPr>
              <p:nvPr/>
            </p:nvSpPr>
            <p:spPr bwMode="auto">
              <a:xfrm>
                <a:off x="3024" y="4622"/>
                <a:ext cx="72" cy="27"/>
              </a:xfrm>
              <a:custGeom>
                <a:avLst/>
                <a:gdLst>
                  <a:gd name="T0" fmla="*/ 12 w 72"/>
                  <a:gd name="T1" fmla="*/ 0 h 27"/>
                  <a:gd name="T2" fmla="*/ 72 w 72"/>
                  <a:gd name="T3" fmla="*/ 27 h 27"/>
                  <a:gd name="T4" fmla="*/ 70 w 72"/>
                  <a:gd name="T5" fmla="*/ 27 h 27"/>
                  <a:gd name="T6" fmla="*/ 65 w 72"/>
                  <a:gd name="T7" fmla="*/ 25 h 27"/>
                  <a:gd name="T8" fmla="*/ 58 w 72"/>
                  <a:gd name="T9" fmla="*/ 24 h 27"/>
                  <a:gd name="T10" fmla="*/ 49 w 72"/>
                  <a:gd name="T11" fmla="*/ 21 h 27"/>
                  <a:gd name="T12" fmla="*/ 39 w 72"/>
                  <a:gd name="T13" fmla="*/ 20 h 27"/>
                  <a:gd name="T14" fmla="*/ 27 w 72"/>
                  <a:gd name="T15" fmla="*/ 19 h 27"/>
                  <a:gd name="T16" fmla="*/ 18 w 72"/>
                  <a:gd name="T17" fmla="*/ 18 h 27"/>
                  <a:gd name="T18" fmla="*/ 9 w 72"/>
                  <a:gd name="T19" fmla="*/ 18 h 27"/>
                  <a:gd name="T20" fmla="*/ 0 w 72"/>
                  <a:gd name="T21" fmla="*/ 15 h 27"/>
                  <a:gd name="T22" fmla="*/ 3 w 72"/>
                  <a:gd name="T23" fmla="*/ 9 h 27"/>
                  <a:gd name="T24" fmla="*/ 8 w 72"/>
                  <a:gd name="T25" fmla="*/ 2 h 27"/>
                  <a:gd name="T26" fmla="*/ 12 w 72"/>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27"/>
                  <a:gd name="T44" fmla="*/ 72 w 72"/>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27">
                    <a:moveTo>
                      <a:pt x="12" y="0"/>
                    </a:moveTo>
                    <a:lnTo>
                      <a:pt x="72" y="27"/>
                    </a:lnTo>
                    <a:lnTo>
                      <a:pt x="70" y="27"/>
                    </a:lnTo>
                    <a:lnTo>
                      <a:pt x="65" y="25"/>
                    </a:lnTo>
                    <a:lnTo>
                      <a:pt x="58" y="24"/>
                    </a:lnTo>
                    <a:lnTo>
                      <a:pt x="49" y="21"/>
                    </a:lnTo>
                    <a:lnTo>
                      <a:pt x="39" y="20"/>
                    </a:lnTo>
                    <a:lnTo>
                      <a:pt x="27" y="19"/>
                    </a:lnTo>
                    <a:lnTo>
                      <a:pt x="18" y="18"/>
                    </a:lnTo>
                    <a:lnTo>
                      <a:pt x="9" y="18"/>
                    </a:lnTo>
                    <a:lnTo>
                      <a:pt x="0" y="15"/>
                    </a:lnTo>
                    <a:lnTo>
                      <a:pt x="3" y="9"/>
                    </a:lnTo>
                    <a:lnTo>
                      <a:pt x="8" y="2"/>
                    </a:lnTo>
                    <a:lnTo>
                      <a:pt x="12" y="0"/>
                    </a:lnTo>
                    <a:close/>
                  </a:path>
                </a:pathLst>
              </a:custGeom>
              <a:solidFill>
                <a:srgbClr val="000000"/>
              </a:solidFill>
              <a:ln w="9525">
                <a:solidFill>
                  <a:schemeClr val="tx1"/>
                </a:solidFill>
                <a:round/>
                <a:headEnd/>
                <a:tailEnd/>
              </a:ln>
            </p:spPr>
            <p:txBody>
              <a:bodyPr/>
              <a:lstStyle/>
              <a:p>
                <a:endParaRPr lang="en-US"/>
              </a:p>
            </p:txBody>
          </p:sp>
          <p:sp>
            <p:nvSpPr>
              <p:cNvPr id="28" name="Freeform 17"/>
              <p:cNvSpPr>
                <a:spLocks/>
              </p:cNvSpPr>
              <p:nvPr/>
            </p:nvSpPr>
            <p:spPr bwMode="auto">
              <a:xfrm>
                <a:off x="3727" y="4986"/>
                <a:ext cx="28" cy="129"/>
              </a:xfrm>
              <a:custGeom>
                <a:avLst/>
                <a:gdLst>
                  <a:gd name="T0" fmla="*/ 0 w 28"/>
                  <a:gd name="T1" fmla="*/ 0 h 129"/>
                  <a:gd name="T2" fmla="*/ 3 w 28"/>
                  <a:gd name="T3" fmla="*/ 6 h 129"/>
                  <a:gd name="T4" fmla="*/ 8 w 28"/>
                  <a:gd name="T5" fmla="*/ 20 h 129"/>
                  <a:gd name="T6" fmla="*/ 13 w 28"/>
                  <a:gd name="T7" fmla="*/ 36 h 129"/>
                  <a:gd name="T8" fmla="*/ 15 w 28"/>
                  <a:gd name="T9" fmla="*/ 49 h 129"/>
                  <a:gd name="T10" fmla="*/ 17 w 28"/>
                  <a:gd name="T11" fmla="*/ 63 h 129"/>
                  <a:gd name="T12" fmla="*/ 18 w 28"/>
                  <a:gd name="T13" fmla="*/ 82 h 129"/>
                  <a:gd name="T14" fmla="*/ 17 w 28"/>
                  <a:gd name="T15" fmla="*/ 103 h 129"/>
                  <a:gd name="T16" fmla="*/ 9 w 28"/>
                  <a:gd name="T17" fmla="*/ 118 h 129"/>
                  <a:gd name="T18" fmla="*/ 4 w 28"/>
                  <a:gd name="T19" fmla="*/ 127 h 129"/>
                  <a:gd name="T20" fmla="*/ 8 w 28"/>
                  <a:gd name="T21" fmla="*/ 129 h 129"/>
                  <a:gd name="T22" fmla="*/ 17 w 28"/>
                  <a:gd name="T23" fmla="*/ 127 h 129"/>
                  <a:gd name="T24" fmla="*/ 24 w 28"/>
                  <a:gd name="T25" fmla="*/ 118 h 129"/>
                  <a:gd name="T26" fmla="*/ 28 w 28"/>
                  <a:gd name="T27" fmla="*/ 101 h 129"/>
                  <a:gd name="T28" fmla="*/ 28 w 28"/>
                  <a:gd name="T29" fmla="*/ 81 h 129"/>
                  <a:gd name="T30" fmla="*/ 26 w 28"/>
                  <a:gd name="T31" fmla="*/ 61 h 129"/>
                  <a:gd name="T32" fmla="*/ 24 w 28"/>
                  <a:gd name="T33" fmla="*/ 47 h 129"/>
                  <a:gd name="T34" fmla="*/ 22 w 28"/>
                  <a:gd name="T35" fmla="*/ 35 h 129"/>
                  <a:gd name="T36" fmla="*/ 14 w 28"/>
                  <a:gd name="T37" fmla="*/ 22 h 129"/>
                  <a:gd name="T38" fmla="*/ 7 w 28"/>
                  <a:gd name="T39" fmla="*/ 8 h 129"/>
                  <a:gd name="T40" fmla="*/ 0 w 28"/>
                  <a:gd name="T41" fmla="*/ 0 h 1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
                  <a:gd name="T64" fmla="*/ 0 h 129"/>
                  <a:gd name="T65" fmla="*/ 28 w 28"/>
                  <a:gd name="T66" fmla="*/ 129 h 1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 h="129">
                    <a:moveTo>
                      <a:pt x="0" y="0"/>
                    </a:moveTo>
                    <a:lnTo>
                      <a:pt x="3" y="6"/>
                    </a:lnTo>
                    <a:lnTo>
                      <a:pt x="8" y="20"/>
                    </a:lnTo>
                    <a:lnTo>
                      <a:pt x="13" y="36"/>
                    </a:lnTo>
                    <a:lnTo>
                      <a:pt x="15" y="49"/>
                    </a:lnTo>
                    <a:lnTo>
                      <a:pt x="17" y="63"/>
                    </a:lnTo>
                    <a:lnTo>
                      <a:pt x="18" y="82"/>
                    </a:lnTo>
                    <a:lnTo>
                      <a:pt x="17" y="103"/>
                    </a:lnTo>
                    <a:lnTo>
                      <a:pt x="9" y="118"/>
                    </a:lnTo>
                    <a:lnTo>
                      <a:pt x="4" y="127"/>
                    </a:lnTo>
                    <a:lnTo>
                      <a:pt x="8" y="129"/>
                    </a:lnTo>
                    <a:lnTo>
                      <a:pt x="17" y="127"/>
                    </a:lnTo>
                    <a:lnTo>
                      <a:pt x="24" y="118"/>
                    </a:lnTo>
                    <a:lnTo>
                      <a:pt x="28" y="101"/>
                    </a:lnTo>
                    <a:lnTo>
                      <a:pt x="28" y="81"/>
                    </a:lnTo>
                    <a:lnTo>
                      <a:pt x="26" y="61"/>
                    </a:lnTo>
                    <a:lnTo>
                      <a:pt x="24" y="47"/>
                    </a:lnTo>
                    <a:lnTo>
                      <a:pt x="22" y="35"/>
                    </a:lnTo>
                    <a:lnTo>
                      <a:pt x="14" y="22"/>
                    </a:lnTo>
                    <a:lnTo>
                      <a:pt x="7" y="8"/>
                    </a:lnTo>
                    <a:lnTo>
                      <a:pt x="0" y="0"/>
                    </a:lnTo>
                    <a:close/>
                  </a:path>
                </a:pathLst>
              </a:custGeom>
              <a:solidFill>
                <a:srgbClr val="000000"/>
              </a:solidFill>
              <a:ln w="9525">
                <a:solidFill>
                  <a:schemeClr val="tx1"/>
                </a:solidFill>
                <a:round/>
                <a:headEnd/>
                <a:tailEnd/>
              </a:ln>
            </p:spPr>
            <p:txBody>
              <a:bodyPr/>
              <a:lstStyle/>
              <a:p>
                <a:endParaRPr lang="en-US"/>
              </a:p>
            </p:txBody>
          </p:sp>
          <p:sp>
            <p:nvSpPr>
              <p:cNvPr id="29" name="Freeform 18"/>
              <p:cNvSpPr>
                <a:spLocks/>
              </p:cNvSpPr>
              <p:nvPr/>
            </p:nvSpPr>
            <p:spPr bwMode="auto">
              <a:xfrm>
                <a:off x="3043" y="4360"/>
                <a:ext cx="28" cy="37"/>
              </a:xfrm>
              <a:custGeom>
                <a:avLst/>
                <a:gdLst>
                  <a:gd name="T0" fmla="*/ 18 w 28"/>
                  <a:gd name="T1" fmla="*/ 0 h 37"/>
                  <a:gd name="T2" fmla="*/ 20 w 28"/>
                  <a:gd name="T3" fmla="*/ 5 h 37"/>
                  <a:gd name="T4" fmla="*/ 22 w 28"/>
                  <a:gd name="T5" fmla="*/ 15 h 37"/>
                  <a:gd name="T6" fmla="*/ 25 w 28"/>
                  <a:gd name="T7" fmla="*/ 28 h 37"/>
                  <a:gd name="T8" fmla="*/ 28 w 28"/>
                  <a:gd name="T9" fmla="*/ 35 h 37"/>
                  <a:gd name="T10" fmla="*/ 28 w 28"/>
                  <a:gd name="T11" fmla="*/ 37 h 37"/>
                  <a:gd name="T12" fmla="*/ 22 w 28"/>
                  <a:gd name="T13" fmla="*/ 33 h 37"/>
                  <a:gd name="T14" fmla="*/ 13 w 28"/>
                  <a:gd name="T15" fmla="*/ 28 h 37"/>
                  <a:gd name="T16" fmla="*/ 3 w 28"/>
                  <a:gd name="T17" fmla="*/ 27 h 37"/>
                  <a:gd name="T18" fmla="*/ 0 w 28"/>
                  <a:gd name="T19" fmla="*/ 25 h 37"/>
                  <a:gd name="T20" fmla="*/ 7 w 28"/>
                  <a:gd name="T21" fmla="*/ 20 h 37"/>
                  <a:gd name="T22" fmla="*/ 16 w 28"/>
                  <a:gd name="T23" fmla="*/ 11 h 37"/>
                  <a:gd name="T24" fmla="*/ 18 w 28"/>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37"/>
                  <a:gd name="T41" fmla="*/ 28 w 28"/>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37">
                    <a:moveTo>
                      <a:pt x="18" y="0"/>
                    </a:moveTo>
                    <a:lnTo>
                      <a:pt x="20" y="5"/>
                    </a:lnTo>
                    <a:lnTo>
                      <a:pt x="22" y="15"/>
                    </a:lnTo>
                    <a:lnTo>
                      <a:pt x="25" y="28"/>
                    </a:lnTo>
                    <a:lnTo>
                      <a:pt x="28" y="35"/>
                    </a:lnTo>
                    <a:lnTo>
                      <a:pt x="28" y="37"/>
                    </a:lnTo>
                    <a:lnTo>
                      <a:pt x="22" y="33"/>
                    </a:lnTo>
                    <a:lnTo>
                      <a:pt x="13" y="28"/>
                    </a:lnTo>
                    <a:lnTo>
                      <a:pt x="3" y="27"/>
                    </a:lnTo>
                    <a:lnTo>
                      <a:pt x="0" y="25"/>
                    </a:lnTo>
                    <a:lnTo>
                      <a:pt x="7" y="20"/>
                    </a:lnTo>
                    <a:lnTo>
                      <a:pt x="16" y="11"/>
                    </a:lnTo>
                    <a:lnTo>
                      <a:pt x="18" y="0"/>
                    </a:lnTo>
                    <a:close/>
                  </a:path>
                </a:pathLst>
              </a:custGeom>
              <a:solidFill>
                <a:srgbClr val="000000"/>
              </a:solidFill>
              <a:ln w="9525">
                <a:solidFill>
                  <a:schemeClr val="tx1"/>
                </a:solidFill>
                <a:round/>
                <a:headEnd/>
                <a:tailEnd/>
              </a:ln>
            </p:spPr>
            <p:txBody>
              <a:bodyPr/>
              <a:lstStyle/>
              <a:p>
                <a:endParaRPr lang="en-US"/>
              </a:p>
            </p:txBody>
          </p:sp>
          <p:sp>
            <p:nvSpPr>
              <p:cNvPr id="30" name="Freeform 19"/>
              <p:cNvSpPr>
                <a:spLocks/>
              </p:cNvSpPr>
              <p:nvPr/>
            </p:nvSpPr>
            <p:spPr bwMode="auto">
              <a:xfrm>
                <a:off x="2777" y="4235"/>
                <a:ext cx="177" cy="36"/>
              </a:xfrm>
              <a:custGeom>
                <a:avLst/>
                <a:gdLst>
                  <a:gd name="T0" fmla="*/ 164 w 177"/>
                  <a:gd name="T1" fmla="*/ 36 h 36"/>
                  <a:gd name="T2" fmla="*/ 0 w 177"/>
                  <a:gd name="T3" fmla="*/ 12 h 36"/>
                  <a:gd name="T4" fmla="*/ 3 w 177"/>
                  <a:gd name="T5" fmla="*/ 0 h 36"/>
                  <a:gd name="T6" fmla="*/ 177 w 177"/>
                  <a:gd name="T7" fmla="*/ 26 h 36"/>
                  <a:gd name="T8" fmla="*/ 164 w 177"/>
                  <a:gd name="T9" fmla="*/ 36 h 36"/>
                  <a:gd name="T10" fmla="*/ 0 60000 65536"/>
                  <a:gd name="T11" fmla="*/ 0 60000 65536"/>
                  <a:gd name="T12" fmla="*/ 0 60000 65536"/>
                  <a:gd name="T13" fmla="*/ 0 60000 65536"/>
                  <a:gd name="T14" fmla="*/ 0 60000 65536"/>
                  <a:gd name="T15" fmla="*/ 0 w 177"/>
                  <a:gd name="T16" fmla="*/ 0 h 36"/>
                  <a:gd name="T17" fmla="*/ 177 w 177"/>
                  <a:gd name="T18" fmla="*/ 36 h 36"/>
                </a:gdLst>
                <a:ahLst/>
                <a:cxnLst>
                  <a:cxn ang="T10">
                    <a:pos x="T0" y="T1"/>
                  </a:cxn>
                  <a:cxn ang="T11">
                    <a:pos x="T2" y="T3"/>
                  </a:cxn>
                  <a:cxn ang="T12">
                    <a:pos x="T4" y="T5"/>
                  </a:cxn>
                  <a:cxn ang="T13">
                    <a:pos x="T6" y="T7"/>
                  </a:cxn>
                  <a:cxn ang="T14">
                    <a:pos x="T8" y="T9"/>
                  </a:cxn>
                </a:cxnLst>
                <a:rect l="T15" t="T16" r="T17" b="T18"/>
                <a:pathLst>
                  <a:path w="177" h="36">
                    <a:moveTo>
                      <a:pt x="164" y="36"/>
                    </a:moveTo>
                    <a:lnTo>
                      <a:pt x="0" y="12"/>
                    </a:lnTo>
                    <a:lnTo>
                      <a:pt x="3" y="0"/>
                    </a:lnTo>
                    <a:lnTo>
                      <a:pt x="177" y="26"/>
                    </a:lnTo>
                    <a:lnTo>
                      <a:pt x="164" y="36"/>
                    </a:lnTo>
                    <a:close/>
                  </a:path>
                </a:pathLst>
              </a:custGeom>
              <a:solidFill>
                <a:srgbClr val="000000"/>
              </a:solidFill>
              <a:ln w="9525">
                <a:solidFill>
                  <a:schemeClr val="tx1"/>
                </a:solidFill>
                <a:round/>
                <a:headEnd/>
                <a:tailEnd/>
              </a:ln>
            </p:spPr>
            <p:txBody>
              <a:bodyPr/>
              <a:lstStyle/>
              <a:p>
                <a:endParaRPr lang="en-US"/>
              </a:p>
            </p:txBody>
          </p:sp>
          <p:sp>
            <p:nvSpPr>
              <p:cNvPr id="31" name="Freeform 20"/>
              <p:cNvSpPr>
                <a:spLocks/>
              </p:cNvSpPr>
              <p:nvPr/>
            </p:nvSpPr>
            <p:spPr bwMode="auto">
              <a:xfrm>
                <a:off x="2618" y="4289"/>
                <a:ext cx="84" cy="104"/>
              </a:xfrm>
              <a:custGeom>
                <a:avLst/>
                <a:gdLst>
                  <a:gd name="T0" fmla="*/ 0 w 84"/>
                  <a:gd name="T1" fmla="*/ 35 h 104"/>
                  <a:gd name="T2" fmla="*/ 1 w 84"/>
                  <a:gd name="T3" fmla="*/ 40 h 104"/>
                  <a:gd name="T4" fmla="*/ 4 w 84"/>
                  <a:gd name="T5" fmla="*/ 53 h 104"/>
                  <a:gd name="T6" fmla="*/ 9 w 84"/>
                  <a:gd name="T7" fmla="*/ 70 h 104"/>
                  <a:gd name="T8" fmla="*/ 18 w 84"/>
                  <a:gd name="T9" fmla="*/ 84 h 104"/>
                  <a:gd name="T10" fmla="*/ 28 w 84"/>
                  <a:gd name="T11" fmla="*/ 94 h 104"/>
                  <a:gd name="T12" fmla="*/ 34 w 84"/>
                  <a:gd name="T13" fmla="*/ 101 h 104"/>
                  <a:gd name="T14" fmla="*/ 39 w 84"/>
                  <a:gd name="T15" fmla="*/ 104 h 104"/>
                  <a:gd name="T16" fmla="*/ 42 w 84"/>
                  <a:gd name="T17" fmla="*/ 103 h 104"/>
                  <a:gd name="T18" fmla="*/ 43 w 84"/>
                  <a:gd name="T19" fmla="*/ 99 h 104"/>
                  <a:gd name="T20" fmla="*/ 42 w 84"/>
                  <a:gd name="T21" fmla="*/ 92 h 104"/>
                  <a:gd name="T22" fmla="*/ 42 w 84"/>
                  <a:gd name="T23" fmla="*/ 87 h 104"/>
                  <a:gd name="T24" fmla="*/ 43 w 84"/>
                  <a:gd name="T25" fmla="*/ 84 h 104"/>
                  <a:gd name="T26" fmla="*/ 49 w 84"/>
                  <a:gd name="T27" fmla="*/ 81 h 104"/>
                  <a:gd name="T28" fmla="*/ 57 w 84"/>
                  <a:gd name="T29" fmla="*/ 81 h 104"/>
                  <a:gd name="T30" fmla="*/ 65 w 84"/>
                  <a:gd name="T31" fmla="*/ 84 h 104"/>
                  <a:gd name="T32" fmla="*/ 71 w 84"/>
                  <a:gd name="T33" fmla="*/ 84 h 104"/>
                  <a:gd name="T34" fmla="*/ 77 w 84"/>
                  <a:gd name="T35" fmla="*/ 81 h 104"/>
                  <a:gd name="T36" fmla="*/ 81 w 84"/>
                  <a:gd name="T37" fmla="*/ 77 h 104"/>
                  <a:gd name="T38" fmla="*/ 84 w 84"/>
                  <a:gd name="T39" fmla="*/ 71 h 104"/>
                  <a:gd name="T40" fmla="*/ 84 w 84"/>
                  <a:gd name="T41" fmla="*/ 61 h 104"/>
                  <a:gd name="T42" fmla="*/ 82 w 84"/>
                  <a:gd name="T43" fmla="*/ 49 h 104"/>
                  <a:gd name="T44" fmla="*/ 82 w 84"/>
                  <a:gd name="T45" fmla="*/ 38 h 104"/>
                  <a:gd name="T46" fmla="*/ 82 w 84"/>
                  <a:gd name="T47" fmla="*/ 28 h 104"/>
                  <a:gd name="T48" fmla="*/ 84 w 84"/>
                  <a:gd name="T49" fmla="*/ 21 h 104"/>
                  <a:gd name="T50" fmla="*/ 82 w 84"/>
                  <a:gd name="T51" fmla="*/ 15 h 104"/>
                  <a:gd name="T52" fmla="*/ 80 w 84"/>
                  <a:gd name="T53" fmla="*/ 9 h 104"/>
                  <a:gd name="T54" fmla="*/ 75 w 84"/>
                  <a:gd name="T55" fmla="*/ 7 h 104"/>
                  <a:gd name="T56" fmla="*/ 71 w 84"/>
                  <a:gd name="T57" fmla="*/ 14 h 104"/>
                  <a:gd name="T58" fmla="*/ 70 w 84"/>
                  <a:gd name="T59" fmla="*/ 25 h 104"/>
                  <a:gd name="T60" fmla="*/ 68 w 84"/>
                  <a:gd name="T61" fmla="*/ 36 h 104"/>
                  <a:gd name="T62" fmla="*/ 66 w 84"/>
                  <a:gd name="T63" fmla="*/ 48 h 104"/>
                  <a:gd name="T64" fmla="*/ 59 w 84"/>
                  <a:gd name="T65" fmla="*/ 57 h 104"/>
                  <a:gd name="T66" fmla="*/ 51 w 84"/>
                  <a:gd name="T67" fmla="*/ 62 h 104"/>
                  <a:gd name="T68" fmla="*/ 43 w 84"/>
                  <a:gd name="T69" fmla="*/ 64 h 104"/>
                  <a:gd name="T70" fmla="*/ 37 w 84"/>
                  <a:gd name="T71" fmla="*/ 66 h 104"/>
                  <a:gd name="T72" fmla="*/ 34 w 84"/>
                  <a:gd name="T73" fmla="*/ 66 h 104"/>
                  <a:gd name="T74" fmla="*/ 34 w 84"/>
                  <a:gd name="T75" fmla="*/ 62 h 104"/>
                  <a:gd name="T76" fmla="*/ 35 w 84"/>
                  <a:gd name="T77" fmla="*/ 53 h 104"/>
                  <a:gd name="T78" fmla="*/ 38 w 84"/>
                  <a:gd name="T79" fmla="*/ 44 h 104"/>
                  <a:gd name="T80" fmla="*/ 43 w 84"/>
                  <a:gd name="T81" fmla="*/ 36 h 104"/>
                  <a:gd name="T82" fmla="*/ 48 w 84"/>
                  <a:gd name="T83" fmla="*/ 31 h 104"/>
                  <a:gd name="T84" fmla="*/ 52 w 84"/>
                  <a:gd name="T85" fmla="*/ 25 h 104"/>
                  <a:gd name="T86" fmla="*/ 52 w 84"/>
                  <a:gd name="T87" fmla="*/ 21 h 104"/>
                  <a:gd name="T88" fmla="*/ 48 w 84"/>
                  <a:gd name="T89" fmla="*/ 19 h 104"/>
                  <a:gd name="T90" fmla="*/ 40 w 84"/>
                  <a:gd name="T91" fmla="*/ 24 h 104"/>
                  <a:gd name="T92" fmla="*/ 33 w 84"/>
                  <a:gd name="T93" fmla="*/ 34 h 104"/>
                  <a:gd name="T94" fmla="*/ 25 w 84"/>
                  <a:gd name="T95" fmla="*/ 45 h 104"/>
                  <a:gd name="T96" fmla="*/ 21 w 84"/>
                  <a:gd name="T97" fmla="*/ 54 h 104"/>
                  <a:gd name="T98" fmla="*/ 19 w 84"/>
                  <a:gd name="T99" fmla="*/ 56 h 104"/>
                  <a:gd name="T100" fmla="*/ 15 w 84"/>
                  <a:gd name="T101" fmla="*/ 52 h 104"/>
                  <a:gd name="T102" fmla="*/ 11 w 84"/>
                  <a:gd name="T103" fmla="*/ 45 h 104"/>
                  <a:gd name="T104" fmla="*/ 10 w 84"/>
                  <a:gd name="T105" fmla="*/ 39 h 104"/>
                  <a:gd name="T106" fmla="*/ 9 w 84"/>
                  <a:gd name="T107" fmla="*/ 30 h 104"/>
                  <a:gd name="T108" fmla="*/ 7 w 84"/>
                  <a:gd name="T109" fmla="*/ 17 h 104"/>
                  <a:gd name="T110" fmla="*/ 5 w 84"/>
                  <a:gd name="T111" fmla="*/ 5 h 104"/>
                  <a:gd name="T112" fmla="*/ 4 w 84"/>
                  <a:gd name="T113" fmla="*/ 0 h 104"/>
                  <a:gd name="T114" fmla="*/ 2 w 84"/>
                  <a:gd name="T115" fmla="*/ 3 h 104"/>
                  <a:gd name="T116" fmla="*/ 1 w 84"/>
                  <a:gd name="T117" fmla="*/ 12 h 104"/>
                  <a:gd name="T118" fmla="*/ 0 w 84"/>
                  <a:gd name="T119" fmla="*/ 24 h 104"/>
                  <a:gd name="T120" fmla="*/ 0 w 84"/>
                  <a:gd name="T121" fmla="*/ 35 h 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4"/>
                  <a:gd name="T184" fmla="*/ 0 h 104"/>
                  <a:gd name="T185" fmla="*/ 84 w 84"/>
                  <a:gd name="T186" fmla="*/ 104 h 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4" h="104">
                    <a:moveTo>
                      <a:pt x="0" y="35"/>
                    </a:moveTo>
                    <a:lnTo>
                      <a:pt x="1" y="40"/>
                    </a:lnTo>
                    <a:lnTo>
                      <a:pt x="4" y="53"/>
                    </a:lnTo>
                    <a:lnTo>
                      <a:pt x="9" y="70"/>
                    </a:lnTo>
                    <a:lnTo>
                      <a:pt x="18" y="84"/>
                    </a:lnTo>
                    <a:lnTo>
                      <a:pt x="28" y="94"/>
                    </a:lnTo>
                    <a:lnTo>
                      <a:pt x="34" y="101"/>
                    </a:lnTo>
                    <a:lnTo>
                      <a:pt x="39" y="104"/>
                    </a:lnTo>
                    <a:lnTo>
                      <a:pt x="42" y="103"/>
                    </a:lnTo>
                    <a:lnTo>
                      <a:pt x="43" y="99"/>
                    </a:lnTo>
                    <a:lnTo>
                      <a:pt x="42" y="92"/>
                    </a:lnTo>
                    <a:lnTo>
                      <a:pt x="42" y="87"/>
                    </a:lnTo>
                    <a:lnTo>
                      <a:pt x="43" y="84"/>
                    </a:lnTo>
                    <a:lnTo>
                      <a:pt x="49" y="81"/>
                    </a:lnTo>
                    <a:lnTo>
                      <a:pt x="57" y="81"/>
                    </a:lnTo>
                    <a:lnTo>
                      <a:pt x="65" y="84"/>
                    </a:lnTo>
                    <a:lnTo>
                      <a:pt x="71" y="84"/>
                    </a:lnTo>
                    <a:lnTo>
                      <a:pt x="77" y="81"/>
                    </a:lnTo>
                    <a:lnTo>
                      <a:pt x="81" y="77"/>
                    </a:lnTo>
                    <a:lnTo>
                      <a:pt x="84" y="71"/>
                    </a:lnTo>
                    <a:lnTo>
                      <a:pt x="84" y="61"/>
                    </a:lnTo>
                    <a:lnTo>
                      <a:pt x="82" y="49"/>
                    </a:lnTo>
                    <a:lnTo>
                      <a:pt x="82" y="38"/>
                    </a:lnTo>
                    <a:lnTo>
                      <a:pt x="82" y="28"/>
                    </a:lnTo>
                    <a:lnTo>
                      <a:pt x="84" y="21"/>
                    </a:lnTo>
                    <a:lnTo>
                      <a:pt x="82" y="15"/>
                    </a:lnTo>
                    <a:lnTo>
                      <a:pt x="80" y="9"/>
                    </a:lnTo>
                    <a:lnTo>
                      <a:pt x="75" y="7"/>
                    </a:lnTo>
                    <a:lnTo>
                      <a:pt x="71" y="14"/>
                    </a:lnTo>
                    <a:lnTo>
                      <a:pt x="70" y="25"/>
                    </a:lnTo>
                    <a:lnTo>
                      <a:pt x="68" y="36"/>
                    </a:lnTo>
                    <a:lnTo>
                      <a:pt x="66" y="48"/>
                    </a:lnTo>
                    <a:lnTo>
                      <a:pt x="59" y="57"/>
                    </a:lnTo>
                    <a:lnTo>
                      <a:pt x="51" y="62"/>
                    </a:lnTo>
                    <a:lnTo>
                      <a:pt x="43" y="64"/>
                    </a:lnTo>
                    <a:lnTo>
                      <a:pt x="37" y="66"/>
                    </a:lnTo>
                    <a:lnTo>
                      <a:pt x="34" y="66"/>
                    </a:lnTo>
                    <a:lnTo>
                      <a:pt x="34" y="62"/>
                    </a:lnTo>
                    <a:lnTo>
                      <a:pt x="35" y="53"/>
                    </a:lnTo>
                    <a:lnTo>
                      <a:pt x="38" y="44"/>
                    </a:lnTo>
                    <a:lnTo>
                      <a:pt x="43" y="36"/>
                    </a:lnTo>
                    <a:lnTo>
                      <a:pt x="48" y="31"/>
                    </a:lnTo>
                    <a:lnTo>
                      <a:pt x="52" y="25"/>
                    </a:lnTo>
                    <a:lnTo>
                      <a:pt x="52" y="21"/>
                    </a:lnTo>
                    <a:lnTo>
                      <a:pt x="48" y="19"/>
                    </a:lnTo>
                    <a:lnTo>
                      <a:pt x="40" y="24"/>
                    </a:lnTo>
                    <a:lnTo>
                      <a:pt x="33" y="34"/>
                    </a:lnTo>
                    <a:lnTo>
                      <a:pt x="25" y="45"/>
                    </a:lnTo>
                    <a:lnTo>
                      <a:pt x="21" y="54"/>
                    </a:lnTo>
                    <a:lnTo>
                      <a:pt x="19" y="56"/>
                    </a:lnTo>
                    <a:lnTo>
                      <a:pt x="15" y="52"/>
                    </a:lnTo>
                    <a:lnTo>
                      <a:pt x="11" y="45"/>
                    </a:lnTo>
                    <a:lnTo>
                      <a:pt x="10" y="39"/>
                    </a:lnTo>
                    <a:lnTo>
                      <a:pt x="9" y="30"/>
                    </a:lnTo>
                    <a:lnTo>
                      <a:pt x="7" y="17"/>
                    </a:lnTo>
                    <a:lnTo>
                      <a:pt x="5" y="5"/>
                    </a:lnTo>
                    <a:lnTo>
                      <a:pt x="4" y="0"/>
                    </a:lnTo>
                    <a:lnTo>
                      <a:pt x="2" y="3"/>
                    </a:lnTo>
                    <a:lnTo>
                      <a:pt x="1" y="12"/>
                    </a:lnTo>
                    <a:lnTo>
                      <a:pt x="0" y="24"/>
                    </a:lnTo>
                    <a:lnTo>
                      <a:pt x="0" y="35"/>
                    </a:lnTo>
                    <a:close/>
                  </a:path>
                </a:pathLst>
              </a:custGeom>
              <a:solidFill>
                <a:srgbClr val="000000"/>
              </a:solidFill>
              <a:ln w="9525">
                <a:solidFill>
                  <a:schemeClr val="tx1"/>
                </a:solidFill>
                <a:round/>
                <a:headEnd/>
                <a:tailEnd/>
              </a:ln>
            </p:spPr>
            <p:txBody>
              <a:bodyPr/>
              <a:lstStyle/>
              <a:p>
                <a:endParaRPr lang="en-US"/>
              </a:p>
            </p:txBody>
          </p:sp>
          <p:sp>
            <p:nvSpPr>
              <p:cNvPr id="32" name="Freeform 21"/>
              <p:cNvSpPr>
                <a:spLocks/>
              </p:cNvSpPr>
              <p:nvPr/>
            </p:nvSpPr>
            <p:spPr bwMode="auto">
              <a:xfrm>
                <a:off x="3336" y="4827"/>
                <a:ext cx="63" cy="122"/>
              </a:xfrm>
              <a:custGeom>
                <a:avLst/>
                <a:gdLst>
                  <a:gd name="T0" fmla="*/ 23 w 63"/>
                  <a:gd name="T1" fmla="*/ 91 h 122"/>
                  <a:gd name="T2" fmla="*/ 25 w 63"/>
                  <a:gd name="T3" fmla="*/ 80 h 122"/>
                  <a:gd name="T4" fmla="*/ 33 w 63"/>
                  <a:gd name="T5" fmla="*/ 53 h 122"/>
                  <a:gd name="T6" fmla="*/ 44 w 63"/>
                  <a:gd name="T7" fmla="*/ 24 h 122"/>
                  <a:gd name="T8" fmla="*/ 58 w 63"/>
                  <a:gd name="T9" fmla="*/ 3 h 122"/>
                  <a:gd name="T10" fmla="*/ 63 w 63"/>
                  <a:gd name="T11" fmla="*/ 0 h 122"/>
                  <a:gd name="T12" fmla="*/ 62 w 63"/>
                  <a:gd name="T13" fmla="*/ 0 h 122"/>
                  <a:gd name="T14" fmla="*/ 57 w 63"/>
                  <a:gd name="T15" fmla="*/ 3 h 122"/>
                  <a:gd name="T16" fmla="*/ 49 w 63"/>
                  <a:gd name="T17" fmla="*/ 11 h 122"/>
                  <a:gd name="T18" fmla="*/ 39 w 63"/>
                  <a:gd name="T19" fmla="*/ 22 h 122"/>
                  <a:gd name="T20" fmla="*/ 29 w 63"/>
                  <a:gd name="T21" fmla="*/ 39 h 122"/>
                  <a:gd name="T22" fmla="*/ 18 w 63"/>
                  <a:gd name="T23" fmla="*/ 61 h 122"/>
                  <a:gd name="T24" fmla="*/ 7 w 63"/>
                  <a:gd name="T25" fmla="*/ 86 h 122"/>
                  <a:gd name="T26" fmla="*/ 1 w 63"/>
                  <a:gd name="T27" fmla="*/ 108 h 122"/>
                  <a:gd name="T28" fmla="*/ 0 w 63"/>
                  <a:gd name="T29" fmla="*/ 119 h 122"/>
                  <a:gd name="T30" fmla="*/ 1 w 63"/>
                  <a:gd name="T31" fmla="*/ 122 h 122"/>
                  <a:gd name="T32" fmla="*/ 6 w 63"/>
                  <a:gd name="T33" fmla="*/ 117 h 122"/>
                  <a:gd name="T34" fmla="*/ 11 w 63"/>
                  <a:gd name="T35" fmla="*/ 110 h 122"/>
                  <a:gd name="T36" fmla="*/ 16 w 63"/>
                  <a:gd name="T37" fmla="*/ 101 h 122"/>
                  <a:gd name="T38" fmla="*/ 21 w 63"/>
                  <a:gd name="T39" fmla="*/ 94 h 122"/>
                  <a:gd name="T40" fmla="*/ 23 w 63"/>
                  <a:gd name="T41" fmla="*/ 91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122"/>
                  <a:gd name="T65" fmla="*/ 63 w 63"/>
                  <a:gd name="T66" fmla="*/ 122 h 1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122">
                    <a:moveTo>
                      <a:pt x="23" y="91"/>
                    </a:moveTo>
                    <a:lnTo>
                      <a:pt x="25" y="80"/>
                    </a:lnTo>
                    <a:lnTo>
                      <a:pt x="33" y="53"/>
                    </a:lnTo>
                    <a:lnTo>
                      <a:pt x="44" y="24"/>
                    </a:lnTo>
                    <a:lnTo>
                      <a:pt x="58" y="3"/>
                    </a:lnTo>
                    <a:lnTo>
                      <a:pt x="63" y="0"/>
                    </a:lnTo>
                    <a:lnTo>
                      <a:pt x="62" y="0"/>
                    </a:lnTo>
                    <a:lnTo>
                      <a:pt x="57" y="3"/>
                    </a:lnTo>
                    <a:lnTo>
                      <a:pt x="49" y="11"/>
                    </a:lnTo>
                    <a:lnTo>
                      <a:pt x="39" y="22"/>
                    </a:lnTo>
                    <a:lnTo>
                      <a:pt x="29" y="39"/>
                    </a:lnTo>
                    <a:lnTo>
                      <a:pt x="18" y="61"/>
                    </a:lnTo>
                    <a:lnTo>
                      <a:pt x="7" y="86"/>
                    </a:lnTo>
                    <a:lnTo>
                      <a:pt x="1" y="108"/>
                    </a:lnTo>
                    <a:lnTo>
                      <a:pt x="0" y="119"/>
                    </a:lnTo>
                    <a:lnTo>
                      <a:pt x="1" y="122"/>
                    </a:lnTo>
                    <a:lnTo>
                      <a:pt x="6" y="117"/>
                    </a:lnTo>
                    <a:lnTo>
                      <a:pt x="11" y="110"/>
                    </a:lnTo>
                    <a:lnTo>
                      <a:pt x="16" y="101"/>
                    </a:lnTo>
                    <a:lnTo>
                      <a:pt x="21" y="94"/>
                    </a:lnTo>
                    <a:lnTo>
                      <a:pt x="23" y="91"/>
                    </a:lnTo>
                    <a:close/>
                  </a:path>
                </a:pathLst>
              </a:custGeom>
              <a:solidFill>
                <a:srgbClr val="000000"/>
              </a:solidFill>
              <a:ln w="9525">
                <a:solidFill>
                  <a:schemeClr val="tx1"/>
                </a:solidFill>
                <a:round/>
                <a:headEnd/>
                <a:tailEnd/>
              </a:ln>
            </p:spPr>
            <p:txBody>
              <a:bodyPr/>
              <a:lstStyle/>
              <a:p>
                <a:endParaRPr lang="en-US"/>
              </a:p>
            </p:txBody>
          </p:sp>
          <p:sp>
            <p:nvSpPr>
              <p:cNvPr id="33" name="Freeform 22"/>
              <p:cNvSpPr>
                <a:spLocks/>
              </p:cNvSpPr>
              <p:nvPr/>
            </p:nvSpPr>
            <p:spPr bwMode="auto">
              <a:xfrm>
                <a:off x="3426" y="4788"/>
                <a:ext cx="408" cy="142"/>
              </a:xfrm>
              <a:custGeom>
                <a:avLst/>
                <a:gdLst>
                  <a:gd name="T0" fmla="*/ 341 w 408"/>
                  <a:gd name="T1" fmla="*/ 102 h 142"/>
                  <a:gd name="T2" fmla="*/ 339 w 408"/>
                  <a:gd name="T3" fmla="*/ 102 h 142"/>
                  <a:gd name="T4" fmla="*/ 334 w 408"/>
                  <a:gd name="T5" fmla="*/ 100 h 142"/>
                  <a:gd name="T6" fmla="*/ 328 w 408"/>
                  <a:gd name="T7" fmla="*/ 97 h 142"/>
                  <a:gd name="T8" fmla="*/ 318 w 408"/>
                  <a:gd name="T9" fmla="*/ 93 h 142"/>
                  <a:gd name="T10" fmla="*/ 306 w 408"/>
                  <a:gd name="T11" fmla="*/ 89 h 142"/>
                  <a:gd name="T12" fmla="*/ 292 w 408"/>
                  <a:gd name="T13" fmla="*/ 84 h 142"/>
                  <a:gd name="T14" fmla="*/ 277 w 408"/>
                  <a:gd name="T15" fmla="*/ 78 h 142"/>
                  <a:gd name="T16" fmla="*/ 261 w 408"/>
                  <a:gd name="T17" fmla="*/ 72 h 142"/>
                  <a:gd name="T18" fmla="*/ 243 w 408"/>
                  <a:gd name="T19" fmla="*/ 65 h 142"/>
                  <a:gd name="T20" fmla="*/ 225 w 408"/>
                  <a:gd name="T21" fmla="*/ 59 h 142"/>
                  <a:gd name="T22" fmla="*/ 206 w 408"/>
                  <a:gd name="T23" fmla="*/ 53 h 142"/>
                  <a:gd name="T24" fmla="*/ 186 w 408"/>
                  <a:gd name="T25" fmla="*/ 46 h 142"/>
                  <a:gd name="T26" fmla="*/ 165 w 408"/>
                  <a:gd name="T27" fmla="*/ 40 h 142"/>
                  <a:gd name="T28" fmla="*/ 146 w 408"/>
                  <a:gd name="T29" fmla="*/ 33 h 142"/>
                  <a:gd name="T30" fmla="*/ 127 w 408"/>
                  <a:gd name="T31" fmla="*/ 27 h 142"/>
                  <a:gd name="T32" fmla="*/ 108 w 408"/>
                  <a:gd name="T33" fmla="*/ 22 h 142"/>
                  <a:gd name="T34" fmla="*/ 76 w 408"/>
                  <a:gd name="T35" fmla="*/ 14 h 142"/>
                  <a:gd name="T36" fmla="*/ 51 w 408"/>
                  <a:gd name="T37" fmla="*/ 8 h 142"/>
                  <a:gd name="T38" fmla="*/ 32 w 408"/>
                  <a:gd name="T39" fmla="*/ 4 h 142"/>
                  <a:gd name="T40" fmla="*/ 18 w 408"/>
                  <a:gd name="T41" fmla="*/ 2 h 142"/>
                  <a:gd name="T42" fmla="*/ 9 w 408"/>
                  <a:gd name="T43" fmla="*/ 0 h 142"/>
                  <a:gd name="T44" fmla="*/ 4 w 408"/>
                  <a:gd name="T45" fmla="*/ 0 h 142"/>
                  <a:gd name="T46" fmla="*/ 1 w 408"/>
                  <a:gd name="T47" fmla="*/ 0 h 142"/>
                  <a:gd name="T48" fmla="*/ 0 w 408"/>
                  <a:gd name="T49" fmla="*/ 0 h 142"/>
                  <a:gd name="T50" fmla="*/ 3 w 408"/>
                  <a:gd name="T51" fmla="*/ 0 h 142"/>
                  <a:gd name="T52" fmla="*/ 9 w 408"/>
                  <a:gd name="T53" fmla="*/ 3 h 142"/>
                  <a:gd name="T54" fmla="*/ 19 w 408"/>
                  <a:gd name="T55" fmla="*/ 5 h 142"/>
                  <a:gd name="T56" fmla="*/ 33 w 408"/>
                  <a:gd name="T57" fmla="*/ 9 h 142"/>
                  <a:gd name="T58" fmla="*/ 51 w 408"/>
                  <a:gd name="T59" fmla="*/ 13 h 142"/>
                  <a:gd name="T60" fmla="*/ 70 w 408"/>
                  <a:gd name="T61" fmla="*/ 19 h 142"/>
                  <a:gd name="T62" fmla="*/ 93 w 408"/>
                  <a:gd name="T63" fmla="*/ 26 h 142"/>
                  <a:gd name="T64" fmla="*/ 116 w 408"/>
                  <a:gd name="T65" fmla="*/ 32 h 142"/>
                  <a:gd name="T66" fmla="*/ 141 w 408"/>
                  <a:gd name="T67" fmla="*/ 40 h 142"/>
                  <a:gd name="T68" fmla="*/ 166 w 408"/>
                  <a:gd name="T69" fmla="*/ 47 h 142"/>
                  <a:gd name="T70" fmla="*/ 193 w 408"/>
                  <a:gd name="T71" fmla="*/ 56 h 142"/>
                  <a:gd name="T72" fmla="*/ 220 w 408"/>
                  <a:gd name="T73" fmla="*/ 65 h 142"/>
                  <a:gd name="T74" fmla="*/ 247 w 408"/>
                  <a:gd name="T75" fmla="*/ 75 h 142"/>
                  <a:gd name="T76" fmla="*/ 271 w 408"/>
                  <a:gd name="T77" fmla="*/ 86 h 142"/>
                  <a:gd name="T78" fmla="*/ 295 w 408"/>
                  <a:gd name="T79" fmla="*/ 96 h 142"/>
                  <a:gd name="T80" fmla="*/ 318 w 408"/>
                  <a:gd name="T81" fmla="*/ 106 h 142"/>
                  <a:gd name="T82" fmla="*/ 341 w 408"/>
                  <a:gd name="T83" fmla="*/ 116 h 142"/>
                  <a:gd name="T84" fmla="*/ 360 w 408"/>
                  <a:gd name="T85" fmla="*/ 124 h 142"/>
                  <a:gd name="T86" fmla="*/ 375 w 408"/>
                  <a:gd name="T87" fmla="*/ 130 h 142"/>
                  <a:gd name="T88" fmla="*/ 388 w 408"/>
                  <a:gd name="T89" fmla="*/ 135 h 142"/>
                  <a:gd name="T90" fmla="*/ 397 w 408"/>
                  <a:gd name="T91" fmla="*/ 138 h 142"/>
                  <a:gd name="T92" fmla="*/ 403 w 408"/>
                  <a:gd name="T93" fmla="*/ 140 h 142"/>
                  <a:gd name="T94" fmla="*/ 407 w 408"/>
                  <a:gd name="T95" fmla="*/ 142 h 142"/>
                  <a:gd name="T96" fmla="*/ 408 w 408"/>
                  <a:gd name="T97" fmla="*/ 142 h 142"/>
                  <a:gd name="T98" fmla="*/ 405 w 408"/>
                  <a:gd name="T99" fmla="*/ 140 h 142"/>
                  <a:gd name="T100" fmla="*/ 400 w 408"/>
                  <a:gd name="T101" fmla="*/ 136 h 142"/>
                  <a:gd name="T102" fmla="*/ 393 w 408"/>
                  <a:gd name="T103" fmla="*/ 131 h 142"/>
                  <a:gd name="T104" fmla="*/ 383 w 408"/>
                  <a:gd name="T105" fmla="*/ 125 h 142"/>
                  <a:gd name="T106" fmla="*/ 372 w 408"/>
                  <a:gd name="T107" fmla="*/ 117 h 142"/>
                  <a:gd name="T108" fmla="*/ 361 w 408"/>
                  <a:gd name="T109" fmla="*/ 111 h 142"/>
                  <a:gd name="T110" fmla="*/ 349 w 408"/>
                  <a:gd name="T111" fmla="*/ 106 h 142"/>
                  <a:gd name="T112" fmla="*/ 341 w 408"/>
                  <a:gd name="T113" fmla="*/ 102 h 1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8"/>
                  <a:gd name="T172" fmla="*/ 0 h 142"/>
                  <a:gd name="T173" fmla="*/ 408 w 408"/>
                  <a:gd name="T174" fmla="*/ 142 h 1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8" h="142">
                    <a:moveTo>
                      <a:pt x="341" y="102"/>
                    </a:moveTo>
                    <a:lnTo>
                      <a:pt x="339" y="102"/>
                    </a:lnTo>
                    <a:lnTo>
                      <a:pt x="334" y="100"/>
                    </a:lnTo>
                    <a:lnTo>
                      <a:pt x="328" y="97"/>
                    </a:lnTo>
                    <a:lnTo>
                      <a:pt x="318" y="93"/>
                    </a:lnTo>
                    <a:lnTo>
                      <a:pt x="306" y="89"/>
                    </a:lnTo>
                    <a:lnTo>
                      <a:pt x="292" y="84"/>
                    </a:lnTo>
                    <a:lnTo>
                      <a:pt x="277" y="78"/>
                    </a:lnTo>
                    <a:lnTo>
                      <a:pt x="261" y="72"/>
                    </a:lnTo>
                    <a:lnTo>
                      <a:pt x="243" y="65"/>
                    </a:lnTo>
                    <a:lnTo>
                      <a:pt x="225" y="59"/>
                    </a:lnTo>
                    <a:lnTo>
                      <a:pt x="206" y="53"/>
                    </a:lnTo>
                    <a:lnTo>
                      <a:pt x="186" y="46"/>
                    </a:lnTo>
                    <a:lnTo>
                      <a:pt x="165" y="40"/>
                    </a:lnTo>
                    <a:lnTo>
                      <a:pt x="146" y="33"/>
                    </a:lnTo>
                    <a:lnTo>
                      <a:pt x="127" y="27"/>
                    </a:lnTo>
                    <a:lnTo>
                      <a:pt x="108" y="22"/>
                    </a:lnTo>
                    <a:lnTo>
                      <a:pt x="76" y="14"/>
                    </a:lnTo>
                    <a:lnTo>
                      <a:pt x="51" y="8"/>
                    </a:lnTo>
                    <a:lnTo>
                      <a:pt x="32" y="4"/>
                    </a:lnTo>
                    <a:lnTo>
                      <a:pt x="18" y="2"/>
                    </a:lnTo>
                    <a:lnTo>
                      <a:pt x="9" y="0"/>
                    </a:lnTo>
                    <a:lnTo>
                      <a:pt x="4" y="0"/>
                    </a:lnTo>
                    <a:lnTo>
                      <a:pt x="1" y="0"/>
                    </a:lnTo>
                    <a:lnTo>
                      <a:pt x="0" y="0"/>
                    </a:lnTo>
                    <a:lnTo>
                      <a:pt x="3" y="0"/>
                    </a:lnTo>
                    <a:lnTo>
                      <a:pt x="9" y="3"/>
                    </a:lnTo>
                    <a:lnTo>
                      <a:pt x="19" y="5"/>
                    </a:lnTo>
                    <a:lnTo>
                      <a:pt x="33" y="9"/>
                    </a:lnTo>
                    <a:lnTo>
                      <a:pt x="51" y="13"/>
                    </a:lnTo>
                    <a:lnTo>
                      <a:pt x="70" y="19"/>
                    </a:lnTo>
                    <a:lnTo>
                      <a:pt x="93" y="26"/>
                    </a:lnTo>
                    <a:lnTo>
                      <a:pt x="116" y="32"/>
                    </a:lnTo>
                    <a:lnTo>
                      <a:pt x="141" y="40"/>
                    </a:lnTo>
                    <a:lnTo>
                      <a:pt x="166" y="47"/>
                    </a:lnTo>
                    <a:lnTo>
                      <a:pt x="193" y="56"/>
                    </a:lnTo>
                    <a:lnTo>
                      <a:pt x="220" y="65"/>
                    </a:lnTo>
                    <a:lnTo>
                      <a:pt x="247" y="75"/>
                    </a:lnTo>
                    <a:lnTo>
                      <a:pt x="271" y="86"/>
                    </a:lnTo>
                    <a:lnTo>
                      <a:pt x="295" y="96"/>
                    </a:lnTo>
                    <a:lnTo>
                      <a:pt x="318" y="106"/>
                    </a:lnTo>
                    <a:lnTo>
                      <a:pt x="341" y="116"/>
                    </a:lnTo>
                    <a:lnTo>
                      <a:pt x="360" y="124"/>
                    </a:lnTo>
                    <a:lnTo>
                      <a:pt x="375" y="130"/>
                    </a:lnTo>
                    <a:lnTo>
                      <a:pt x="388" y="135"/>
                    </a:lnTo>
                    <a:lnTo>
                      <a:pt x="397" y="138"/>
                    </a:lnTo>
                    <a:lnTo>
                      <a:pt x="403" y="140"/>
                    </a:lnTo>
                    <a:lnTo>
                      <a:pt x="407" y="142"/>
                    </a:lnTo>
                    <a:lnTo>
                      <a:pt x="408" y="142"/>
                    </a:lnTo>
                    <a:lnTo>
                      <a:pt x="405" y="140"/>
                    </a:lnTo>
                    <a:lnTo>
                      <a:pt x="400" y="136"/>
                    </a:lnTo>
                    <a:lnTo>
                      <a:pt x="393" y="131"/>
                    </a:lnTo>
                    <a:lnTo>
                      <a:pt x="383" y="125"/>
                    </a:lnTo>
                    <a:lnTo>
                      <a:pt x="372" y="117"/>
                    </a:lnTo>
                    <a:lnTo>
                      <a:pt x="361" y="111"/>
                    </a:lnTo>
                    <a:lnTo>
                      <a:pt x="349" y="106"/>
                    </a:lnTo>
                    <a:lnTo>
                      <a:pt x="341" y="102"/>
                    </a:lnTo>
                    <a:close/>
                  </a:path>
                </a:pathLst>
              </a:custGeom>
              <a:solidFill>
                <a:srgbClr val="000000"/>
              </a:solidFill>
              <a:ln w="9525">
                <a:solidFill>
                  <a:schemeClr val="tx1"/>
                </a:solidFill>
                <a:round/>
                <a:headEnd/>
                <a:tailEnd/>
              </a:ln>
            </p:spPr>
            <p:txBody>
              <a:bodyPr/>
              <a:lstStyle/>
              <a:p>
                <a:endParaRPr lang="en-US"/>
              </a:p>
            </p:txBody>
          </p:sp>
          <p:sp>
            <p:nvSpPr>
              <p:cNvPr id="34" name="Freeform 23"/>
              <p:cNvSpPr>
                <a:spLocks/>
              </p:cNvSpPr>
              <p:nvPr/>
            </p:nvSpPr>
            <p:spPr bwMode="auto">
              <a:xfrm>
                <a:off x="3792" y="3927"/>
                <a:ext cx="624" cy="991"/>
              </a:xfrm>
              <a:custGeom>
                <a:avLst/>
                <a:gdLst>
                  <a:gd name="T0" fmla="*/ 624 w 624"/>
                  <a:gd name="T1" fmla="*/ 978 h 991"/>
                  <a:gd name="T2" fmla="*/ 600 w 624"/>
                  <a:gd name="T3" fmla="*/ 860 h 991"/>
                  <a:gd name="T4" fmla="*/ 125 w 624"/>
                  <a:gd name="T5" fmla="*/ 892 h 991"/>
                  <a:gd name="T6" fmla="*/ 123 w 624"/>
                  <a:gd name="T7" fmla="*/ 860 h 991"/>
                  <a:gd name="T8" fmla="*/ 144 w 624"/>
                  <a:gd name="T9" fmla="*/ 858 h 991"/>
                  <a:gd name="T10" fmla="*/ 180 w 624"/>
                  <a:gd name="T11" fmla="*/ 854 h 991"/>
                  <a:gd name="T12" fmla="*/ 226 w 624"/>
                  <a:gd name="T13" fmla="*/ 849 h 991"/>
                  <a:gd name="T14" fmla="*/ 276 w 624"/>
                  <a:gd name="T15" fmla="*/ 844 h 991"/>
                  <a:gd name="T16" fmla="*/ 325 w 624"/>
                  <a:gd name="T17" fmla="*/ 839 h 991"/>
                  <a:gd name="T18" fmla="*/ 369 w 624"/>
                  <a:gd name="T19" fmla="*/ 835 h 991"/>
                  <a:gd name="T20" fmla="*/ 400 w 624"/>
                  <a:gd name="T21" fmla="*/ 832 h 991"/>
                  <a:gd name="T22" fmla="*/ 414 w 624"/>
                  <a:gd name="T23" fmla="*/ 832 h 991"/>
                  <a:gd name="T24" fmla="*/ 400 w 624"/>
                  <a:gd name="T25" fmla="*/ 832 h 991"/>
                  <a:gd name="T26" fmla="*/ 365 w 624"/>
                  <a:gd name="T27" fmla="*/ 833 h 991"/>
                  <a:gd name="T28" fmla="*/ 311 w 624"/>
                  <a:gd name="T29" fmla="*/ 836 h 991"/>
                  <a:gd name="T30" fmla="*/ 249 w 624"/>
                  <a:gd name="T31" fmla="*/ 839 h 991"/>
                  <a:gd name="T32" fmla="*/ 183 w 624"/>
                  <a:gd name="T33" fmla="*/ 842 h 991"/>
                  <a:gd name="T34" fmla="*/ 119 w 624"/>
                  <a:gd name="T35" fmla="*/ 847 h 991"/>
                  <a:gd name="T36" fmla="*/ 65 w 624"/>
                  <a:gd name="T37" fmla="*/ 852 h 991"/>
                  <a:gd name="T38" fmla="*/ 27 w 624"/>
                  <a:gd name="T39" fmla="*/ 826 h 991"/>
                  <a:gd name="T40" fmla="*/ 13 w 624"/>
                  <a:gd name="T41" fmla="*/ 622 h 991"/>
                  <a:gd name="T42" fmla="*/ 13 w 624"/>
                  <a:gd name="T43" fmla="*/ 344 h 991"/>
                  <a:gd name="T44" fmla="*/ 20 w 624"/>
                  <a:gd name="T45" fmla="*/ 133 h 991"/>
                  <a:gd name="T46" fmla="*/ 27 w 624"/>
                  <a:gd name="T47" fmla="*/ 95 h 991"/>
                  <a:gd name="T48" fmla="*/ 36 w 624"/>
                  <a:gd name="T49" fmla="*/ 83 h 991"/>
                  <a:gd name="T50" fmla="*/ 52 w 624"/>
                  <a:gd name="T51" fmla="*/ 65 h 991"/>
                  <a:gd name="T52" fmla="*/ 78 w 624"/>
                  <a:gd name="T53" fmla="*/ 50 h 991"/>
                  <a:gd name="T54" fmla="*/ 103 w 624"/>
                  <a:gd name="T55" fmla="*/ 41 h 991"/>
                  <a:gd name="T56" fmla="*/ 131 w 624"/>
                  <a:gd name="T57" fmla="*/ 36 h 991"/>
                  <a:gd name="T58" fmla="*/ 168 w 624"/>
                  <a:gd name="T59" fmla="*/ 28 h 991"/>
                  <a:gd name="T60" fmla="*/ 211 w 624"/>
                  <a:gd name="T61" fmla="*/ 21 h 991"/>
                  <a:gd name="T62" fmla="*/ 257 w 624"/>
                  <a:gd name="T63" fmla="*/ 14 h 991"/>
                  <a:gd name="T64" fmla="*/ 302 w 624"/>
                  <a:gd name="T65" fmla="*/ 8 h 991"/>
                  <a:gd name="T66" fmla="*/ 346 w 624"/>
                  <a:gd name="T67" fmla="*/ 3 h 991"/>
                  <a:gd name="T68" fmla="*/ 383 w 624"/>
                  <a:gd name="T69" fmla="*/ 0 h 991"/>
                  <a:gd name="T70" fmla="*/ 408 w 624"/>
                  <a:gd name="T71" fmla="*/ 0 h 991"/>
                  <a:gd name="T72" fmla="*/ 403 w 624"/>
                  <a:gd name="T73" fmla="*/ 2 h 991"/>
                  <a:gd name="T74" fmla="*/ 372 w 624"/>
                  <a:gd name="T75" fmla="*/ 6 h 991"/>
                  <a:gd name="T76" fmla="*/ 323 w 624"/>
                  <a:gd name="T77" fmla="*/ 9 h 991"/>
                  <a:gd name="T78" fmla="*/ 262 w 624"/>
                  <a:gd name="T79" fmla="*/ 14 h 991"/>
                  <a:gd name="T80" fmla="*/ 198 w 624"/>
                  <a:gd name="T81" fmla="*/ 20 h 991"/>
                  <a:gd name="T82" fmla="*/ 139 w 624"/>
                  <a:gd name="T83" fmla="*/ 26 h 991"/>
                  <a:gd name="T84" fmla="*/ 92 w 624"/>
                  <a:gd name="T85" fmla="*/ 32 h 991"/>
                  <a:gd name="T86" fmla="*/ 56 w 624"/>
                  <a:gd name="T87" fmla="*/ 42 h 991"/>
                  <a:gd name="T88" fmla="*/ 31 w 624"/>
                  <a:gd name="T89" fmla="*/ 61 h 991"/>
                  <a:gd name="T90" fmla="*/ 17 w 624"/>
                  <a:gd name="T91" fmla="*/ 83 h 991"/>
                  <a:gd name="T92" fmla="*/ 10 w 624"/>
                  <a:gd name="T93" fmla="*/ 97 h 991"/>
                  <a:gd name="T94" fmla="*/ 6 w 624"/>
                  <a:gd name="T95" fmla="*/ 200 h 991"/>
                  <a:gd name="T96" fmla="*/ 0 w 624"/>
                  <a:gd name="T97" fmla="*/ 681 h 991"/>
                  <a:gd name="T98" fmla="*/ 19 w 624"/>
                  <a:gd name="T99" fmla="*/ 856 h 991"/>
                  <a:gd name="T100" fmla="*/ 32 w 624"/>
                  <a:gd name="T101" fmla="*/ 870 h 991"/>
                  <a:gd name="T102" fmla="*/ 44 w 624"/>
                  <a:gd name="T103" fmla="*/ 873 h 991"/>
                  <a:gd name="T104" fmla="*/ 52 w 624"/>
                  <a:gd name="T105" fmla="*/ 872 h 991"/>
                  <a:gd name="T106" fmla="*/ 105 w 624"/>
                  <a:gd name="T107" fmla="*/ 879 h 991"/>
                  <a:gd name="T108" fmla="*/ 291 w 624"/>
                  <a:gd name="T109" fmla="*/ 900 h 991"/>
                  <a:gd name="T110" fmla="*/ 304 w 624"/>
                  <a:gd name="T111" fmla="*/ 906 h 991"/>
                  <a:gd name="T112" fmla="*/ 332 w 624"/>
                  <a:gd name="T113" fmla="*/ 919 h 991"/>
                  <a:gd name="T114" fmla="*/ 360 w 624"/>
                  <a:gd name="T115" fmla="*/ 934 h 991"/>
                  <a:gd name="T116" fmla="*/ 375 w 624"/>
                  <a:gd name="T117" fmla="*/ 947 h 991"/>
                  <a:gd name="T118" fmla="*/ 383 w 624"/>
                  <a:gd name="T119" fmla="*/ 966 h 991"/>
                  <a:gd name="T120" fmla="*/ 386 w 624"/>
                  <a:gd name="T121" fmla="*/ 975 h 9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24"/>
                  <a:gd name="T184" fmla="*/ 0 h 991"/>
                  <a:gd name="T185" fmla="*/ 624 w 624"/>
                  <a:gd name="T186" fmla="*/ 991 h 99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24" h="991">
                    <a:moveTo>
                      <a:pt x="149" y="991"/>
                    </a:moveTo>
                    <a:lnTo>
                      <a:pt x="624" y="978"/>
                    </a:lnTo>
                    <a:lnTo>
                      <a:pt x="605" y="939"/>
                    </a:lnTo>
                    <a:lnTo>
                      <a:pt x="600" y="860"/>
                    </a:lnTo>
                    <a:lnTo>
                      <a:pt x="283" y="879"/>
                    </a:lnTo>
                    <a:lnTo>
                      <a:pt x="125" y="892"/>
                    </a:lnTo>
                    <a:lnTo>
                      <a:pt x="121" y="860"/>
                    </a:lnTo>
                    <a:lnTo>
                      <a:pt x="123" y="860"/>
                    </a:lnTo>
                    <a:lnTo>
                      <a:pt x="132" y="859"/>
                    </a:lnTo>
                    <a:lnTo>
                      <a:pt x="144" y="858"/>
                    </a:lnTo>
                    <a:lnTo>
                      <a:pt x="160" y="856"/>
                    </a:lnTo>
                    <a:lnTo>
                      <a:pt x="180" y="854"/>
                    </a:lnTo>
                    <a:lnTo>
                      <a:pt x="202" y="851"/>
                    </a:lnTo>
                    <a:lnTo>
                      <a:pt x="226" y="849"/>
                    </a:lnTo>
                    <a:lnTo>
                      <a:pt x="250" y="846"/>
                    </a:lnTo>
                    <a:lnTo>
                      <a:pt x="276" y="844"/>
                    </a:lnTo>
                    <a:lnTo>
                      <a:pt x="301" y="841"/>
                    </a:lnTo>
                    <a:lnTo>
                      <a:pt x="325" y="839"/>
                    </a:lnTo>
                    <a:lnTo>
                      <a:pt x="348" y="836"/>
                    </a:lnTo>
                    <a:lnTo>
                      <a:pt x="369" y="835"/>
                    </a:lnTo>
                    <a:lnTo>
                      <a:pt x="386" y="833"/>
                    </a:lnTo>
                    <a:lnTo>
                      <a:pt x="400" y="832"/>
                    </a:lnTo>
                    <a:lnTo>
                      <a:pt x="410" y="832"/>
                    </a:lnTo>
                    <a:lnTo>
                      <a:pt x="414" y="832"/>
                    </a:lnTo>
                    <a:lnTo>
                      <a:pt x="410" y="832"/>
                    </a:lnTo>
                    <a:lnTo>
                      <a:pt x="400" y="832"/>
                    </a:lnTo>
                    <a:lnTo>
                      <a:pt x="385" y="833"/>
                    </a:lnTo>
                    <a:lnTo>
                      <a:pt x="365" y="833"/>
                    </a:lnTo>
                    <a:lnTo>
                      <a:pt x="339" y="835"/>
                    </a:lnTo>
                    <a:lnTo>
                      <a:pt x="311" y="836"/>
                    </a:lnTo>
                    <a:lnTo>
                      <a:pt x="282" y="837"/>
                    </a:lnTo>
                    <a:lnTo>
                      <a:pt x="249" y="839"/>
                    </a:lnTo>
                    <a:lnTo>
                      <a:pt x="216" y="840"/>
                    </a:lnTo>
                    <a:lnTo>
                      <a:pt x="183" y="842"/>
                    </a:lnTo>
                    <a:lnTo>
                      <a:pt x="151" y="845"/>
                    </a:lnTo>
                    <a:lnTo>
                      <a:pt x="119" y="847"/>
                    </a:lnTo>
                    <a:lnTo>
                      <a:pt x="90" y="850"/>
                    </a:lnTo>
                    <a:lnTo>
                      <a:pt x="65" y="852"/>
                    </a:lnTo>
                    <a:lnTo>
                      <a:pt x="42" y="856"/>
                    </a:lnTo>
                    <a:lnTo>
                      <a:pt x="27" y="826"/>
                    </a:lnTo>
                    <a:lnTo>
                      <a:pt x="18" y="742"/>
                    </a:lnTo>
                    <a:lnTo>
                      <a:pt x="13" y="622"/>
                    </a:lnTo>
                    <a:lnTo>
                      <a:pt x="11" y="484"/>
                    </a:lnTo>
                    <a:lnTo>
                      <a:pt x="13" y="344"/>
                    </a:lnTo>
                    <a:lnTo>
                      <a:pt x="17" y="220"/>
                    </a:lnTo>
                    <a:lnTo>
                      <a:pt x="20" y="133"/>
                    </a:lnTo>
                    <a:lnTo>
                      <a:pt x="25" y="96"/>
                    </a:lnTo>
                    <a:lnTo>
                      <a:pt x="27" y="95"/>
                    </a:lnTo>
                    <a:lnTo>
                      <a:pt x="31" y="89"/>
                    </a:lnTo>
                    <a:lnTo>
                      <a:pt x="36" y="83"/>
                    </a:lnTo>
                    <a:lnTo>
                      <a:pt x="43" y="74"/>
                    </a:lnTo>
                    <a:lnTo>
                      <a:pt x="52" y="65"/>
                    </a:lnTo>
                    <a:lnTo>
                      <a:pt x="64" y="58"/>
                    </a:lnTo>
                    <a:lnTo>
                      <a:pt x="78" y="50"/>
                    </a:lnTo>
                    <a:lnTo>
                      <a:pt x="93" y="44"/>
                    </a:lnTo>
                    <a:lnTo>
                      <a:pt x="103" y="41"/>
                    </a:lnTo>
                    <a:lnTo>
                      <a:pt x="116" y="39"/>
                    </a:lnTo>
                    <a:lnTo>
                      <a:pt x="131" y="36"/>
                    </a:lnTo>
                    <a:lnTo>
                      <a:pt x="149" y="32"/>
                    </a:lnTo>
                    <a:lnTo>
                      <a:pt x="168" y="28"/>
                    </a:lnTo>
                    <a:lnTo>
                      <a:pt x="189" y="25"/>
                    </a:lnTo>
                    <a:lnTo>
                      <a:pt x="211" y="21"/>
                    </a:lnTo>
                    <a:lnTo>
                      <a:pt x="234" y="18"/>
                    </a:lnTo>
                    <a:lnTo>
                      <a:pt x="257" y="14"/>
                    </a:lnTo>
                    <a:lnTo>
                      <a:pt x="280" y="11"/>
                    </a:lnTo>
                    <a:lnTo>
                      <a:pt x="302" y="8"/>
                    </a:lnTo>
                    <a:lnTo>
                      <a:pt x="325" y="6"/>
                    </a:lnTo>
                    <a:lnTo>
                      <a:pt x="346" y="3"/>
                    </a:lnTo>
                    <a:lnTo>
                      <a:pt x="365" y="2"/>
                    </a:lnTo>
                    <a:lnTo>
                      <a:pt x="383" y="0"/>
                    </a:lnTo>
                    <a:lnTo>
                      <a:pt x="398" y="0"/>
                    </a:lnTo>
                    <a:lnTo>
                      <a:pt x="408" y="0"/>
                    </a:lnTo>
                    <a:lnTo>
                      <a:pt x="409" y="2"/>
                    </a:lnTo>
                    <a:lnTo>
                      <a:pt x="403" y="2"/>
                    </a:lnTo>
                    <a:lnTo>
                      <a:pt x="390" y="3"/>
                    </a:lnTo>
                    <a:lnTo>
                      <a:pt x="372" y="6"/>
                    </a:lnTo>
                    <a:lnTo>
                      <a:pt x="349" y="7"/>
                    </a:lnTo>
                    <a:lnTo>
                      <a:pt x="323" y="9"/>
                    </a:lnTo>
                    <a:lnTo>
                      <a:pt x="294" y="12"/>
                    </a:lnTo>
                    <a:lnTo>
                      <a:pt x="262" y="14"/>
                    </a:lnTo>
                    <a:lnTo>
                      <a:pt x="230" y="17"/>
                    </a:lnTo>
                    <a:lnTo>
                      <a:pt x="198" y="20"/>
                    </a:lnTo>
                    <a:lnTo>
                      <a:pt x="168" y="23"/>
                    </a:lnTo>
                    <a:lnTo>
                      <a:pt x="139" y="26"/>
                    </a:lnTo>
                    <a:lnTo>
                      <a:pt x="113" y="30"/>
                    </a:lnTo>
                    <a:lnTo>
                      <a:pt x="92" y="32"/>
                    </a:lnTo>
                    <a:lnTo>
                      <a:pt x="74" y="36"/>
                    </a:lnTo>
                    <a:lnTo>
                      <a:pt x="56" y="42"/>
                    </a:lnTo>
                    <a:lnTo>
                      <a:pt x="42" y="51"/>
                    </a:lnTo>
                    <a:lnTo>
                      <a:pt x="31" y="61"/>
                    </a:lnTo>
                    <a:lnTo>
                      <a:pt x="23" y="72"/>
                    </a:lnTo>
                    <a:lnTo>
                      <a:pt x="17" y="83"/>
                    </a:lnTo>
                    <a:lnTo>
                      <a:pt x="13" y="91"/>
                    </a:lnTo>
                    <a:lnTo>
                      <a:pt x="10" y="97"/>
                    </a:lnTo>
                    <a:lnTo>
                      <a:pt x="10" y="100"/>
                    </a:lnTo>
                    <a:lnTo>
                      <a:pt x="6" y="200"/>
                    </a:lnTo>
                    <a:lnTo>
                      <a:pt x="0" y="430"/>
                    </a:lnTo>
                    <a:lnTo>
                      <a:pt x="0" y="681"/>
                    </a:lnTo>
                    <a:lnTo>
                      <a:pt x="14" y="844"/>
                    </a:lnTo>
                    <a:lnTo>
                      <a:pt x="19" y="856"/>
                    </a:lnTo>
                    <a:lnTo>
                      <a:pt x="25" y="865"/>
                    </a:lnTo>
                    <a:lnTo>
                      <a:pt x="32" y="870"/>
                    </a:lnTo>
                    <a:lnTo>
                      <a:pt x="38" y="873"/>
                    </a:lnTo>
                    <a:lnTo>
                      <a:pt x="44" y="873"/>
                    </a:lnTo>
                    <a:lnTo>
                      <a:pt x="48" y="873"/>
                    </a:lnTo>
                    <a:lnTo>
                      <a:pt x="52" y="872"/>
                    </a:lnTo>
                    <a:lnTo>
                      <a:pt x="53" y="872"/>
                    </a:lnTo>
                    <a:lnTo>
                      <a:pt x="105" y="879"/>
                    </a:lnTo>
                    <a:lnTo>
                      <a:pt x="125" y="907"/>
                    </a:lnTo>
                    <a:lnTo>
                      <a:pt x="291" y="900"/>
                    </a:lnTo>
                    <a:lnTo>
                      <a:pt x="295" y="901"/>
                    </a:lnTo>
                    <a:lnTo>
                      <a:pt x="304" y="906"/>
                    </a:lnTo>
                    <a:lnTo>
                      <a:pt x="316" y="911"/>
                    </a:lnTo>
                    <a:lnTo>
                      <a:pt x="332" y="919"/>
                    </a:lnTo>
                    <a:lnTo>
                      <a:pt x="347" y="926"/>
                    </a:lnTo>
                    <a:lnTo>
                      <a:pt x="360" y="934"/>
                    </a:lnTo>
                    <a:lnTo>
                      <a:pt x="370" y="942"/>
                    </a:lnTo>
                    <a:lnTo>
                      <a:pt x="375" y="947"/>
                    </a:lnTo>
                    <a:lnTo>
                      <a:pt x="379" y="957"/>
                    </a:lnTo>
                    <a:lnTo>
                      <a:pt x="383" y="966"/>
                    </a:lnTo>
                    <a:lnTo>
                      <a:pt x="385" y="972"/>
                    </a:lnTo>
                    <a:lnTo>
                      <a:pt x="386" y="975"/>
                    </a:lnTo>
                    <a:lnTo>
                      <a:pt x="149" y="991"/>
                    </a:lnTo>
                    <a:close/>
                  </a:path>
                </a:pathLst>
              </a:custGeom>
              <a:solidFill>
                <a:srgbClr val="000000"/>
              </a:solidFill>
              <a:ln w="9525">
                <a:solidFill>
                  <a:schemeClr val="tx1"/>
                </a:solidFill>
                <a:round/>
                <a:headEnd/>
                <a:tailEnd/>
              </a:ln>
            </p:spPr>
            <p:txBody>
              <a:bodyPr/>
              <a:lstStyle/>
              <a:p>
                <a:endParaRPr lang="en-US"/>
              </a:p>
            </p:txBody>
          </p:sp>
          <p:sp>
            <p:nvSpPr>
              <p:cNvPr id="35" name="Freeform 24"/>
              <p:cNvSpPr>
                <a:spLocks/>
              </p:cNvSpPr>
              <p:nvPr/>
            </p:nvSpPr>
            <p:spPr bwMode="auto">
              <a:xfrm>
                <a:off x="3866" y="4030"/>
                <a:ext cx="297" cy="606"/>
              </a:xfrm>
              <a:custGeom>
                <a:avLst/>
                <a:gdLst>
                  <a:gd name="T0" fmla="*/ 19 w 297"/>
                  <a:gd name="T1" fmla="*/ 64 h 606"/>
                  <a:gd name="T2" fmla="*/ 23 w 297"/>
                  <a:gd name="T3" fmla="*/ 61 h 606"/>
                  <a:gd name="T4" fmla="*/ 34 w 297"/>
                  <a:gd name="T5" fmla="*/ 56 h 606"/>
                  <a:gd name="T6" fmla="*/ 51 w 297"/>
                  <a:gd name="T7" fmla="*/ 49 h 606"/>
                  <a:gd name="T8" fmla="*/ 72 w 297"/>
                  <a:gd name="T9" fmla="*/ 39 h 606"/>
                  <a:gd name="T10" fmla="*/ 96 w 297"/>
                  <a:gd name="T11" fmla="*/ 30 h 606"/>
                  <a:gd name="T12" fmla="*/ 123 w 297"/>
                  <a:gd name="T13" fmla="*/ 20 h 606"/>
                  <a:gd name="T14" fmla="*/ 151 w 297"/>
                  <a:gd name="T15" fmla="*/ 13 h 606"/>
                  <a:gd name="T16" fmla="*/ 178 w 297"/>
                  <a:gd name="T17" fmla="*/ 8 h 606"/>
                  <a:gd name="T18" fmla="*/ 199 w 297"/>
                  <a:gd name="T19" fmla="*/ 6 h 606"/>
                  <a:gd name="T20" fmla="*/ 221 w 297"/>
                  <a:gd name="T21" fmla="*/ 4 h 606"/>
                  <a:gd name="T22" fmla="*/ 240 w 297"/>
                  <a:gd name="T23" fmla="*/ 3 h 606"/>
                  <a:gd name="T24" fmla="*/ 258 w 297"/>
                  <a:gd name="T25" fmla="*/ 2 h 606"/>
                  <a:gd name="T26" fmla="*/ 272 w 297"/>
                  <a:gd name="T27" fmla="*/ 2 h 606"/>
                  <a:gd name="T28" fmla="*/ 283 w 297"/>
                  <a:gd name="T29" fmla="*/ 0 h 606"/>
                  <a:gd name="T30" fmla="*/ 289 w 297"/>
                  <a:gd name="T31" fmla="*/ 0 h 606"/>
                  <a:gd name="T32" fmla="*/ 292 w 297"/>
                  <a:gd name="T33" fmla="*/ 0 h 606"/>
                  <a:gd name="T34" fmla="*/ 289 w 297"/>
                  <a:gd name="T35" fmla="*/ 75 h 606"/>
                  <a:gd name="T36" fmla="*/ 286 w 297"/>
                  <a:gd name="T37" fmla="*/ 247 h 606"/>
                  <a:gd name="T38" fmla="*/ 286 w 297"/>
                  <a:gd name="T39" fmla="*/ 440 h 606"/>
                  <a:gd name="T40" fmla="*/ 297 w 297"/>
                  <a:gd name="T41" fmla="*/ 578 h 606"/>
                  <a:gd name="T42" fmla="*/ 295 w 297"/>
                  <a:gd name="T43" fmla="*/ 580 h 606"/>
                  <a:gd name="T44" fmla="*/ 287 w 297"/>
                  <a:gd name="T45" fmla="*/ 584 h 606"/>
                  <a:gd name="T46" fmla="*/ 275 w 297"/>
                  <a:gd name="T47" fmla="*/ 587 h 606"/>
                  <a:gd name="T48" fmla="*/ 260 w 297"/>
                  <a:gd name="T49" fmla="*/ 589 h 606"/>
                  <a:gd name="T50" fmla="*/ 242 w 297"/>
                  <a:gd name="T51" fmla="*/ 592 h 606"/>
                  <a:gd name="T52" fmla="*/ 221 w 297"/>
                  <a:gd name="T53" fmla="*/ 594 h 606"/>
                  <a:gd name="T54" fmla="*/ 199 w 297"/>
                  <a:gd name="T55" fmla="*/ 597 h 606"/>
                  <a:gd name="T56" fmla="*/ 176 w 297"/>
                  <a:gd name="T57" fmla="*/ 599 h 606"/>
                  <a:gd name="T58" fmla="*/ 152 w 297"/>
                  <a:gd name="T59" fmla="*/ 601 h 606"/>
                  <a:gd name="T60" fmla="*/ 129 w 297"/>
                  <a:gd name="T61" fmla="*/ 603 h 606"/>
                  <a:gd name="T62" fmla="*/ 106 w 297"/>
                  <a:gd name="T63" fmla="*/ 605 h 606"/>
                  <a:gd name="T64" fmla="*/ 86 w 297"/>
                  <a:gd name="T65" fmla="*/ 606 h 606"/>
                  <a:gd name="T66" fmla="*/ 68 w 297"/>
                  <a:gd name="T67" fmla="*/ 606 h 606"/>
                  <a:gd name="T68" fmla="*/ 53 w 297"/>
                  <a:gd name="T69" fmla="*/ 606 h 606"/>
                  <a:gd name="T70" fmla="*/ 42 w 297"/>
                  <a:gd name="T71" fmla="*/ 606 h 606"/>
                  <a:gd name="T72" fmla="*/ 35 w 297"/>
                  <a:gd name="T73" fmla="*/ 606 h 606"/>
                  <a:gd name="T74" fmla="*/ 20 w 297"/>
                  <a:gd name="T75" fmla="*/ 574 h 606"/>
                  <a:gd name="T76" fmla="*/ 10 w 297"/>
                  <a:gd name="T77" fmla="*/ 504 h 606"/>
                  <a:gd name="T78" fmla="*/ 4 w 297"/>
                  <a:gd name="T79" fmla="*/ 426 h 606"/>
                  <a:gd name="T80" fmla="*/ 0 w 297"/>
                  <a:gd name="T81" fmla="*/ 372 h 606"/>
                  <a:gd name="T82" fmla="*/ 0 w 297"/>
                  <a:gd name="T83" fmla="*/ 307 h 606"/>
                  <a:gd name="T84" fmla="*/ 5 w 297"/>
                  <a:gd name="T85" fmla="*/ 206 h 606"/>
                  <a:gd name="T86" fmla="*/ 12 w 297"/>
                  <a:gd name="T87" fmla="*/ 111 h 606"/>
                  <a:gd name="T88" fmla="*/ 19 w 297"/>
                  <a:gd name="T89" fmla="*/ 64 h 6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97"/>
                  <a:gd name="T136" fmla="*/ 0 h 606"/>
                  <a:gd name="T137" fmla="*/ 297 w 297"/>
                  <a:gd name="T138" fmla="*/ 606 h 6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97" h="606">
                    <a:moveTo>
                      <a:pt x="19" y="64"/>
                    </a:moveTo>
                    <a:lnTo>
                      <a:pt x="23" y="61"/>
                    </a:lnTo>
                    <a:lnTo>
                      <a:pt x="34" y="56"/>
                    </a:lnTo>
                    <a:lnTo>
                      <a:pt x="51" y="49"/>
                    </a:lnTo>
                    <a:lnTo>
                      <a:pt x="72" y="39"/>
                    </a:lnTo>
                    <a:lnTo>
                      <a:pt x="96" y="30"/>
                    </a:lnTo>
                    <a:lnTo>
                      <a:pt x="123" y="20"/>
                    </a:lnTo>
                    <a:lnTo>
                      <a:pt x="151" y="13"/>
                    </a:lnTo>
                    <a:lnTo>
                      <a:pt x="178" y="8"/>
                    </a:lnTo>
                    <a:lnTo>
                      <a:pt x="199" y="6"/>
                    </a:lnTo>
                    <a:lnTo>
                      <a:pt x="221" y="4"/>
                    </a:lnTo>
                    <a:lnTo>
                      <a:pt x="240" y="3"/>
                    </a:lnTo>
                    <a:lnTo>
                      <a:pt x="258" y="2"/>
                    </a:lnTo>
                    <a:lnTo>
                      <a:pt x="272" y="2"/>
                    </a:lnTo>
                    <a:lnTo>
                      <a:pt x="283" y="0"/>
                    </a:lnTo>
                    <a:lnTo>
                      <a:pt x="289" y="0"/>
                    </a:lnTo>
                    <a:lnTo>
                      <a:pt x="292" y="0"/>
                    </a:lnTo>
                    <a:lnTo>
                      <a:pt x="289" y="75"/>
                    </a:lnTo>
                    <a:lnTo>
                      <a:pt x="286" y="247"/>
                    </a:lnTo>
                    <a:lnTo>
                      <a:pt x="286" y="440"/>
                    </a:lnTo>
                    <a:lnTo>
                      <a:pt x="297" y="578"/>
                    </a:lnTo>
                    <a:lnTo>
                      <a:pt x="295" y="580"/>
                    </a:lnTo>
                    <a:lnTo>
                      <a:pt x="287" y="584"/>
                    </a:lnTo>
                    <a:lnTo>
                      <a:pt x="275" y="587"/>
                    </a:lnTo>
                    <a:lnTo>
                      <a:pt x="260" y="589"/>
                    </a:lnTo>
                    <a:lnTo>
                      <a:pt x="242" y="592"/>
                    </a:lnTo>
                    <a:lnTo>
                      <a:pt x="221" y="594"/>
                    </a:lnTo>
                    <a:lnTo>
                      <a:pt x="199" y="597"/>
                    </a:lnTo>
                    <a:lnTo>
                      <a:pt x="176" y="599"/>
                    </a:lnTo>
                    <a:lnTo>
                      <a:pt x="152" y="601"/>
                    </a:lnTo>
                    <a:lnTo>
                      <a:pt x="129" y="603"/>
                    </a:lnTo>
                    <a:lnTo>
                      <a:pt x="106" y="605"/>
                    </a:lnTo>
                    <a:lnTo>
                      <a:pt x="86" y="606"/>
                    </a:lnTo>
                    <a:lnTo>
                      <a:pt x="68" y="606"/>
                    </a:lnTo>
                    <a:lnTo>
                      <a:pt x="53" y="606"/>
                    </a:lnTo>
                    <a:lnTo>
                      <a:pt x="42" y="606"/>
                    </a:lnTo>
                    <a:lnTo>
                      <a:pt x="35" y="606"/>
                    </a:lnTo>
                    <a:lnTo>
                      <a:pt x="20" y="574"/>
                    </a:lnTo>
                    <a:lnTo>
                      <a:pt x="10" y="504"/>
                    </a:lnTo>
                    <a:lnTo>
                      <a:pt x="4" y="426"/>
                    </a:lnTo>
                    <a:lnTo>
                      <a:pt x="0" y="372"/>
                    </a:lnTo>
                    <a:lnTo>
                      <a:pt x="0" y="307"/>
                    </a:lnTo>
                    <a:lnTo>
                      <a:pt x="5" y="206"/>
                    </a:lnTo>
                    <a:lnTo>
                      <a:pt x="12" y="111"/>
                    </a:lnTo>
                    <a:lnTo>
                      <a:pt x="19" y="64"/>
                    </a:lnTo>
                    <a:close/>
                  </a:path>
                </a:pathLst>
              </a:custGeom>
              <a:solidFill>
                <a:srgbClr val="000000"/>
              </a:solidFill>
              <a:ln w="9525">
                <a:solidFill>
                  <a:schemeClr val="tx1"/>
                </a:solidFill>
                <a:round/>
                <a:headEnd/>
                <a:tailEnd/>
              </a:ln>
            </p:spPr>
            <p:txBody>
              <a:bodyPr/>
              <a:lstStyle/>
              <a:p>
                <a:endParaRPr lang="en-US"/>
              </a:p>
            </p:txBody>
          </p:sp>
          <p:sp>
            <p:nvSpPr>
              <p:cNvPr id="36" name="Freeform 25"/>
              <p:cNvSpPr>
                <a:spLocks/>
              </p:cNvSpPr>
              <p:nvPr/>
            </p:nvSpPr>
            <p:spPr bwMode="auto">
              <a:xfrm>
                <a:off x="3868" y="4023"/>
                <a:ext cx="267" cy="71"/>
              </a:xfrm>
              <a:custGeom>
                <a:avLst/>
                <a:gdLst>
                  <a:gd name="T0" fmla="*/ 267 w 267"/>
                  <a:gd name="T1" fmla="*/ 0 h 71"/>
                  <a:gd name="T2" fmla="*/ 265 w 267"/>
                  <a:gd name="T3" fmla="*/ 0 h 71"/>
                  <a:gd name="T4" fmla="*/ 260 w 267"/>
                  <a:gd name="T5" fmla="*/ 0 h 71"/>
                  <a:gd name="T6" fmla="*/ 251 w 267"/>
                  <a:gd name="T7" fmla="*/ 0 h 71"/>
                  <a:gd name="T8" fmla="*/ 239 w 267"/>
                  <a:gd name="T9" fmla="*/ 1 h 71"/>
                  <a:gd name="T10" fmla="*/ 225 w 267"/>
                  <a:gd name="T11" fmla="*/ 1 h 71"/>
                  <a:gd name="T12" fmla="*/ 209 w 267"/>
                  <a:gd name="T13" fmla="*/ 2 h 71"/>
                  <a:gd name="T14" fmla="*/ 191 w 267"/>
                  <a:gd name="T15" fmla="*/ 2 h 71"/>
                  <a:gd name="T16" fmla="*/ 173 w 267"/>
                  <a:gd name="T17" fmla="*/ 4 h 71"/>
                  <a:gd name="T18" fmla="*/ 153 w 267"/>
                  <a:gd name="T19" fmla="*/ 5 h 71"/>
                  <a:gd name="T20" fmla="*/ 134 w 267"/>
                  <a:gd name="T21" fmla="*/ 7 h 71"/>
                  <a:gd name="T22" fmla="*/ 115 w 267"/>
                  <a:gd name="T23" fmla="*/ 9 h 71"/>
                  <a:gd name="T24" fmla="*/ 96 w 267"/>
                  <a:gd name="T25" fmla="*/ 11 h 71"/>
                  <a:gd name="T26" fmla="*/ 79 w 267"/>
                  <a:gd name="T27" fmla="*/ 14 h 71"/>
                  <a:gd name="T28" fmla="*/ 63 w 267"/>
                  <a:gd name="T29" fmla="*/ 16 h 71"/>
                  <a:gd name="T30" fmla="*/ 49 w 267"/>
                  <a:gd name="T31" fmla="*/ 19 h 71"/>
                  <a:gd name="T32" fmla="*/ 37 w 267"/>
                  <a:gd name="T33" fmla="*/ 23 h 71"/>
                  <a:gd name="T34" fmla="*/ 19 w 267"/>
                  <a:gd name="T35" fmla="*/ 30 h 71"/>
                  <a:gd name="T36" fmla="*/ 9 w 267"/>
                  <a:gd name="T37" fmla="*/ 38 h 71"/>
                  <a:gd name="T38" fmla="*/ 3 w 267"/>
                  <a:gd name="T39" fmla="*/ 44 h 71"/>
                  <a:gd name="T40" fmla="*/ 0 w 267"/>
                  <a:gd name="T41" fmla="*/ 51 h 71"/>
                  <a:gd name="T42" fmla="*/ 0 w 267"/>
                  <a:gd name="T43" fmla="*/ 56 h 71"/>
                  <a:gd name="T44" fmla="*/ 3 w 267"/>
                  <a:gd name="T45" fmla="*/ 60 h 71"/>
                  <a:gd name="T46" fmla="*/ 4 w 267"/>
                  <a:gd name="T47" fmla="*/ 62 h 71"/>
                  <a:gd name="T48" fmla="*/ 5 w 267"/>
                  <a:gd name="T49" fmla="*/ 63 h 71"/>
                  <a:gd name="T50" fmla="*/ 17 w 267"/>
                  <a:gd name="T51" fmla="*/ 71 h 71"/>
                  <a:gd name="T52" fmla="*/ 17 w 267"/>
                  <a:gd name="T53" fmla="*/ 70 h 71"/>
                  <a:gd name="T54" fmla="*/ 17 w 267"/>
                  <a:gd name="T55" fmla="*/ 66 h 71"/>
                  <a:gd name="T56" fmla="*/ 17 w 267"/>
                  <a:gd name="T57" fmla="*/ 62 h 71"/>
                  <a:gd name="T58" fmla="*/ 21 w 267"/>
                  <a:gd name="T59" fmla="*/ 56 h 71"/>
                  <a:gd name="T60" fmla="*/ 26 w 267"/>
                  <a:gd name="T61" fmla="*/ 49 h 71"/>
                  <a:gd name="T62" fmla="*/ 35 w 267"/>
                  <a:gd name="T63" fmla="*/ 43 h 71"/>
                  <a:gd name="T64" fmla="*/ 47 w 267"/>
                  <a:gd name="T65" fmla="*/ 37 h 71"/>
                  <a:gd name="T66" fmla="*/ 65 w 267"/>
                  <a:gd name="T67" fmla="*/ 32 h 71"/>
                  <a:gd name="T68" fmla="*/ 85 w 267"/>
                  <a:gd name="T69" fmla="*/ 27 h 71"/>
                  <a:gd name="T70" fmla="*/ 106 w 267"/>
                  <a:gd name="T71" fmla="*/ 23 h 71"/>
                  <a:gd name="T72" fmla="*/ 126 w 267"/>
                  <a:gd name="T73" fmla="*/ 18 h 71"/>
                  <a:gd name="T74" fmla="*/ 148 w 267"/>
                  <a:gd name="T75" fmla="*/ 14 h 71"/>
                  <a:gd name="T76" fmla="*/ 172 w 267"/>
                  <a:gd name="T77" fmla="*/ 10 h 71"/>
                  <a:gd name="T78" fmla="*/ 200 w 267"/>
                  <a:gd name="T79" fmla="*/ 6 h 71"/>
                  <a:gd name="T80" fmla="*/ 232 w 267"/>
                  <a:gd name="T81" fmla="*/ 2 h 71"/>
                  <a:gd name="T82" fmla="*/ 267 w 267"/>
                  <a:gd name="T83" fmla="*/ 0 h 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67"/>
                  <a:gd name="T127" fmla="*/ 0 h 71"/>
                  <a:gd name="T128" fmla="*/ 267 w 267"/>
                  <a:gd name="T129" fmla="*/ 71 h 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67" h="71">
                    <a:moveTo>
                      <a:pt x="267" y="0"/>
                    </a:moveTo>
                    <a:lnTo>
                      <a:pt x="265" y="0"/>
                    </a:lnTo>
                    <a:lnTo>
                      <a:pt x="260" y="0"/>
                    </a:lnTo>
                    <a:lnTo>
                      <a:pt x="251" y="0"/>
                    </a:lnTo>
                    <a:lnTo>
                      <a:pt x="239" y="1"/>
                    </a:lnTo>
                    <a:lnTo>
                      <a:pt x="225" y="1"/>
                    </a:lnTo>
                    <a:lnTo>
                      <a:pt x="209" y="2"/>
                    </a:lnTo>
                    <a:lnTo>
                      <a:pt x="191" y="2"/>
                    </a:lnTo>
                    <a:lnTo>
                      <a:pt x="173" y="4"/>
                    </a:lnTo>
                    <a:lnTo>
                      <a:pt x="153" y="5"/>
                    </a:lnTo>
                    <a:lnTo>
                      <a:pt x="134" y="7"/>
                    </a:lnTo>
                    <a:lnTo>
                      <a:pt x="115" y="9"/>
                    </a:lnTo>
                    <a:lnTo>
                      <a:pt x="96" y="11"/>
                    </a:lnTo>
                    <a:lnTo>
                      <a:pt x="79" y="14"/>
                    </a:lnTo>
                    <a:lnTo>
                      <a:pt x="63" y="16"/>
                    </a:lnTo>
                    <a:lnTo>
                      <a:pt x="49" y="19"/>
                    </a:lnTo>
                    <a:lnTo>
                      <a:pt x="37" y="23"/>
                    </a:lnTo>
                    <a:lnTo>
                      <a:pt x="19" y="30"/>
                    </a:lnTo>
                    <a:lnTo>
                      <a:pt x="9" y="38"/>
                    </a:lnTo>
                    <a:lnTo>
                      <a:pt x="3" y="44"/>
                    </a:lnTo>
                    <a:lnTo>
                      <a:pt x="0" y="51"/>
                    </a:lnTo>
                    <a:lnTo>
                      <a:pt x="0" y="56"/>
                    </a:lnTo>
                    <a:lnTo>
                      <a:pt x="3" y="60"/>
                    </a:lnTo>
                    <a:lnTo>
                      <a:pt x="4" y="62"/>
                    </a:lnTo>
                    <a:lnTo>
                      <a:pt x="5" y="63"/>
                    </a:lnTo>
                    <a:lnTo>
                      <a:pt x="17" y="71"/>
                    </a:lnTo>
                    <a:lnTo>
                      <a:pt x="17" y="70"/>
                    </a:lnTo>
                    <a:lnTo>
                      <a:pt x="17" y="66"/>
                    </a:lnTo>
                    <a:lnTo>
                      <a:pt x="17" y="62"/>
                    </a:lnTo>
                    <a:lnTo>
                      <a:pt x="21" y="56"/>
                    </a:lnTo>
                    <a:lnTo>
                      <a:pt x="26" y="49"/>
                    </a:lnTo>
                    <a:lnTo>
                      <a:pt x="35" y="43"/>
                    </a:lnTo>
                    <a:lnTo>
                      <a:pt x="47" y="37"/>
                    </a:lnTo>
                    <a:lnTo>
                      <a:pt x="65" y="32"/>
                    </a:lnTo>
                    <a:lnTo>
                      <a:pt x="85" y="27"/>
                    </a:lnTo>
                    <a:lnTo>
                      <a:pt x="106" y="23"/>
                    </a:lnTo>
                    <a:lnTo>
                      <a:pt x="126" y="18"/>
                    </a:lnTo>
                    <a:lnTo>
                      <a:pt x="148" y="14"/>
                    </a:lnTo>
                    <a:lnTo>
                      <a:pt x="172" y="10"/>
                    </a:lnTo>
                    <a:lnTo>
                      <a:pt x="200" y="6"/>
                    </a:lnTo>
                    <a:lnTo>
                      <a:pt x="232" y="2"/>
                    </a:lnTo>
                    <a:lnTo>
                      <a:pt x="267" y="0"/>
                    </a:lnTo>
                    <a:close/>
                  </a:path>
                </a:pathLst>
              </a:custGeom>
              <a:solidFill>
                <a:srgbClr val="000000"/>
              </a:solidFill>
              <a:ln w="9525">
                <a:solidFill>
                  <a:schemeClr val="tx1"/>
                </a:solidFill>
                <a:round/>
                <a:headEnd/>
                <a:tailEnd/>
              </a:ln>
            </p:spPr>
            <p:txBody>
              <a:bodyPr/>
              <a:lstStyle/>
              <a:p>
                <a:endParaRPr lang="en-US"/>
              </a:p>
            </p:txBody>
          </p:sp>
        </p:grpSp>
        <p:sp>
          <p:nvSpPr>
            <p:cNvPr id="11" name="Oval 26"/>
            <p:cNvSpPr>
              <a:spLocks noChangeArrowheads="1"/>
            </p:cNvSpPr>
            <p:nvPr/>
          </p:nvSpPr>
          <p:spPr bwMode="auto">
            <a:xfrm>
              <a:off x="4750" y="1742"/>
              <a:ext cx="384" cy="384"/>
            </a:xfrm>
            <a:prstGeom prst="ellipse">
              <a:avLst/>
            </a:prstGeom>
            <a:solidFill>
              <a:srgbClr val="FF3300"/>
            </a:solidFill>
            <a:ln w="9525">
              <a:noFill/>
              <a:round/>
              <a:headEnd/>
              <a:tailEnd/>
            </a:ln>
          </p:spPr>
          <p:txBody>
            <a:bodyPr wrap="none" anchor="ctr"/>
            <a:lstStyle/>
            <a:p>
              <a:endParaRPr lang="en-US"/>
            </a:p>
          </p:txBody>
        </p:sp>
        <p:sp>
          <p:nvSpPr>
            <p:cNvPr id="12" name="AutoShape 27"/>
            <p:cNvSpPr>
              <a:spLocks noChangeArrowheads="1"/>
            </p:cNvSpPr>
            <p:nvPr/>
          </p:nvSpPr>
          <p:spPr bwMode="auto">
            <a:xfrm>
              <a:off x="4846" y="1838"/>
              <a:ext cx="192" cy="192"/>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2 h 21600"/>
                <a:gd name="T10" fmla="*/ 1 w 21600"/>
                <a:gd name="T11" fmla="*/ 1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round/>
              <a:headEnd/>
              <a:tailEnd/>
            </a:ln>
          </p:spPr>
          <p:txBody>
            <a:bodyPr wrap="none" anchor="ctr"/>
            <a:lstStyle/>
            <a:p>
              <a:endParaRPr lang="en-US"/>
            </a:p>
          </p:txBody>
        </p:sp>
        <p:sp>
          <p:nvSpPr>
            <p:cNvPr id="13" name="Line 28"/>
            <p:cNvSpPr>
              <a:spLocks noChangeShapeType="1"/>
            </p:cNvSpPr>
            <p:nvPr/>
          </p:nvSpPr>
          <p:spPr bwMode="auto">
            <a:xfrm flipV="1">
              <a:off x="1822" y="3854"/>
              <a:ext cx="1920" cy="0"/>
            </a:xfrm>
            <a:prstGeom prst="line">
              <a:avLst/>
            </a:prstGeom>
            <a:noFill/>
            <a:ln w="38100">
              <a:solidFill>
                <a:schemeClr val="tx1"/>
              </a:solidFill>
              <a:round/>
              <a:headEnd/>
              <a:tailEnd type="stealth" w="med" len="med"/>
            </a:ln>
          </p:spPr>
          <p:txBody>
            <a:bodyPr/>
            <a:lstStyle/>
            <a:p>
              <a:endParaRPr lang="en-IN"/>
            </a:p>
          </p:txBody>
        </p:sp>
        <p:sp>
          <p:nvSpPr>
            <p:cNvPr id="14" name="Line 29"/>
            <p:cNvSpPr>
              <a:spLocks noChangeShapeType="1"/>
            </p:cNvSpPr>
            <p:nvPr/>
          </p:nvSpPr>
          <p:spPr bwMode="auto">
            <a:xfrm flipV="1">
              <a:off x="1774" y="3182"/>
              <a:ext cx="816" cy="384"/>
            </a:xfrm>
            <a:prstGeom prst="line">
              <a:avLst/>
            </a:prstGeom>
            <a:noFill/>
            <a:ln w="38100">
              <a:solidFill>
                <a:schemeClr val="tx1"/>
              </a:solidFill>
              <a:round/>
              <a:headEnd/>
              <a:tailEnd type="stealth" w="med" len="med"/>
            </a:ln>
          </p:spPr>
          <p:txBody>
            <a:bodyPr/>
            <a:lstStyle/>
            <a:p>
              <a:endParaRPr lang="en-IN"/>
            </a:p>
          </p:txBody>
        </p:sp>
        <p:sp>
          <p:nvSpPr>
            <p:cNvPr id="15" name="Line 30"/>
            <p:cNvSpPr>
              <a:spLocks noChangeShapeType="1"/>
            </p:cNvSpPr>
            <p:nvPr/>
          </p:nvSpPr>
          <p:spPr bwMode="auto">
            <a:xfrm flipV="1">
              <a:off x="1150" y="2990"/>
              <a:ext cx="0" cy="384"/>
            </a:xfrm>
            <a:prstGeom prst="line">
              <a:avLst/>
            </a:prstGeom>
            <a:noFill/>
            <a:ln w="38100">
              <a:solidFill>
                <a:schemeClr val="tx1"/>
              </a:solidFill>
              <a:round/>
              <a:headEnd/>
              <a:tailEnd type="stealth" w="med" len="med"/>
            </a:ln>
          </p:spPr>
          <p:txBody>
            <a:bodyPr/>
            <a:lstStyle/>
            <a:p>
              <a:endParaRPr lang="en-IN"/>
            </a:p>
          </p:txBody>
        </p:sp>
        <p:sp>
          <p:nvSpPr>
            <p:cNvPr id="16" name="Line 31"/>
            <p:cNvSpPr>
              <a:spLocks noChangeShapeType="1"/>
            </p:cNvSpPr>
            <p:nvPr/>
          </p:nvSpPr>
          <p:spPr bwMode="auto">
            <a:xfrm flipV="1">
              <a:off x="862" y="2256"/>
              <a:ext cx="2" cy="1022"/>
            </a:xfrm>
            <a:prstGeom prst="line">
              <a:avLst/>
            </a:prstGeom>
            <a:noFill/>
            <a:ln w="38100">
              <a:solidFill>
                <a:schemeClr val="tx1"/>
              </a:solidFill>
              <a:round/>
              <a:headEnd/>
              <a:tailEnd type="stealth" w="med" len="med"/>
            </a:ln>
          </p:spPr>
          <p:txBody>
            <a:bodyPr/>
            <a:lstStyle/>
            <a:p>
              <a:endParaRPr lang="en-IN"/>
            </a:p>
          </p:txBody>
        </p:sp>
        <p:sp>
          <p:nvSpPr>
            <p:cNvPr id="17" name="Line 32"/>
            <p:cNvSpPr>
              <a:spLocks noChangeShapeType="1"/>
            </p:cNvSpPr>
            <p:nvPr/>
          </p:nvSpPr>
          <p:spPr bwMode="auto">
            <a:xfrm>
              <a:off x="1152" y="1728"/>
              <a:ext cx="3358" cy="14"/>
            </a:xfrm>
            <a:prstGeom prst="line">
              <a:avLst/>
            </a:prstGeom>
            <a:noFill/>
            <a:ln w="38100">
              <a:solidFill>
                <a:schemeClr val="tx1"/>
              </a:solidFill>
              <a:round/>
              <a:headEnd/>
              <a:tailEnd type="stealth" w="med" len="med"/>
            </a:ln>
          </p:spPr>
          <p:txBody>
            <a:bodyPr/>
            <a:lstStyle/>
            <a:p>
              <a:endParaRPr lang="en-IN"/>
            </a:p>
          </p:txBody>
        </p:sp>
        <p:sp>
          <p:nvSpPr>
            <p:cNvPr id="18" name="Line 33"/>
            <p:cNvSpPr>
              <a:spLocks noChangeShapeType="1"/>
            </p:cNvSpPr>
            <p:nvPr/>
          </p:nvSpPr>
          <p:spPr bwMode="auto">
            <a:xfrm flipV="1">
              <a:off x="1486" y="2030"/>
              <a:ext cx="2976" cy="336"/>
            </a:xfrm>
            <a:prstGeom prst="line">
              <a:avLst/>
            </a:prstGeom>
            <a:noFill/>
            <a:ln w="38100">
              <a:solidFill>
                <a:schemeClr val="tx1"/>
              </a:solidFill>
              <a:round/>
              <a:headEnd/>
              <a:tailEnd type="stealth" w="med" len="med"/>
            </a:ln>
          </p:spPr>
          <p:txBody>
            <a:bodyPr/>
            <a:lstStyle/>
            <a:p>
              <a:endParaRPr lang="en-IN"/>
            </a:p>
          </p:txBody>
        </p:sp>
        <p:sp>
          <p:nvSpPr>
            <p:cNvPr id="19" name="Line 34"/>
            <p:cNvSpPr>
              <a:spLocks noChangeShapeType="1"/>
            </p:cNvSpPr>
            <p:nvPr/>
          </p:nvSpPr>
          <p:spPr bwMode="auto">
            <a:xfrm flipV="1">
              <a:off x="3646" y="2318"/>
              <a:ext cx="960" cy="624"/>
            </a:xfrm>
            <a:prstGeom prst="line">
              <a:avLst/>
            </a:prstGeom>
            <a:noFill/>
            <a:ln w="38100">
              <a:solidFill>
                <a:schemeClr val="tx1"/>
              </a:solidFill>
              <a:round/>
              <a:headEnd/>
              <a:tailEnd type="stealth" w="med" len="med"/>
            </a:ln>
          </p:spPr>
          <p:txBody>
            <a:bodyPr/>
            <a:lstStyle/>
            <a:p>
              <a:endParaRPr lang="en-IN"/>
            </a:p>
          </p:txBody>
        </p:sp>
        <p:sp>
          <p:nvSpPr>
            <p:cNvPr id="20" name="Line 35"/>
            <p:cNvSpPr>
              <a:spLocks noChangeShapeType="1"/>
            </p:cNvSpPr>
            <p:nvPr/>
          </p:nvSpPr>
          <p:spPr bwMode="auto">
            <a:xfrm flipV="1">
              <a:off x="4702" y="2462"/>
              <a:ext cx="192" cy="960"/>
            </a:xfrm>
            <a:prstGeom prst="line">
              <a:avLst/>
            </a:prstGeom>
            <a:noFill/>
            <a:ln w="38100">
              <a:solidFill>
                <a:schemeClr val="tx1"/>
              </a:solidFill>
              <a:round/>
              <a:headEnd/>
              <a:tailEnd type="stealth" w="med" len="med"/>
            </a:ln>
          </p:spPr>
          <p:txBody>
            <a:bodyPr/>
            <a:lstStyle/>
            <a:p>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br>
              <a:rPr lang="en-US" dirty="0"/>
            </a:br>
            <a:endParaRPr lang="en-IN" dirty="0"/>
          </a:p>
        </p:txBody>
      </p:sp>
      <p:sp>
        <p:nvSpPr>
          <p:cNvPr id="3" name="Content Placeholder 2"/>
          <p:cNvSpPr>
            <a:spLocks noGrp="1"/>
          </p:cNvSpPr>
          <p:nvPr>
            <p:ph idx="1"/>
          </p:nvPr>
        </p:nvSpPr>
        <p:spPr/>
        <p:txBody>
          <a:bodyPr/>
          <a:lstStyle/>
          <a:p>
            <a:pPr>
              <a:spcBef>
                <a:spcPct val="50000"/>
              </a:spcBef>
              <a:buFontTx/>
              <a:buChar char="•"/>
            </a:pPr>
            <a:r>
              <a:rPr lang="en-US" dirty="0">
                <a:cs typeface="Times New Roman" charset="0"/>
              </a:rPr>
              <a:t>“</a:t>
            </a:r>
            <a:r>
              <a:rPr lang="en-US" b="1" dirty="0">
                <a:cs typeface="Times New Roman" charset="0"/>
              </a:rPr>
              <a:t>Security”</a:t>
            </a:r>
            <a:r>
              <a:rPr lang="en-US" dirty="0">
                <a:cs typeface="Times New Roman" charset="0"/>
              </a:rPr>
              <a:t> is the quality or state of being secure--to be free from danger. But what are the types of security we have to be concern with?</a:t>
            </a:r>
          </a:p>
          <a:p>
            <a:pPr>
              <a:spcBef>
                <a:spcPct val="50000"/>
              </a:spcBef>
              <a:buFontTx/>
              <a:buChar char="•"/>
            </a:pPr>
            <a:r>
              <a:rPr lang="en-US" dirty="0">
                <a:cs typeface="Times New Roman" charset="0"/>
              </a:rPr>
              <a:t> </a:t>
            </a:r>
            <a:r>
              <a:rPr lang="en-US" b="1" dirty="0">
                <a:cs typeface="Times New Roman" charset="0"/>
              </a:rPr>
              <a:t>Physical security</a:t>
            </a:r>
            <a:r>
              <a:rPr lang="en-US" dirty="0">
                <a:cs typeface="Times New Roman" charset="0"/>
              </a:rPr>
              <a:t> - addresses the issues necessary to protect the physical items, objects or areas of an organization from unauthorized access and misuse. </a:t>
            </a:r>
          </a:p>
          <a:p>
            <a:pPr>
              <a:spcBef>
                <a:spcPct val="50000"/>
              </a:spcBef>
              <a:buFontTx/>
              <a:buChar char="•"/>
            </a:pPr>
            <a:r>
              <a:rPr lang="en-US" dirty="0">
                <a:cs typeface="Times New Roman" charset="0"/>
              </a:rPr>
              <a:t> </a:t>
            </a:r>
            <a:r>
              <a:rPr lang="en-US" b="1" dirty="0">
                <a:cs typeface="Times New Roman" charset="0"/>
              </a:rPr>
              <a:t>Personal security</a:t>
            </a:r>
            <a:r>
              <a:rPr lang="en-US" dirty="0">
                <a:cs typeface="Times New Roman" charset="0"/>
              </a:rPr>
              <a:t> - addresses the protection of the individual or group of individuals who are authorized to access the organization and its operations. </a:t>
            </a:r>
          </a:p>
          <a:p>
            <a:pPr>
              <a:spcBef>
                <a:spcPct val="50000"/>
              </a:spcBef>
              <a:buFontTx/>
              <a:buChar char="•"/>
            </a:pPr>
            <a:r>
              <a:rPr lang="en-US" dirty="0">
                <a:cs typeface="Times New Roman" charset="0"/>
              </a:rPr>
              <a:t> </a:t>
            </a:r>
            <a:r>
              <a:rPr lang="en-US" b="1" dirty="0">
                <a:cs typeface="Times New Roman" charset="0"/>
              </a:rPr>
              <a:t>Operations security-</a:t>
            </a:r>
            <a:r>
              <a:rPr lang="en-US" dirty="0">
                <a:cs typeface="Times New Roman" charset="0"/>
              </a:rPr>
              <a:t> protection of the details of a particular operation or series of activities.</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ct val="50000"/>
              </a:spcBef>
              <a:buFontTx/>
              <a:buChar char="•"/>
            </a:pPr>
            <a:r>
              <a:rPr lang="en-US" dirty="0">
                <a:cs typeface="Times New Roman" charset="0"/>
              </a:rPr>
              <a:t>The problem that we cannot get away from in computer security is that we can only have good security if everyone understands what security means, and agrees with the need for security. </a:t>
            </a:r>
          </a:p>
          <a:p>
            <a:pPr>
              <a:spcBef>
                <a:spcPct val="50000"/>
              </a:spcBef>
              <a:buFontTx/>
              <a:buChar char="•"/>
            </a:pPr>
            <a:r>
              <a:rPr lang="en-US" dirty="0">
                <a:cs typeface="Times New Roman" charset="0"/>
              </a:rPr>
              <a:t> Security is a social problem, because it has no meaning until a person defines what it means to them. </a:t>
            </a:r>
          </a:p>
          <a:p>
            <a:pPr>
              <a:spcBef>
                <a:spcPct val="50000"/>
              </a:spcBef>
              <a:buFontTx/>
              <a:buChar char="•"/>
            </a:pPr>
            <a:r>
              <a:rPr lang="en-US" dirty="0">
                <a:cs typeface="Times New Roman" charset="0"/>
              </a:rPr>
              <a:t> The harsh reality is the following: In practice, most users have little or no understanding of security. </a:t>
            </a:r>
            <a:r>
              <a:rPr lang="en-US" sz="2000" b="1" dirty="0">
                <a:cs typeface="Times New Roman" charset="0"/>
              </a:rPr>
              <a:t>This is our biggest security hole. </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589</TotalTime>
  <Words>1001</Words>
  <Application>Microsoft Office PowerPoint</Application>
  <PresentationFormat>Widescreen</PresentationFormat>
  <Paragraphs>63</Paragraphs>
  <Slides>20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Arial Unicode MS</vt:lpstr>
      <vt:lpstr>Calibri</vt:lpstr>
      <vt:lpstr>Symbol</vt:lpstr>
      <vt:lpstr>Times New Roman</vt:lpstr>
      <vt:lpstr>Trebuchet MS</vt:lpstr>
      <vt:lpstr>Verdana</vt:lpstr>
      <vt:lpstr>Wingdings 3</vt:lpstr>
      <vt:lpstr>Facet</vt:lpstr>
      <vt:lpstr>Chart</vt:lpstr>
      <vt:lpstr>Cyber Security</vt:lpstr>
      <vt:lpstr>What is Cyber Security?</vt:lpstr>
      <vt:lpstr>What is Cyberspace?</vt:lpstr>
      <vt:lpstr>What kind of attacks are we talking about?</vt:lpstr>
      <vt:lpstr>What are the Threats?</vt:lpstr>
      <vt:lpstr>Cyber Security Risks</vt:lpstr>
      <vt:lpstr> Denial of Service Attacks</vt:lpstr>
      <vt:lpstr>Security </vt:lpstr>
      <vt:lpstr>PowerPoint Presentation</vt:lpstr>
      <vt:lpstr>Access vs. Security</vt:lpstr>
      <vt:lpstr>PowerPoint Presentation</vt:lpstr>
      <vt:lpstr>Encryption</vt:lpstr>
      <vt:lpstr>Modern Encryption Algorithms</vt:lpstr>
      <vt:lpstr>Private Key Algorithms</vt:lpstr>
      <vt:lpstr>Public Key Algorithms</vt:lpstr>
      <vt:lpstr>Quantum Cryptography</vt:lpstr>
      <vt:lpstr>Biometrics Devices</vt:lpstr>
      <vt:lpstr>Biometrics Devices</vt:lpstr>
      <vt:lpstr>Biometrics Devices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SENSORS</dc:title>
  <dc:creator>SUNIL</dc:creator>
  <cp:lastModifiedBy>Test</cp:lastModifiedBy>
  <cp:revision>67</cp:revision>
  <dcterms:created xsi:type="dcterms:W3CDTF">2016-12-27T16:03:56Z</dcterms:created>
  <dcterms:modified xsi:type="dcterms:W3CDTF">2018-10-06T08:20:40Z</dcterms:modified>
</cp:coreProperties>
</file>