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03D7E09-1800-4A8D-B13A-1EE9F0B33D98}" type="datetimeFigureOut">
              <a:rPr lang="en-US" smtClean="0"/>
              <a:t>10/4/2018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EF50D60-2ABC-4BB6-B32A-F1B051391AE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691507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D7E09-1800-4A8D-B13A-1EE9F0B33D98}"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9017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D7E09-1800-4A8D-B13A-1EE9F0B33D98}"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41383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D7E09-1800-4A8D-B13A-1EE9F0B33D98}"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304911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03D7E09-1800-4A8D-B13A-1EE9F0B33D98}" type="datetimeFigureOut">
              <a:rPr lang="en-US" smtClean="0"/>
              <a:t>10/4/2018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EF50D60-2ABC-4BB6-B32A-F1B051391AE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38053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D7E09-1800-4A8D-B13A-1EE9F0B33D98}"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134839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D7E09-1800-4A8D-B13A-1EE9F0B33D98}"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146384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D7E09-1800-4A8D-B13A-1EE9F0B33D98}"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288378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D7E09-1800-4A8D-B13A-1EE9F0B33D98}"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50D60-2ABC-4BB6-B32A-F1B051391AE0}" type="slidenum">
              <a:rPr lang="en-US" smtClean="0"/>
              <a:t>‹#›</a:t>
            </a:fld>
            <a:endParaRPr lang="en-US"/>
          </a:p>
        </p:txBody>
      </p:sp>
    </p:spTree>
    <p:extLst>
      <p:ext uri="{BB962C8B-B14F-4D97-AF65-F5344CB8AC3E}">
        <p14:creationId xmlns:p14="http://schemas.microsoft.com/office/powerpoint/2010/main" val="156303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03D7E09-1800-4A8D-B13A-1EE9F0B33D98}" type="datetimeFigureOut">
              <a:rPr lang="en-US" smtClean="0"/>
              <a:t>10/4/2018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EF50D60-2ABC-4BB6-B32A-F1B051391AE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703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03D7E09-1800-4A8D-B13A-1EE9F0B33D98}" type="datetimeFigureOut">
              <a:rPr lang="en-US" smtClean="0"/>
              <a:t>10/4/2018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EF50D60-2ABC-4BB6-B32A-F1B051391AE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96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03D7E09-1800-4A8D-B13A-1EE9F0B33D98}" type="datetimeFigureOut">
              <a:rPr lang="en-US" smtClean="0"/>
              <a:t>10/4/2018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EF50D60-2ABC-4BB6-B32A-F1B051391AE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9844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9C0F-EBA6-4C50-9BC8-ED62F818244E}"/>
              </a:ext>
            </a:extLst>
          </p:cNvPr>
          <p:cNvSpPr>
            <a:spLocks noGrp="1"/>
          </p:cNvSpPr>
          <p:nvPr>
            <p:ph type="ctrTitle"/>
          </p:nvPr>
        </p:nvSpPr>
        <p:spPr/>
        <p:txBody>
          <a:bodyPr/>
          <a:lstStyle/>
          <a:p>
            <a:r>
              <a:rPr lang="en-US" sz="4800" dirty="0"/>
              <a:t>Thread Synchronization, Thread Communication, Deadlock</a:t>
            </a:r>
          </a:p>
        </p:txBody>
      </p:sp>
      <p:sp>
        <p:nvSpPr>
          <p:cNvPr id="3" name="Subtitle 2">
            <a:extLst>
              <a:ext uri="{FF2B5EF4-FFF2-40B4-BE49-F238E27FC236}">
                <a16:creationId xmlns:a16="http://schemas.microsoft.com/office/drawing/2014/main" id="{05CBB0DB-ED95-4240-8E64-93A4A545A830}"/>
              </a:ext>
            </a:extLst>
          </p:cNvPr>
          <p:cNvSpPr>
            <a:spLocks noGrp="1"/>
          </p:cNvSpPr>
          <p:nvPr>
            <p:ph type="subTitle" idx="1"/>
          </p:nvPr>
        </p:nvSpPr>
        <p:spPr/>
        <p:txBody>
          <a:bodyPr>
            <a:normAutofit fontScale="92500" lnSpcReduction="10000"/>
          </a:bodyPr>
          <a:lstStyle/>
          <a:p>
            <a:pPr algn="l"/>
            <a:r>
              <a:rPr lang="en-US" dirty="0" err="1"/>
              <a:t>Devangini</a:t>
            </a:r>
            <a:r>
              <a:rPr lang="en-US" dirty="0"/>
              <a:t> </a:t>
            </a:r>
            <a:r>
              <a:rPr lang="en-US" dirty="0" err="1"/>
              <a:t>Kathad</a:t>
            </a:r>
            <a:r>
              <a:rPr lang="en-US" dirty="0"/>
              <a:t> 160410116049</a:t>
            </a:r>
          </a:p>
          <a:p>
            <a:pPr algn="l"/>
            <a:r>
              <a:rPr lang="en-US" dirty="0"/>
              <a:t>Kaustubh Wade 160410116050</a:t>
            </a:r>
          </a:p>
          <a:p>
            <a:pPr algn="l"/>
            <a:r>
              <a:rPr lang="en-US" dirty="0" err="1"/>
              <a:t>Naisargi</a:t>
            </a:r>
            <a:r>
              <a:rPr lang="en-US" dirty="0"/>
              <a:t> Kothari 160410116051</a:t>
            </a:r>
          </a:p>
        </p:txBody>
      </p:sp>
    </p:spTree>
    <p:extLst>
      <p:ext uri="{BB962C8B-B14F-4D97-AF65-F5344CB8AC3E}">
        <p14:creationId xmlns:p14="http://schemas.microsoft.com/office/powerpoint/2010/main" val="3563378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B1B01-D92E-472A-8813-D929F66959E5}"/>
              </a:ext>
            </a:extLst>
          </p:cNvPr>
          <p:cNvSpPr>
            <a:spLocks noGrp="1"/>
          </p:cNvSpPr>
          <p:nvPr>
            <p:ph type="title"/>
          </p:nvPr>
        </p:nvSpPr>
        <p:spPr/>
        <p:txBody>
          <a:bodyPr/>
          <a:lstStyle/>
          <a:p>
            <a:r>
              <a:rPr lang="en-US" dirty="0"/>
              <a:t>The Synchronized Statements</a:t>
            </a:r>
          </a:p>
        </p:txBody>
      </p:sp>
      <p:sp>
        <p:nvSpPr>
          <p:cNvPr id="3" name="Content Placeholder 2">
            <a:extLst>
              <a:ext uri="{FF2B5EF4-FFF2-40B4-BE49-F238E27FC236}">
                <a16:creationId xmlns:a16="http://schemas.microsoft.com/office/drawing/2014/main" id="{4537FF41-5087-4EAC-ACD0-1E6D57E0D971}"/>
              </a:ext>
            </a:extLst>
          </p:cNvPr>
          <p:cNvSpPr>
            <a:spLocks noGrp="1"/>
          </p:cNvSpPr>
          <p:nvPr>
            <p:ph idx="1"/>
          </p:nvPr>
        </p:nvSpPr>
        <p:spPr/>
        <p:txBody>
          <a:bodyPr>
            <a:normAutofit fontScale="92500" lnSpcReduction="10000"/>
          </a:bodyPr>
          <a:lstStyle/>
          <a:p>
            <a:pPr marL="0" indent="0">
              <a:buNone/>
            </a:pPr>
            <a:r>
              <a:rPr lang="en-US" dirty="0"/>
              <a:t>Thus, you can’t add </a:t>
            </a:r>
            <a:r>
              <a:rPr lang="en-US" b="1" dirty="0"/>
              <a:t>synchronized </a:t>
            </a:r>
            <a:r>
              <a:rPr lang="en-US" dirty="0"/>
              <a:t>to the appropriate methods within the class. How can access to an object of this class be synchronized? Fortunately, the solution to this problem is quite easy: You simply put calls to the methods defined by this class inside a </a:t>
            </a:r>
            <a:r>
              <a:rPr lang="en-US" b="1" dirty="0"/>
              <a:t>synchronized </a:t>
            </a:r>
            <a:r>
              <a:rPr lang="en-US" dirty="0"/>
              <a:t>block.</a:t>
            </a:r>
          </a:p>
          <a:p>
            <a:pPr marL="0" indent="0">
              <a:buNone/>
            </a:pPr>
            <a:r>
              <a:rPr lang="en-US" dirty="0"/>
              <a:t>This is the general form of the </a:t>
            </a:r>
            <a:r>
              <a:rPr lang="en-US" b="1" dirty="0"/>
              <a:t>synchronized </a:t>
            </a:r>
            <a:r>
              <a:rPr lang="en-US" dirty="0"/>
              <a:t>statement:</a:t>
            </a:r>
          </a:p>
          <a:p>
            <a:pPr marL="0" indent="0">
              <a:buNone/>
            </a:pPr>
            <a:r>
              <a:rPr lang="en-US" dirty="0"/>
              <a:t>synchronized(</a:t>
            </a:r>
            <a:r>
              <a:rPr lang="en-US" i="1" dirty="0" err="1"/>
              <a:t>objRef</a:t>
            </a:r>
            <a:r>
              <a:rPr lang="en-US" dirty="0"/>
              <a:t>) {</a:t>
            </a:r>
          </a:p>
          <a:p>
            <a:pPr marL="0" indent="0">
              <a:buNone/>
            </a:pPr>
            <a:r>
              <a:rPr lang="en-US" dirty="0"/>
              <a:t>// statements to be synchronized</a:t>
            </a:r>
          </a:p>
          <a:p>
            <a:pPr marL="0" indent="0">
              <a:buNone/>
            </a:pPr>
            <a:r>
              <a:rPr lang="en-US" dirty="0"/>
              <a:t>} </a:t>
            </a:r>
          </a:p>
          <a:p>
            <a:pPr marL="0" indent="0">
              <a:buNone/>
            </a:pPr>
            <a:r>
              <a:rPr lang="en-US" dirty="0"/>
              <a:t>Here, </a:t>
            </a:r>
            <a:r>
              <a:rPr lang="en-US" i="1" dirty="0" err="1"/>
              <a:t>objRef</a:t>
            </a:r>
            <a:r>
              <a:rPr lang="en-US" i="1" dirty="0"/>
              <a:t> </a:t>
            </a:r>
            <a:r>
              <a:rPr lang="en-US" dirty="0"/>
              <a:t>is a reference to the object being synchronized. A synchronized block ensures that a call to a synchronized method that is a member of </a:t>
            </a:r>
            <a:r>
              <a:rPr lang="en-US" i="1" dirty="0" err="1"/>
              <a:t>objRef</a:t>
            </a:r>
            <a:r>
              <a:rPr lang="en-US" dirty="0" err="1"/>
              <a:t>’s</a:t>
            </a:r>
            <a:r>
              <a:rPr lang="en-US" dirty="0"/>
              <a:t> class occurs only after the current thread has successfully entered </a:t>
            </a:r>
            <a:r>
              <a:rPr lang="en-US" i="1" dirty="0" err="1"/>
              <a:t>objRef</a:t>
            </a:r>
            <a:r>
              <a:rPr lang="en-US" dirty="0" err="1"/>
              <a:t>’s</a:t>
            </a:r>
            <a:r>
              <a:rPr lang="en-US" dirty="0"/>
              <a:t> monitor.</a:t>
            </a:r>
          </a:p>
        </p:txBody>
      </p:sp>
    </p:spTree>
    <p:extLst>
      <p:ext uri="{BB962C8B-B14F-4D97-AF65-F5344CB8AC3E}">
        <p14:creationId xmlns:p14="http://schemas.microsoft.com/office/powerpoint/2010/main" val="175184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52DA35-BA57-4689-996E-3E6ABEC150F4}"/>
              </a:ext>
            </a:extLst>
          </p:cNvPr>
          <p:cNvSpPr>
            <a:spLocks noGrp="1"/>
          </p:cNvSpPr>
          <p:nvPr>
            <p:ph sz="half" idx="1"/>
          </p:nvPr>
        </p:nvSpPr>
        <p:spPr>
          <a:xfrm>
            <a:off x="1371600" y="685801"/>
            <a:ext cx="3006438" cy="5181600"/>
          </a:xfrm>
        </p:spPr>
        <p:txBody>
          <a:bodyPr>
            <a:normAutofit/>
          </a:bodyPr>
          <a:lstStyle/>
          <a:p>
            <a:pPr marL="0" indent="0">
              <a:buNone/>
            </a:pPr>
            <a:r>
              <a:rPr lang="en-US" sz="1400" dirty="0"/>
              <a:t>// This program uses a synchronized block.</a:t>
            </a:r>
          </a:p>
          <a:p>
            <a:pPr marL="0" indent="0">
              <a:buNone/>
            </a:pPr>
            <a:r>
              <a:rPr lang="en-US" sz="1400" dirty="0"/>
              <a:t>class </a:t>
            </a:r>
            <a:r>
              <a:rPr lang="en-US" sz="1400" dirty="0" err="1"/>
              <a:t>Callme</a:t>
            </a:r>
            <a:r>
              <a:rPr lang="en-US" sz="1400" dirty="0"/>
              <a:t> {</a:t>
            </a:r>
          </a:p>
          <a:p>
            <a:pPr marL="0" indent="0">
              <a:buNone/>
            </a:pPr>
            <a:r>
              <a:rPr lang="en-US" sz="1400" dirty="0"/>
              <a:t>void call(String msg) {</a:t>
            </a:r>
          </a:p>
          <a:p>
            <a:pPr marL="0" indent="0">
              <a:buNone/>
            </a:pPr>
            <a:r>
              <a:rPr lang="en-US" sz="1400" dirty="0" err="1"/>
              <a:t>System.out.print</a:t>
            </a:r>
            <a:r>
              <a:rPr lang="en-US" sz="1400" dirty="0"/>
              <a:t>("[" + msg);</a:t>
            </a:r>
          </a:p>
          <a:p>
            <a:pPr marL="0" indent="0">
              <a:buNone/>
            </a:pPr>
            <a:r>
              <a:rPr lang="en-US" sz="1400" dirty="0"/>
              <a:t>try {</a:t>
            </a:r>
          </a:p>
          <a:p>
            <a:pPr marL="0" indent="0">
              <a:buNone/>
            </a:pPr>
            <a:r>
              <a:rPr lang="en-US" sz="1400" dirty="0" err="1"/>
              <a:t>Thread.sleep</a:t>
            </a:r>
            <a:r>
              <a:rPr lang="en-US" sz="1400" dirty="0"/>
              <a:t>(1000);</a:t>
            </a:r>
          </a:p>
          <a:p>
            <a:pPr marL="0" indent="0">
              <a:buNone/>
            </a:pPr>
            <a:r>
              <a:rPr lang="en-US" sz="1400" dirty="0"/>
              <a:t>} catch (</a:t>
            </a:r>
            <a:r>
              <a:rPr lang="en-US" sz="1400" dirty="0" err="1"/>
              <a:t>InterruptedException</a:t>
            </a:r>
            <a:r>
              <a:rPr lang="en-US" sz="1400" dirty="0"/>
              <a:t> e) {</a:t>
            </a:r>
          </a:p>
          <a:p>
            <a:pPr marL="0" indent="0">
              <a:buNone/>
            </a:pPr>
            <a:r>
              <a:rPr lang="en-US" sz="1400" dirty="0" err="1"/>
              <a:t>System.out.println</a:t>
            </a:r>
            <a:r>
              <a:rPr lang="en-US" sz="1400" dirty="0"/>
              <a:t>("Interrupted");</a:t>
            </a:r>
          </a:p>
          <a:p>
            <a:pPr marL="0" indent="0">
              <a:buNone/>
            </a:pPr>
            <a:r>
              <a:rPr lang="en-US" sz="1400" dirty="0"/>
              <a:t>}</a:t>
            </a:r>
          </a:p>
          <a:p>
            <a:pPr marL="0" indent="0">
              <a:buNone/>
            </a:pPr>
            <a:r>
              <a:rPr lang="en-US" sz="1400" dirty="0" err="1"/>
              <a:t>System.out.println</a:t>
            </a:r>
            <a:r>
              <a:rPr lang="en-US" sz="1400" dirty="0"/>
              <a:t>("]");</a:t>
            </a:r>
          </a:p>
          <a:p>
            <a:pPr marL="0" indent="0">
              <a:buNone/>
            </a:pPr>
            <a:r>
              <a:rPr lang="en-US" sz="1400" dirty="0"/>
              <a:t>}</a:t>
            </a:r>
          </a:p>
          <a:p>
            <a:pPr marL="0" indent="0">
              <a:buNone/>
            </a:pPr>
            <a:r>
              <a:rPr lang="en-US" sz="1400" dirty="0"/>
              <a:t>}</a:t>
            </a:r>
          </a:p>
        </p:txBody>
      </p:sp>
      <p:sp>
        <p:nvSpPr>
          <p:cNvPr id="6" name="Content Placeholder 5">
            <a:extLst>
              <a:ext uri="{FF2B5EF4-FFF2-40B4-BE49-F238E27FC236}">
                <a16:creationId xmlns:a16="http://schemas.microsoft.com/office/drawing/2014/main" id="{A5A9CB90-FA65-4228-84C5-DC8D3FB6F1C5}"/>
              </a:ext>
            </a:extLst>
          </p:cNvPr>
          <p:cNvSpPr>
            <a:spLocks noGrp="1"/>
          </p:cNvSpPr>
          <p:nvPr>
            <p:ph sz="half" idx="2"/>
          </p:nvPr>
        </p:nvSpPr>
        <p:spPr>
          <a:xfrm>
            <a:off x="7966750" y="685801"/>
            <a:ext cx="3006438" cy="5181599"/>
          </a:xfrm>
        </p:spPr>
        <p:txBody>
          <a:bodyPr>
            <a:normAutofit/>
          </a:bodyPr>
          <a:lstStyle/>
          <a:p>
            <a:pPr marL="0" indent="0">
              <a:buNone/>
            </a:pPr>
            <a:r>
              <a:rPr lang="en-US" sz="1400" dirty="0"/>
              <a:t>public static void main(String </a:t>
            </a:r>
            <a:r>
              <a:rPr lang="en-US" sz="1400" dirty="0" err="1"/>
              <a:t>args</a:t>
            </a:r>
            <a:r>
              <a:rPr lang="en-US" sz="1400" dirty="0"/>
              <a:t>[]) {</a:t>
            </a:r>
          </a:p>
          <a:p>
            <a:pPr marL="0" indent="0">
              <a:buNone/>
            </a:pPr>
            <a:r>
              <a:rPr lang="en-US" sz="1400" dirty="0" err="1"/>
              <a:t>Callme</a:t>
            </a:r>
            <a:r>
              <a:rPr lang="en-US" sz="1400" dirty="0"/>
              <a:t> target = new </a:t>
            </a:r>
            <a:r>
              <a:rPr lang="en-US" sz="1400" dirty="0" err="1"/>
              <a:t>Callme</a:t>
            </a:r>
            <a:r>
              <a:rPr lang="en-US" sz="1400" dirty="0"/>
              <a:t>();</a:t>
            </a:r>
          </a:p>
          <a:p>
            <a:pPr marL="0" indent="0">
              <a:buNone/>
            </a:pPr>
            <a:r>
              <a:rPr lang="en-US" sz="1400" dirty="0"/>
              <a:t>Caller ob1 = new Caller(target, "Hello");</a:t>
            </a:r>
          </a:p>
          <a:p>
            <a:pPr marL="0" indent="0">
              <a:buNone/>
            </a:pPr>
            <a:r>
              <a:rPr lang="en-US" sz="1400" dirty="0"/>
              <a:t>Caller ob2 = new Caller(target, "Synchronized");</a:t>
            </a:r>
          </a:p>
          <a:p>
            <a:pPr marL="0" indent="0">
              <a:buNone/>
            </a:pPr>
            <a:r>
              <a:rPr lang="en-US" sz="1400" dirty="0"/>
              <a:t>Caller ob3 = new Caller(target, "World");</a:t>
            </a:r>
          </a:p>
          <a:p>
            <a:pPr marL="0" indent="0">
              <a:buNone/>
            </a:pPr>
            <a:r>
              <a:rPr lang="en-US" sz="1400" dirty="0"/>
              <a:t>// wait for threads to end</a:t>
            </a:r>
          </a:p>
          <a:p>
            <a:pPr marL="0" indent="0">
              <a:buNone/>
            </a:pPr>
            <a:r>
              <a:rPr lang="en-US" sz="1400" dirty="0"/>
              <a:t>try {</a:t>
            </a:r>
          </a:p>
          <a:p>
            <a:pPr marL="0" indent="0">
              <a:buNone/>
            </a:pPr>
            <a:r>
              <a:rPr lang="en-US" sz="1400" dirty="0"/>
              <a:t>ob1.t.join();</a:t>
            </a:r>
          </a:p>
          <a:p>
            <a:pPr marL="0" indent="0">
              <a:buNone/>
            </a:pPr>
            <a:r>
              <a:rPr lang="en-US" sz="1400" dirty="0"/>
              <a:t>ob2.t.join();</a:t>
            </a:r>
          </a:p>
          <a:p>
            <a:pPr marL="0" indent="0">
              <a:buNone/>
            </a:pPr>
            <a:r>
              <a:rPr lang="en-US" sz="1400" dirty="0"/>
              <a:t>ob3.t.join();</a:t>
            </a:r>
          </a:p>
          <a:p>
            <a:pPr marL="0" indent="0">
              <a:buNone/>
            </a:pPr>
            <a:r>
              <a:rPr lang="en-US" sz="1400" dirty="0"/>
              <a:t>} catch(</a:t>
            </a:r>
            <a:r>
              <a:rPr lang="en-US" sz="1400" dirty="0" err="1"/>
              <a:t>InterruptedException</a:t>
            </a:r>
            <a:r>
              <a:rPr lang="en-US" sz="1400" dirty="0"/>
              <a:t> e) {</a:t>
            </a:r>
          </a:p>
          <a:p>
            <a:pPr marL="0" indent="0">
              <a:buNone/>
            </a:pPr>
            <a:r>
              <a:rPr lang="en-US" sz="1400" dirty="0" err="1"/>
              <a:t>System.out.println</a:t>
            </a:r>
            <a:r>
              <a:rPr lang="en-US" sz="1400" dirty="0"/>
              <a:t>("Interrupted");</a:t>
            </a:r>
          </a:p>
          <a:p>
            <a:pPr marL="0" indent="0">
              <a:buNone/>
            </a:pPr>
            <a:r>
              <a:rPr lang="en-US" sz="1400" dirty="0"/>
              <a:t>}}}</a:t>
            </a:r>
          </a:p>
        </p:txBody>
      </p:sp>
      <p:sp>
        <p:nvSpPr>
          <p:cNvPr id="7" name="TextBox 6">
            <a:extLst>
              <a:ext uri="{FF2B5EF4-FFF2-40B4-BE49-F238E27FC236}">
                <a16:creationId xmlns:a16="http://schemas.microsoft.com/office/drawing/2014/main" id="{D91D09A3-4586-43B4-8745-B9FD95E219CA}"/>
              </a:ext>
            </a:extLst>
          </p:cNvPr>
          <p:cNvSpPr txBox="1"/>
          <p:nvPr/>
        </p:nvSpPr>
        <p:spPr>
          <a:xfrm>
            <a:off x="1648720" y="5405735"/>
            <a:ext cx="9047349" cy="923330"/>
          </a:xfrm>
          <a:prstGeom prst="rect">
            <a:avLst/>
          </a:prstGeom>
          <a:noFill/>
        </p:spPr>
        <p:txBody>
          <a:bodyPr wrap="none" rtlCol="0">
            <a:spAutoFit/>
          </a:bodyPr>
          <a:lstStyle/>
          <a:p>
            <a:r>
              <a:rPr lang="en-US" dirty="0"/>
              <a:t>Here, the </a:t>
            </a:r>
            <a:r>
              <a:rPr lang="en-US" b="1" dirty="0"/>
              <a:t>call( ) </a:t>
            </a:r>
            <a:r>
              <a:rPr lang="en-US" dirty="0"/>
              <a:t>method is not modified by </a:t>
            </a:r>
            <a:r>
              <a:rPr lang="en-US" b="1" dirty="0"/>
              <a:t>synchronized</a:t>
            </a:r>
            <a:r>
              <a:rPr lang="en-US" dirty="0"/>
              <a:t>. Instead, the </a:t>
            </a:r>
            <a:r>
              <a:rPr lang="en-US" b="1" dirty="0"/>
              <a:t>synchronized</a:t>
            </a:r>
          </a:p>
          <a:p>
            <a:r>
              <a:rPr lang="en-US" dirty="0"/>
              <a:t>statement is used inside </a:t>
            </a:r>
            <a:r>
              <a:rPr lang="en-US" b="1" dirty="0"/>
              <a:t>Caller</a:t>
            </a:r>
            <a:r>
              <a:rPr lang="en-US" dirty="0"/>
              <a:t>’s </a:t>
            </a:r>
            <a:r>
              <a:rPr lang="en-US" b="1" dirty="0"/>
              <a:t>run( ) </a:t>
            </a:r>
            <a:r>
              <a:rPr lang="en-US" dirty="0"/>
              <a:t>method. This causes the same correct output as the</a:t>
            </a:r>
          </a:p>
          <a:p>
            <a:r>
              <a:rPr lang="en-US" dirty="0"/>
              <a:t>preceding example, because each thread waits for the prior one to finish before proceeding</a:t>
            </a:r>
          </a:p>
        </p:txBody>
      </p:sp>
      <p:sp>
        <p:nvSpPr>
          <p:cNvPr id="8" name="TextBox 7">
            <a:extLst>
              <a:ext uri="{FF2B5EF4-FFF2-40B4-BE49-F238E27FC236}">
                <a16:creationId xmlns:a16="http://schemas.microsoft.com/office/drawing/2014/main" id="{EC05E3ED-96C8-494B-B1C4-421AFF51F08B}"/>
              </a:ext>
            </a:extLst>
          </p:cNvPr>
          <p:cNvSpPr txBox="1"/>
          <p:nvPr/>
        </p:nvSpPr>
        <p:spPr>
          <a:xfrm>
            <a:off x="4592781" y="685801"/>
            <a:ext cx="3006438" cy="3816429"/>
          </a:xfrm>
          <a:prstGeom prst="rect">
            <a:avLst/>
          </a:prstGeom>
          <a:noFill/>
        </p:spPr>
        <p:txBody>
          <a:bodyPr wrap="square" rtlCol="0">
            <a:spAutoFit/>
          </a:bodyPr>
          <a:lstStyle/>
          <a:p>
            <a:r>
              <a:rPr lang="en-US" sz="1400" dirty="0"/>
              <a:t>class Caller implements Runnable {</a:t>
            </a:r>
          </a:p>
          <a:p>
            <a:r>
              <a:rPr lang="en-US" sz="1400" dirty="0"/>
              <a:t>String msg;</a:t>
            </a:r>
          </a:p>
          <a:p>
            <a:r>
              <a:rPr lang="en-US" sz="1400" dirty="0" err="1"/>
              <a:t>Callme</a:t>
            </a:r>
            <a:r>
              <a:rPr lang="en-US" sz="1400" dirty="0"/>
              <a:t> target;</a:t>
            </a:r>
          </a:p>
          <a:p>
            <a:r>
              <a:rPr lang="en-US" sz="1400" dirty="0"/>
              <a:t>Thread t;</a:t>
            </a:r>
          </a:p>
          <a:p>
            <a:r>
              <a:rPr lang="en-US" sz="1400" dirty="0"/>
              <a:t>public Caller(</a:t>
            </a:r>
            <a:r>
              <a:rPr lang="en-US" sz="1400" dirty="0" err="1"/>
              <a:t>Callme</a:t>
            </a:r>
            <a:r>
              <a:rPr lang="en-US" sz="1400" dirty="0"/>
              <a:t> </a:t>
            </a:r>
            <a:r>
              <a:rPr lang="en-US" sz="1400" dirty="0" err="1"/>
              <a:t>targ</a:t>
            </a:r>
            <a:r>
              <a:rPr lang="en-US" sz="1400" dirty="0"/>
              <a:t>, String s) {</a:t>
            </a:r>
          </a:p>
          <a:p>
            <a:r>
              <a:rPr lang="en-US" sz="1400" dirty="0"/>
              <a:t>target = </a:t>
            </a:r>
            <a:r>
              <a:rPr lang="en-US" sz="1400" dirty="0" err="1"/>
              <a:t>targ</a:t>
            </a:r>
            <a:r>
              <a:rPr lang="en-US" sz="1400" dirty="0"/>
              <a:t>;</a:t>
            </a:r>
          </a:p>
          <a:p>
            <a:r>
              <a:rPr lang="en-US" sz="1400" dirty="0"/>
              <a:t>msg = s;</a:t>
            </a:r>
          </a:p>
          <a:p>
            <a:endParaRPr lang="en-US" sz="1400" dirty="0"/>
          </a:p>
          <a:p>
            <a:r>
              <a:rPr lang="en-US" sz="1400" dirty="0"/>
              <a:t>t = new Thread(this);</a:t>
            </a:r>
          </a:p>
          <a:p>
            <a:r>
              <a:rPr lang="en-US" sz="1400" dirty="0" err="1"/>
              <a:t>t.start</a:t>
            </a:r>
            <a:r>
              <a:rPr lang="en-US" sz="1400" dirty="0"/>
              <a:t>();}</a:t>
            </a:r>
          </a:p>
          <a:p>
            <a:r>
              <a:rPr lang="en-US" sz="1400" dirty="0"/>
              <a:t>// synchronize calls to call()</a:t>
            </a:r>
          </a:p>
          <a:p>
            <a:r>
              <a:rPr lang="en-US" sz="1400" dirty="0"/>
              <a:t>public void run() {</a:t>
            </a:r>
          </a:p>
          <a:p>
            <a:r>
              <a:rPr lang="en-US" sz="1400" dirty="0"/>
              <a:t>synchronized(target) { // synchronized block</a:t>
            </a:r>
          </a:p>
          <a:p>
            <a:r>
              <a:rPr lang="en-US" sz="1400" dirty="0" err="1"/>
              <a:t>target.call</a:t>
            </a:r>
            <a:r>
              <a:rPr lang="en-US" sz="1400" dirty="0"/>
              <a:t>(msg);}}</a:t>
            </a:r>
          </a:p>
          <a:p>
            <a:r>
              <a:rPr lang="en-US" sz="1400" dirty="0"/>
              <a:t>class Synch1 {</a:t>
            </a:r>
          </a:p>
          <a:p>
            <a:endParaRPr lang="en-US" sz="1400" dirty="0"/>
          </a:p>
        </p:txBody>
      </p:sp>
    </p:spTree>
    <p:extLst>
      <p:ext uri="{BB962C8B-B14F-4D97-AF65-F5344CB8AC3E}">
        <p14:creationId xmlns:p14="http://schemas.microsoft.com/office/powerpoint/2010/main" val="262888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D5D87E-6BCB-4365-9646-CCF0B7AE35C4}"/>
              </a:ext>
            </a:extLst>
          </p:cNvPr>
          <p:cNvSpPr>
            <a:spLocks noGrp="1"/>
          </p:cNvSpPr>
          <p:nvPr>
            <p:ph type="title"/>
          </p:nvPr>
        </p:nvSpPr>
        <p:spPr/>
        <p:txBody>
          <a:bodyPr/>
          <a:lstStyle/>
          <a:p>
            <a:r>
              <a:rPr lang="en-US" dirty="0"/>
              <a:t>Interthread communication</a:t>
            </a:r>
          </a:p>
        </p:txBody>
      </p:sp>
      <p:sp>
        <p:nvSpPr>
          <p:cNvPr id="8" name="Text Placeholder 7">
            <a:extLst>
              <a:ext uri="{FF2B5EF4-FFF2-40B4-BE49-F238E27FC236}">
                <a16:creationId xmlns:a16="http://schemas.microsoft.com/office/drawing/2014/main" id="{72A9753C-3209-4A22-8EDC-EE9A309726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1715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0C885-8B3E-4C58-80EA-43565C715DE6}"/>
              </a:ext>
            </a:extLst>
          </p:cNvPr>
          <p:cNvSpPr>
            <a:spLocks noGrp="1"/>
          </p:cNvSpPr>
          <p:nvPr>
            <p:ph type="title"/>
          </p:nvPr>
        </p:nvSpPr>
        <p:spPr/>
        <p:txBody>
          <a:bodyPr/>
          <a:lstStyle/>
          <a:p>
            <a:r>
              <a:rPr lang="en-US" dirty="0"/>
              <a:t>Interthread Communication</a:t>
            </a:r>
          </a:p>
        </p:txBody>
      </p:sp>
      <p:sp>
        <p:nvSpPr>
          <p:cNvPr id="3" name="Content Placeholder 2">
            <a:extLst>
              <a:ext uri="{FF2B5EF4-FFF2-40B4-BE49-F238E27FC236}">
                <a16:creationId xmlns:a16="http://schemas.microsoft.com/office/drawing/2014/main" id="{30DF88EA-C790-4F94-A12B-A4B8B241B210}"/>
              </a:ext>
            </a:extLst>
          </p:cNvPr>
          <p:cNvSpPr>
            <a:spLocks noGrp="1"/>
          </p:cNvSpPr>
          <p:nvPr>
            <p:ph idx="1"/>
          </p:nvPr>
        </p:nvSpPr>
        <p:spPr/>
        <p:txBody>
          <a:bodyPr>
            <a:normAutofit lnSpcReduction="10000"/>
          </a:bodyPr>
          <a:lstStyle/>
          <a:p>
            <a:pPr marL="0" indent="0">
              <a:buNone/>
            </a:pPr>
            <a:r>
              <a:rPr lang="en-US" dirty="0"/>
              <a:t>The preceding examples unconditionally blocked other threads from asynchronous access to certain methods. This use of the implicit monitors in Java objects is powerful, but you can achieve a more subtle level of control through </a:t>
            </a:r>
            <a:r>
              <a:rPr lang="en-US" dirty="0" err="1"/>
              <a:t>interprocess</a:t>
            </a:r>
            <a:r>
              <a:rPr lang="en-US" dirty="0"/>
              <a:t> communication.</a:t>
            </a:r>
          </a:p>
          <a:p>
            <a:pPr marL="0" indent="0">
              <a:buNone/>
            </a:pPr>
            <a:r>
              <a:rPr lang="en-US" dirty="0"/>
              <a:t>Multithreading replaces event loop programming by dividing your tasks into discrete, logical units. Threads also provide a secondary benefit: they do away with polling. Polling is usually implemented by a loop that is used to check some condition repeatedly. Once the condition is true, appropriate action is taken. This wastes CPU time.</a:t>
            </a:r>
          </a:p>
          <a:p>
            <a:pPr marL="0" indent="0">
              <a:buNone/>
            </a:pPr>
            <a:r>
              <a:rPr lang="en-US" dirty="0"/>
              <a:t>To avoid polling, Java includes an elegant </a:t>
            </a:r>
            <a:r>
              <a:rPr lang="en-US" dirty="0" err="1"/>
              <a:t>interprocess</a:t>
            </a:r>
            <a:r>
              <a:rPr lang="en-US" dirty="0"/>
              <a:t> communication mechanism via the </a:t>
            </a:r>
            <a:r>
              <a:rPr lang="en-US" b="1" dirty="0"/>
              <a:t>wait( )</a:t>
            </a:r>
            <a:r>
              <a:rPr lang="en-US" dirty="0"/>
              <a:t>, </a:t>
            </a:r>
            <a:r>
              <a:rPr lang="en-US" b="1" dirty="0"/>
              <a:t>notify( )</a:t>
            </a:r>
            <a:r>
              <a:rPr lang="en-US" dirty="0"/>
              <a:t>, and </a:t>
            </a:r>
            <a:r>
              <a:rPr lang="en-US" b="1" dirty="0" err="1"/>
              <a:t>notifyAll</a:t>
            </a:r>
            <a:r>
              <a:rPr lang="en-US" b="1" dirty="0"/>
              <a:t>( ) </a:t>
            </a:r>
            <a:r>
              <a:rPr lang="en-US" dirty="0"/>
              <a:t>methods. These methods are implemented as </a:t>
            </a:r>
            <a:r>
              <a:rPr lang="en-US" b="1" dirty="0"/>
              <a:t>final </a:t>
            </a:r>
            <a:r>
              <a:rPr lang="en-US" dirty="0"/>
              <a:t>methods in </a:t>
            </a:r>
            <a:r>
              <a:rPr lang="en-US" b="1" dirty="0"/>
              <a:t>Object</a:t>
            </a:r>
            <a:r>
              <a:rPr lang="en-US" dirty="0"/>
              <a:t>, so all classes have them. All three methods can be called only from within a </a:t>
            </a:r>
            <a:r>
              <a:rPr lang="en-US" b="1" dirty="0"/>
              <a:t>synchronized </a:t>
            </a:r>
            <a:r>
              <a:rPr lang="en-US" dirty="0" err="1"/>
              <a:t>contex</a:t>
            </a:r>
            <a:endParaRPr lang="en-US" dirty="0"/>
          </a:p>
        </p:txBody>
      </p:sp>
    </p:spTree>
    <p:extLst>
      <p:ext uri="{BB962C8B-B14F-4D97-AF65-F5344CB8AC3E}">
        <p14:creationId xmlns:p14="http://schemas.microsoft.com/office/powerpoint/2010/main" val="356343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470FB-B4E7-46ED-9780-D08CA8551E93}"/>
              </a:ext>
            </a:extLst>
          </p:cNvPr>
          <p:cNvSpPr>
            <a:spLocks noGrp="1"/>
          </p:cNvSpPr>
          <p:nvPr>
            <p:ph idx="1"/>
          </p:nvPr>
        </p:nvSpPr>
        <p:spPr>
          <a:xfrm>
            <a:off x="1371600" y="685800"/>
            <a:ext cx="9601200" cy="5181600"/>
          </a:xfrm>
        </p:spPr>
        <p:txBody>
          <a:bodyPr/>
          <a:lstStyle/>
          <a:p>
            <a:pPr marL="0" indent="0">
              <a:buNone/>
            </a:pPr>
            <a:r>
              <a:rPr lang="en-US" dirty="0"/>
              <a:t>Although conceptually advanced from a computer science perspective, the rules for using these methods are actually quite simple:</a:t>
            </a:r>
          </a:p>
          <a:p>
            <a:pPr marL="0" indent="0">
              <a:buNone/>
            </a:pPr>
            <a:r>
              <a:rPr lang="en-US" b="1" dirty="0"/>
              <a:t>• wait( ) </a:t>
            </a:r>
            <a:r>
              <a:rPr lang="en-US" dirty="0"/>
              <a:t>tells the calling thread to give up the monitor and go to sleep until some</a:t>
            </a:r>
          </a:p>
          <a:p>
            <a:pPr marL="0" indent="0">
              <a:buNone/>
            </a:pPr>
            <a:r>
              <a:rPr lang="en-US" dirty="0"/>
              <a:t>other thread enters the same monitor and calls </a:t>
            </a:r>
            <a:r>
              <a:rPr lang="en-US" b="1" dirty="0"/>
              <a:t>notify( ) </a:t>
            </a:r>
            <a:r>
              <a:rPr lang="en-US" dirty="0"/>
              <a:t>or </a:t>
            </a:r>
            <a:r>
              <a:rPr lang="en-US" b="1" dirty="0" err="1"/>
              <a:t>notifyAll</a:t>
            </a:r>
            <a:r>
              <a:rPr lang="en-US" b="1" dirty="0"/>
              <a:t>( )</a:t>
            </a:r>
            <a:r>
              <a:rPr lang="en-US" dirty="0"/>
              <a:t>.</a:t>
            </a:r>
          </a:p>
          <a:p>
            <a:pPr marL="0" indent="0">
              <a:buNone/>
            </a:pPr>
            <a:r>
              <a:rPr lang="en-US" b="1" dirty="0"/>
              <a:t>• notify( ) </a:t>
            </a:r>
            <a:r>
              <a:rPr lang="en-US" dirty="0"/>
              <a:t>wakes up a thread that called </a:t>
            </a:r>
            <a:r>
              <a:rPr lang="en-US" b="1" dirty="0"/>
              <a:t>wait( ) </a:t>
            </a:r>
            <a:r>
              <a:rPr lang="en-US" dirty="0"/>
              <a:t>on the same object.</a:t>
            </a:r>
          </a:p>
          <a:p>
            <a:pPr marL="0" indent="0">
              <a:buNone/>
            </a:pPr>
            <a:r>
              <a:rPr lang="en-US" b="1" dirty="0"/>
              <a:t>• </a:t>
            </a:r>
            <a:r>
              <a:rPr lang="en-US" b="1" dirty="0" err="1"/>
              <a:t>notifyAll</a:t>
            </a:r>
            <a:r>
              <a:rPr lang="en-US" b="1" dirty="0"/>
              <a:t>( ) </a:t>
            </a:r>
            <a:r>
              <a:rPr lang="en-US" dirty="0"/>
              <a:t>wakes up all the threads that called </a:t>
            </a:r>
            <a:r>
              <a:rPr lang="en-US" b="1" dirty="0"/>
              <a:t>wait( ) </a:t>
            </a:r>
            <a:r>
              <a:rPr lang="en-US" dirty="0"/>
              <a:t>on the same object. One of the threads will be granted access.</a:t>
            </a:r>
          </a:p>
          <a:p>
            <a:pPr marL="0" indent="0">
              <a:buNone/>
            </a:pPr>
            <a:r>
              <a:rPr lang="en-US" dirty="0"/>
              <a:t>These methods are declared within </a:t>
            </a:r>
            <a:r>
              <a:rPr lang="en-US" b="1" dirty="0"/>
              <a:t>Object</a:t>
            </a:r>
            <a:r>
              <a:rPr lang="en-US" dirty="0"/>
              <a:t>, as shown here:</a:t>
            </a:r>
          </a:p>
          <a:p>
            <a:pPr marL="0" indent="0">
              <a:buNone/>
            </a:pPr>
            <a:r>
              <a:rPr lang="en-US" dirty="0"/>
              <a:t>final void wait( ) throws </a:t>
            </a:r>
            <a:r>
              <a:rPr lang="en-US" dirty="0" err="1"/>
              <a:t>InterruptedException</a:t>
            </a:r>
            <a:endParaRPr lang="en-US" dirty="0"/>
          </a:p>
          <a:p>
            <a:pPr marL="0" indent="0">
              <a:buNone/>
            </a:pPr>
            <a:r>
              <a:rPr lang="en-US" dirty="0"/>
              <a:t>final void notify( )</a:t>
            </a:r>
          </a:p>
          <a:p>
            <a:pPr marL="0" indent="0">
              <a:buNone/>
            </a:pPr>
            <a:r>
              <a:rPr lang="en-US" dirty="0"/>
              <a:t>final void notify All( )</a:t>
            </a:r>
          </a:p>
        </p:txBody>
      </p:sp>
    </p:spTree>
    <p:extLst>
      <p:ext uri="{BB962C8B-B14F-4D97-AF65-F5344CB8AC3E}">
        <p14:creationId xmlns:p14="http://schemas.microsoft.com/office/powerpoint/2010/main" val="174138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2DFDE-3AF6-416B-A8B9-C5820C74E997}"/>
              </a:ext>
            </a:extLst>
          </p:cNvPr>
          <p:cNvSpPr>
            <a:spLocks noGrp="1"/>
          </p:cNvSpPr>
          <p:nvPr>
            <p:ph type="title"/>
          </p:nvPr>
        </p:nvSpPr>
        <p:spPr/>
        <p:txBody>
          <a:bodyPr>
            <a:noAutofit/>
          </a:bodyPr>
          <a:lstStyle/>
          <a:p>
            <a:r>
              <a:rPr lang="en-US" sz="2400" dirty="0"/>
              <a:t>The proper way to write producer/</a:t>
            </a:r>
            <a:br>
              <a:rPr lang="en-US" sz="2400" dirty="0"/>
            </a:br>
            <a:r>
              <a:rPr lang="en-US" sz="2400" dirty="0"/>
              <a:t>consumer program in Java is to use </a:t>
            </a:r>
            <a:r>
              <a:rPr lang="en-US" sz="2400" b="1" dirty="0"/>
              <a:t>wait( ) </a:t>
            </a:r>
            <a:r>
              <a:rPr lang="en-US" sz="2400" dirty="0"/>
              <a:t>and </a:t>
            </a:r>
            <a:r>
              <a:rPr lang="en-US" sz="2400" b="1" dirty="0"/>
              <a:t>notify( ) </a:t>
            </a:r>
            <a:r>
              <a:rPr lang="en-US" sz="2400" dirty="0"/>
              <a:t>to signal in both directions, as shown here:</a:t>
            </a:r>
          </a:p>
        </p:txBody>
      </p:sp>
      <p:sp>
        <p:nvSpPr>
          <p:cNvPr id="5" name="Content Placeholder 4">
            <a:extLst>
              <a:ext uri="{FF2B5EF4-FFF2-40B4-BE49-F238E27FC236}">
                <a16:creationId xmlns:a16="http://schemas.microsoft.com/office/drawing/2014/main" id="{BAEE29C9-D7D7-421F-8947-AC0B2F2EC448}"/>
              </a:ext>
            </a:extLst>
          </p:cNvPr>
          <p:cNvSpPr>
            <a:spLocks noGrp="1"/>
          </p:cNvSpPr>
          <p:nvPr>
            <p:ph sz="half" idx="1"/>
          </p:nvPr>
        </p:nvSpPr>
        <p:spPr>
          <a:xfrm>
            <a:off x="1371600" y="2285999"/>
            <a:ext cx="3108036" cy="4068619"/>
          </a:xfrm>
        </p:spPr>
        <p:txBody>
          <a:bodyPr>
            <a:normAutofit/>
          </a:bodyPr>
          <a:lstStyle/>
          <a:p>
            <a:pPr marL="0" indent="0">
              <a:buNone/>
            </a:pPr>
            <a:r>
              <a:rPr lang="en-US" sz="800" dirty="0"/>
              <a:t>// A correct implementation of a producer and consumer.</a:t>
            </a:r>
          </a:p>
          <a:p>
            <a:pPr marL="0" indent="0">
              <a:buNone/>
            </a:pPr>
            <a:r>
              <a:rPr lang="en-US" sz="800" dirty="0"/>
              <a:t>class Q {</a:t>
            </a:r>
          </a:p>
          <a:p>
            <a:pPr marL="0" indent="0">
              <a:buNone/>
            </a:pPr>
            <a:r>
              <a:rPr lang="en-US" sz="800" dirty="0"/>
              <a:t>int n;</a:t>
            </a:r>
          </a:p>
          <a:p>
            <a:pPr marL="0" indent="0">
              <a:buNone/>
            </a:pPr>
            <a:r>
              <a:rPr lang="en-US" sz="800" dirty="0" err="1"/>
              <a:t>boolean</a:t>
            </a:r>
            <a:r>
              <a:rPr lang="en-US" sz="800" dirty="0"/>
              <a:t> </a:t>
            </a:r>
            <a:r>
              <a:rPr lang="en-US" sz="800" dirty="0" err="1"/>
              <a:t>valueSet</a:t>
            </a:r>
            <a:r>
              <a:rPr lang="en-US" sz="800" dirty="0"/>
              <a:t> = false;</a:t>
            </a:r>
          </a:p>
          <a:p>
            <a:pPr marL="0" indent="0">
              <a:buNone/>
            </a:pPr>
            <a:r>
              <a:rPr lang="en-US" sz="800" dirty="0"/>
              <a:t>synchronized int get() {</a:t>
            </a:r>
          </a:p>
          <a:p>
            <a:pPr marL="0" indent="0">
              <a:buNone/>
            </a:pPr>
            <a:r>
              <a:rPr lang="en-US" sz="800" dirty="0"/>
              <a:t>while(!</a:t>
            </a:r>
            <a:r>
              <a:rPr lang="en-US" sz="800" dirty="0" err="1"/>
              <a:t>valueSet</a:t>
            </a:r>
            <a:r>
              <a:rPr lang="en-US" sz="800" dirty="0"/>
              <a:t>)</a:t>
            </a:r>
          </a:p>
          <a:p>
            <a:pPr marL="0" indent="0">
              <a:buNone/>
            </a:pPr>
            <a:r>
              <a:rPr lang="en-US" sz="800" dirty="0"/>
              <a:t>try {</a:t>
            </a:r>
          </a:p>
          <a:p>
            <a:pPr marL="0" indent="0">
              <a:buNone/>
            </a:pPr>
            <a:r>
              <a:rPr lang="en-US" sz="800" dirty="0"/>
              <a:t>wait();</a:t>
            </a:r>
          </a:p>
          <a:p>
            <a:pPr marL="0" indent="0">
              <a:buNone/>
            </a:pPr>
            <a:r>
              <a:rPr lang="en-US" sz="800" dirty="0"/>
              <a:t>} catch(</a:t>
            </a:r>
            <a:r>
              <a:rPr lang="en-US" sz="800" dirty="0" err="1"/>
              <a:t>InterruptedException</a:t>
            </a:r>
            <a:r>
              <a:rPr lang="en-US" sz="800" dirty="0"/>
              <a:t> e) {</a:t>
            </a:r>
          </a:p>
          <a:p>
            <a:pPr marL="0" indent="0">
              <a:buNone/>
            </a:pPr>
            <a:r>
              <a:rPr lang="en-US" sz="800" dirty="0" err="1"/>
              <a:t>System.out.println</a:t>
            </a:r>
            <a:r>
              <a:rPr lang="en-US" sz="800" dirty="0"/>
              <a:t>("</a:t>
            </a:r>
            <a:r>
              <a:rPr lang="en-US" sz="800" dirty="0" err="1"/>
              <a:t>InterruptedException</a:t>
            </a:r>
            <a:r>
              <a:rPr lang="en-US" sz="800" dirty="0"/>
              <a:t> caught");}</a:t>
            </a:r>
          </a:p>
          <a:p>
            <a:pPr marL="0" indent="0">
              <a:buNone/>
            </a:pPr>
            <a:r>
              <a:rPr lang="en-US" sz="800" dirty="0" err="1"/>
              <a:t>System.out.println</a:t>
            </a:r>
            <a:r>
              <a:rPr lang="en-US" sz="800" dirty="0"/>
              <a:t>("Got: " + n);</a:t>
            </a:r>
          </a:p>
          <a:p>
            <a:pPr marL="0" indent="0">
              <a:buNone/>
            </a:pPr>
            <a:r>
              <a:rPr lang="en-US" sz="800" dirty="0" err="1"/>
              <a:t>valueSet</a:t>
            </a:r>
            <a:r>
              <a:rPr lang="en-US" sz="800" dirty="0"/>
              <a:t> = false;</a:t>
            </a:r>
          </a:p>
          <a:p>
            <a:pPr marL="0" indent="0">
              <a:buNone/>
            </a:pPr>
            <a:r>
              <a:rPr lang="en-US" sz="800" dirty="0"/>
              <a:t>notify();</a:t>
            </a:r>
          </a:p>
          <a:p>
            <a:pPr marL="0" indent="0">
              <a:buNone/>
            </a:pPr>
            <a:r>
              <a:rPr lang="en-US" sz="800" dirty="0"/>
              <a:t>return n;}</a:t>
            </a:r>
          </a:p>
          <a:p>
            <a:pPr marL="0" indent="0">
              <a:buNone/>
            </a:pPr>
            <a:r>
              <a:rPr lang="en-US" sz="800" dirty="0"/>
              <a:t>synchronized void put(int n) {</a:t>
            </a:r>
          </a:p>
        </p:txBody>
      </p:sp>
      <p:sp>
        <p:nvSpPr>
          <p:cNvPr id="6" name="Content Placeholder 5">
            <a:extLst>
              <a:ext uri="{FF2B5EF4-FFF2-40B4-BE49-F238E27FC236}">
                <a16:creationId xmlns:a16="http://schemas.microsoft.com/office/drawing/2014/main" id="{4B963C80-4155-422A-9B91-106E150D3D3A}"/>
              </a:ext>
            </a:extLst>
          </p:cNvPr>
          <p:cNvSpPr>
            <a:spLocks noGrp="1"/>
          </p:cNvSpPr>
          <p:nvPr>
            <p:ph sz="half" idx="2"/>
          </p:nvPr>
        </p:nvSpPr>
        <p:spPr>
          <a:xfrm>
            <a:off x="7865153" y="2285999"/>
            <a:ext cx="3108036" cy="4068619"/>
          </a:xfrm>
        </p:spPr>
        <p:txBody>
          <a:bodyPr>
            <a:noAutofit/>
          </a:bodyPr>
          <a:lstStyle/>
          <a:p>
            <a:pPr marL="0" indent="0">
              <a:buNone/>
            </a:pPr>
            <a:r>
              <a:rPr lang="en-US" sz="800" dirty="0"/>
              <a:t>while(true) {</a:t>
            </a:r>
          </a:p>
          <a:p>
            <a:pPr marL="0" indent="0">
              <a:buNone/>
            </a:pPr>
            <a:r>
              <a:rPr lang="en-US" sz="800" dirty="0" err="1"/>
              <a:t>q.put</a:t>
            </a:r>
            <a:r>
              <a:rPr lang="en-US" sz="800" dirty="0"/>
              <a:t>(</a:t>
            </a:r>
            <a:r>
              <a:rPr lang="en-US" sz="800" dirty="0" err="1"/>
              <a:t>i</a:t>
            </a:r>
            <a:r>
              <a:rPr lang="en-US" sz="800" dirty="0"/>
              <a:t>++); }}}</a:t>
            </a:r>
          </a:p>
          <a:p>
            <a:pPr marL="0" indent="0">
              <a:buNone/>
            </a:pPr>
            <a:r>
              <a:rPr lang="en-US" sz="800" dirty="0"/>
              <a:t>class Consumer implements Runnable {</a:t>
            </a:r>
          </a:p>
          <a:p>
            <a:pPr marL="0" indent="0">
              <a:buNone/>
            </a:pPr>
            <a:r>
              <a:rPr lang="en-US" sz="800" dirty="0"/>
              <a:t>Q </a:t>
            </a:r>
            <a:r>
              <a:rPr lang="en-US" sz="800" dirty="0" err="1"/>
              <a:t>q</a:t>
            </a:r>
            <a:r>
              <a:rPr lang="en-US" sz="800" dirty="0"/>
              <a:t>;</a:t>
            </a:r>
          </a:p>
          <a:p>
            <a:pPr marL="0" indent="0">
              <a:buNone/>
            </a:pPr>
            <a:r>
              <a:rPr lang="en-US" sz="800" dirty="0"/>
              <a:t>Consumer(Q q) {</a:t>
            </a:r>
          </a:p>
          <a:p>
            <a:pPr marL="0" indent="0">
              <a:buNone/>
            </a:pPr>
            <a:r>
              <a:rPr lang="en-US" sz="800" dirty="0" err="1"/>
              <a:t>this.q</a:t>
            </a:r>
            <a:r>
              <a:rPr lang="en-US" sz="800" dirty="0"/>
              <a:t> = q;</a:t>
            </a:r>
          </a:p>
          <a:p>
            <a:pPr marL="0" indent="0">
              <a:buNone/>
            </a:pPr>
            <a:r>
              <a:rPr lang="en-US" sz="800" dirty="0"/>
              <a:t>new Thread(this, "Consumer").start(); }</a:t>
            </a:r>
          </a:p>
          <a:p>
            <a:pPr marL="0" indent="0">
              <a:buNone/>
            </a:pPr>
            <a:r>
              <a:rPr lang="en-US" sz="800" dirty="0"/>
              <a:t>public void run() {</a:t>
            </a:r>
          </a:p>
          <a:p>
            <a:pPr marL="0" indent="0">
              <a:buNone/>
            </a:pPr>
            <a:r>
              <a:rPr lang="en-US" sz="800" dirty="0"/>
              <a:t>while(true) {</a:t>
            </a:r>
          </a:p>
          <a:p>
            <a:pPr marL="0" indent="0">
              <a:buNone/>
            </a:pPr>
            <a:r>
              <a:rPr lang="en-US" sz="800" dirty="0" err="1"/>
              <a:t>q.get</a:t>
            </a:r>
            <a:r>
              <a:rPr lang="en-US" sz="800" dirty="0"/>
              <a:t>(); }}}</a:t>
            </a:r>
          </a:p>
          <a:p>
            <a:pPr marL="0" indent="0">
              <a:buNone/>
            </a:pPr>
            <a:r>
              <a:rPr lang="en-US" sz="800" dirty="0"/>
              <a:t>class </a:t>
            </a:r>
            <a:r>
              <a:rPr lang="en-US" sz="800" dirty="0" err="1"/>
              <a:t>PCFixed</a:t>
            </a:r>
            <a:r>
              <a:rPr lang="en-US" sz="800" dirty="0"/>
              <a:t> {</a:t>
            </a:r>
          </a:p>
          <a:p>
            <a:pPr marL="0" indent="0">
              <a:buNone/>
            </a:pPr>
            <a:r>
              <a:rPr lang="en-US" sz="800" dirty="0"/>
              <a:t>public static void main(String </a:t>
            </a:r>
            <a:r>
              <a:rPr lang="en-US" sz="800" dirty="0" err="1"/>
              <a:t>args</a:t>
            </a:r>
            <a:r>
              <a:rPr lang="en-US" sz="800" dirty="0"/>
              <a:t>[]) {</a:t>
            </a:r>
          </a:p>
          <a:p>
            <a:pPr marL="0" indent="0">
              <a:buNone/>
            </a:pPr>
            <a:r>
              <a:rPr lang="en-US" sz="800" dirty="0"/>
              <a:t>Q </a:t>
            </a:r>
            <a:r>
              <a:rPr lang="en-US" sz="800" dirty="0" err="1"/>
              <a:t>q</a:t>
            </a:r>
            <a:r>
              <a:rPr lang="en-US" sz="800" dirty="0"/>
              <a:t> = new Q();</a:t>
            </a:r>
          </a:p>
          <a:p>
            <a:pPr marL="0" indent="0">
              <a:buNone/>
            </a:pPr>
            <a:r>
              <a:rPr lang="en-US" sz="800" dirty="0"/>
              <a:t>new Producer(q);</a:t>
            </a:r>
          </a:p>
          <a:p>
            <a:pPr marL="0" indent="0">
              <a:buNone/>
            </a:pPr>
            <a:r>
              <a:rPr lang="en-US" sz="800" dirty="0"/>
              <a:t>new Consumer(q);</a:t>
            </a:r>
          </a:p>
          <a:p>
            <a:pPr marL="0" indent="0">
              <a:buNone/>
            </a:pPr>
            <a:r>
              <a:rPr lang="en-US" sz="800" dirty="0" err="1"/>
              <a:t>System.out.println</a:t>
            </a:r>
            <a:r>
              <a:rPr lang="en-US" sz="800" dirty="0"/>
              <a:t>("Press Control-C to stop.");}}</a:t>
            </a:r>
          </a:p>
        </p:txBody>
      </p:sp>
      <p:sp>
        <p:nvSpPr>
          <p:cNvPr id="7" name="TextBox 6">
            <a:extLst>
              <a:ext uri="{FF2B5EF4-FFF2-40B4-BE49-F238E27FC236}">
                <a16:creationId xmlns:a16="http://schemas.microsoft.com/office/drawing/2014/main" id="{2BD4D2AB-A42D-42EC-AF2D-BBBEAAB2489E}"/>
              </a:ext>
            </a:extLst>
          </p:cNvPr>
          <p:cNvSpPr txBox="1"/>
          <p:nvPr/>
        </p:nvSpPr>
        <p:spPr>
          <a:xfrm>
            <a:off x="4604331" y="2286000"/>
            <a:ext cx="3108036" cy="4221925"/>
          </a:xfrm>
          <a:prstGeom prst="rect">
            <a:avLst/>
          </a:prstGeom>
          <a:noFill/>
        </p:spPr>
        <p:txBody>
          <a:bodyPr wrap="square" rtlCol="0">
            <a:spAutoFit/>
          </a:bodyPr>
          <a:lstStyle/>
          <a:p>
            <a:pPr>
              <a:lnSpc>
                <a:spcPct val="150000"/>
              </a:lnSpc>
            </a:pPr>
            <a:r>
              <a:rPr lang="en-US" sz="900" dirty="0"/>
              <a:t>while(</a:t>
            </a:r>
            <a:r>
              <a:rPr lang="en-US" sz="900" dirty="0" err="1"/>
              <a:t>valueSet</a:t>
            </a:r>
            <a:r>
              <a:rPr lang="en-US" sz="900" dirty="0"/>
              <a:t>)</a:t>
            </a:r>
          </a:p>
          <a:p>
            <a:pPr>
              <a:lnSpc>
                <a:spcPct val="150000"/>
              </a:lnSpc>
            </a:pPr>
            <a:r>
              <a:rPr lang="en-US" sz="900" dirty="0"/>
              <a:t>try {</a:t>
            </a:r>
          </a:p>
          <a:p>
            <a:pPr>
              <a:lnSpc>
                <a:spcPct val="150000"/>
              </a:lnSpc>
            </a:pPr>
            <a:r>
              <a:rPr lang="en-US" sz="900" dirty="0"/>
              <a:t>wait();</a:t>
            </a:r>
          </a:p>
          <a:p>
            <a:pPr>
              <a:lnSpc>
                <a:spcPct val="150000"/>
              </a:lnSpc>
            </a:pPr>
            <a:r>
              <a:rPr lang="en-US" sz="900" dirty="0"/>
              <a:t>} catch(</a:t>
            </a:r>
            <a:r>
              <a:rPr lang="en-US" sz="900" dirty="0" err="1"/>
              <a:t>InterruptedException</a:t>
            </a:r>
            <a:r>
              <a:rPr lang="en-US" sz="900" dirty="0"/>
              <a:t> e) {</a:t>
            </a:r>
          </a:p>
          <a:p>
            <a:pPr>
              <a:lnSpc>
                <a:spcPct val="150000"/>
              </a:lnSpc>
            </a:pPr>
            <a:r>
              <a:rPr lang="en-US" sz="900" dirty="0" err="1"/>
              <a:t>System.out.println</a:t>
            </a:r>
            <a:r>
              <a:rPr lang="en-US" sz="900" dirty="0"/>
              <a:t>("</a:t>
            </a:r>
            <a:r>
              <a:rPr lang="en-US" sz="900" dirty="0" err="1"/>
              <a:t>InterruptedException</a:t>
            </a:r>
            <a:r>
              <a:rPr lang="en-US" sz="900" dirty="0"/>
              <a:t> caught");</a:t>
            </a:r>
          </a:p>
          <a:p>
            <a:pPr>
              <a:lnSpc>
                <a:spcPct val="150000"/>
              </a:lnSpc>
            </a:pPr>
            <a:r>
              <a:rPr lang="en-US" sz="900" dirty="0"/>
              <a:t>}</a:t>
            </a:r>
          </a:p>
          <a:p>
            <a:pPr>
              <a:lnSpc>
                <a:spcPct val="150000"/>
              </a:lnSpc>
            </a:pPr>
            <a:r>
              <a:rPr lang="en-US" sz="900" dirty="0" err="1"/>
              <a:t>this.n</a:t>
            </a:r>
            <a:r>
              <a:rPr lang="en-US" sz="900" dirty="0"/>
              <a:t> = n;</a:t>
            </a:r>
          </a:p>
          <a:p>
            <a:pPr>
              <a:lnSpc>
                <a:spcPct val="150000"/>
              </a:lnSpc>
            </a:pPr>
            <a:r>
              <a:rPr lang="en-US" sz="900" dirty="0" err="1"/>
              <a:t>valueSet</a:t>
            </a:r>
            <a:r>
              <a:rPr lang="en-US" sz="900" dirty="0"/>
              <a:t> = true;</a:t>
            </a:r>
          </a:p>
          <a:p>
            <a:pPr>
              <a:lnSpc>
                <a:spcPct val="150000"/>
              </a:lnSpc>
            </a:pPr>
            <a:r>
              <a:rPr lang="en-US" sz="900" dirty="0" err="1"/>
              <a:t>System.out.println</a:t>
            </a:r>
            <a:r>
              <a:rPr lang="en-US" sz="900" dirty="0"/>
              <a:t>("Put: " + n);</a:t>
            </a:r>
          </a:p>
          <a:p>
            <a:pPr>
              <a:lnSpc>
                <a:spcPct val="150000"/>
              </a:lnSpc>
            </a:pPr>
            <a:r>
              <a:rPr lang="en-US" sz="900" dirty="0"/>
              <a:t>notify();</a:t>
            </a:r>
          </a:p>
          <a:p>
            <a:pPr>
              <a:lnSpc>
                <a:spcPct val="150000"/>
              </a:lnSpc>
            </a:pPr>
            <a:r>
              <a:rPr lang="en-US" sz="900" dirty="0"/>
              <a:t>}</a:t>
            </a:r>
          </a:p>
          <a:p>
            <a:pPr>
              <a:lnSpc>
                <a:spcPct val="150000"/>
              </a:lnSpc>
            </a:pPr>
            <a:r>
              <a:rPr lang="en-US" sz="900" dirty="0"/>
              <a:t>}</a:t>
            </a:r>
          </a:p>
          <a:p>
            <a:pPr>
              <a:lnSpc>
                <a:spcPct val="150000"/>
              </a:lnSpc>
            </a:pPr>
            <a:r>
              <a:rPr lang="en-US" sz="900" dirty="0"/>
              <a:t>class Producer implements Runnable {</a:t>
            </a:r>
          </a:p>
          <a:p>
            <a:pPr>
              <a:lnSpc>
                <a:spcPct val="150000"/>
              </a:lnSpc>
            </a:pPr>
            <a:r>
              <a:rPr lang="en-US" sz="900" dirty="0"/>
              <a:t>Q </a:t>
            </a:r>
            <a:r>
              <a:rPr lang="en-US" sz="900" dirty="0" err="1"/>
              <a:t>q</a:t>
            </a:r>
            <a:r>
              <a:rPr lang="en-US" sz="900" dirty="0"/>
              <a:t>;</a:t>
            </a:r>
          </a:p>
          <a:p>
            <a:pPr>
              <a:lnSpc>
                <a:spcPct val="150000"/>
              </a:lnSpc>
            </a:pPr>
            <a:r>
              <a:rPr lang="en-US" sz="900" dirty="0"/>
              <a:t>Producer(Q q) {</a:t>
            </a:r>
          </a:p>
          <a:p>
            <a:pPr>
              <a:lnSpc>
                <a:spcPct val="150000"/>
              </a:lnSpc>
            </a:pPr>
            <a:r>
              <a:rPr lang="en-US" sz="900" dirty="0" err="1"/>
              <a:t>this.q</a:t>
            </a:r>
            <a:r>
              <a:rPr lang="en-US" sz="900" dirty="0"/>
              <a:t> = q;</a:t>
            </a:r>
          </a:p>
          <a:p>
            <a:pPr>
              <a:lnSpc>
                <a:spcPct val="150000"/>
              </a:lnSpc>
            </a:pPr>
            <a:r>
              <a:rPr lang="en-US" sz="900" dirty="0"/>
              <a:t>new Thread(this, "Producer").start();</a:t>
            </a:r>
          </a:p>
          <a:p>
            <a:pPr>
              <a:lnSpc>
                <a:spcPct val="150000"/>
              </a:lnSpc>
            </a:pPr>
            <a:r>
              <a:rPr lang="en-US" sz="900" dirty="0"/>
              <a:t>}</a:t>
            </a:r>
          </a:p>
          <a:p>
            <a:pPr>
              <a:lnSpc>
                <a:spcPct val="150000"/>
              </a:lnSpc>
            </a:pPr>
            <a:r>
              <a:rPr lang="en-US" sz="900" dirty="0"/>
              <a:t>public void run() {</a:t>
            </a:r>
          </a:p>
          <a:p>
            <a:pPr>
              <a:lnSpc>
                <a:spcPct val="150000"/>
              </a:lnSpc>
            </a:pPr>
            <a:r>
              <a:rPr lang="en-US" sz="900" dirty="0"/>
              <a:t>int </a:t>
            </a:r>
            <a:r>
              <a:rPr lang="en-US" sz="900" dirty="0" err="1"/>
              <a:t>i</a:t>
            </a:r>
            <a:r>
              <a:rPr lang="en-US" sz="900" dirty="0"/>
              <a:t> = 0;</a:t>
            </a:r>
            <a:endParaRPr lang="en-US" sz="500" dirty="0"/>
          </a:p>
        </p:txBody>
      </p:sp>
    </p:spTree>
    <p:extLst>
      <p:ext uri="{BB962C8B-B14F-4D97-AF65-F5344CB8AC3E}">
        <p14:creationId xmlns:p14="http://schemas.microsoft.com/office/powerpoint/2010/main" val="169459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31ADE4-3927-452F-80A5-816B44D47241}"/>
              </a:ext>
            </a:extLst>
          </p:cNvPr>
          <p:cNvSpPr>
            <a:spLocks noGrp="1"/>
          </p:cNvSpPr>
          <p:nvPr>
            <p:ph type="title"/>
          </p:nvPr>
        </p:nvSpPr>
        <p:spPr/>
        <p:txBody>
          <a:bodyPr/>
          <a:lstStyle/>
          <a:p>
            <a:r>
              <a:rPr lang="en-US" dirty="0"/>
              <a:t>deadlock</a:t>
            </a:r>
          </a:p>
        </p:txBody>
      </p:sp>
      <p:sp>
        <p:nvSpPr>
          <p:cNvPr id="8" name="Text Placeholder 7">
            <a:extLst>
              <a:ext uri="{FF2B5EF4-FFF2-40B4-BE49-F238E27FC236}">
                <a16:creationId xmlns:a16="http://schemas.microsoft.com/office/drawing/2014/main" id="{DA2DA0BC-54D5-4052-B689-4C02E5F92E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03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DDAD-782E-4077-A230-08A3C73906B7}"/>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5947F98C-34DB-4683-A694-2F1643FC3665}"/>
              </a:ext>
            </a:extLst>
          </p:cNvPr>
          <p:cNvSpPr>
            <a:spLocks noGrp="1"/>
          </p:cNvSpPr>
          <p:nvPr>
            <p:ph idx="1"/>
          </p:nvPr>
        </p:nvSpPr>
        <p:spPr/>
        <p:txBody>
          <a:bodyPr>
            <a:normAutofit/>
          </a:bodyPr>
          <a:lstStyle/>
          <a:p>
            <a:pPr marL="0" indent="0">
              <a:buNone/>
            </a:pPr>
            <a:r>
              <a:rPr lang="en-US" dirty="0"/>
              <a:t>A special type of error that you need to avoid that relates specifically to multitasking is </a:t>
            </a:r>
            <a:r>
              <a:rPr lang="en-US" i="1" dirty="0"/>
              <a:t>deadlock</a:t>
            </a:r>
            <a:r>
              <a:rPr lang="en-US" dirty="0"/>
              <a:t>, which occurs when two threads have a circular dependency on a pair of synchronized objects.</a:t>
            </a:r>
          </a:p>
          <a:p>
            <a:pPr marL="0" indent="0">
              <a:buNone/>
            </a:pPr>
            <a:r>
              <a:rPr lang="en-US" dirty="0"/>
              <a:t>To understand deadlock fully, it is useful to see it in action. The next example creates two classes, </a:t>
            </a:r>
            <a:r>
              <a:rPr lang="en-US" b="1" dirty="0"/>
              <a:t>A </a:t>
            </a:r>
            <a:r>
              <a:rPr lang="en-US" dirty="0"/>
              <a:t>and </a:t>
            </a:r>
            <a:r>
              <a:rPr lang="en-US" b="1" dirty="0"/>
              <a:t>B</a:t>
            </a:r>
            <a:r>
              <a:rPr lang="en-US" dirty="0"/>
              <a:t>, with methods </a:t>
            </a:r>
            <a:r>
              <a:rPr lang="en-US" b="1" dirty="0"/>
              <a:t>foo( ) </a:t>
            </a:r>
            <a:r>
              <a:rPr lang="en-US" dirty="0"/>
              <a:t>and </a:t>
            </a:r>
            <a:r>
              <a:rPr lang="en-US" b="1" dirty="0"/>
              <a:t>bar( )</a:t>
            </a:r>
            <a:r>
              <a:rPr lang="en-US" dirty="0"/>
              <a:t>, respectively, which pause briefly before trying to call a method in the other class. The main class, named </a:t>
            </a:r>
            <a:r>
              <a:rPr lang="en-US" b="1" dirty="0"/>
              <a:t>Deadlock</a:t>
            </a:r>
            <a:r>
              <a:rPr lang="en-US" dirty="0"/>
              <a:t>, creates an </a:t>
            </a:r>
            <a:r>
              <a:rPr lang="en-US" b="1" dirty="0"/>
              <a:t>A </a:t>
            </a:r>
            <a:r>
              <a:rPr lang="en-US" dirty="0"/>
              <a:t>and a </a:t>
            </a:r>
            <a:r>
              <a:rPr lang="en-US" b="1" dirty="0"/>
              <a:t>B </a:t>
            </a:r>
            <a:r>
              <a:rPr lang="en-US" dirty="0"/>
              <a:t>instance, and then starts a second thread to set up the deadlock condition. The </a:t>
            </a:r>
            <a:r>
              <a:rPr lang="en-US" b="1" dirty="0"/>
              <a:t>foo( ) </a:t>
            </a:r>
            <a:r>
              <a:rPr lang="en-US" dirty="0"/>
              <a:t>and </a:t>
            </a:r>
            <a:r>
              <a:rPr lang="en-US" b="1" dirty="0"/>
              <a:t>bar( ) </a:t>
            </a:r>
            <a:r>
              <a:rPr lang="en-US" dirty="0"/>
              <a:t>methods use </a:t>
            </a:r>
            <a:r>
              <a:rPr lang="en-US" b="1" dirty="0"/>
              <a:t>sleep( ) </a:t>
            </a:r>
            <a:r>
              <a:rPr lang="en-US" dirty="0"/>
              <a:t>as a way to force the deadlock condition to occur.</a:t>
            </a:r>
          </a:p>
        </p:txBody>
      </p:sp>
    </p:spTree>
    <p:extLst>
      <p:ext uri="{BB962C8B-B14F-4D97-AF65-F5344CB8AC3E}">
        <p14:creationId xmlns:p14="http://schemas.microsoft.com/office/powerpoint/2010/main" val="293934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C05D22A-3F30-4FAC-8876-5A3038AEDD7E}"/>
              </a:ext>
            </a:extLst>
          </p:cNvPr>
          <p:cNvSpPr>
            <a:spLocks noGrp="1"/>
          </p:cNvSpPr>
          <p:nvPr>
            <p:ph sz="half" idx="1"/>
          </p:nvPr>
        </p:nvSpPr>
        <p:spPr>
          <a:xfrm>
            <a:off x="1371600" y="685801"/>
            <a:ext cx="2976418" cy="5181600"/>
          </a:xfrm>
        </p:spPr>
        <p:txBody>
          <a:bodyPr>
            <a:noAutofit/>
          </a:bodyPr>
          <a:lstStyle/>
          <a:p>
            <a:pPr marL="0" indent="0">
              <a:buNone/>
            </a:pPr>
            <a:r>
              <a:rPr lang="en-US" sz="1400" dirty="0"/>
              <a:t>// An example of deadlock.</a:t>
            </a:r>
          </a:p>
          <a:p>
            <a:pPr marL="0" indent="0">
              <a:buNone/>
            </a:pPr>
            <a:r>
              <a:rPr lang="en-US" sz="1400" dirty="0"/>
              <a:t>class A {</a:t>
            </a:r>
          </a:p>
          <a:p>
            <a:pPr marL="0" indent="0">
              <a:buNone/>
            </a:pPr>
            <a:r>
              <a:rPr lang="en-US" sz="1400" dirty="0"/>
              <a:t>synchronized void foo(B b) {</a:t>
            </a:r>
          </a:p>
          <a:p>
            <a:pPr marL="0" indent="0">
              <a:buNone/>
            </a:pPr>
            <a:r>
              <a:rPr lang="en-US" sz="1400" dirty="0"/>
              <a:t>String name = </a:t>
            </a:r>
            <a:r>
              <a:rPr lang="en-US" sz="1400" dirty="0" err="1"/>
              <a:t>Thread.currentThread</a:t>
            </a:r>
            <a:r>
              <a:rPr lang="en-US" sz="1400" dirty="0"/>
              <a:t>().</a:t>
            </a:r>
            <a:r>
              <a:rPr lang="en-US" sz="1400" dirty="0" err="1"/>
              <a:t>getName</a:t>
            </a:r>
            <a:r>
              <a:rPr lang="en-US" sz="1400" dirty="0"/>
              <a:t>();</a:t>
            </a:r>
          </a:p>
          <a:p>
            <a:pPr marL="0" indent="0">
              <a:buNone/>
            </a:pPr>
            <a:r>
              <a:rPr lang="en-US" sz="1400" dirty="0" err="1"/>
              <a:t>System.out.println</a:t>
            </a:r>
            <a:r>
              <a:rPr lang="en-US" sz="1400" dirty="0"/>
              <a:t>(name + " entered </a:t>
            </a:r>
            <a:r>
              <a:rPr lang="en-US" sz="1400" dirty="0" err="1"/>
              <a:t>A.foo</a:t>
            </a:r>
            <a:r>
              <a:rPr lang="en-US" sz="1400" dirty="0"/>
              <a:t>");</a:t>
            </a:r>
          </a:p>
          <a:p>
            <a:pPr marL="0" indent="0">
              <a:buNone/>
            </a:pPr>
            <a:r>
              <a:rPr lang="en-US" sz="1400" dirty="0"/>
              <a:t>try {</a:t>
            </a:r>
          </a:p>
          <a:p>
            <a:pPr marL="0" indent="0">
              <a:buNone/>
            </a:pPr>
            <a:r>
              <a:rPr lang="en-US" sz="1400" dirty="0" err="1"/>
              <a:t>Thread.sleep</a:t>
            </a:r>
            <a:r>
              <a:rPr lang="en-US" sz="1400" dirty="0"/>
              <a:t>(1000);</a:t>
            </a:r>
          </a:p>
          <a:p>
            <a:pPr marL="0" indent="0">
              <a:buNone/>
            </a:pPr>
            <a:r>
              <a:rPr lang="en-US" sz="1400" dirty="0"/>
              <a:t>} catch(Exception e) {</a:t>
            </a:r>
          </a:p>
          <a:p>
            <a:pPr marL="0" indent="0">
              <a:buNone/>
            </a:pPr>
            <a:r>
              <a:rPr lang="en-US" sz="1400" dirty="0" err="1"/>
              <a:t>System.out.println</a:t>
            </a:r>
            <a:r>
              <a:rPr lang="en-US" sz="1400" dirty="0"/>
              <a:t>("A Interrupted");</a:t>
            </a:r>
          </a:p>
          <a:p>
            <a:pPr marL="0" indent="0">
              <a:buNone/>
            </a:pPr>
            <a:r>
              <a:rPr lang="en-US" sz="1400" b="1" dirty="0"/>
              <a:t>256 </a:t>
            </a:r>
            <a:r>
              <a:rPr lang="en-US" sz="1400" dirty="0"/>
              <a:t>PART I The Java Language</a:t>
            </a:r>
          </a:p>
          <a:p>
            <a:pPr marL="0" indent="0">
              <a:buNone/>
            </a:pPr>
            <a:r>
              <a:rPr lang="en-US" sz="1400" dirty="0"/>
              <a:t>}</a:t>
            </a:r>
          </a:p>
          <a:p>
            <a:pPr marL="0" indent="0">
              <a:buNone/>
            </a:pPr>
            <a:r>
              <a:rPr lang="en-US" sz="1400" dirty="0" err="1"/>
              <a:t>System.out.println</a:t>
            </a:r>
            <a:r>
              <a:rPr lang="en-US" sz="1400" dirty="0"/>
              <a:t>(name + " trying to call </a:t>
            </a:r>
            <a:r>
              <a:rPr lang="en-US" sz="1400" dirty="0" err="1"/>
              <a:t>B.last</a:t>
            </a:r>
            <a:r>
              <a:rPr lang="en-US" sz="1400" dirty="0"/>
              <a:t>()");</a:t>
            </a:r>
          </a:p>
          <a:p>
            <a:pPr marL="0" indent="0">
              <a:buNone/>
            </a:pPr>
            <a:r>
              <a:rPr lang="en-US" sz="1400" dirty="0" err="1"/>
              <a:t>b.last</a:t>
            </a:r>
            <a:r>
              <a:rPr lang="en-US" sz="1400" dirty="0"/>
              <a:t>();</a:t>
            </a:r>
          </a:p>
          <a:p>
            <a:pPr marL="0" indent="0">
              <a:buNone/>
            </a:pPr>
            <a:r>
              <a:rPr lang="en-US" sz="1400" dirty="0"/>
              <a:t>}</a:t>
            </a:r>
          </a:p>
        </p:txBody>
      </p:sp>
      <p:sp>
        <p:nvSpPr>
          <p:cNvPr id="6" name="Content Placeholder 5">
            <a:extLst>
              <a:ext uri="{FF2B5EF4-FFF2-40B4-BE49-F238E27FC236}">
                <a16:creationId xmlns:a16="http://schemas.microsoft.com/office/drawing/2014/main" id="{EADA9AE6-06FD-4B20-832D-72305741BC91}"/>
              </a:ext>
            </a:extLst>
          </p:cNvPr>
          <p:cNvSpPr>
            <a:spLocks noGrp="1"/>
          </p:cNvSpPr>
          <p:nvPr>
            <p:ph sz="half" idx="2"/>
          </p:nvPr>
        </p:nvSpPr>
        <p:spPr>
          <a:xfrm>
            <a:off x="7843983" y="685801"/>
            <a:ext cx="2976418" cy="5181600"/>
          </a:xfrm>
        </p:spPr>
        <p:txBody>
          <a:bodyPr>
            <a:noAutofit/>
          </a:bodyPr>
          <a:lstStyle/>
          <a:p>
            <a:pPr marL="0" indent="0">
              <a:buNone/>
            </a:pPr>
            <a:r>
              <a:rPr lang="en-US" sz="1200" dirty="0"/>
              <a:t>class Deadlock implements Runnable {</a:t>
            </a:r>
          </a:p>
          <a:p>
            <a:pPr marL="0" indent="0">
              <a:buNone/>
            </a:pPr>
            <a:r>
              <a:rPr lang="en-US" sz="1200" dirty="0"/>
              <a:t>A </a:t>
            </a:r>
            <a:r>
              <a:rPr lang="en-US" sz="1200" dirty="0" err="1"/>
              <a:t>a</a:t>
            </a:r>
            <a:r>
              <a:rPr lang="en-US" sz="1200" dirty="0"/>
              <a:t> = new A();</a:t>
            </a:r>
          </a:p>
          <a:p>
            <a:pPr marL="0" indent="0">
              <a:buNone/>
            </a:pPr>
            <a:r>
              <a:rPr lang="en-US" sz="1200" dirty="0"/>
              <a:t>B </a:t>
            </a:r>
            <a:r>
              <a:rPr lang="en-US" sz="1200" dirty="0" err="1"/>
              <a:t>b</a:t>
            </a:r>
            <a:r>
              <a:rPr lang="en-US" sz="1200" dirty="0"/>
              <a:t> = new B();</a:t>
            </a:r>
          </a:p>
          <a:p>
            <a:pPr marL="0" indent="0">
              <a:buNone/>
            </a:pPr>
            <a:r>
              <a:rPr lang="en-US" sz="1200" dirty="0"/>
              <a:t>Deadlock() {</a:t>
            </a:r>
          </a:p>
          <a:p>
            <a:pPr marL="0" indent="0">
              <a:buNone/>
            </a:pPr>
            <a:r>
              <a:rPr lang="en-US" sz="1200" dirty="0" err="1"/>
              <a:t>Thread.currentThread</a:t>
            </a:r>
            <a:r>
              <a:rPr lang="en-US" sz="1200" dirty="0"/>
              <a:t>().</a:t>
            </a:r>
            <a:r>
              <a:rPr lang="en-US" sz="1200" dirty="0" err="1"/>
              <a:t>setName</a:t>
            </a:r>
            <a:r>
              <a:rPr lang="en-US" sz="1200" dirty="0"/>
              <a:t>("</a:t>
            </a:r>
            <a:r>
              <a:rPr lang="en-US" sz="1200" dirty="0" err="1"/>
              <a:t>MainThread</a:t>
            </a:r>
            <a:r>
              <a:rPr lang="en-US" sz="1200" dirty="0"/>
              <a:t>");</a:t>
            </a:r>
          </a:p>
          <a:p>
            <a:pPr marL="0" indent="0">
              <a:buNone/>
            </a:pPr>
            <a:r>
              <a:rPr lang="en-US" sz="1200" dirty="0"/>
              <a:t>Thread t = new Thread(this, "</a:t>
            </a:r>
            <a:r>
              <a:rPr lang="en-US" sz="1200" dirty="0" err="1"/>
              <a:t>RacingThread</a:t>
            </a:r>
            <a:r>
              <a:rPr lang="en-US" sz="1200" dirty="0"/>
              <a:t>");</a:t>
            </a:r>
          </a:p>
          <a:p>
            <a:pPr marL="0" indent="0">
              <a:buNone/>
            </a:pPr>
            <a:r>
              <a:rPr lang="en-US" sz="1200" dirty="0" err="1"/>
              <a:t>t.start</a:t>
            </a:r>
            <a:r>
              <a:rPr lang="en-US" sz="1200" dirty="0"/>
              <a:t>();</a:t>
            </a:r>
          </a:p>
          <a:p>
            <a:pPr marL="0" indent="0">
              <a:buNone/>
            </a:pPr>
            <a:r>
              <a:rPr lang="en-US" sz="1200" dirty="0" err="1"/>
              <a:t>a.foo</a:t>
            </a:r>
            <a:r>
              <a:rPr lang="en-US" sz="1200" dirty="0"/>
              <a:t>(b); // get lock on a in this thread.</a:t>
            </a:r>
          </a:p>
          <a:p>
            <a:pPr marL="0" indent="0">
              <a:buNone/>
            </a:pPr>
            <a:r>
              <a:rPr lang="en-US" sz="1200" dirty="0" err="1"/>
              <a:t>System.out.println</a:t>
            </a:r>
            <a:r>
              <a:rPr lang="en-US" sz="1200" dirty="0"/>
              <a:t>("Back in main thread");</a:t>
            </a:r>
          </a:p>
          <a:p>
            <a:pPr marL="0" indent="0">
              <a:buNone/>
            </a:pPr>
            <a:r>
              <a:rPr lang="en-US" sz="1200" dirty="0"/>
              <a:t>}</a:t>
            </a:r>
          </a:p>
          <a:p>
            <a:pPr marL="0" indent="0">
              <a:buNone/>
            </a:pPr>
            <a:r>
              <a:rPr lang="en-US" sz="1200" dirty="0"/>
              <a:t>public void run() {</a:t>
            </a:r>
          </a:p>
          <a:p>
            <a:pPr marL="0" indent="0">
              <a:buNone/>
            </a:pPr>
            <a:r>
              <a:rPr lang="en-US" sz="1200" dirty="0" err="1"/>
              <a:t>b.bar</a:t>
            </a:r>
            <a:r>
              <a:rPr lang="en-US" sz="1200" dirty="0"/>
              <a:t>(a); // get lock on b in other thread.</a:t>
            </a:r>
          </a:p>
          <a:p>
            <a:pPr marL="0" indent="0">
              <a:buNone/>
            </a:pPr>
            <a:r>
              <a:rPr lang="en-US" sz="1200" dirty="0" err="1"/>
              <a:t>System.out.println</a:t>
            </a:r>
            <a:r>
              <a:rPr lang="en-US" sz="1200" dirty="0"/>
              <a:t>("Back in other thread");</a:t>
            </a:r>
          </a:p>
          <a:p>
            <a:pPr marL="0" indent="0">
              <a:buNone/>
            </a:pPr>
            <a:r>
              <a:rPr lang="en-US" sz="1200" dirty="0"/>
              <a:t>}</a:t>
            </a:r>
          </a:p>
          <a:p>
            <a:pPr marL="0" indent="0">
              <a:buNone/>
            </a:pPr>
            <a:r>
              <a:rPr lang="en-US" sz="1200" dirty="0"/>
              <a:t>public static void main(String </a:t>
            </a:r>
            <a:r>
              <a:rPr lang="en-US" sz="1200" dirty="0" err="1"/>
              <a:t>args</a:t>
            </a:r>
            <a:r>
              <a:rPr lang="en-US" sz="1200" dirty="0"/>
              <a:t>[]) {</a:t>
            </a:r>
          </a:p>
          <a:p>
            <a:pPr marL="0" indent="0">
              <a:buNone/>
            </a:pPr>
            <a:r>
              <a:rPr lang="en-US" sz="1200" dirty="0"/>
              <a:t>new Deadlock();</a:t>
            </a:r>
          </a:p>
          <a:p>
            <a:pPr marL="0" indent="0">
              <a:buNone/>
            </a:pPr>
            <a:r>
              <a:rPr lang="en-US" sz="1200" dirty="0"/>
              <a:t>}}</a:t>
            </a:r>
          </a:p>
        </p:txBody>
      </p:sp>
      <p:sp>
        <p:nvSpPr>
          <p:cNvPr id="8" name="TextBox 7">
            <a:extLst>
              <a:ext uri="{FF2B5EF4-FFF2-40B4-BE49-F238E27FC236}">
                <a16:creationId xmlns:a16="http://schemas.microsoft.com/office/drawing/2014/main" id="{F5135EB9-8EAF-46BF-9E1A-2CF6F4139496}"/>
              </a:ext>
            </a:extLst>
          </p:cNvPr>
          <p:cNvSpPr txBox="1"/>
          <p:nvPr/>
        </p:nvSpPr>
        <p:spPr>
          <a:xfrm>
            <a:off x="4607791" y="685801"/>
            <a:ext cx="2976418" cy="5047536"/>
          </a:xfrm>
          <a:prstGeom prst="rect">
            <a:avLst/>
          </a:prstGeom>
          <a:noFill/>
        </p:spPr>
        <p:txBody>
          <a:bodyPr wrap="square" rtlCol="0">
            <a:spAutoFit/>
          </a:bodyPr>
          <a:lstStyle/>
          <a:p>
            <a:r>
              <a:rPr lang="en-US" sz="1400" dirty="0"/>
              <a:t>synchronized void last() {</a:t>
            </a:r>
          </a:p>
          <a:p>
            <a:r>
              <a:rPr lang="en-US" sz="1400" dirty="0" err="1"/>
              <a:t>System.out.println</a:t>
            </a:r>
            <a:r>
              <a:rPr lang="en-US" sz="1400" dirty="0"/>
              <a:t>("Inside </a:t>
            </a:r>
            <a:r>
              <a:rPr lang="en-US" sz="1400" dirty="0" err="1"/>
              <a:t>A.last</a:t>
            </a:r>
            <a:r>
              <a:rPr lang="en-US" sz="1400" dirty="0"/>
              <a:t>");</a:t>
            </a:r>
          </a:p>
          <a:p>
            <a:r>
              <a:rPr lang="en-US" sz="1400" dirty="0"/>
              <a:t>}</a:t>
            </a:r>
          </a:p>
          <a:p>
            <a:r>
              <a:rPr lang="en-US" sz="1400" dirty="0"/>
              <a:t>}</a:t>
            </a:r>
          </a:p>
          <a:p>
            <a:r>
              <a:rPr lang="en-US" sz="1400" dirty="0"/>
              <a:t>class B {</a:t>
            </a:r>
          </a:p>
          <a:p>
            <a:r>
              <a:rPr lang="en-US" sz="1400" dirty="0"/>
              <a:t>synchronized void bar(A a) {</a:t>
            </a:r>
          </a:p>
          <a:p>
            <a:r>
              <a:rPr lang="en-US" sz="1400" dirty="0"/>
              <a:t>String name = </a:t>
            </a:r>
            <a:r>
              <a:rPr lang="en-US" sz="1400" dirty="0" err="1"/>
              <a:t>Thread.currentThread</a:t>
            </a:r>
            <a:r>
              <a:rPr lang="en-US" sz="1400" dirty="0"/>
              <a:t>().</a:t>
            </a:r>
            <a:r>
              <a:rPr lang="en-US" sz="1400" dirty="0" err="1"/>
              <a:t>getName</a:t>
            </a:r>
            <a:r>
              <a:rPr lang="en-US" sz="1400" dirty="0"/>
              <a:t>();</a:t>
            </a:r>
          </a:p>
          <a:p>
            <a:r>
              <a:rPr lang="en-US" sz="1400" dirty="0" err="1"/>
              <a:t>System.out.println</a:t>
            </a:r>
            <a:r>
              <a:rPr lang="en-US" sz="1400" dirty="0"/>
              <a:t>(name + " entered </a:t>
            </a:r>
            <a:r>
              <a:rPr lang="en-US" sz="1400" dirty="0" err="1"/>
              <a:t>B.bar</a:t>
            </a:r>
            <a:r>
              <a:rPr lang="en-US" sz="1400" dirty="0"/>
              <a:t>");</a:t>
            </a:r>
          </a:p>
          <a:p>
            <a:r>
              <a:rPr lang="en-US" sz="1400" dirty="0"/>
              <a:t>try {</a:t>
            </a:r>
          </a:p>
          <a:p>
            <a:r>
              <a:rPr lang="en-US" sz="1400" dirty="0" err="1"/>
              <a:t>Thread.sleep</a:t>
            </a:r>
            <a:r>
              <a:rPr lang="en-US" sz="1400" dirty="0"/>
              <a:t>(1000);</a:t>
            </a:r>
          </a:p>
          <a:p>
            <a:r>
              <a:rPr lang="en-US" sz="1400" dirty="0"/>
              <a:t>} catch(Exception e) {</a:t>
            </a:r>
          </a:p>
          <a:p>
            <a:r>
              <a:rPr lang="en-US" sz="1400" dirty="0" err="1"/>
              <a:t>System.out.println</a:t>
            </a:r>
            <a:r>
              <a:rPr lang="en-US" sz="1400" dirty="0"/>
              <a:t>("B Interrupted");</a:t>
            </a:r>
          </a:p>
          <a:p>
            <a:r>
              <a:rPr lang="en-US" sz="1400" dirty="0"/>
              <a:t>}</a:t>
            </a:r>
          </a:p>
          <a:p>
            <a:r>
              <a:rPr lang="en-US" sz="1400" dirty="0" err="1"/>
              <a:t>System.out.println</a:t>
            </a:r>
            <a:r>
              <a:rPr lang="en-US" sz="1400" dirty="0"/>
              <a:t>(name + " trying to call </a:t>
            </a:r>
            <a:r>
              <a:rPr lang="en-US" sz="1400" dirty="0" err="1"/>
              <a:t>A.last</a:t>
            </a:r>
            <a:r>
              <a:rPr lang="en-US" sz="1400" dirty="0"/>
              <a:t>()");</a:t>
            </a:r>
          </a:p>
          <a:p>
            <a:r>
              <a:rPr lang="en-US" sz="1400" dirty="0" err="1"/>
              <a:t>a.last</a:t>
            </a:r>
            <a:r>
              <a:rPr lang="en-US" sz="1400" dirty="0"/>
              <a:t>();</a:t>
            </a:r>
          </a:p>
          <a:p>
            <a:r>
              <a:rPr lang="en-US" sz="1400" dirty="0"/>
              <a:t>}</a:t>
            </a:r>
          </a:p>
          <a:p>
            <a:r>
              <a:rPr lang="en-US" sz="1400" dirty="0"/>
              <a:t>synchronized void last() {</a:t>
            </a:r>
          </a:p>
          <a:p>
            <a:r>
              <a:rPr lang="en-US" sz="1400" dirty="0" err="1"/>
              <a:t>System.out.println</a:t>
            </a:r>
            <a:r>
              <a:rPr lang="en-US" sz="1400" dirty="0"/>
              <a:t>("Inside </a:t>
            </a:r>
            <a:r>
              <a:rPr lang="en-US" sz="1400" dirty="0" err="1"/>
              <a:t>A.last</a:t>
            </a:r>
            <a:r>
              <a:rPr lang="en-US" sz="1400" dirty="0"/>
              <a:t>");</a:t>
            </a:r>
          </a:p>
          <a:p>
            <a:r>
              <a:rPr lang="en-US" sz="1400" dirty="0"/>
              <a:t>}</a:t>
            </a:r>
          </a:p>
          <a:p>
            <a:r>
              <a:rPr lang="en-US" sz="1400" dirty="0"/>
              <a:t>}</a:t>
            </a:r>
          </a:p>
        </p:txBody>
      </p:sp>
    </p:spTree>
    <p:extLst>
      <p:ext uri="{BB962C8B-B14F-4D97-AF65-F5344CB8AC3E}">
        <p14:creationId xmlns:p14="http://schemas.microsoft.com/office/powerpoint/2010/main" val="359811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E53321A-BC69-4550-80DA-4C05E6F2A7ED}"/>
              </a:ext>
            </a:extLst>
          </p:cNvPr>
          <p:cNvSpPr>
            <a:spLocks noGrp="1"/>
          </p:cNvSpPr>
          <p:nvPr>
            <p:ph idx="1"/>
          </p:nvPr>
        </p:nvSpPr>
        <p:spPr>
          <a:xfrm>
            <a:off x="1371600" y="685800"/>
            <a:ext cx="9601200" cy="5181600"/>
          </a:xfrm>
        </p:spPr>
        <p:txBody>
          <a:bodyPr>
            <a:normAutofit/>
          </a:bodyPr>
          <a:lstStyle/>
          <a:p>
            <a:pPr marL="0" indent="0">
              <a:buNone/>
            </a:pPr>
            <a:r>
              <a:rPr lang="en-US" dirty="0"/>
              <a:t>When you run this program, you will see the output shown here:</a:t>
            </a:r>
          </a:p>
          <a:p>
            <a:pPr marL="0" indent="0">
              <a:buNone/>
            </a:pPr>
            <a:r>
              <a:rPr lang="en-US" dirty="0" err="1"/>
              <a:t>MainThread</a:t>
            </a:r>
            <a:r>
              <a:rPr lang="en-US" dirty="0"/>
              <a:t> entered </a:t>
            </a:r>
            <a:r>
              <a:rPr lang="en-US" dirty="0" err="1"/>
              <a:t>A.foo</a:t>
            </a:r>
            <a:endParaRPr lang="en-US" dirty="0"/>
          </a:p>
          <a:p>
            <a:pPr marL="0" indent="0">
              <a:buNone/>
            </a:pPr>
            <a:r>
              <a:rPr lang="en-US" dirty="0" err="1"/>
              <a:t>RacingThread</a:t>
            </a:r>
            <a:r>
              <a:rPr lang="en-US" dirty="0"/>
              <a:t> entered </a:t>
            </a:r>
            <a:r>
              <a:rPr lang="en-US" dirty="0" err="1"/>
              <a:t>B.bar</a:t>
            </a:r>
            <a:endParaRPr lang="en-US" dirty="0"/>
          </a:p>
          <a:p>
            <a:pPr marL="0" indent="0">
              <a:buNone/>
            </a:pPr>
            <a:r>
              <a:rPr lang="en-US" dirty="0" err="1"/>
              <a:t>MainThread</a:t>
            </a:r>
            <a:r>
              <a:rPr lang="en-US" dirty="0"/>
              <a:t> trying to call </a:t>
            </a:r>
            <a:r>
              <a:rPr lang="en-US" dirty="0" err="1"/>
              <a:t>B.last</a:t>
            </a:r>
            <a:r>
              <a:rPr lang="en-US" dirty="0"/>
              <a:t>()</a:t>
            </a:r>
          </a:p>
          <a:p>
            <a:pPr marL="0" indent="0">
              <a:buNone/>
            </a:pPr>
            <a:r>
              <a:rPr lang="en-US" dirty="0" err="1"/>
              <a:t>RacingThread</a:t>
            </a:r>
            <a:r>
              <a:rPr lang="en-US" dirty="0"/>
              <a:t> trying to call </a:t>
            </a:r>
            <a:r>
              <a:rPr lang="en-US" dirty="0" err="1"/>
              <a:t>A.last</a:t>
            </a:r>
            <a:r>
              <a:rPr lang="en-US" dirty="0"/>
              <a:t>()</a:t>
            </a:r>
          </a:p>
          <a:p>
            <a:pPr marL="0" indent="0">
              <a:buNone/>
            </a:pPr>
            <a:r>
              <a:rPr lang="en-US" dirty="0"/>
              <a:t>Because the program has deadlocked, you need to press ctrl-c to end the program. You can see a full thread and monitor cache dump by pressing ctrl-break on a PC. You will see that </a:t>
            </a:r>
            <a:r>
              <a:rPr lang="en-US" b="1" dirty="0" err="1"/>
              <a:t>RacingThread</a:t>
            </a:r>
            <a:r>
              <a:rPr lang="en-US" b="1" dirty="0"/>
              <a:t> </a:t>
            </a:r>
            <a:r>
              <a:rPr lang="en-US" dirty="0"/>
              <a:t>owns the monitor on </a:t>
            </a:r>
            <a:r>
              <a:rPr lang="en-US" b="1" dirty="0"/>
              <a:t>b</a:t>
            </a:r>
            <a:r>
              <a:rPr lang="en-US" dirty="0"/>
              <a:t>, while it is waiting for the monitor on </a:t>
            </a:r>
            <a:r>
              <a:rPr lang="en-US" b="1" dirty="0"/>
              <a:t>a</a:t>
            </a:r>
            <a:r>
              <a:rPr lang="en-US" dirty="0"/>
              <a:t>.</a:t>
            </a:r>
          </a:p>
          <a:p>
            <a:pPr marL="0" indent="0">
              <a:buNone/>
            </a:pPr>
            <a:r>
              <a:rPr lang="en-US" dirty="0"/>
              <a:t>At the same time, </a:t>
            </a:r>
            <a:r>
              <a:rPr lang="en-US" b="1" dirty="0" err="1"/>
              <a:t>MainThread</a:t>
            </a:r>
            <a:r>
              <a:rPr lang="en-US" b="1" dirty="0"/>
              <a:t> </a:t>
            </a:r>
            <a:r>
              <a:rPr lang="en-US" dirty="0"/>
              <a:t>owns </a:t>
            </a:r>
            <a:r>
              <a:rPr lang="en-US" b="1" dirty="0"/>
              <a:t>a </a:t>
            </a:r>
            <a:r>
              <a:rPr lang="en-US" dirty="0"/>
              <a:t>and is waiting to get </a:t>
            </a:r>
            <a:r>
              <a:rPr lang="en-US" b="1" dirty="0"/>
              <a:t>b</a:t>
            </a:r>
            <a:r>
              <a:rPr lang="en-US" dirty="0"/>
              <a:t>. This program will never complete. As this example illustrates, if your multithreaded program locks up  occasionally, deadlock is one of the first conditions that you should check for.</a:t>
            </a:r>
          </a:p>
        </p:txBody>
      </p:sp>
    </p:spTree>
    <p:extLst>
      <p:ext uri="{BB962C8B-B14F-4D97-AF65-F5344CB8AC3E}">
        <p14:creationId xmlns:p14="http://schemas.microsoft.com/office/powerpoint/2010/main" val="93322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B7BA1-319F-487D-AC4C-FDAE6DD95964}"/>
              </a:ext>
            </a:extLst>
          </p:cNvPr>
          <p:cNvSpPr>
            <a:spLocks noGrp="1"/>
          </p:cNvSpPr>
          <p:nvPr>
            <p:ph type="title"/>
          </p:nvPr>
        </p:nvSpPr>
        <p:spPr/>
        <p:txBody>
          <a:bodyPr/>
          <a:lstStyle/>
          <a:p>
            <a:r>
              <a:rPr lang="en-US" dirty="0"/>
              <a:t>Thread Synchronization</a:t>
            </a:r>
          </a:p>
        </p:txBody>
      </p:sp>
      <p:sp>
        <p:nvSpPr>
          <p:cNvPr id="5" name="Text Placeholder 4">
            <a:extLst>
              <a:ext uri="{FF2B5EF4-FFF2-40B4-BE49-F238E27FC236}">
                <a16:creationId xmlns:a16="http://schemas.microsoft.com/office/drawing/2014/main" id="{B8E248A7-E1CC-4CB5-A73B-2F92A482DA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509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01502-958C-482C-9955-F445706A736B}"/>
              </a:ext>
            </a:extLst>
          </p:cNvPr>
          <p:cNvSpPr>
            <a:spLocks noGrp="1"/>
          </p:cNvSpPr>
          <p:nvPr>
            <p:ph type="title"/>
          </p:nvPr>
        </p:nvSpPr>
        <p:spPr/>
        <p:txBody>
          <a:bodyPr>
            <a:normAutofit/>
          </a:bodyPr>
          <a:lstStyle/>
          <a:p>
            <a:r>
              <a:rPr lang="en-US" sz="7200" dirty="0"/>
              <a:t>Thank You.</a:t>
            </a:r>
          </a:p>
        </p:txBody>
      </p:sp>
    </p:spTree>
    <p:extLst>
      <p:ext uri="{BB962C8B-B14F-4D97-AF65-F5344CB8AC3E}">
        <p14:creationId xmlns:p14="http://schemas.microsoft.com/office/powerpoint/2010/main" val="249885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BACEE1-ADB3-4172-9D44-BBF9C54DF85D}"/>
              </a:ext>
            </a:extLst>
          </p:cNvPr>
          <p:cNvSpPr>
            <a:spLocks noGrp="1"/>
          </p:cNvSpPr>
          <p:nvPr>
            <p:ph type="title"/>
          </p:nvPr>
        </p:nvSpPr>
        <p:spPr/>
        <p:txBody>
          <a:bodyPr/>
          <a:lstStyle/>
          <a:p>
            <a:r>
              <a:rPr lang="en-US" dirty="0"/>
              <a:t>Thread Synchronization</a:t>
            </a:r>
          </a:p>
        </p:txBody>
      </p:sp>
      <p:sp>
        <p:nvSpPr>
          <p:cNvPr id="3" name="Content Placeholder 2">
            <a:extLst>
              <a:ext uri="{FF2B5EF4-FFF2-40B4-BE49-F238E27FC236}">
                <a16:creationId xmlns:a16="http://schemas.microsoft.com/office/drawing/2014/main" id="{B2F24E71-E594-4279-8164-07BF8D53ADEE}"/>
              </a:ext>
            </a:extLst>
          </p:cNvPr>
          <p:cNvSpPr>
            <a:spLocks noGrp="1"/>
          </p:cNvSpPr>
          <p:nvPr>
            <p:ph idx="1"/>
          </p:nvPr>
        </p:nvSpPr>
        <p:spPr/>
        <p:txBody>
          <a:bodyPr>
            <a:normAutofit/>
          </a:bodyPr>
          <a:lstStyle/>
          <a:p>
            <a:r>
              <a:rPr lang="en-US" dirty="0"/>
              <a:t>When two or more threads need access to a shared resource, they need some way to ensure that the resource will be used by only one thread at a time. The process by which this is achieved is called synchronization.</a:t>
            </a:r>
          </a:p>
          <a:p>
            <a:r>
              <a:rPr lang="en-US" dirty="0"/>
              <a:t>Key to synchronization is the concept of the monitor. A </a:t>
            </a:r>
            <a:r>
              <a:rPr lang="en-US" i="1" dirty="0"/>
              <a:t>monitor </a:t>
            </a:r>
            <a:r>
              <a:rPr lang="en-US" dirty="0"/>
              <a:t>is an object that is used as a mutually exclusive lock. Only one thread can </a:t>
            </a:r>
            <a:r>
              <a:rPr lang="en-US" i="1" dirty="0"/>
              <a:t>own </a:t>
            </a:r>
            <a:r>
              <a:rPr lang="en-US" dirty="0"/>
              <a:t>a monitor at a given time. When a thread acquires a lock, it is said to have </a:t>
            </a:r>
            <a:r>
              <a:rPr lang="en-US" i="1" dirty="0"/>
              <a:t>entered </a:t>
            </a:r>
            <a:r>
              <a:rPr lang="en-US" dirty="0"/>
              <a:t>the monitor. All other threads attempting to enter the locked monitor will be suspended until the first thread </a:t>
            </a:r>
            <a:r>
              <a:rPr lang="en-US" i="1" dirty="0"/>
              <a:t>exits </a:t>
            </a:r>
            <a:r>
              <a:rPr lang="en-US" dirty="0"/>
              <a:t>the monitor. These other threads are said to be </a:t>
            </a:r>
            <a:r>
              <a:rPr lang="en-US" i="1" dirty="0"/>
              <a:t>waiting </a:t>
            </a:r>
            <a:r>
              <a:rPr lang="en-US" dirty="0"/>
              <a:t>for the monitor. A thread that owns a monitor can reenter the same monitor if it so desires.</a:t>
            </a:r>
          </a:p>
          <a:p>
            <a:r>
              <a:rPr lang="en-US" dirty="0"/>
              <a:t>We can synchronize your code in either of two ways. Both involve the use of the </a:t>
            </a:r>
            <a:r>
              <a:rPr lang="en-US" b="1" dirty="0"/>
              <a:t>synchronized </a:t>
            </a:r>
            <a:r>
              <a:rPr lang="en-US" dirty="0"/>
              <a:t>keyword.</a:t>
            </a:r>
          </a:p>
        </p:txBody>
      </p:sp>
    </p:spTree>
    <p:extLst>
      <p:ext uri="{BB962C8B-B14F-4D97-AF65-F5344CB8AC3E}">
        <p14:creationId xmlns:p14="http://schemas.microsoft.com/office/powerpoint/2010/main" val="13032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5252-581D-4C8B-873F-56E2F3170414}"/>
              </a:ext>
            </a:extLst>
          </p:cNvPr>
          <p:cNvSpPr>
            <a:spLocks noGrp="1"/>
          </p:cNvSpPr>
          <p:nvPr>
            <p:ph type="title"/>
          </p:nvPr>
        </p:nvSpPr>
        <p:spPr/>
        <p:txBody>
          <a:bodyPr/>
          <a:lstStyle/>
          <a:p>
            <a:r>
              <a:rPr lang="en-US" dirty="0"/>
              <a:t>Using Synchronized Methods</a:t>
            </a:r>
          </a:p>
        </p:txBody>
      </p:sp>
      <p:sp>
        <p:nvSpPr>
          <p:cNvPr id="3" name="Content Placeholder 2">
            <a:extLst>
              <a:ext uri="{FF2B5EF4-FFF2-40B4-BE49-F238E27FC236}">
                <a16:creationId xmlns:a16="http://schemas.microsoft.com/office/drawing/2014/main" id="{02406377-5319-47B8-9E6D-C9AF6B85F7B4}"/>
              </a:ext>
            </a:extLst>
          </p:cNvPr>
          <p:cNvSpPr>
            <a:spLocks noGrp="1"/>
          </p:cNvSpPr>
          <p:nvPr>
            <p:ph idx="1"/>
          </p:nvPr>
        </p:nvSpPr>
        <p:spPr/>
        <p:txBody>
          <a:bodyPr>
            <a:normAutofit/>
          </a:bodyPr>
          <a:lstStyle/>
          <a:p>
            <a:r>
              <a:rPr lang="en-US" dirty="0"/>
              <a:t>Synchronization is easy in Java, because all objects have their own implicit monitor associated with them. To enter an object’s monitor, just call a method that has been modified with the </a:t>
            </a:r>
            <a:r>
              <a:rPr lang="en-US" b="1" dirty="0"/>
              <a:t>synchronized </a:t>
            </a:r>
            <a:r>
              <a:rPr lang="en-US" dirty="0"/>
              <a:t>keyword. While a thread is inside a synchronized method, all other threads that try to call it (or any other synchronized method) on the same instance have to wait. To exit the monitor and relinquish control of the object to the next waiting thread, the owner of the monitor simply returns from the synchronized method.</a:t>
            </a:r>
          </a:p>
        </p:txBody>
      </p:sp>
    </p:spTree>
    <p:extLst>
      <p:ext uri="{BB962C8B-B14F-4D97-AF65-F5344CB8AC3E}">
        <p14:creationId xmlns:p14="http://schemas.microsoft.com/office/powerpoint/2010/main" val="355809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43E947-3DAF-42B3-B1B4-0F0B14F20E47}"/>
              </a:ext>
            </a:extLst>
          </p:cNvPr>
          <p:cNvSpPr>
            <a:spLocks noGrp="1"/>
          </p:cNvSpPr>
          <p:nvPr>
            <p:ph sz="half" idx="1"/>
          </p:nvPr>
        </p:nvSpPr>
        <p:spPr>
          <a:xfrm>
            <a:off x="1371600" y="685801"/>
            <a:ext cx="4447786" cy="5181600"/>
          </a:xfrm>
        </p:spPr>
        <p:txBody>
          <a:bodyPr>
            <a:normAutofit/>
          </a:bodyPr>
          <a:lstStyle/>
          <a:p>
            <a:pPr marL="0" indent="0">
              <a:buNone/>
            </a:pPr>
            <a:r>
              <a:rPr lang="en-US" dirty="0"/>
              <a:t>// This program is not synchronized.</a:t>
            </a:r>
          </a:p>
          <a:p>
            <a:pPr marL="0" indent="0">
              <a:buNone/>
            </a:pPr>
            <a:r>
              <a:rPr lang="en-US" dirty="0"/>
              <a:t>class </a:t>
            </a:r>
            <a:r>
              <a:rPr lang="en-US" dirty="0" err="1"/>
              <a:t>Callme</a:t>
            </a:r>
            <a:r>
              <a:rPr lang="en-US" dirty="0"/>
              <a:t> {</a:t>
            </a:r>
          </a:p>
          <a:p>
            <a:pPr marL="0" indent="0">
              <a:buNone/>
            </a:pPr>
            <a:r>
              <a:rPr lang="en-US" dirty="0"/>
              <a:t>void call(String msg) {</a:t>
            </a:r>
          </a:p>
          <a:p>
            <a:pPr marL="0" indent="0">
              <a:buNone/>
            </a:pPr>
            <a:r>
              <a:rPr lang="en-US" dirty="0" err="1"/>
              <a:t>System.out.print</a:t>
            </a:r>
            <a:r>
              <a:rPr lang="en-US" dirty="0"/>
              <a:t>("[" + msg);</a:t>
            </a:r>
          </a:p>
          <a:p>
            <a:pPr marL="0" indent="0">
              <a:buNone/>
            </a:pPr>
            <a:r>
              <a:rPr lang="en-US" dirty="0"/>
              <a:t>try {</a:t>
            </a:r>
          </a:p>
          <a:p>
            <a:pPr marL="0" indent="0">
              <a:buNone/>
            </a:pPr>
            <a:r>
              <a:rPr lang="en-US" dirty="0" err="1"/>
              <a:t>Thread.sleep</a:t>
            </a:r>
            <a:r>
              <a:rPr lang="en-US" dirty="0"/>
              <a:t>(1000);</a:t>
            </a:r>
          </a:p>
          <a:p>
            <a:pPr marL="0" indent="0">
              <a:buNone/>
            </a:pPr>
            <a:r>
              <a:rPr lang="en-US" dirty="0"/>
              <a:t>} catch(</a:t>
            </a:r>
            <a:r>
              <a:rPr lang="en-US" dirty="0" err="1"/>
              <a:t>InterruptedException</a:t>
            </a:r>
            <a:r>
              <a:rPr lang="en-US" dirty="0"/>
              <a:t> e) {</a:t>
            </a:r>
          </a:p>
          <a:p>
            <a:pPr marL="0" indent="0">
              <a:buNone/>
            </a:pPr>
            <a:r>
              <a:rPr lang="en-US" dirty="0" err="1"/>
              <a:t>System.out.println</a:t>
            </a:r>
            <a:r>
              <a:rPr lang="en-US" dirty="0"/>
              <a:t>("Interrupted");</a:t>
            </a:r>
          </a:p>
          <a:p>
            <a:pPr marL="0" indent="0">
              <a:buNone/>
            </a:pPr>
            <a:r>
              <a:rPr lang="en-US" dirty="0"/>
              <a:t>} </a:t>
            </a:r>
            <a:r>
              <a:rPr lang="en-US" dirty="0" err="1"/>
              <a:t>System.out.println</a:t>
            </a:r>
            <a:r>
              <a:rPr lang="en-US" dirty="0"/>
              <a:t>("]");</a:t>
            </a:r>
          </a:p>
          <a:p>
            <a:pPr marL="0" indent="0">
              <a:buNone/>
            </a:pPr>
            <a:r>
              <a:rPr lang="en-US" dirty="0"/>
              <a:t>}</a:t>
            </a:r>
          </a:p>
          <a:p>
            <a:pPr marL="0" indent="0">
              <a:buNone/>
            </a:pPr>
            <a:r>
              <a:rPr lang="en-US" dirty="0"/>
              <a:t>}</a:t>
            </a:r>
          </a:p>
          <a:p>
            <a:pPr marL="0" indent="0">
              <a:buNone/>
            </a:pPr>
            <a:endParaRPr lang="en-US" dirty="0"/>
          </a:p>
        </p:txBody>
      </p:sp>
      <p:sp>
        <p:nvSpPr>
          <p:cNvPr id="6" name="Content Placeholder 5">
            <a:extLst>
              <a:ext uri="{FF2B5EF4-FFF2-40B4-BE49-F238E27FC236}">
                <a16:creationId xmlns:a16="http://schemas.microsoft.com/office/drawing/2014/main" id="{D2C355B2-BF32-4A18-A20A-DE38201AB1A6}"/>
              </a:ext>
            </a:extLst>
          </p:cNvPr>
          <p:cNvSpPr>
            <a:spLocks noGrp="1"/>
          </p:cNvSpPr>
          <p:nvPr>
            <p:ph sz="half" idx="2"/>
          </p:nvPr>
        </p:nvSpPr>
        <p:spPr>
          <a:xfrm>
            <a:off x="6525403" y="685801"/>
            <a:ext cx="4447786" cy="5181600"/>
          </a:xfrm>
        </p:spPr>
        <p:txBody>
          <a:bodyPr>
            <a:normAutofit/>
          </a:bodyPr>
          <a:lstStyle/>
          <a:p>
            <a:pPr marL="0" indent="0">
              <a:buNone/>
            </a:pPr>
            <a:r>
              <a:rPr lang="en-US" dirty="0"/>
              <a:t>class Caller implements Runnable {</a:t>
            </a:r>
          </a:p>
          <a:p>
            <a:pPr marL="0" indent="0">
              <a:buNone/>
            </a:pPr>
            <a:r>
              <a:rPr lang="en-US" dirty="0"/>
              <a:t>String msg;</a:t>
            </a:r>
          </a:p>
          <a:p>
            <a:pPr marL="0" indent="0">
              <a:buNone/>
            </a:pPr>
            <a:r>
              <a:rPr lang="en-US" dirty="0" err="1"/>
              <a:t>Callme</a:t>
            </a:r>
            <a:r>
              <a:rPr lang="en-US" dirty="0"/>
              <a:t> target;</a:t>
            </a:r>
          </a:p>
          <a:p>
            <a:pPr marL="0" indent="0">
              <a:buNone/>
            </a:pPr>
            <a:r>
              <a:rPr lang="en-US" dirty="0"/>
              <a:t>Thread t;</a:t>
            </a:r>
          </a:p>
          <a:p>
            <a:pPr marL="0" indent="0">
              <a:buNone/>
            </a:pPr>
            <a:r>
              <a:rPr lang="en-US" dirty="0"/>
              <a:t>public Caller(</a:t>
            </a:r>
            <a:r>
              <a:rPr lang="en-US" dirty="0" err="1"/>
              <a:t>Callme</a:t>
            </a:r>
            <a:r>
              <a:rPr lang="en-US" dirty="0"/>
              <a:t> </a:t>
            </a:r>
            <a:r>
              <a:rPr lang="en-US" dirty="0" err="1"/>
              <a:t>targ</a:t>
            </a:r>
            <a:r>
              <a:rPr lang="en-US" dirty="0"/>
              <a:t>, String s) {</a:t>
            </a:r>
          </a:p>
          <a:p>
            <a:pPr marL="0" indent="0">
              <a:buNone/>
            </a:pPr>
            <a:r>
              <a:rPr lang="en-US" dirty="0"/>
              <a:t>target = </a:t>
            </a:r>
            <a:r>
              <a:rPr lang="en-US" dirty="0" err="1"/>
              <a:t>targ</a:t>
            </a:r>
            <a:r>
              <a:rPr lang="en-US" dirty="0"/>
              <a:t>;</a:t>
            </a:r>
          </a:p>
          <a:p>
            <a:pPr marL="0" indent="0">
              <a:buNone/>
            </a:pPr>
            <a:r>
              <a:rPr lang="en-US" dirty="0"/>
              <a:t>msg = s;</a:t>
            </a:r>
          </a:p>
          <a:p>
            <a:pPr marL="0" indent="0">
              <a:buNone/>
            </a:pPr>
            <a:r>
              <a:rPr lang="en-US" dirty="0"/>
              <a:t>t = new Thread(this);</a:t>
            </a:r>
          </a:p>
          <a:p>
            <a:pPr marL="0" indent="0">
              <a:buNone/>
            </a:pPr>
            <a:r>
              <a:rPr lang="en-US" dirty="0" err="1"/>
              <a:t>t.start</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13013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869EA-1293-4894-871B-09A0C788EB82}"/>
              </a:ext>
            </a:extLst>
          </p:cNvPr>
          <p:cNvSpPr>
            <a:spLocks noGrp="1"/>
          </p:cNvSpPr>
          <p:nvPr>
            <p:ph sz="half" idx="1"/>
          </p:nvPr>
        </p:nvSpPr>
        <p:spPr>
          <a:xfrm>
            <a:off x="1371600" y="685801"/>
            <a:ext cx="4447786" cy="5181600"/>
          </a:xfrm>
        </p:spPr>
        <p:txBody>
          <a:bodyPr>
            <a:normAutofit fontScale="62500" lnSpcReduction="20000"/>
          </a:bodyPr>
          <a:lstStyle/>
          <a:p>
            <a:pPr marL="0" indent="0">
              <a:buNone/>
            </a:pPr>
            <a:r>
              <a:rPr lang="en-US" dirty="0"/>
              <a:t>public void run() {</a:t>
            </a:r>
          </a:p>
          <a:p>
            <a:pPr marL="0" indent="0">
              <a:buNone/>
            </a:pPr>
            <a:r>
              <a:rPr lang="en-US" dirty="0" err="1"/>
              <a:t>target.call</a:t>
            </a:r>
            <a:r>
              <a:rPr lang="en-US" dirty="0"/>
              <a:t>(msg);</a:t>
            </a:r>
          </a:p>
          <a:p>
            <a:pPr marL="0" indent="0">
              <a:buNone/>
            </a:pPr>
            <a:r>
              <a:rPr lang="en-US" dirty="0"/>
              <a:t>}}</a:t>
            </a:r>
          </a:p>
          <a:p>
            <a:pPr marL="0" indent="0">
              <a:buNone/>
            </a:pPr>
            <a:r>
              <a:rPr lang="en-US" dirty="0"/>
              <a:t>class Synch {</a:t>
            </a:r>
          </a:p>
          <a:p>
            <a:pPr marL="0" indent="0">
              <a:buNone/>
            </a:pPr>
            <a:r>
              <a:rPr lang="en-US" dirty="0"/>
              <a:t>public static void main(String </a:t>
            </a:r>
            <a:r>
              <a:rPr lang="en-US" dirty="0" err="1"/>
              <a:t>args</a:t>
            </a:r>
            <a:r>
              <a:rPr lang="en-US" dirty="0"/>
              <a:t>[]) {</a:t>
            </a:r>
          </a:p>
          <a:p>
            <a:pPr marL="0" indent="0">
              <a:buNone/>
            </a:pPr>
            <a:r>
              <a:rPr lang="en-US" dirty="0" err="1"/>
              <a:t>Callme</a:t>
            </a:r>
            <a:r>
              <a:rPr lang="en-US" dirty="0"/>
              <a:t> target = new </a:t>
            </a:r>
            <a:r>
              <a:rPr lang="en-US" dirty="0" err="1"/>
              <a:t>Callme</a:t>
            </a:r>
            <a:r>
              <a:rPr lang="en-US" dirty="0"/>
              <a:t>();</a:t>
            </a:r>
          </a:p>
          <a:p>
            <a:pPr marL="0" indent="0">
              <a:buNone/>
            </a:pPr>
            <a:r>
              <a:rPr lang="en-US" dirty="0"/>
              <a:t>Caller ob1 = new Caller(target, "Hello");</a:t>
            </a:r>
          </a:p>
          <a:p>
            <a:pPr marL="0" indent="0">
              <a:buNone/>
            </a:pPr>
            <a:r>
              <a:rPr lang="en-US" dirty="0"/>
              <a:t>Caller ob2 = new Caller(target, "Synchronized");</a:t>
            </a:r>
          </a:p>
          <a:p>
            <a:pPr marL="0" indent="0">
              <a:buNone/>
            </a:pPr>
            <a:r>
              <a:rPr lang="en-US" dirty="0"/>
              <a:t>Caller ob3 = new Caller(target, "World");</a:t>
            </a:r>
          </a:p>
          <a:p>
            <a:pPr marL="0" indent="0">
              <a:buNone/>
            </a:pPr>
            <a:r>
              <a:rPr lang="en-US" dirty="0"/>
              <a:t>// wait for threads to end</a:t>
            </a:r>
          </a:p>
          <a:p>
            <a:pPr marL="0" indent="0">
              <a:buNone/>
            </a:pPr>
            <a:r>
              <a:rPr lang="en-US" dirty="0"/>
              <a:t>try {</a:t>
            </a:r>
          </a:p>
          <a:p>
            <a:pPr marL="0" indent="0">
              <a:buNone/>
            </a:pPr>
            <a:r>
              <a:rPr lang="en-US" dirty="0"/>
              <a:t>ob1.t.join();</a:t>
            </a:r>
          </a:p>
          <a:p>
            <a:pPr marL="0" indent="0">
              <a:buNone/>
            </a:pPr>
            <a:r>
              <a:rPr lang="en-US" dirty="0"/>
              <a:t>ob2.t.join();</a:t>
            </a:r>
          </a:p>
          <a:p>
            <a:pPr marL="0" indent="0">
              <a:buNone/>
            </a:pPr>
            <a:r>
              <a:rPr lang="en-US" dirty="0"/>
              <a:t>ob3.t.join();</a:t>
            </a:r>
          </a:p>
          <a:p>
            <a:pPr marL="0" indent="0">
              <a:buNone/>
            </a:pPr>
            <a:r>
              <a:rPr lang="en-US" dirty="0"/>
              <a:t>} catch(</a:t>
            </a:r>
            <a:r>
              <a:rPr lang="en-US" dirty="0" err="1"/>
              <a:t>InterruptedException</a:t>
            </a:r>
            <a:r>
              <a:rPr lang="en-US" dirty="0"/>
              <a:t> e) {</a:t>
            </a:r>
          </a:p>
          <a:p>
            <a:pPr marL="0" indent="0">
              <a:buNone/>
            </a:pPr>
            <a:r>
              <a:rPr lang="en-US" dirty="0" err="1"/>
              <a:t>System.out.println</a:t>
            </a:r>
            <a:r>
              <a:rPr lang="en-US" dirty="0"/>
              <a:t>("Interrupted");</a:t>
            </a:r>
          </a:p>
          <a:p>
            <a:pPr marL="0" indent="0">
              <a:buNone/>
            </a:pPr>
            <a:r>
              <a:rPr lang="en-US" dirty="0"/>
              <a:t>}}}</a:t>
            </a:r>
          </a:p>
        </p:txBody>
      </p:sp>
      <p:sp>
        <p:nvSpPr>
          <p:cNvPr id="4" name="Content Placeholder 3">
            <a:extLst>
              <a:ext uri="{FF2B5EF4-FFF2-40B4-BE49-F238E27FC236}">
                <a16:creationId xmlns:a16="http://schemas.microsoft.com/office/drawing/2014/main" id="{1C33F876-A9D8-43BC-A62E-69BE56FF9AD4}"/>
              </a:ext>
            </a:extLst>
          </p:cNvPr>
          <p:cNvSpPr>
            <a:spLocks noGrp="1"/>
          </p:cNvSpPr>
          <p:nvPr>
            <p:ph sz="half" idx="2"/>
          </p:nvPr>
        </p:nvSpPr>
        <p:spPr>
          <a:xfrm>
            <a:off x="6525403" y="685801"/>
            <a:ext cx="4447786" cy="5181599"/>
          </a:xfrm>
        </p:spPr>
        <p:txBody>
          <a:bodyPr>
            <a:normAutofit fontScale="62500" lnSpcReduction="20000"/>
          </a:bodyPr>
          <a:lstStyle/>
          <a:p>
            <a:pPr marL="0" indent="0">
              <a:buNone/>
            </a:pPr>
            <a:r>
              <a:rPr lang="en-US" dirty="0"/>
              <a:t>Here is the output produced by this program:</a:t>
            </a:r>
          </a:p>
          <a:p>
            <a:pPr marL="0" indent="0">
              <a:buNone/>
            </a:pPr>
            <a:r>
              <a:rPr lang="en-US" dirty="0"/>
              <a:t>Hello[Synchronized[World]</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06507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2FFA30-52BB-49F3-9854-B2454195B13E}"/>
              </a:ext>
            </a:extLst>
          </p:cNvPr>
          <p:cNvSpPr>
            <a:spLocks noGrp="1"/>
          </p:cNvSpPr>
          <p:nvPr>
            <p:ph type="title"/>
          </p:nvPr>
        </p:nvSpPr>
        <p:spPr/>
        <p:txBody>
          <a:bodyPr/>
          <a:lstStyle/>
          <a:p>
            <a:r>
              <a:rPr lang="en-US" dirty="0"/>
              <a:t>Using Synchronized Methods</a:t>
            </a:r>
          </a:p>
        </p:txBody>
      </p:sp>
      <p:sp>
        <p:nvSpPr>
          <p:cNvPr id="6" name="Content Placeholder 5">
            <a:extLst>
              <a:ext uri="{FF2B5EF4-FFF2-40B4-BE49-F238E27FC236}">
                <a16:creationId xmlns:a16="http://schemas.microsoft.com/office/drawing/2014/main" id="{E4570ACA-64BB-497C-A3F6-FD75D97E6A71}"/>
              </a:ext>
            </a:extLst>
          </p:cNvPr>
          <p:cNvSpPr>
            <a:spLocks noGrp="1"/>
          </p:cNvSpPr>
          <p:nvPr>
            <p:ph idx="1"/>
          </p:nvPr>
        </p:nvSpPr>
        <p:spPr>
          <a:xfrm>
            <a:off x="1371600" y="2295236"/>
            <a:ext cx="9601200" cy="3581400"/>
          </a:xfrm>
        </p:spPr>
        <p:txBody>
          <a:bodyPr>
            <a:normAutofit/>
          </a:bodyPr>
          <a:lstStyle/>
          <a:p>
            <a:pPr marL="0" indent="0">
              <a:buNone/>
            </a:pPr>
            <a:r>
              <a:rPr lang="en-US" dirty="0"/>
              <a:t>As you can see, by calling </a:t>
            </a:r>
            <a:r>
              <a:rPr lang="en-US" b="1" dirty="0"/>
              <a:t>sleep( )</a:t>
            </a:r>
            <a:r>
              <a:rPr lang="en-US" dirty="0"/>
              <a:t>, the </a:t>
            </a:r>
            <a:r>
              <a:rPr lang="en-US" b="1" dirty="0"/>
              <a:t>call( ) </a:t>
            </a:r>
            <a:r>
              <a:rPr lang="en-US" dirty="0"/>
              <a:t>method allows execution to switch to another thread. This results in the mixed-up output of the three message strings. In this program, nothing exists to stop all three threads from calling the same method, on the same object, at the same time. This is known as a </a:t>
            </a:r>
            <a:r>
              <a:rPr lang="en-US" i="1" dirty="0"/>
              <a:t>race condition</a:t>
            </a:r>
            <a:r>
              <a:rPr lang="en-US" dirty="0"/>
              <a:t>, because the three threads are racing each other to complete the method. This example used </a:t>
            </a:r>
            <a:r>
              <a:rPr lang="en-US" b="1" dirty="0"/>
              <a:t>sleep( ) </a:t>
            </a:r>
            <a:r>
              <a:rPr lang="en-US" dirty="0"/>
              <a:t>to make the effects repeatable and obvious. In most situations, a race condition is more subtle and less predictable, because you can’t be sure when the context switch will occur. This can cause a program to run right one time and wrong the next.</a:t>
            </a:r>
          </a:p>
        </p:txBody>
      </p:sp>
    </p:spTree>
    <p:extLst>
      <p:ext uri="{BB962C8B-B14F-4D97-AF65-F5344CB8AC3E}">
        <p14:creationId xmlns:p14="http://schemas.microsoft.com/office/powerpoint/2010/main" val="321849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7890-5F60-4D3F-BE2C-8F348D14BE6F}"/>
              </a:ext>
            </a:extLst>
          </p:cNvPr>
          <p:cNvSpPr>
            <a:spLocks noGrp="1"/>
          </p:cNvSpPr>
          <p:nvPr>
            <p:ph type="title"/>
          </p:nvPr>
        </p:nvSpPr>
        <p:spPr/>
        <p:txBody>
          <a:bodyPr/>
          <a:lstStyle/>
          <a:p>
            <a:r>
              <a:rPr lang="en-US" dirty="0"/>
              <a:t>Using Synchronized Methods</a:t>
            </a:r>
          </a:p>
        </p:txBody>
      </p:sp>
      <p:sp>
        <p:nvSpPr>
          <p:cNvPr id="3" name="Content Placeholder 2">
            <a:extLst>
              <a:ext uri="{FF2B5EF4-FFF2-40B4-BE49-F238E27FC236}">
                <a16:creationId xmlns:a16="http://schemas.microsoft.com/office/drawing/2014/main" id="{B9554A94-ADDF-4BE8-AE6F-1E563BDA628D}"/>
              </a:ext>
            </a:extLst>
          </p:cNvPr>
          <p:cNvSpPr>
            <a:spLocks noGrp="1"/>
          </p:cNvSpPr>
          <p:nvPr>
            <p:ph idx="1"/>
          </p:nvPr>
        </p:nvSpPr>
        <p:spPr/>
        <p:txBody>
          <a:bodyPr>
            <a:normAutofit fontScale="92500" lnSpcReduction="20000"/>
          </a:bodyPr>
          <a:lstStyle/>
          <a:p>
            <a:pPr marL="0" indent="0">
              <a:buNone/>
            </a:pPr>
            <a:r>
              <a:rPr lang="en-US" dirty="0"/>
              <a:t>To fix the preceding program, you must </a:t>
            </a:r>
            <a:r>
              <a:rPr lang="en-US" i="1" dirty="0"/>
              <a:t>serialize </a:t>
            </a:r>
            <a:r>
              <a:rPr lang="en-US" dirty="0"/>
              <a:t>access to </a:t>
            </a:r>
            <a:r>
              <a:rPr lang="en-US" b="1" dirty="0"/>
              <a:t>call( )</a:t>
            </a:r>
            <a:r>
              <a:rPr lang="en-US" dirty="0"/>
              <a:t>. That is, you must restrict its access to only one thread at a time. To do this, you simply need to precede </a:t>
            </a:r>
            <a:r>
              <a:rPr lang="en-US" b="1" dirty="0"/>
              <a:t>call( )</a:t>
            </a:r>
            <a:r>
              <a:rPr lang="en-US" dirty="0"/>
              <a:t>’s definition with the keyword </a:t>
            </a:r>
            <a:r>
              <a:rPr lang="en-US" b="1" dirty="0"/>
              <a:t>synchronized</a:t>
            </a:r>
            <a:r>
              <a:rPr lang="en-US" dirty="0"/>
              <a:t>, as shown here:</a:t>
            </a:r>
          </a:p>
          <a:p>
            <a:pPr marL="0" indent="0">
              <a:buNone/>
            </a:pPr>
            <a:r>
              <a:rPr lang="en-US" dirty="0"/>
              <a:t>class </a:t>
            </a:r>
            <a:r>
              <a:rPr lang="en-US" dirty="0" err="1"/>
              <a:t>Callme</a:t>
            </a:r>
            <a:r>
              <a:rPr lang="en-US" dirty="0"/>
              <a:t> {</a:t>
            </a:r>
          </a:p>
          <a:p>
            <a:pPr marL="0" indent="0">
              <a:buNone/>
            </a:pPr>
            <a:r>
              <a:rPr lang="en-US" dirty="0"/>
              <a:t>synchronized void call(String msg) {</a:t>
            </a:r>
          </a:p>
          <a:p>
            <a:pPr marL="0" indent="0">
              <a:buNone/>
            </a:pPr>
            <a:r>
              <a:rPr lang="en-US" dirty="0"/>
              <a:t>...</a:t>
            </a:r>
          </a:p>
          <a:p>
            <a:pPr marL="0" indent="0">
              <a:buNone/>
            </a:pPr>
            <a:r>
              <a:rPr lang="en-US" dirty="0"/>
              <a:t>This prevents other threads from entering </a:t>
            </a:r>
            <a:r>
              <a:rPr lang="en-US" b="1" dirty="0"/>
              <a:t>call( ) </a:t>
            </a:r>
            <a:r>
              <a:rPr lang="en-US" dirty="0"/>
              <a:t>while another thread is using it. After </a:t>
            </a:r>
            <a:r>
              <a:rPr lang="en-US" b="1" dirty="0"/>
              <a:t>synchronized </a:t>
            </a:r>
            <a:r>
              <a:rPr lang="en-US" dirty="0"/>
              <a:t>has been added to </a:t>
            </a:r>
            <a:r>
              <a:rPr lang="en-US" b="1" dirty="0"/>
              <a:t>call( )</a:t>
            </a:r>
            <a:r>
              <a:rPr lang="en-US" dirty="0"/>
              <a:t>, the output of the program is as follows:</a:t>
            </a:r>
          </a:p>
          <a:p>
            <a:pPr marL="0" indent="0">
              <a:buNone/>
            </a:pPr>
            <a:r>
              <a:rPr lang="en-US" dirty="0"/>
              <a:t>[Hello]</a:t>
            </a:r>
          </a:p>
          <a:p>
            <a:pPr marL="0" indent="0">
              <a:buNone/>
            </a:pPr>
            <a:r>
              <a:rPr lang="en-US" dirty="0"/>
              <a:t>[Synchronized]</a:t>
            </a:r>
          </a:p>
          <a:p>
            <a:pPr marL="0" indent="0">
              <a:buNone/>
            </a:pPr>
            <a:r>
              <a:rPr lang="en-US" dirty="0"/>
              <a:t>[World]</a:t>
            </a:r>
          </a:p>
        </p:txBody>
      </p:sp>
    </p:spTree>
    <p:extLst>
      <p:ext uri="{BB962C8B-B14F-4D97-AF65-F5344CB8AC3E}">
        <p14:creationId xmlns:p14="http://schemas.microsoft.com/office/powerpoint/2010/main" val="308570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34E2-85B6-4A4B-A51A-D7D6FF8AE84F}"/>
              </a:ext>
            </a:extLst>
          </p:cNvPr>
          <p:cNvSpPr>
            <a:spLocks noGrp="1"/>
          </p:cNvSpPr>
          <p:nvPr>
            <p:ph type="title"/>
          </p:nvPr>
        </p:nvSpPr>
        <p:spPr/>
        <p:txBody>
          <a:bodyPr/>
          <a:lstStyle/>
          <a:p>
            <a:r>
              <a:rPr lang="en-US" dirty="0"/>
              <a:t>The Synchronized Statements</a:t>
            </a:r>
          </a:p>
        </p:txBody>
      </p:sp>
      <p:sp>
        <p:nvSpPr>
          <p:cNvPr id="3" name="Content Placeholder 2">
            <a:extLst>
              <a:ext uri="{FF2B5EF4-FFF2-40B4-BE49-F238E27FC236}">
                <a16:creationId xmlns:a16="http://schemas.microsoft.com/office/drawing/2014/main" id="{B90AF75C-7DE0-4AB4-8114-C7FCB25ECA49}"/>
              </a:ext>
            </a:extLst>
          </p:cNvPr>
          <p:cNvSpPr>
            <a:spLocks noGrp="1"/>
          </p:cNvSpPr>
          <p:nvPr>
            <p:ph idx="1"/>
          </p:nvPr>
        </p:nvSpPr>
        <p:spPr/>
        <p:txBody>
          <a:bodyPr>
            <a:normAutofit/>
          </a:bodyPr>
          <a:lstStyle/>
          <a:p>
            <a:pPr marL="0" indent="0">
              <a:buNone/>
            </a:pPr>
            <a:r>
              <a:rPr lang="en-US" dirty="0"/>
              <a:t>While creating </a:t>
            </a:r>
            <a:r>
              <a:rPr lang="en-US" b="1" dirty="0"/>
              <a:t>synchronized </a:t>
            </a:r>
            <a:r>
              <a:rPr lang="en-US" dirty="0"/>
              <a:t>methods within classes that you create is an easy and effective means of achieving synchronization, it will not work in all cases. To understand why, consider the following. Imagine that you want to synchronize access to objects of a class that was not designed for multithreaded access. That is, the class does not use </a:t>
            </a:r>
            <a:r>
              <a:rPr lang="en-US" b="1" dirty="0"/>
              <a:t>synchronized </a:t>
            </a:r>
            <a:r>
              <a:rPr lang="en-US" dirty="0"/>
              <a:t>methods. Further, this class was not created by you, but by a third party, and you do not have access to the source code.</a:t>
            </a:r>
          </a:p>
        </p:txBody>
      </p:sp>
    </p:spTree>
    <p:extLst>
      <p:ext uri="{BB962C8B-B14F-4D97-AF65-F5344CB8AC3E}">
        <p14:creationId xmlns:p14="http://schemas.microsoft.com/office/powerpoint/2010/main" val="6413920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83</TotalTime>
  <Words>2410</Words>
  <Application>Microsoft Office PowerPoint</Application>
  <PresentationFormat>Widescreen</PresentationFormat>
  <Paragraphs>245</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Franklin Gothic Book</vt:lpstr>
      <vt:lpstr>Crop</vt:lpstr>
      <vt:lpstr>Thread Synchronization, Thread Communication, Deadlock</vt:lpstr>
      <vt:lpstr>Thread Synchronization</vt:lpstr>
      <vt:lpstr>Thread Synchronization</vt:lpstr>
      <vt:lpstr>Using Synchronized Methods</vt:lpstr>
      <vt:lpstr>PowerPoint Presentation</vt:lpstr>
      <vt:lpstr>PowerPoint Presentation</vt:lpstr>
      <vt:lpstr>Using Synchronized Methods</vt:lpstr>
      <vt:lpstr>Using Synchronized Methods</vt:lpstr>
      <vt:lpstr>The Synchronized Statements</vt:lpstr>
      <vt:lpstr>The Synchronized Statements</vt:lpstr>
      <vt:lpstr>PowerPoint Presentation</vt:lpstr>
      <vt:lpstr>Interthread communication</vt:lpstr>
      <vt:lpstr>Interthread Communication</vt:lpstr>
      <vt:lpstr>PowerPoint Presentation</vt:lpstr>
      <vt:lpstr>The proper way to write producer/ consumer program in Java is to use wait( ) and notify( ) to signal in both directions, as shown here:</vt:lpstr>
      <vt:lpstr>deadlock</vt:lpstr>
      <vt:lpstr>Deadlock</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Synchronization, Thread Communication, Deadlock</dc:title>
  <dc:creator>Kaustubh Wade</dc:creator>
  <cp:lastModifiedBy>Test</cp:lastModifiedBy>
  <cp:revision>16</cp:revision>
  <dcterms:created xsi:type="dcterms:W3CDTF">2018-10-03T17:58:46Z</dcterms:created>
  <dcterms:modified xsi:type="dcterms:W3CDTF">2018-10-04T03:18:50Z</dcterms:modified>
</cp:coreProperties>
</file>