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6" r:id="rId2"/>
    <p:sldId id="258" r:id="rId3"/>
    <p:sldId id="272" r:id="rId4"/>
    <p:sldId id="273" r:id="rId5"/>
    <p:sldId id="262" r:id="rId6"/>
    <p:sldId id="263" r:id="rId7"/>
    <p:sldId id="265" r:id="rId8"/>
    <p:sldId id="266" r:id="rId9"/>
    <p:sldId id="277" r:id="rId10"/>
    <p:sldId id="268" r:id="rId11"/>
    <p:sldId id="270" r:id="rId12"/>
    <p:sldId id="271" r:id="rId13"/>
    <p:sldId id="275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7" autoAdjust="0"/>
    <p:restoredTop sz="86380" autoAdjust="0"/>
  </p:normalViewPr>
  <p:slideViewPr>
    <p:cSldViewPr>
      <p:cViewPr varScale="1">
        <p:scale>
          <a:sx n="73" d="100"/>
          <a:sy n="73" d="100"/>
        </p:scale>
        <p:origin x="-10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5F8AE-ED30-4BD0-9281-D57B37C6E33D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DEE46-362D-4A0A-9792-7A37AF84A4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E0BD-957B-4897-85CF-D3C5EEEEA97D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52FFCFC-122A-4DB6-B48B-90304EA5E2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E0BD-957B-4897-85CF-D3C5EEEEA97D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FCFC-122A-4DB6-B48B-90304EA5E2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52FFCFC-122A-4DB6-B48B-90304EA5E2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E0BD-957B-4897-85CF-D3C5EEEEA97D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E0BD-957B-4897-85CF-D3C5EEEEA97D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52FFCFC-122A-4DB6-B48B-90304EA5E2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E0BD-957B-4897-85CF-D3C5EEEEA97D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52FFCFC-122A-4DB6-B48B-90304EA5E2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0BAE0BD-957B-4897-85CF-D3C5EEEEA97D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FCFC-122A-4DB6-B48B-90304EA5E2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E0BD-957B-4897-85CF-D3C5EEEEA97D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52FFCFC-122A-4DB6-B48B-90304EA5E2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E0BD-957B-4897-85CF-D3C5EEEEA97D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52FFCFC-122A-4DB6-B48B-90304EA5E2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E0BD-957B-4897-85CF-D3C5EEEEA97D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2FFCFC-122A-4DB6-B48B-90304EA5E2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52FFCFC-122A-4DB6-B48B-90304EA5E2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E0BD-957B-4897-85CF-D3C5EEEEA97D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52FFCFC-122A-4DB6-B48B-90304EA5E2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0BAE0BD-957B-4897-85CF-D3C5EEEEA97D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0BAE0BD-957B-4897-85CF-D3C5EEEEA97D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52FFCFC-122A-4DB6-B48B-90304EA5E2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Nidhi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Patel(217BEITF008)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UNEMPLOYMENT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Calculating the Unemployment Rate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unemployment rate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calculated by dividing the number of unemployed individuals by the number of people in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labour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force and multiplying by 100.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50" name="Object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66800" y="4267200"/>
          <a:ext cx="7177088" cy="971550"/>
        </p:xfrm>
        <a:graphic>
          <a:graphicData uri="http://schemas.openxmlformats.org/presentationml/2006/ole">
            <p:oleObj spid="_x0000_s2050" name="Equation" r:id="rId3" imgW="299700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The Unemployment Rate, 1948-2000</a:t>
            </a:r>
            <a:br>
              <a:rPr lang="en-US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sLa74098_100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14400" y="1752601"/>
            <a:ext cx="7162800" cy="3581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Causes of unemployment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Rapid population growth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Limited land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Seasonal agriculture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Fragementation of land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Backward method of agriculture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Decline of cotage industies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Case study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national unemployment rate is currently at 9.1% (the school drop out rate is at 8.1%, but that correlation is for another day). You can’t turn on the news without hearing about the many people that are without jobs. Unless you have been living under a rock, you know that our economy is not doing good to say the least. There are people suffering everywhere, however, I would like to take the time to give you a few real life examples of the “unemployment” in our area.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you….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Unemployment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Business cycles and growth are directly related to unemployment in the economy.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Unemployment occurs when people are looking for a job and cannot find one.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unemployment rate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percentage of people in the economy who are willing and able to work but who are not working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Employment and Unemployment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Employment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number of people working in the economy.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Unemployment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number of people who are actively looking for work but aren’t currently employed.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labor force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equal to the sum of employment and unemployment.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Types of unemployment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Structural unemployment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Under-employment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Disguised unemployment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Open unemployment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Educated unemployment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Frictional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unemployement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Technological Unemployment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Unemployment as a Social Problem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Industrial Revolution was accompanied by a change in how families dealt with unemployment.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What had previously been a family problem, now became a social problem.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Unemployment as Government’s Problem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Federal Unemployment Insurance Act of 1940 assigned government the responsibility for providing assistance to the unemployed.</a:t>
            </a:r>
          </a:p>
          <a:p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Full employment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an economic climate in which just about everyone who wants a job can have one.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Targate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rate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target rate of unemployment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sometimes called the natural rate of unemployment)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the lowest sustainable rate of unemployment that policymakers believe is achievable under existing conditions.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26903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Whose Responsibility Is Unemployment?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Classical economists believe that individuals are responsible for their own employment.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argue that every person can find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job at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wage, so all unemployment is frictional.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How Is the Unemployment Rate Computed?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UR = - Number employed</a:t>
            </a:r>
          </a:p>
          <a:p>
            <a:pPr eaLnBrk="0" hangingPunct="0">
              <a:spcBef>
                <a:spcPct val="50000"/>
              </a:spcBef>
              <a:buNone/>
            </a:pPr>
            <a:r>
              <a:rPr lang="en-US" sz="2400" b="1" dirty="0" smtClean="0">
                <a:latin typeface="Times New Roman" pitchFamily="18" charset="0"/>
              </a:rPr>
              <a:t>	    </a:t>
            </a:r>
            <a:r>
              <a:rPr lang="en-US" sz="2400" b="1" u="sng" dirty="0" smtClean="0">
                <a:latin typeface="Times New Roman" pitchFamily="18" charset="0"/>
              </a:rPr>
              <a:t>+ Number unemployed</a:t>
            </a:r>
            <a:endParaRPr lang="en-US" sz="24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</a:rPr>
              <a:t>       </a:t>
            </a:r>
            <a:r>
              <a:rPr lang="en-US" sz="2400" b="1" dirty="0" smtClean="0">
                <a:latin typeface="Times New Roman" pitchFamily="18" charset="0"/>
              </a:rPr>
              <a:t> Labor Force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UR = July 2000  Number unemployed = 5,650,000</a:t>
            </a:r>
          </a:p>
          <a:p>
            <a:pPr eaLnBrk="0" hangingPunct="0">
              <a:spcBef>
                <a:spcPct val="50000"/>
              </a:spcBef>
              <a:buNone/>
            </a:pPr>
            <a:r>
              <a:rPr lang="en-US" sz="2400" b="1" dirty="0" smtClean="0">
                <a:latin typeface="Times New Roman" pitchFamily="18" charset="0"/>
              </a:rPr>
              <a:t>               + Number employed = </a:t>
            </a:r>
            <a:r>
              <a:rPr lang="en-US" sz="2400" b="1" u="sng" dirty="0" smtClean="0">
                <a:latin typeface="Times New Roman" pitchFamily="18" charset="0"/>
              </a:rPr>
              <a:t>134,749,000</a:t>
            </a:r>
            <a:endParaRPr lang="en-US" sz="2400" b="1" dirty="0" smtClean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  <a:buNone/>
            </a:pPr>
            <a:r>
              <a:rPr lang="en-US" sz="2400" b="1" dirty="0" smtClean="0">
                <a:latin typeface="Times New Roman" pitchFamily="18" charset="0"/>
              </a:rPr>
              <a:t>                  Labor Force    = 140,399,000 </a:t>
            </a:r>
          </a:p>
          <a:p>
            <a:pPr eaLnBrk="0" hangingPunct="0">
              <a:spcBef>
                <a:spcPct val="50000"/>
              </a:spcBef>
              <a:buNone/>
            </a:pPr>
            <a:r>
              <a:rPr lang="en-US" sz="2400" b="1" dirty="0" smtClean="0">
                <a:latin typeface="Times New Roman" pitchFamily="18" charset="0"/>
              </a:rPr>
              <a:t>UR = .0424245 =  4.2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</a:rPr>
              <a:t>%</a:t>
            </a:r>
          </a:p>
          <a:p>
            <a:pPr eaLnBrk="0" hangingPunct="0">
              <a:spcBef>
                <a:spcPct val="50000"/>
              </a:spcBef>
              <a:buNone/>
            </a:pPr>
            <a:endParaRPr lang="en-US" sz="2400" b="1" dirty="0" smtClean="0">
              <a:latin typeface="Times New Roman" pitchFamily="18" charset="0"/>
            </a:endParaRPr>
          </a:p>
          <a:p>
            <a:pPr>
              <a:buNone/>
            </a:pPr>
            <a:endParaRPr lang="en-US" sz="3600" b="1" dirty="0" smtClean="0">
              <a:latin typeface="Times New Roman" pitchFamily="18" charset="0"/>
            </a:endParaRPr>
          </a:p>
          <a:p>
            <a:pPr>
              <a:buNone/>
            </a:pPr>
            <a:endParaRPr lang="en-US" sz="3600" b="1" dirty="0" smtClean="0">
              <a:latin typeface="Times New Roman" pitchFamily="18" charset="0"/>
            </a:endParaRPr>
          </a:p>
          <a:p>
            <a:pPr>
              <a:buNone/>
            </a:pPr>
            <a:endParaRPr lang="en-US" sz="3600" dirty="0" smtClean="0">
              <a:latin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166</TotalTime>
  <Words>430</Words>
  <Application>Microsoft Office PowerPoint</Application>
  <PresentationFormat>On-screen Show (4:3)</PresentationFormat>
  <Paragraphs>53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Civic</vt:lpstr>
      <vt:lpstr>Equation</vt:lpstr>
      <vt:lpstr>UNEMPLOYMENT</vt:lpstr>
      <vt:lpstr>Unemployment</vt:lpstr>
      <vt:lpstr>Employment and Unemployment </vt:lpstr>
      <vt:lpstr>Types of unemployment</vt:lpstr>
      <vt:lpstr>Unemployment as a Social Problem</vt:lpstr>
      <vt:lpstr>Unemployment as Government’s Problem</vt:lpstr>
      <vt:lpstr>Targate rate</vt:lpstr>
      <vt:lpstr>Whose Responsibility Is Unemployment?</vt:lpstr>
      <vt:lpstr>How Is the Unemployment Rate Computed?</vt:lpstr>
      <vt:lpstr>Calculating the Unemployment Rate</vt:lpstr>
      <vt:lpstr>The Unemployment Rate, 1948-2000 </vt:lpstr>
      <vt:lpstr>Causes of unemployment</vt:lpstr>
      <vt:lpstr>Case study</vt:lpstr>
      <vt:lpstr>Thank you….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nidhi_2016</dc:creator>
  <cp:lastModifiedBy>nidhi_2016</cp:lastModifiedBy>
  <cp:revision>79</cp:revision>
  <dcterms:created xsi:type="dcterms:W3CDTF">2017-10-08T06:57:25Z</dcterms:created>
  <dcterms:modified xsi:type="dcterms:W3CDTF">2017-10-09T08:24:18Z</dcterms:modified>
</cp:coreProperties>
</file>