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0"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27-Sep-17</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27-Sep-17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27-Sep-17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27-Sep-17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27-Sep-17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27-Sep-17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27-Sep-17</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27-Sep-17</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27-Sep-17</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27-Sep-17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27-Sep-17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27-Sep-17</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SVIT\PPT's\download (1).jpg"/>
          <p:cNvPicPr>
            <a:picLocks noChangeAspect="1" noChangeArrowheads="1"/>
          </p:cNvPicPr>
          <p:nvPr/>
        </p:nvPicPr>
        <p:blipFill>
          <a:blip r:embed="rId2"/>
          <a:srcRect/>
          <a:stretch>
            <a:fillRect/>
          </a:stretch>
        </p:blipFill>
        <p:spPr bwMode="auto">
          <a:xfrm>
            <a:off x="0" y="0"/>
            <a:ext cx="2438400" cy="2515634"/>
          </a:xfrm>
          <a:prstGeom prst="rect">
            <a:avLst/>
          </a:prstGeom>
          <a:noFill/>
        </p:spPr>
      </p:pic>
      <p:sp>
        <p:nvSpPr>
          <p:cNvPr id="5" name="Rectangle 4"/>
          <p:cNvSpPr/>
          <p:nvPr/>
        </p:nvSpPr>
        <p:spPr>
          <a:xfrm>
            <a:off x="2667000" y="457200"/>
            <a:ext cx="6397457" cy="2862322"/>
          </a:xfrm>
          <a:prstGeom prst="rect">
            <a:avLst/>
          </a:prstGeom>
          <a:noFill/>
        </p:spPr>
        <p:txBody>
          <a:bodyPr wrap="none" lIns="91440" tIns="45720" rIns="91440" bIns="45720">
            <a:spAutoFit/>
          </a:bodyPr>
          <a:lstStyle/>
          <a:p>
            <a:pPr algn="ctr"/>
            <a:r>
              <a:rPr lang="en-US" sz="6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INTROUCTION </a:t>
            </a:r>
          </a:p>
          <a:p>
            <a:pPr algn="ctr"/>
            <a:r>
              <a:rPr lang="en-US" sz="6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TO </a:t>
            </a:r>
          </a:p>
          <a:p>
            <a:pPr algn="ctr"/>
            <a:r>
              <a:rPr lang="en-US" sz="6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ECONOMICS</a:t>
            </a:r>
            <a:endParaRPr lang="en-US" sz="6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1027" name="Picture 3" descr="C:\Users\user\AppData\Local\Microsoft\Windows\Temporary Internet Files\Content.IE5\KCDP8BKF\580px-Emblem-money.svg[1].png"/>
          <p:cNvPicPr>
            <a:picLocks noChangeAspect="1" noChangeArrowheads="1"/>
          </p:cNvPicPr>
          <p:nvPr/>
        </p:nvPicPr>
        <p:blipFill>
          <a:blip r:embed="rId3"/>
          <a:srcRect/>
          <a:stretch>
            <a:fillRect/>
          </a:stretch>
        </p:blipFill>
        <p:spPr bwMode="auto">
          <a:xfrm>
            <a:off x="0" y="4724400"/>
            <a:ext cx="2133600" cy="2133600"/>
          </a:xfrm>
          <a:prstGeom prst="rect">
            <a:avLst/>
          </a:prstGeom>
          <a:noFill/>
        </p:spPr>
      </p:pic>
      <p:sp>
        <p:nvSpPr>
          <p:cNvPr id="7" name="TextBox 6"/>
          <p:cNvSpPr txBox="1"/>
          <p:nvPr/>
        </p:nvSpPr>
        <p:spPr>
          <a:xfrm>
            <a:off x="5029200" y="4919008"/>
            <a:ext cx="4953000" cy="1938992"/>
          </a:xfrm>
          <a:prstGeom prst="rect">
            <a:avLst/>
          </a:prstGeom>
          <a:noFill/>
        </p:spPr>
        <p:txBody>
          <a:bodyPr wrap="square" rtlCol="0">
            <a:spAutoFit/>
          </a:bodyPr>
          <a:lstStyle/>
          <a:p>
            <a:r>
              <a:rPr lang="en-US" sz="2400" dirty="0" smtClean="0">
                <a:latin typeface="Times New Roman" pitchFamily="18" charset="0"/>
                <a:cs typeface="Times New Roman" pitchFamily="18" charset="0"/>
              </a:rPr>
              <a:t>Made by:</a:t>
            </a:r>
          </a:p>
          <a:p>
            <a:r>
              <a:rPr lang="en-US" sz="2400" dirty="0" smtClean="0">
                <a:latin typeface="Times New Roman" pitchFamily="18" charset="0"/>
                <a:cs typeface="Times New Roman" pitchFamily="18" charset="0"/>
              </a:rPr>
              <a:t>Name: Sachin Devdhar</a:t>
            </a:r>
          </a:p>
          <a:p>
            <a:r>
              <a:rPr lang="en-US" sz="2400" dirty="0" smtClean="0">
                <a:latin typeface="Times New Roman" pitchFamily="18" charset="0"/>
                <a:cs typeface="Times New Roman" pitchFamily="18" charset="0"/>
              </a:rPr>
              <a:t>Class: SY IT 1</a:t>
            </a:r>
          </a:p>
          <a:p>
            <a:r>
              <a:rPr lang="en-US" sz="2400" dirty="0" smtClean="0">
                <a:latin typeface="Times New Roman" pitchFamily="18" charset="0"/>
                <a:cs typeface="Times New Roman" pitchFamily="18" charset="0"/>
              </a:rPr>
              <a:t>Enrollment no.: 160410116001</a:t>
            </a:r>
          </a:p>
          <a:p>
            <a:r>
              <a:rPr lang="en-US" sz="2400" dirty="0" smtClean="0">
                <a:latin typeface="Times New Roman" pitchFamily="18" charset="0"/>
                <a:cs typeface="Times New Roman" pitchFamily="18" charset="0"/>
              </a:rPr>
              <a:t>Guided by: Prof Disha Patel</a:t>
            </a:r>
            <a:endParaRPr lang="en-US" sz="24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rrent-account-deficit-1-638.jpg"/>
          <p:cNvPicPr>
            <a:picLocks noChangeAspect="1"/>
          </p:cNvPicPr>
          <p:nvPr/>
        </p:nvPicPr>
        <p:blipFill>
          <a:blip r:embed="rId2"/>
          <a:stretch>
            <a:fillRect/>
          </a:stretch>
        </p:blipFill>
        <p:spPr>
          <a:xfrm>
            <a:off x="0" y="0"/>
            <a:ext cx="899160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tx1"/>
                </a:solidFill>
                <a:latin typeface="Times New Roman" pitchFamily="18" charset="0"/>
                <a:cs typeface="Times New Roman" pitchFamily="18" charset="0"/>
              </a:rPr>
              <a:t>Objective of the Case Study</a:t>
            </a:r>
            <a:endParaRPr lang="en-US" sz="44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447800" y="1676400"/>
            <a:ext cx="7498080" cy="4800600"/>
          </a:xfrm>
        </p:spPr>
        <p:txBody>
          <a:bodyPr/>
          <a:lstStyle/>
          <a:p>
            <a:r>
              <a:rPr lang="en-US" dirty="0" smtClean="0"/>
              <a:t>To </a:t>
            </a:r>
            <a:r>
              <a:rPr lang="en-US" dirty="0" smtClean="0"/>
              <a:t>find out how a country’s current account balance is equal to the difference between it ’s saving and investment? </a:t>
            </a:r>
            <a:endParaRPr lang="en-US" dirty="0" smtClean="0"/>
          </a:p>
          <a:p>
            <a:r>
              <a:rPr lang="en-US" dirty="0" smtClean="0"/>
              <a:t>Examine </a:t>
            </a:r>
            <a:r>
              <a:rPr lang="en-US" dirty="0" smtClean="0"/>
              <a:t>this relationship with regard to India for the last four decades.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tx1"/>
                </a:solidFill>
                <a:latin typeface="Times New Roman" pitchFamily="18" charset="0"/>
                <a:cs typeface="Times New Roman" pitchFamily="18" charset="0"/>
              </a:rPr>
              <a:t>Current Account Balance</a:t>
            </a:r>
            <a:endParaRPr lang="en-US" sz="44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t>Current </a:t>
            </a:r>
            <a:r>
              <a:rPr lang="en-US" dirty="0" smtClean="0"/>
              <a:t>Account Balance (includes all current transactions )is a measure of country’s transactions with respect to the rest of the world. </a:t>
            </a:r>
            <a:endParaRPr lang="en-US" dirty="0" smtClean="0"/>
          </a:p>
          <a:p>
            <a:r>
              <a:rPr lang="en-US" dirty="0" smtClean="0"/>
              <a:t>Current </a:t>
            </a:r>
            <a:r>
              <a:rPr lang="en-US" dirty="0" smtClean="0"/>
              <a:t>account balance , CA = S – </a:t>
            </a:r>
            <a:r>
              <a:rPr lang="en-US" dirty="0" smtClean="0"/>
              <a:t>I .              </a:t>
            </a:r>
          </a:p>
          <a:p>
            <a:r>
              <a:rPr lang="en-US" dirty="0" smtClean="0"/>
              <a:t>If </a:t>
            </a:r>
            <a:r>
              <a:rPr lang="en-US" dirty="0" smtClean="0"/>
              <a:t>CA +</a:t>
            </a:r>
            <a:r>
              <a:rPr lang="en-US" dirty="0" smtClean="0"/>
              <a:t>ve, it </a:t>
            </a:r>
            <a:r>
              <a:rPr lang="en-US" dirty="0" smtClean="0"/>
              <a:t>measures the portion of a country's saving invested abroad; </a:t>
            </a:r>
            <a:endParaRPr lang="en-US" dirty="0" smtClean="0"/>
          </a:p>
          <a:p>
            <a:r>
              <a:rPr lang="en-US" dirty="0" smtClean="0"/>
              <a:t>If </a:t>
            </a:r>
            <a:r>
              <a:rPr lang="en-US" dirty="0" smtClean="0"/>
              <a:t>CA –</a:t>
            </a:r>
            <a:r>
              <a:rPr lang="en-US" dirty="0" smtClean="0"/>
              <a:t>ve,  measures </a:t>
            </a:r>
            <a:r>
              <a:rPr lang="en-US" dirty="0" smtClean="0"/>
              <a:t>portion of domestic investment financed by </a:t>
            </a:r>
            <a:r>
              <a:rPr lang="en-US" dirty="0" smtClean="0"/>
              <a:t>foreigners 'savings.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85800"/>
            <a:ext cx="7498080" cy="5562600"/>
          </a:xfrm>
        </p:spPr>
        <p:txBody>
          <a:bodyPr>
            <a:normAutofit/>
          </a:bodyPr>
          <a:lstStyle/>
          <a:p>
            <a:r>
              <a:rPr lang="en-US" dirty="0" smtClean="0"/>
              <a:t> A current-account surplus is not always a sign of health;         a current-account deficit is not always a sign of weakness. </a:t>
            </a:r>
          </a:p>
          <a:p>
            <a:r>
              <a:rPr lang="en-US" dirty="0" smtClean="0"/>
              <a:t>Current-account surplus excess of domestic savings over domestic investment which could reflect a lack of domestic investment opportunities. </a:t>
            </a:r>
          </a:p>
          <a:p>
            <a:r>
              <a:rPr lang="en-US" dirty="0" smtClean="0"/>
              <a:t>Current account deficit reflect a low level of national savings relative to investment or a high rate of investment—or </a:t>
            </a:r>
            <a:r>
              <a:rPr lang="en-US" dirty="0" smtClean="0"/>
              <a:t>both.</a:t>
            </a: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normAutofit/>
          </a:bodyPr>
          <a:lstStyle/>
          <a:p>
            <a:r>
              <a:rPr lang="en-US" sz="4800" b="1" dirty="0" smtClean="0">
                <a:solidFill>
                  <a:schemeClr val="tx1"/>
                </a:solidFill>
                <a:latin typeface="Times New Roman" pitchFamily="18" charset="0"/>
                <a:cs typeface="Times New Roman" pitchFamily="18" charset="0"/>
              </a:rPr>
              <a:t>The Solution</a:t>
            </a:r>
            <a:endParaRPr lang="en-US" sz="48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447800" y="1066800"/>
            <a:ext cx="7498080" cy="5334000"/>
          </a:xfrm>
        </p:spPr>
        <p:txBody>
          <a:bodyPr>
            <a:normAutofit fontScale="85000" lnSpcReduction="20000"/>
          </a:bodyPr>
          <a:lstStyle/>
          <a:p>
            <a:r>
              <a:rPr lang="en-US" dirty="0" smtClean="0"/>
              <a:t>We </a:t>
            </a:r>
            <a:r>
              <a:rPr lang="en-US" dirty="0" smtClean="0"/>
              <a:t>have to derive that Current Account Balance = Savings – </a:t>
            </a:r>
            <a:r>
              <a:rPr lang="en-US" dirty="0" smtClean="0"/>
              <a:t>Investment.</a:t>
            </a:r>
          </a:p>
          <a:p>
            <a:r>
              <a:rPr lang="en-US" dirty="0" smtClean="0"/>
              <a:t> </a:t>
            </a:r>
            <a:r>
              <a:rPr lang="en-US" dirty="0" smtClean="0"/>
              <a:t>Current account is the difference between what a country produces (GNP) and what the country spends (total consumption plus investment). </a:t>
            </a:r>
            <a:endParaRPr lang="en-US" dirty="0" smtClean="0"/>
          </a:p>
          <a:p>
            <a:r>
              <a:rPr lang="en-US" dirty="0" smtClean="0"/>
              <a:t>In </a:t>
            </a:r>
            <a:r>
              <a:rPr lang="en-US" dirty="0" smtClean="0"/>
              <a:t>fact: GNP = C + I + G + NX .................................... (1</a:t>
            </a:r>
            <a:r>
              <a:rPr lang="en-US" dirty="0" smtClean="0"/>
              <a:t>)</a:t>
            </a:r>
          </a:p>
          <a:p>
            <a:r>
              <a:rPr lang="en-US" dirty="0" smtClean="0"/>
              <a:t> </a:t>
            </a:r>
            <a:r>
              <a:rPr lang="en-US" dirty="0" smtClean="0"/>
              <a:t>C = Cd + Cf </a:t>
            </a:r>
            <a:endParaRPr lang="en-US" dirty="0" smtClean="0"/>
          </a:p>
          <a:p>
            <a:r>
              <a:rPr lang="en-US" dirty="0" smtClean="0"/>
              <a:t>G </a:t>
            </a:r>
            <a:r>
              <a:rPr lang="en-US" dirty="0" smtClean="0"/>
              <a:t>= </a:t>
            </a:r>
            <a:r>
              <a:rPr lang="en-US" dirty="0" smtClean="0"/>
              <a:t>Gd </a:t>
            </a:r>
            <a:r>
              <a:rPr lang="en-US" dirty="0" smtClean="0"/>
              <a:t>+ Gf </a:t>
            </a:r>
            <a:endParaRPr lang="en-US" dirty="0" smtClean="0"/>
          </a:p>
          <a:p>
            <a:r>
              <a:rPr lang="en-US" dirty="0" smtClean="0"/>
              <a:t>I </a:t>
            </a:r>
            <a:r>
              <a:rPr lang="en-US" dirty="0" smtClean="0"/>
              <a:t>= Id + If </a:t>
            </a:r>
            <a:r>
              <a:rPr lang="en-US" dirty="0" smtClean="0"/>
              <a:t>(</a:t>
            </a:r>
            <a:r>
              <a:rPr lang="en-US" dirty="0" smtClean="0"/>
              <a:t>superscripts: d = spending on domestic goods f = spending on foreign goods) Where GNP is the income (the output generated by a country's enterprises whether located domestically or abroad)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normAutofit/>
          </a:bodyPr>
          <a:lstStyle/>
          <a:p>
            <a:r>
              <a:rPr lang="en-US" sz="4800" b="1" dirty="0" smtClean="0">
                <a:solidFill>
                  <a:schemeClr val="tx1"/>
                </a:solidFill>
                <a:latin typeface="Times New Roman" pitchFamily="18" charset="0"/>
                <a:cs typeface="Times New Roman" pitchFamily="18" charset="0"/>
              </a:rPr>
              <a:t>The Solution</a:t>
            </a:r>
            <a:endParaRPr lang="en-US" sz="48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435608" y="990600"/>
            <a:ext cx="7498080" cy="5257800"/>
          </a:xfrm>
        </p:spPr>
        <p:txBody>
          <a:bodyPr>
            <a:normAutofit fontScale="92500"/>
          </a:bodyPr>
          <a:lstStyle/>
          <a:p>
            <a:r>
              <a:rPr lang="en-US" dirty="0" smtClean="0"/>
              <a:t> </a:t>
            </a:r>
            <a:r>
              <a:rPr lang="en-US" sz="2800" dirty="0" smtClean="0"/>
              <a:t>(Cd + Gd + Id) is domestic spending for consumption and investment purposes (formally called "absorption"). </a:t>
            </a:r>
            <a:endParaRPr lang="en-US" sz="2800" dirty="0" smtClean="0"/>
          </a:p>
          <a:p>
            <a:r>
              <a:rPr lang="en-US" sz="2800" dirty="0" smtClean="0"/>
              <a:t>If </a:t>
            </a:r>
            <a:r>
              <a:rPr lang="en-US" sz="2800" dirty="0" smtClean="0"/>
              <a:t>a country produces more than it spends, the excess of goods produced must be net exported to the rest of the world (a positive external balance) </a:t>
            </a:r>
            <a:endParaRPr lang="en-US" sz="2800" dirty="0" smtClean="0"/>
          </a:p>
          <a:p>
            <a:r>
              <a:rPr lang="en-US" sz="2800" dirty="0" smtClean="0"/>
              <a:t>So, if GNP &gt; Absorption, the external balance is positive or, equivalently, the current account is in surplus. </a:t>
            </a:r>
          </a:p>
          <a:p>
            <a:r>
              <a:rPr lang="en-US" sz="2800" dirty="0" smtClean="0"/>
              <a:t>So, if GNP &lt; Absorption, the external balance is negative or, equivalently, the current account is in deficit</a:t>
            </a:r>
          </a:p>
          <a:p>
            <a:endParaRPr lang="en-US" sz="28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498080" cy="6553200"/>
          </a:xfrm>
        </p:spPr>
        <p:txBody>
          <a:bodyPr>
            <a:normAutofit/>
          </a:bodyPr>
          <a:lstStyle/>
          <a:p>
            <a:r>
              <a:rPr lang="en-US" dirty="0" smtClean="0"/>
              <a:t>From </a:t>
            </a:r>
            <a:r>
              <a:rPr lang="en-US" dirty="0" smtClean="0"/>
              <a:t>equation (1), we have NX = GNP – (C + I + G) ............................(2</a:t>
            </a:r>
            <a:r>
              <a:rPr lang="en-US" dirty="0" smtClean="0"/>
              <a:t>)</a:t>
            </a:r>
          </a:p>
          <a:p>
            <a:r>
              <a:rPr lang="en-US" dirty="0" smtClean="0"/>
              <a:t> </a:t>
            </a:r>
            <a:r>
              <a:rPr lang="en-US" dirty="0" smtClean="0"/>
              <a:t>We know NX = EX – IM...............................(3) </a:t>
            </a:r>
            <a:endParaRPr lang="en-US" dirty="0" smtClean="0"/>
          </a:p>
          <a:p>
            <a:r>
              <a:rPr lang="en-US" dirty="0" smtClean="0"/>
              <a:t>From </a:t>
            </a:r>
            <a:r>
              <a:rPr lang="en-US" dirty="0" smtClean="0"/>
              <a:t>equation (2) &amp; (3), NX = EX – IM = GNP – (C + I + G ) </a:t>
            </a:r>
            <a:endParaRPr lang="en-US" dirty="0" smtClean="0"/>
          </a:p>
          <a:p>
            <a:r>
              <a:rPr lang="en-US" dirty="0" smtClean="0"/>
              <a:t>Trade </a:t>
            </a:r>
            <a:r>
              <a:rPr lang="en-US" dirty="0" smtClean="0"/>
              <a:t>surplus: output &gt; spending then exports &gt; imports Size of the trade surplus = NX </a:t>
            </a:r>
            <a:endParaRPr lang="en-US" dirty="0" smtClean="0"/>
          </a:p>
          <a:p>
            <a:r>
              <a:rPr lang="en-US" dirty="0" smtClean="0"/>
              <a:t>Trade </a:t>
            </a:r>
            <a:r>
              <a:rPr lang="en-US" dirty="0" smtClean="0"/>
              <a:t>deficit: spending &gt; output and imports &gt; exports Size of the trade deficit = –NX</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81000"/>
            <a:ext cx="7498080" cy="5867400"/>
          </a:xfrm>
        </p:spPr>
        <p:txBody>
          <a:bodyPr/>
          <a:lstStyle/>
          <a:p>
            <a:r>
              <a:rPr lang="en-US" dirty="0" smtClean="0"/>
              <a:t>Again, NX = (GNP – C – G ) – I = S – I Where Savings = (Income – Expenditure) S= GNP –C – G……………………..(4) </a:t>
            </a:r>
            <a:endParaRPr lang="en-US" dirty="0" smtClean="0"/>
          </a:p>
          <a:p>
            <a:r>
              <a:rPr lang="en-US" dirty="0" smtClean="0"/>
              <a:t>From </a:t>
            </a:r>
            <a:r>
              <a:rPr lang="en-US" dirty="0" smtClean="0"/>
              <a:t>equation (1) &amp; (4), we get Current Account Balance, CA = S – I = NX </a:t>
            </a:r>
            <a:endParaRPr lang="en-US" dirty="0" smtClean="0"/>
          </a:p>
          <a:p>
            <a:r>
              <a:rPr lang="en-US" dirty="0" smtClean="0"/>
              <a:t>Current </a:t>
            </a:r>
            <a:r>
              <a:rPr lang="en-US" dirty="0" smtClean="0"/>
              <a:t>Account Balance = Savings – Investment = Part of Balance of Payments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normAutofit/>
          </a:bodyPr>
          <a:lstStyle/>
          <a:p>
            <a:r>
              <a:rPr lang="en-US" sz="5400" b="1" dirty="0" smtClean="0">
                <a:solidFill>
                  <a:schemeClr val="tx1"/>
                </a:solidFill>
                <a:latin typeface="Times New Roman" pitchFamily="18" charset="0"/>
                <a:cs typeface="Times New Roman" pitchFamily="18" charset="0"/>
              </a:rPr>
              <a:t>Analysis</a:t>
            </a:r>
            <a:endParaRPr lang="en-US" sz="54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435608" y="990600"/>
            <a:ext cx="7498080" cy="5867400"/>
          </a:xfrm>
        </p:spPr>
        <p:txBody>
          <a:bodyPr>
            <a:normAutofit fontScale="92500" lnSpcReduction="20000"/>
          </a:bodyPr>
          <a:lstStyle/>
          <a:p>
            <a:r>
              <a:rPr lang="en-US" dirty="0" smtClean="0">
                <a:latin typeface="Times New Roman" pitchFamily="18" charset="0"/>
                <a:cs typeface="Times New Roman" pitchFamily="18" charset="0"/>
              </a:rPr>
              <a:t>Since </a:t>
            </a:r>
            <a:r>
              <a:rPr lang="en-US" dirty="0" smtClean="0">
                <a:latin typeface="Times New Roman" pitchFamily="18" charset="0"/>
                <a:cs typeface="Times New Roman" pitchFamily="18" charset="0"/>
              </a:rPr>
              <a:t>1972-73 till 2011-12, India’s Current Account Balance has remained mostly negative. India’s National Savings has been less than National Investments except for 1975-76 to 1978-79 and 2001-02 to 2003-04.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rate of Imports has always been on higher side in comparison to the Exports. Big jump in the Imports between the years 1978 - 1981 and </a:t>
            </a:r>
            <a:r>
              <a:rPr lang="en-US" dirty="0" smtClean="0">
                <a:latin typeface="Times New Roman" pitchFamily="18" charset="0"/>
                <a:cs typeface="Times New Roman" pitchFamily="18" charset="0"/>
              </a:rPr>
              <a:t>1985</a:t>
            </a:r>
          </a:p>
          <a:p>
            <a:r>
              <a:rPr lang="en-US" dirty="0" smtClean="0">
                <a:latin typeface="Times New Roman" pitchFamily="18" charset="0"/>
                <a:cs typeface="Times New Roman" pitchFamily="18" charset="0"/>
              </a:rPr>
              <a:t>2005 </a:t>
            </a:r>
            <a:r>
              <a:rPr lang="en-US" dirty="0" smtClean="0">
                <a:latin typeface="Times New Roman" pitchFamily="18" charset="0"/>
                <a:cs typeface="Times New Roman" pitchFamily="18" charset="0"/>
              </a:rPr>
              <a:t>has brought the current balance to a big low. Since 2003-04, there has been a steady decline in the Current Account Balances, which has resulted in Current Account Deficit. </a:t>
            </a:r>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498080" cy="5791200"/>
          </a:xfrm>
        </p:spPr>
        <p:txBody>
          <a:bodyPr>
            <a:normAutofit fontScale="92500"/>
          </a:bodyPr>
          <a:lstStyle/>
          <a:p>
            <a:r>
              <a:rPr lang="en-US" dirty="0" smtClean="0">
                <a:latin typeface="Times New Roman" pitchFamily="18" charset="0"/>
                <a:cs typeface="Times New Roman" pitchFamily="18" charset="0"/>
              </a:rPr>
              <a:t>The impact of increase in Savings however was able to control the Current Account Deficit between the years 2002-2006 but could not control enough to save it from the deficit. </a:t>
            </a:r>
          </a:p>
          <a:p>
            <a:r>
              <a:rPr lang="en-US" dirty="0" smtClean="0">
                <a:latin typeface="Times New Roman" pitchFamily="18" charset="0"/>
                <a:cs typeface="Times New Roman" pitchFamily="18" charset="0"/>
              </a:rPr>
              <a:t>However</a:t>
            </a:r>
            <a:r>
              <a:rPr lang="en-US" dirty="0" smtClean="0">
                <a:latin typeface="Times New Roman" pitchFamily="18" charset="0"/>
                <a:cs typeface="Times New Roman" pitchFamily="18" charset="0"/>
              </a:rPr>
              <a:t>, total savings declined from the peak of 36.8% in 2007-2008 to 32.3% in 2010-2011. As a result, the Current Account Deficit has been increasing. India’s Balance of Payment has been under stress during since 2004 as seen in graph as the trade and current account deficit widened.</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chemeClr val="tx1"/>
                </a:solidFill>
                <a:latin typeface="Times New Roman" pitchFamily="18" charset="0"/>
                <a:cs typeface="Times New Roman" pitchFamily="18" charset="0"/>
              </a:rPr>
              <a:t>CONTENTS:</a:t>
            </a:r>
            <a:endParaRPr lang="en-US" sz="54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066800" y="2057400"/>
            <a:ext cx="7498080" cy="4800600"/>
          </a:xfrm>
        </p:spPr>
        <p:txBody>
          <a:bodyPr/>
          <a:lstStyle/>
          <a:p>
            <a:r>
              <a:rPr lang="en-US" dirty="0" smtClean="0">
                <a:latin typeface="Times New Roman" pitchFamily="18" charset="0"/>
                <a:cs typeface="Times New Roman" pitchFamily="18" charset="0"/>
              </a:rPr>
              <a:t>History of Economics</a:t>
            </a:r>
          </a:p>
          <a:p>
            <a:r>
              <a:rPr lang="en-US" dirty="0" smtClean="0">
                <a:latin typeface="Times New Roman" pitchFamily="18" charset="0"/>
                <a:cs typeface="Times New Roman" pitchFamily="18" charset="0"/>
              </a:rPr>
              <a:t>Definitions of Economics</a:t>
            </a:r>
          </a:p>
          <a:p>
            <a:r>
              <a:rPr lang="en-US" dirty="0" smtClean="0">
                <a:latin typeface="Times New Roman" pitchFamily="18" charset="0"/>
                <a:cs typeface="Times New Roman" pitchFamily="18" charset="0"/>
              </a:rPr>
              <a:t>Scope of Economics</a:t>
            </a:r>
          </a:p>
          <a:p>
            <a:r>
              <a:rPr lang="en-US" dirty="0" smtClean="0">
                <a:latin typeface="Times New Roman" pitchFamily="18" charset="0"/>
                <a:cs typeface="Times New Roman" pitchFamily="18" charset="0"/>
              </a:rPr>
              <a:t>Difference between Micro and Macro Economics</a:t>
            </a:r>
          </a:p>
          <a:p>
            <a:r>
              <a:rPr lang="en-US" dirty="0" smtClean="0">
                <a:latin typeface="Times New Roman" pitchFamily="18" charset="0"/>
                <a:cs typeface="Times New Roman" pitchFamily="18" charset="0"/>
              </a:rPr>
              <a:t>Nature of Economics</a:t>
            </a:r>
          </a:p>
          <a:p>
            <a:r>
              <a:rPr lang="en-US" dirty="0" smtClean="0">
                <a:latin typeface="Times New Roman" pitchFamily="18" charset="0"/>
                <a:cs typeface="Times New Roman" pitchFamily="18" charset="0"/>
              </a:rPr>
              <a:t>Case </a:t>
            </a:r>
            <a:r>
              <a:rPr lang="en-US" dirty="0" smtClean="0">
                <a:latin typeface="Times New Roman" pitchFamily="18" charset="0"/>
                <a:cs typeface="Times New Roman" pitchFamily="18" charset="0"/>
              </a:rPr>
              <a:t>Study: </a:t>
            </a:r>
            <a:r>
              <a:rPr lang="en-US" dirty="0" smtClean="0"/>
              <a:t>Current </a:t>
            </a:r>
            <a:r>
              <a:rPr lang="en-US" dirty="0" smtClean="0"/>
              <a:t>account deficit</a:t>
            </a:r>
          </a:p>
          <a:p>
            <a:pPr>
              <a:buNone/>
            </a:pPr>
            <a:endParaRPr lang="en-US" dirty="0">
              <a:latin typeface="Times New Roman" pitchFamily="18" charset="0"/>
              <a:cs typeface="Times New Roman" pitchFamily="18" charset="0"/>
            </a:endParaRPr>
          </a:p>
        </p:txBody>
      </p:sp>
      <p:pic>
        <p:nvPicPr>
          <p:cNvPr id="1027" name="Picture 3" descr="C:\Users\user\AppData\Local\Microsoft\Windows\Temporary Internet Files\Content.IE5\EXOFRINR\bad_economics[1].gif"/>
          <p:cNvPicPr>
            <a:picLocks noChangeAspect="1" noChangeArrowheads="1"/>
          </p:cNvPicPr>
          <p:nvPr/>
        </p:nvPicPr>
        <p:blipFill>
          <a:blip r:embed="rId2"/>
          <a:srcRect/>
          <a:stretch>
            <a:fillRect/>
          </a:stretch>
        </p:blipFill>
        <p:spPr bwMode="auto">
          <a:xfrm>
            <a:off x="5562600" y="0"/>
            <a:ext cx="3581400" cy="268605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user\AppData\Local\Microsoft\Windows\Temporary Internet Files\Content.IE5\NCKTUVM3\thank-you-not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chemeClr val="tx1"/>
                </a:solidFill>
                <a:latin typeface="Times New Roman" pitchFamily="18" charset="0"/>
                <a:cs typeface="Times New Roman" pitchFamily="18" charset="0"/>
              </a:rPr>
              <a:t>History of </a:t>
            </a:r>
            <a:r>
              <a:rPr lang="en-US" sz="6000" b="1" dirty="0" smtClean="0">
                <a:solidFill>
                  <a:schemeClr val="tx1"/>
                </a:solidFill>
                <a:latin typeface="Times New Roman" pitchFamily="18" charset="0"/>
                <a:cs typeface="Times New Roman" pitchFamily="18" charset="0"/>
              </a:rPr>
              <a:t>Economics</a:t>
            </a:r>
            <a:endParaRPr lang="en-US" sz="6000" b="1" dirty="0">
              <a:solidFill>
                <a:schemeClr val="tx1"/>
              </a:solidFill>
            </a:endParaRPr>
          </a:p>
        </p:txBody>
      </p:sp>
      <p:sp>
        <p:nvSpPr>
          <p:cNvPr id="3" name="Content Placeholder 2"/>
          <p:cNvSpPr>
            <a:spLocks noGrp="1"/>
          </p:cNvSpPr>
          <p:nvPr>
            <p:ph idx="1"/>
          </p:nvPr>
        </p:nvSpPr>
        <p:spPr>
          <a:xfrm>
            <a:off x="1447800" y="1676400"/>
            <a:ext cx="7498080" cy="4800600"/>
          </a:xfrm>
        </p:spPr>
        <p:txBody>
          <a:bodyPr/>
          <a:lstStyle/>
          <a:p>
            <a:r>
              <a:rPr lang="en-US" dirty="0" smtClean="0">
                <a:latin typeface="Times New Roman" pitchFamily="18" charset="0"/>
                <a:cs typeface="Times New Roman" pitchFamily="18" charset="0"/>
              </a:rPr>
              <a:t>Derived from a Greek word ‘okionomia’, ‘meaning management of house affairs’.</a:t>
            </a:r>
          </a:p>
          <a:p>
            <a:r>
              <a:rPr lang="en-US" dirty="0" smtClean="0">
                <a:latin typeface="Times New Roman" pitchFamily="18" charset="0"/>
                <a:cs typeface="Times New Roman" pitchFamily="18" charset="0"/>
              </a:rPr>
              <a:t>Nowadays, ‘okionomia is used for an economy as whole in the sense that how a nation takes steps to fulfill its desires and preferences with the help of scarce means.</a:t>
            </a:r>
          </a:p>
          <a:p>
            <a:r>
              <a:rPr lang="en-US" dirty="0" smtClean="0">
                <a:latin typeface="Times New Roman" pitchFamily="18" charset="0"/>
                <a:cs typeface="Times New Roman" pitchFamily="18" charset="0"/>
              </a:rPr>
              <a:t>Its  also termed as ‘Political Economy’.</a:t>
            </a:r>
            <a:endParaRPr lang="en-US" dirty="0" smtClean="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dirty="0" smtClean="0">
                <a:solidFill>
                  <a:schemeClr val="tx1"/>
                </a:solidFill>
                <a:latin typeface="Times New Roman" pitchFamily="18" charset="0"/>
                <a:cs typeface="Times New Roman" pitchFamily="18" charset="0"/>
              </a:rPr>
              <a:t>Definitions of </a:t>
            </a:r>
            <a:r>
              <a:rPr lang="en-US" sz="5400" b="1" dirty="0" smtClean="0">
                <a:solidFill>
                  <a:schemeClr val="tx1"/>
                </a:solidFill>
                <a:latin typeface="Times New Roman" pitchFamily="18" charset="0"/>
                <a:cs typeface="Times New Roman" pitchFamily="18" charset="0"/>
              </a:rPr>
              <a:t>Economics</a:t>
            </a:r>
            <a:endParaRPr lang="en-US" sz="5400" b="1" dirty="0">
              <a:solidFill>
                <a:schemeClr val="tx1"/>
              </a:solidFill>
            </a:endParaRPr>
          </a:p>
        </p:txBody>
      </p:sp>
      <p:sp>
        <p:nvSpPr>
          <p:cNvPr id="3" name="Content Placeholder 2"/>
          <p:cNvSpPr>
            <a:spLocks noGrp="1"/>
          </p:cNvSpPr>
          <p:nvPr>
            <p:ph idx="1"/>
          </p:nvPr>
        </p:nvSpPr>
        <p:spPr>
          <a:xfrm>
            <a:off x="1447800" y="1752600"/>
            <a:ext cx="7498080" cy="4800600"/>
          </a:xfrm>
        </p:spPr>
        <p:txBody>
          <a:bodyPr/>
          <a:lstStyle/>
          <a:p>
            <a:r>
              <a:rPr lang="en-US" dirty="0" smtClean="0">
                <a:latin typeface="Times New Roman" pitchFamily="18" charset="0"/>
                <a:cs typeface="Times New Roman" pitchFamily="18" charset="0"/>
              </a:rPr>
              <a:t>According to Lionel Robbins, Economics is science which studies human behaviors as a relationship between ends and scarce means each have alternative uses.</a:t>
            </a:r>
          </a:p>
          <a:p>
            <a:r>
              <a:rPr lang="en-US" dirty="0" smtClean="0">
                <a:latin typeface="Times New Roman" pitchFamily="18" charset="0"/>
                <a:cs typeface="Times New Roman" pitchFamily="18" charset="0"/>
              </a:rPr>
              <a:t>According to Adam Smith, It is science that inquires into the nature and causes of wealth of nation. </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normAutofit/>
          </a:bodyPr>
          <a:lstStyle/>
          <a:p>
            <a:r>
              <a:rPr lang="en-US" sz="6000" b="1" dirty="0" smtClean="0">
                <a:solidFill>
                  <a:schemeClr val="tx1"/>
                </a:solidFill>
                <a:latin typeface="Times New Roman" pitchFamily="18" charset="0"/>
                <a:cs typeface="Times New Roman" pitchFamily="18" charset="0"/>
              </a:rPr>
              <a:t>Scope of </a:t>
            </a:r>
            <a:r>
              <a:rPr lang="en-US" sz="6000" b="1" dirty="0" smtClean="0">
                <a:solidFill>
                  <a:schemeClr val="tx1"/>
                </a:solidFill>
                <a:latin typeface="Times New Roman" pitchFamily="18" charset="0"/>
                <a:cs typeface="Times New Roman" pitchFamily="18" charset="0"/>
              </a:rPr>
              <a:t>Economics</a:t>
            </a:r>
            <a:endParaRPr lang="en-US" sz="6000" b="1" dirty="0">
              <a:solidFill>
                <a:schemeClr val="tx1"/>
              </a:solidFill>
            </a:endParaRPr>
          </a:p>
        </p:txBody>
      </p:sp>
      <p:sp>
        <p:nvSpPr>
          <p:cNvPr id="3" name="Content Placeholder 2"/>
          <p:cNvSpPr>
            <a:spLocks noGrp="1"/>
          </p:cNvSpPr>
          <p:nvPr>
            <p:ph idx="1"/>
          </p:nvPr>
        </p:nvSpPr>
        <p:spPr>
          <a:xfrm>
            <a:off x="1447800" y="1219200"/>
            <a:ext cx="7498080" cy="4800600"/>
          </a:xfrm>
        </p:spPr>
        <p:txBody>
          <a:bodyPr/>
          <a:lstStyle/>
          <a:p>
            <a:r>
              <a:rPr lang="en-US" dirty="0" smtClean="0">
                <a:latin typeface="Times New Roman" pitchFamily="18" charset="0"/>
                <a:cs typeface="Times New Roman" pitchFamily="18" charset="0"/>
              </a:rPr>
              <a:t>Development economics</a:t>
            </a:r>
          </a:p>
          <a:p>
            <a:r>
              <a:rPr lang="en-US" dirty="0" smtClean="0">
                <a:latin typeface="Times New Roman" pitchFamily="18" charset="0"/>
                <a:cs typeface="Times New Roman" pitchFamily="18" charset="0"/>
              </a:rPr>
              <a:t>Microeconomics</a:t>
            </a:r>
          </a:p>
          <a:p>
            <a:r>
              <a:rPr lang="en-US" dirty="0" smtClean="0">
                <a:latin typeface="Times New Roman" pitchFamily="18" charset="0"/>
                <a:cs typeface="Times New Roman" pitchFamily="18" charset="0"/>
              </a:rPr>
              <a:t>Macroeconomics</a:t>
            </a:r>
          </a:p>
          <a:p>
            <a:r>
              <a:rPr lang="en-US" dirty="0" smtClean="0">
                <a:latin typeface="Times New Roman" pitchFamily="18" charset="0"/>
                <a:cs typeface="Times New Roman" pitchFamily="18" charset="0"/>
              </a:rPr>
              <a:t>International Economics</a:t>
            </a:r>
          </a:p>
          <a:p>
            <a:r>
              <a:rPr lang="en-US" dirty="0" smtClean="0">
                <a:latin typeface="Times New Roman" pitchFamily="18" charset="0"/>
                <a:cs typeface="Times New Roman" pitchFamily="18" charset="0"/>
              </a:rPr>
              <a:t>Environmental Economics</a:t>
            </a:r>
          </a:p>
          <a:p>
            <a:r>
              <a:rPr lang="en-US" dirty="0" smtClean="0">
                <a:latin typeface="Times New Roman" pitchFamily="18" charset="0"/>
                <a:cs typeface="Times New Roman" pitchFamily="18" charset="0"/>
              </a:rPr>
              <a:t>Urban and rural economics</a:t>
            </a:r>
            <a:endParaRPr lang="en-US" dirty="0">
              <a:latin typeface="Times New Roman" pitchFamily="18" charset="0"/>
              <a:cs typeface="Times New Roman" pitchFamily="18" charset="0"/>
            </a:endParaRPr>
          </a:p>
        </p:txBody>
      </p:sp>
      <p:pic>
        <p:nvPicPr>
          <p:cNvPr id="2050" name="Picture 2" descr="C:\Users\user\AppData\Local\Microsoft\Windows\Temporary Internet Files\Content.IE5\YT2UD7AX\EnvironmentalEconomicsandPolicyFall_1437557973[1].jpg"/>
          <p:cNvPicPr>
            <a:picLocks noChangeAspect="1" noChangeArrowheads="1"/>
          </p:cNvPicPr>
          <p:nvPr/>
        </p:nvPicPr>
        <p:blipFill>
          <a:blip r:embed="rId2" cstate="print"/>
          <a:srcRect/>
          <a:stretch>
            <a:fillRect/>
          </a:stretch>
        </p:blipFill>
        <p:spPr bwMode="auto">
          <a:xfrm>
            <a:off x="6019800" y="4504718"/>
            <a:ext cx="3124200" cy="2353282"/>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ro-vs-microeconomics-3-638.jpg"/>
          <p:cNvPicPr>
            <a:picLocks noChangeAspect="1"/>
          </p:cNvPicPr>
          <p:nvPr/>
        </p:nvPicPr>
        <p:blipFill>
          <a:blip r:embed="rId2"/>
          <a:stretch>
            <a:fillRect/>
          </a:stretch>
        </p:blipFill>
        <p:spPr>
          <a:xfrm>
            <a:off x="-32262" y="0"/>
            <a:ext cx="9176262"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ro-vs-microeconomics-4-638.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normAutofit/>
          </a:bodyPr>
          <a:lstStyle/>
          <a:p>
            <a:r>
              <a:rPr lang="en-US" sz="5400" b="1" dirty="0" smtClean="0">
                <a:solidFill>
                  <a:schemeClr val="tx1"/>
                </a:solidFill>
                <a:latin typeface="Times New Roman" pitchFamily="18" charset="0"/>
                <a:cs typeface="Times New Roman" pitchFamily="18" charset="0"/>
              </a:rPr>
              <a:t>INTERACTION</a:t>
            </a:r>
            <a:endParaRPr lang="en-US" sz="54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800" dirty="0" smtClean="0">
                <a:latin typeface="Times New Roman" pitchFamily="18" charset="0"/>
                <a:cs typeface="Times New Roman" pitchFamily="18" charset="0"/>
              </a:rPr>
              <a:t>Looking </a:t>
            </a:r>
            <a:r>
              <a:rPr lang="en-US" sz="2800" dirty="0" smtClean="0">
                <a:latin typeface="Times New Roman" pitchFamily="18" charset="0"/>
                <a:cs typeface="Times New Roman" pitchFamily="18" charset="0"/>
              </a:rPr>
              <a:t>at </a:t>
            </a:r>
            <a:r>
              <a:rPr lang="en-US" sz="2800" dirty="0" smtClean="0">
                <a:latin typeface="Times New Roman" pitchFamily="18" charset="0"/>
                <a:cs typeface="Times New Roman" pitchFamily="18" charset="0"/>
              </a:rPr>
              <a:t>the differences, </a:t>
            </a:r>
            <a:r>
              <a:rPr lang="en-US" sz="2800" dirty="0" smtClean="0">
                <a:latin typeface="Times New Roman" pitchFamily="18" charset="0"/>
                <a:cs typeface="Times New Roman" pitchFamily="18" charset="0"/>
              </a:rPr>
              <a:t>it appears that these two studies of economics are different but in reality they are inter-related and complement each other since the issues that they address are overlapping</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For example, increased inflation </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a macroeconomic effect) would increase the prices of raw materials required by the companies to manufacture products which would in turn also affect the price for the final product charged to the public.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498080" cy="5943600"/>
          </a:xfrm>
        </p:spPr>
        <p:txBody>
          <a:bodyPr>
            <a:normAutofit/>
          </a:bodyPr>
          <a:lstStyle/>
          <a:p>
            <a:r>
              <a:rPr lang="en-US" dirty="0" smtClean="0">
                <a:latin typeface="Times New Roman" pitchFamily="18" charset="0"/>
                <a:cs typeface="Times New Roman" pitchFamily="18" charset="0"/>
              </a:rPr>
              <a:t>When we talk about macroeconomics while studying the constituents of output in nations economy we also have to understand the demand of single households and firms, which are micro economic concepts. </a:t>
            </a:r>
          </a:p>
          <a:p>
            <a:r>
              <a:rPr lang="en-US" dirty="0" smtClean="0">
                <a:latin typeface="Times New Roman" pitchFamily="18" charset="0"/>
                <a:cs typeface="Times New Roman" pitchFamily="18" charset="0"/>
              </a:rPr>
              <a:t>Similarly when we study the investment policies of businesses- a micro economic concept we cannot do it without learning about the effect of macroeconomic trends in economic growth, taxation policies etc.</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60</TotalTime>
  <Words>1036</Words>
  <Application>Microsoft Office PowerPoint</Application>
  <PresentationFormat>On-screen Show (4:3)</PresentationFormat>
  <Paragraphs>71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Solstice</vt:lpstr>
      <vt:lpstr>Slide 1</vt:lpstr>
      <vt:lpstr>CONTENTS:</vt:lpstr>
      <vt:lpstr>History of Economics</vt:lpstr>
      <vt:lpstr>Definitions of Economics</vt:lpstr>
      <vt:lpstr>Scope of Economics</vt:lpstr>
      <vt:lpstr>Slide 6</vt:lpstr>
      <vt:lpstr>Slide 7</vt:lpstr>
      <vt:lpstr>INTERACTION</vt:lpstr>
      <vt:lpstr>Slide 9</vt:lpstr>
      <vt:lpstr>Slide 10</vt:lpstr>
      <vt:lpstr>Objective of the Case Study</vt:lpstr>
      <vt:lpstr>Current Account Balance</vt:lpstr>
      <vt:lpstr>Slide 13</vt:lpstr>
      <vt:lpstr>The Solution</vt:lpstr>
      <vt:lpstr>The Solution</vt:lpstr>
      <vt:lpstr>Slide 16</vt:lpstr>
      <vt:lpstr>Slide 17</vt:lpstr>
      <vt:lpstr>Analysis</vt:lpstr>
      <vt:lpstr>Slide 19</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19</cp:revision>
  <dcterms:created xsi:type="dcterms:W3CDTF">2006-08-16T00:00:00Z</dcterms:created>
  <dcterms:modified xsi:type="dcterms:W3CDTF">2017-09-27T12:53:52Z</dcterms:modified>
</cp:coreProperties>
</file>